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710"/>
  </p:normalViewPr>
  <p:slideViewPr>
    <p:cSldViewPr snapToGrid="0" snapToObjects="1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73D1-8383-104D-9D4F-813855ED3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C9EF6-FBEA-5742-AE53-87460D8C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F439-9BF9-6447-852C-ACE1F3BC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2FA1-9697-E544-A830-411831D2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57E0-D48E-3147-93F9-7A33BB13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6276-49D8-E943-A243-F6B141FF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A33AC-21F6-894B-95FA-C8BE2A9A8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6E69-55F5-6F4D-9452-9EC72995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B1A3-2C67-954A-8083-E1779BF4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3040-57B5-AF40-824B-168BF71F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C92DD-8389-194F-8787-40F1F4A21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B575B-B514-1748-B9B5-F32DE488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4D06-B408-404C-93FF-840A1124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959A-349F-9A43-8418-56E4EA71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8B5E-8AEE-C946-BA18-DAB53458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013-6294-DA4D-834F-D39BE8F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6F9C-C8B7-8B41-8A38-7638FD8D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3251-7A68-8043-B138-20A3F768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61EE-7940-7D41-BC8B-DAEA7DB6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C346-D3B0-F84A-8759-F0DC0331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5B84-3CB2-BB41-B756-9915980A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A8CC-C451-C34E-9450-4373FAE3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D144-F95F-514E-88D9-9A80A92B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9648-DD1B-DC41-ADD3-58F59D57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9CA9-162F-6E4D-89DD-4E546E7E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D456-282D-0A49-9301-71D6289C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6FF7-FC8F-5346-923A-2FD0F9C3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C0D35-464B-714E-8573-1A512645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DCEC-C1CC-574D-832C-812861B2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9A706-06F7-C246-8905-A2EDAE81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059C-B761-114E-BDD9-1C03DE8A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337-5A0A-BF4D-8317-518A29B6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349E-B5DD-274E-84CD-20EE94EF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CDF2-5F16-3D40-A9D8-32B0ED1A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49C04-7C6A-7E4D-AD5B-81862E28C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1A4EB-8FA4-5A43-B8AC-E44BC35BF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7F776-5FDB-774B-8D2F-E01E6DF9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A02EA-109F-6F4E-8FE3-7E39530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33741-CEFC-BC4C-93F9-417BC80F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174F-17CC-F740-AE5C-676E2B02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7F7E-DC3E-C140-B688-4C7053D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3C56B-4942-E640-A006-B2C6F57F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CCF20-3BD5-3142-9740-A14743F8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5DDF6-368B-654D-BD8E-785B54D8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30C10-317E-BF49-82C8-64D593A7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2948-8F23-8C4F-87BF-1975B1FF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D8CE-301F-4741-B664-0DD913D8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5059-6D21-6F4D-BF6E-3F7014EC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6635-3D2F-5A48-9E34-19BDD871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B846-BA41-1045-884B-BC0BD510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886D-BFD4-7741-A68E-69627B8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0B6B4-543E-0F4F-9924-FA90CA8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0EB4-0000-3143-91E4-6AE139F3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35897-6190-AB48-B32E-DC7D2ACD6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0522-01D9-7340-B3D6-C914209A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745A-84BB-0544-8C03-02BAAAE8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94CAE-32F3-5240-8411-00E8A54D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7FC3C-C758-704F-9537-0F89DE8F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E2143-245C-2C48-BEB2-999EE72C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4B3A-6B88-8F4F-B82C-DC9ACD58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7862-8AD9-AA4B-83B0-FAADED7C1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9D5C-58C2-154C-BBF0-A6CF0DBC3BD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C3BFB-FCF9-B04E-9C68-FCC108330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B7BE-1ED5-FA4D-B0CA-0B97ECD7E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E299-73F0-7243-99F0-7C085633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18717-8D9B-4544-AF28-61A4687E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wear monitoring with 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𝜷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-variational-autoencoder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A5F8A-2245-E446-9E1C-6FD1E4886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IE7374 Sensor Analytics for Eng. Sys. Course Project</a:t>
            </a:r>
          </a:p>
          <a:p>
            <a:r>
              <a:rPr lang="en-US" sz="2000">
                <a:solidFill>
                  <a:schemeClr val="bg1"/>
                </a:solidFill>
              </a:rPr>
              <a:t>12/07/2022</a:t>
            </a:r>
          </a:p>
          <a:p>
            <a:r>
              <a:rPr lang="en-US" sz="2000">
                <a:solidFill>
                  <a:schemeClr val="bg1"/>
                </a:solidFill>
              </a:rPr>
              <a:t>Guoyan Li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F3E1-5A51-4FB0-B6B7-0E8BA670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1" y="111249"/>
            <a:ext cx="10741550" cy="5890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2225-95A1-4143-AACA-11966A8F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1" y="799106"/>
            <a:ext cx="10705769" cy="537785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Data splits:</a:t>
            </a:r>
          </a:p>
          <a:p>
            <a:pPr marL="0" indent="0">
              <a:buNone/>
            </a:pPr>
            <a:r>
              <a:rPr lang="en-US" sz="2400" dirty="0"/>
              <a:t>The milling data is made up of 167 cuts. Each cut was processed using a window size of 64 and a stride 64, producing a larger dataset. All sub-cuts were labeled either 0 or 1(healthy and failed).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Model training:</a:t>
            </a:r>
          </a:p>
          <a:p>
            <a:pPr marL="0" indent="0">
              <a:buNone/>
            </a:pPr>
            <a:r>
              <a:rPr lang="en-US" sz="2400" dirty="0"/>
              <a:t>1) Hyperparameter setting cited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en-US" altLang="zh-CN" sz="1600" dirty="0"/>
              <a:t>[1]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2) The model training process use the Adam optimizer to manage the learning process. A batch size of 32 was used when training the model.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0F92C3-D624-47BC-8346-BDFA2FEA9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24209"/>
              </p:ext>
            </p:extLst>
          </p:nvPr>
        </p:nvGraphicFramePr>
        <p:xfrm>
          <a:off x="838200" y="2447534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89579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29426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972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793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0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2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72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D4C7A7-00FC-A34C-B890-B6E6F90B130E}"/>
              </a:ext>
            </a:extLst>
          </p:cNvPr>
          <p:cNvSpPr txBox="1"/>
          <p:nvPr/>
        </p:nvSpPr>
        <p:spPr>
          <a:xfrm>
            <a:off x="255104" y="6153903"/>
            <a:ext cx="11936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Hahn, Tim Von, and Chris K.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Mechefske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"Self-supervised learning for tool wear monitoring with a disentangled-variational-autoencoder."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Hydromechatronics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4.1 (2021): 69-98.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C19FF-9DA8-034E-BB28-52ED8F87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24" y="2447534"/>
            <a:ext cx="3111776" cy="24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4A9E-9AD1-460D-893E-56EDA354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365125"/>
            <a:ext cx="10827026" cy="5492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183E3-DBA9-BB49-975A-85FA860B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06" y="984262"/>
            <a:ext cx="5557642" cy="574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86077-E5BF-FD4D-9B8F-B712680C15E2}"/>
              </a:ext>
            </a:extLst>
          </p:cNvPr>
          <p:cNvSpPr txBox="1"/>
          <p:nvPr/>
        </p:nvSpPr>
        <p:spPr>
          <a:xfrm>
            <a:off x="646043" y="1321904"/>
            <a:ext cx="50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Precision-recall</a:t>
            </a:r>
            <a:r>
              <a:rPr lang="zh-CN" altLang="en-US" sz="2000" dirty="0"/>
              <a:t> </a:t>
            </a:r>
            <a:r>
              <a:rPr lang="en-US" altLang="zh-CN" sz="2000" dirty="0"/>
              <a:t>area-under-curve(PR-AUC)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CE10F-7F9F-8344-88A7-E9A722FCB831}"/>
              </a:ext>
            </a:extLst>
          </p:cNvPr>
          <p:cNvSpPr txBox="1"/>
          <p:nvPr/>
        </p:nvSpPr>
        <p:spPr>
          <a:xfrm>
            <a:off x="285750" y="6082748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Saito, Takaya, and Marc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Rehmsmeier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"The precision-recall plot is more informative than the ROC plot when evaluating binary classifiers on imbalanced datasets."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10.3 (2015): e0118432.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7E3AE-DB56-554C-86B3-6E906749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2" y="4207195"/>
            <a:ext cx="5739135" cy="1067277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AB8B7FB-3C03-0A46-BC58-960094FC6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46329"/>
              </p:ext>
            </p:extLst>
          </p:nvPr>
        </p:nvGraphicFramePr>
        <p:xfrm>
          <a:off x="854766" y="2207619"/>
          <a:ext cx="464157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91">
                  <a:extLst>
                    <a:ext uri="{9D8B030D-6E8A-4147-A177-3AD203B41FA5}">
                      <a16:colId xmlns:a16="http://schemas.microsoft.com/office/drawing/2014/main" val="1015098096"/>
                    </a:ext>
                  </a:extLst>
                </a:gridCol>
                <a:gridCol w="1547191">
                  <a:extLst>
                    <a:ext uri="{9D8B030D-6E8A-4147-A177-3AD203B41FA5}">
                      <a16:colId xmlns:a16="http://schemas.microsoft.com/office/drawing/2014/main" val="1290210512"/>
                    </a:ext>
                  </a:extLst>
                </a:gridCol>
                <a:gridCol w="1547191">
                  <a:extLst>
                    <a:ext uri="{9D8B030D-6E8A-4147-A177-3AD203B41FA5}">
                      <a16:colId xmlns:a16="http://schemas.microsoft.com/office/drawing/2014/main" val="3552559319"/>
                    </a:ext>
                  </a:extLst>
                </a:gridCol>
              </a:tblGrid>
              <a:tr h="336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feature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Latent space </a:t>
                      </a:r>
                    </a:p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52259"/>
                  </a:ext>
                </a:extLst>
              </a:tr>
              <a:tr h="336053">
                <a:tc>
                  <a:txBody>
                    <a:bodyPr/>
                    <a:lstStyle/>
                    <a:p>
                      <a:r>
                        <a:rPr lang="en-US" dirty="0"/>
                        <a:t>PR-AUC</a:t>
                      </a:r>
                    </a:p>
                    <a:p>
                      <a:r>
                        <a:rPr lang="en-US" dirty="0"/>
                        <a:t>(Test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0.432424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>
                          <a:effectLst/>
                        </a:rPr>
                        <a:t>0.449931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1692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7E96D8-37D9-E440-8B6E-E98450DED709}"/>
              </a:ext>
            </a:extLst>
          </p:cNvPr>
          <p:cNvSpPr txBox="1"/>
          <p:nvPr/>
        </p:nvSpPr>
        <p:spPr>
          <a:xfrm>
            <a:off x="2340665" y="3786808"/>
            <a:ext cx="166977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thresholds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CE069-C030-C142-BCE3-66271BFED835}"/>
              </a:ext>
            </a:extLst>
          </p:cNvPr>
          <p:cNvSpPr txBox="1"/>
          <p:nvPr/>
        </p:nvSpPr>
        <p:spPr>
          <a:xfrm>
            <a:off x="7581072" y="545068"/>
            <a:ext cx="353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2. ROC-Curve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399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36BB-2B4C-40F1-B2A8-302CBB9C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45" y="365126"/>
            <a:ext cx="10773355" cy="624812"/>
          </a:xfrm>
        </p:spPr>
        <p:txBody>
          <a:bodyPr>
            <a:normAutofit/>
          </a:bodyPr>
          <a:lstStyle/>
          <a:p>
            <a:r>
              <a:rPr lang="en-US" sz="3200" b="1" dirty="0"/>
              <a:t>Summary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B26F-26E5-4116-A6CB-368D2561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1168842"/>
            <a:ext cx="10900576" cy="500812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merits of latent space based anomaly detection:</a:t>
            </a:r>
          </a:p>
          <a:p>
            <a:pPr marL="0" indent="0">
              <a:buNone/>
            </a:pPr>
            <a:r>
              <a:rPr lang="en-US" dirty="0"/>
              <a:t>1) Probabilistic formulation of latent space enhance the interpretability of deep learning model.</a:t>
            </a:r>
          </a:p>
          <a:p>
            <a:pPr marL="0" indent="0">
              <a:buNone/>
            </a:pPr>
            <a:r>
              <a:rPr lang="en-US" dirty="0"/>
              <a:t>2) Compared with the anomaly detection in the input Anomaly detection in latent space is more efficient in computation.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Further work:</a:t>
            </a:r>
          </a:p>
          <a:p>
            <a:pPr marL="0" indent="0">
              <a:buNone/>
            </a:pPr>
            <a:r>
              <a:rPr lang="en-US" dirty="0"/>
              <a:t>1) How to solve the data imbalance?</a:t>
            </a:r>
          </a:p>
          <a:p>
            <a:pPr marL="0" indent="0">
              <a:buNone/>
            </a:pPr>
            <a:r>
              <a:rPr lang="en-US" dirty="0"/>
              <a:t>2)  Further exploration of the latent space to identify the impact of the experimental parameters.</a:t>
            </a:r>
          </a:p>
        </p:txBody>
      </p:sp>
    </p:spTree>
    <p:extLst>
      <p:ext uri="{BB962C8B-B14F-4D97-AF65-F5344CB8AC3E}">
        <p14:creationId xmlns:p14="http://schemas.microsoft.com/office/powerpoint/2010/main" val="175822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9678-CE0C-744D-9140-D32E50FD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98F9-4716-4B48-8371-8DAA8856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2.Dataset collection and design of experiments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3.Project objective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.Framework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5.Performance evaluation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6.Insights and Summary</a:t>
            </a:r>
          </a:p>
        </p:txBody>
      </p:sp>
    </p:spTree>
    <p:extLst>
      <p:ext uri="{BB962C8B-B14F-4D97-AF65-F5344CB8AC3E}">
        <p14:creationId xmlns:p14="http://schemas.microsoft.com/office/powerpoint/2010/main" val="179298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D8ED-8F33-AF4E-9C8D-6D3E9DB7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8" y="365126"/>
            <a:ext cx="10817772" cy="58080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CABC-018D-FF4E-9734-A9D7FBE8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135117"/>
            <a:ext cx="10817772" cy="504184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project explores the use of deep learning in the context of </a:t>
            </a:r>
            <a:r>
              <a:rPr lang="en-US" b="1" dirty="0"/>
              <a:t>tool wear monitoring</a:t>
            </a:r>
            <a:r>
              <a:rPr lang="en-US" dirty="0"/>
              <a:t> for </a:t>
            </a:r>
            <a:r>
              <a:rPr lang="en-US" b="1" dirty="0"/>
              <a:t>metal machining process</a:t>
            </a:r>
            <a:r>
              <a:rPr lang="en-US" dirty="0"/>
              <a:t>.</a:t>
            </a:r>
          </a:p>
        </p:txBody>
      </p:sp>
      <p:sp>
        <p:nvSpPr>
          <p:cNvPr id="5" name="AutoShape 4" descr="milling tool cutting into metal">
            <a:extLst>
              <a:ext uri="{FF2B5EF4-FFF2-40B4-BE49-F238E27FC236}">
                <a16:creationId xmlns:a16="http://schemas.microsoft.com/office/drawing/2014/main" id="{8386366E-B6A9-494C-A614-95DC7F259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316421"/>
            <a:ext cx="2264979" cy="226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CE5F4-B5BA-134C-98AF-3AFD4995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" y="2405352"/>
            <a:ext cx="4337189" cy="3382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230BA9-D820-F74F-A7D1-30DD692EDDE4}"/>
              </a:ext>
            </a:extLst>
          </p:cNvPr>
          <p:cNvSpPr txBox="1"/>
          <p:nvPr/>
        </p:nvSpPr>
        <p:spPr>
          <a:xfrm>
            <a:off x="399394" y="6195885"/>
            <a:ext cx="116559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A milling tool has several tool inserts on it. As the tool rotates, and is pushed forward, the inserts cut into the metal. </a:t>
            </a:r>
          </a:p>
          <a:p>
            <a:r>
              <a:rPr lang="en-US" sz="1200" b="0" i="0" dirty="0">
                <a:effectLst/>
                <a:latin typeface="system-ui"/>
              </a:rPr>
              <a:t>(Pictures citied from https://</a:t>
            </a:r>
            <a:r>
              <a:rPr lang="en-US" sz="1200" b="0" i="0" dirty="0" err="1">
                <a:effectLst/>
                <a:latin typeface="system-ui"/>
              </a:rPr>
              <a:t>commons.wikimedia.org</a:t>
            </a:r>
            <a:r>
              <a:rPr lang="en-US" sz="1200" b="0" i="0" dirty="0">
                <a:effectLst/>
                <a:latin typeface="system-ui"/>
              </a:rPr>
              <a:t>/wiki/</a:t>
            </a:r>
            <a:r>
              <a:rPr lang="en-US" sz="1200" b="0" i="0" dirty="0" err="1">
                <a:effectLst/>
                <a:latin typeface="system-ui"/>
              </a:rPr>
              <a:t>File:Fraisage_surfacage.svg</a:t>
            </a:r>
            <a:r>
              <a:rPr lang="en-US" sz="1200" b="0" i="0" dirty="0">
                <a:effectLst/>
                <a:latin typeface="system-ui"/>
              </a:rPr>
              <a:t>#/media/</a:t>
            </a:r>
            <a:r>
              <a:rPr lang="en-US" sz="1200" b="0" i="0" dirty="0" err="1">
                <a:effectLst/>
                <a:latin typeface="system-ui"/>
              </a:rPr>
              <a:t>File:Fraisage_surfacage.svg</a:t>
            </a:r>
            <a:r>
              <a:rPr lang="en-US" sz="1200" b="0" i="0" dirty="0">
                <a:effectLst/>
                <a:latin typeface="system-ui"/>
              </a:rPr>
              <a:t>)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54B3C-8CA6-7F48-99B9-F0FCC542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58" y="2467517"/>
            <a:ext cx="5016500" cy="2899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D30BE-870B-2247-93D3-4D89995B04BF}"/>
              </a:ext>
            </a:extLst>
          </p:cNvPr>
          <p:cNvSpPr txBox="1"/>
          <p:nvPr/>
        </p:nvSpPr>
        <p:spPr>
          <a:xfrm>
            <a:off x="1502979" y="5722883"/>
            <a:ext cx="326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  Milling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19891-611F-5A46-A8E2-C88CCDBCF255}"/>
              </a:ext>
            </a:extLst>
          </p:cNvPr>
          <p:cNvSpPr txBox="1"/>
          <p:nvPr/>
        </p:nvSpPr>
        <p:spPr>
          <a:xfrm>
            <a:off x="6000310" y="5728138"/>
            <a:ext cx="47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Fig.2 Tool wear VB as it is seen on the insert.</a:t>
            </a:r>
          </a:p>
        </p:txBody>
      </p:sp>
    </p:spTree>
    <p:extLst>
      <p:ext uri="{BB962C8B-B14F-4D97-AF65-F5344CB8AC3E}">
        <p14:creationId xmlns:p14="http://schemas.microsoft.com/office/powerpoint/2010/main" val="130550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A55FCB-71D9-3446-B8F2-F3F40742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0" y="2462921"/>
            <a:ext cx="10515600" cy="4211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CF8AB-E285-5A42-80D3-C20A4FCB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365125"/>
            <a:ext cx="11114103" cy="60182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and Design of Experiments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33B9-1F1B-2240-A63E-401D6D0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162756"/>
            <a:ext cx="10515600" cy="50497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Dataset: </a:t>
            </a:r>
            <a:r>
              <a:rPr lang="en-US" sz="2400" b="1" dirty="0"/>
              <a:t>UC Berkeley milling data set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Sensor Type: 1) Acoustic emission sensor, 2) Vibration sensor, 3) Current sensor.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Experimental Conditions: There are 16 cases with varying numbers of runs.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2F2A34-F034-2E4E-91DE-7571CCF45B3A}"/>
              </a:ext>
            </a:extLst>
          </p:cNvPr>
          <p:cNvSpPr/>
          <p:nvPr/>
        </p:nvSpPr>
        <p:spPr>
          <a:xfrm>
            <a:off x="5722919" y="5078522"/>
            <a:ext cx="414291" cy="1329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FA8D3-D22D-0743-8484-845266229A61}"/>
              </a:ext>
            </a:extLst>
          </p:cNvPr>
          <p:cNvSpPr txBox="1"/>
          <p:nvPr/>
        </p:nvSpPr>
        <p:spPr>
          <a:xfrm>
            <a:off x="6288745" y="5558734"/>
            <a:ext cx="221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signal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815444-FE7A-414A-9959-AB111FF3BC5A}"/>
              </a:ext>
            </a:extLst>
          </p:cNvPr>
          <p:cNvSpPr/>
          <p:nvPr/>
        </p:nvSpPr>
        <p:spPr>
          <a:xfrm>
            <a:off x="6630206" y="4272098"/>
            <a:ext cx="414291" cy="592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14725-3593-594C-B992-233C725C6109}"/>
              </a:ext>
            </a:extLst>
          </p:cNvPr>
          <p:cNvSpPr txBox="1"/>
          <p:nvPr/>
        </p:nvSpPr>
        <p:spPr>
          <a:xfrm>
            <a:off x="7218106" y="4383819"/>
            <a:ext cx="402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parameters</a:t>
            </a:r>
          </a:p>
        </p:txBody>
      </p:sp>
    </p:spTree>
    <p:extLst>
      <p:ext uri="{BB962C8B-B14F-4D97-AF65-F5344CB8AC3E}">
        <p14:creationId xmlns:p14="http://schemas.microsoft.com/office/powerpoint/2010/main" val="138322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8057-230E-D545-A657-B3CDA45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11" y="240947"/>
            <a:ext cx="10857089" cy="52669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5486-97AC-E94C-9278-A4ED14B5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2" y="993423"/>
            <a:ext cx="6515074" cy="5087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detection: Use raw sensor data as input to detect failed tool conditions.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features: Six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condition labeled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 wear.(Health: VB ≤0.7mm or  Failed state: VB&gt; 0.7mm)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0E933D-63F0-A94E-9767-BBEDE6D8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89" y="504295"/>
            <a:ext cx="4857589" cy="580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CB700-F3C1-6A45-8A5D-B85FE51E24EA}"/>
              </a:ext>
            </a:extLst>
          </p:cNvPr>
          <p:cNvSpPr txBox="1"/>
          <p:nvPr/>
        </p:nvSpPr>
        <p:spPr>
          <a:xfrm>
            <a:off x="7529689" y="6312428"/>
            <a:ext cx="44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Fig.3 Signal visualization for Cut #145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59819-0CE2-4684-BD07-1011A7EF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86" y="3043186"/>
            <a:ext cx="4825214" cy="2906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BB472-0074-4A31-A3B3-F14A944C0241}"/>
              </a:ext>
            </a:extLst>
          </p:cNvPr>
          <p:cNvSpPr txBox="1"/>
          <p:nvPr/>
        </p:nvSpPr>
        <p:spPr>
          <a:xfrm>
            <a:off x="1862905" y="6063055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Fig.4 Tool wear VB over time</a:t>
            </a:r>
          </a:p>
        </p:txBody>
      </p:sp>
    </p:spTree>
    <p:extLst>
      <p:ext uri="{BB962C8B-B14F-4D97-AF65-F5344CB8AC3E}">
        <p14:creationId xmlns:p14="http://schemas.microsoft.com/office/powerpoint/2010/main" val="78952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1624-0384-1E46-9B98-651A1A2C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7703"/>
            <a:ext cx="10653888" cy="6847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approaches in tool condition monitoring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01231-7D06-9740-9EEE-2A0A58CD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4" y="1401761"/>
            <a:ext cx="6004936" cy="3567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D839F-1A16-0B4B-BC46-87C5EEDE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340" y="1588943"/>
            <a:ext cx="5927596" cy="328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4EF85-4FA0-D744-B78F-7AD8E1A395C9}"/>
              </a:ext>
            </a:extLst>
          </p:cNvPr>
          <p:cNvSpPr txBox="1"/>
          <p:nvPr/>
        </p:nvSpPr>
        <p:spPr>
          <a:xfrm>
            <a:off x="91064" y="5386630"/>
            <a:ext cx="622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Fig5. Traditional data-driven methods: signal processing or statistical features (Manually abstracted)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1693B-989C-B84F-9536-229ED0AE0DDE}"/>
              </a:ext>
            </a:extLst>
          </p:cNvPr>
          <p:cNvSpPr txBox="1"/>
          <p:nvPr/>
        </p:nvSpPr>
        <p:spPr>
          <a:xfrm>
            <a:off x="6096000" y="5386630"/>
            <a:ext cx="592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Fig6. Deep Learning methods: Deep learning networks can work effectively on raw signals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C682D-687E-7B43-8E4F-9674720AE514}"/>
              </a:ext>
            </a:extLst>
          </p:cNvPr>
          <p:cNvSpPr txBox="1"/>
          <p:nvPr/>
        </p:nvSpPr>
        <p:spPr>
          <a:xfrm>
            <a:off x="91064" y="6318627"/>
            <a:ext cx="12009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Hahn, Tim Von, and Chris K.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Mechefske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"Self-supervised learning for tool wear monitoring with a disentangled-variational-autoencoder."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Hydromechatronics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4.1 (2021): 69-98.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84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FD19-52EC-C641-8CFD-625CFC1F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0" y="365126"/>
            <a:ext cx="11051959" cy="52264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Variational Autoencoder based Anomaly detection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3172E78-45A5-458A-9525-D73F2B079E8C}"/>
              </a:ext>
            </a:extLst>
          </p:cNvPr>
          <p:cNvGrpSpPr/>
          <p:nvPr/>
        </p:nvGrpSpPr>
        <p:grpSpPr>
          <a:xfrm>
            <a:off x="446874" y="1133096"/>
            <a:ext cx="10076241" cy="4836703"/>
            <a:chOff x="446874" y="1465595"/>
            <a:chExt cx="10076241" cy="48367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FF75D4-7EC5-4D6D-8727-FDAA74F1FB9F}"/>
                </a:ext>
              </a:extLst>
            </p:cNvPr>
            <p:cNvGrpSpPr/>
            <p:nvPr/>
          </p:nvGrpSpPr>
          <p:grpSpPr>
            <a:xfrm>
              <a:off x="1957663" y="1465595"/>
              <a:ext cx="8565452" cy="4836703"/>
              <a:chOff x="1395875" y="858766"/>
              <a:chExt cx="8565452" cy="4836703"/>
            </a:xfrm>
          </p:grpSpPr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5F2608F8-CC7A-4693-A681-C85A259C49E1}"/>
                  </a:ext>
                </a:extLst>
              </p:cNvPr>
              <p:cNvSpPr/>
              <p:nvPr/>
            </p:nvSpPr>
            <p:spPr>
              <a:xfrm>
                <a:off x="2959232" y="989420"/>
                <a:ext cx="343210" cy="2092256"/>
              </a:xfrm>
              <a:prstGeom prst="cube">
                <a:avLst>
                  <a:gd name="adj" fmla="val 7338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11">
                <a:extLst>
                  <a:ext uri="{FF2B5EF4-FFF2-40B4-BE49-F238E27FC236}">
                    <a16:creationId xmlns:a16="http://schemas.microsoft.com/office/drawing/2014/main" id="{CEB4D815-ED53-4DA4-BDD7-26DF7CDA0D61}"/>
                  </a:ext>
                </a:extLst>
              </p:cNvPr>
              <p:cNvSpPr/>
              <p:nvPr/>
            </p:nvSpPr>
            <p:spPr>
              <a:xfrm>
                <a:off x="2434132" y="2214080"/>
                <a:ext cx="391184" cy="10988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830E7-8E4C-4EB4-8A00-D795899B0C84}"/>
                  </a:ext>
                </a:extLst>
              </p:cNvPr>
              <p:cNvSpPr txBox="1"/>
              <p:nvPr/>
            </p:nvSpPr>
            <p:spPr>
              <a:xfrm>
                <a:off x="2853348" y="1858634"/>
                <a:ext cx="5967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Input layer 1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11829173-01B3-4571-A649-449B5104AE4E}"/>
                  </a:ext>
                </a:extLst>
              </p:cNvPr>
              <p:cNvSpPr/>
              <p:nvPr/>
            </p:nvSpPr>
            <p:spPr>
              <a:xfrm>
                <a:off x="3750534" y="1337836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3301241A-8FAC-482F-AB87-F68CB1885532}"/>
                  </a:ext>
                </a:extLst>
              </p:cNvPr>
              <p:cNvSpPr/>
              <p:nvPr/>
            </p:nvSpPr>
            <p:spPr>
              <a:xfrm>
                <a:off x="5543898" y="2158723"/>
                <a:ext cx="297901" cy="682689"/>
              </a:xfrm>
              <a:prstGeom prst="cube">
                <a:avLst>
                  <a:gd name="adj" fmla="val 48867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ACD88AF5-664C-4FD0-9638-EEF4FA336490}"/>
                  </a:ext>
                </a:extLst>
              </p:cNvPr>
              <p:cNvSpPr/>
              <p:nvPr/>
            </p:nvSpPr>
            <p:spPr>
              <a:xfrm>
                <a:off x="6164766" y="2114916"/>
                <a:ext cx="639957" cy="1612037"/>
              </a:xfrm>
              <a:prstGeom prst="cube">
                <a:avLst>
                  <a:gd name="adj" fmla="val 77273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2116E028-E456-4BDB-8C66-F04FE38B7EFA}"/>
                  </a:ext>
                </a:extLst>
              </p:cNvPr>
              <p:cNvSpPr/>
              <p:nvPr/>
            </p:nvSpPr>
            <p:spPr>
              <a:xfrm>
                <a:off x="5020000" y="2096652"/>
                <a:ext cx="277462" cy="1953556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eft Bracket 13">
                <a:extLst>
                  <a:ext uri="{FF2B5EF4-FFF2-40B4-BE49-F238E27FC236}">
                    <a16:creationId xmlns:a16="http://schemas.microsoft.com/office/drawing/2014/main" id="{45396BC8-5343-43DA-A007-D61C28C0C32B}"/>
                  </a:ext>
                </a:extLst>
              </p:cNvPr>
              <p:cNvSpPr/>
              <p:nvPr/>
            </p:nvSpPr>
            <p:spPr>
              <a:xfrm rot="5400000">
                <a:off x="4225792" y="273662"/>
                <a:ext cx="61383" cy="1768025"/>
              </a:xfrm>
              <a:prstGeom prst="lef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153BBA-A9D1-4BCB-8BA9-3566163163B8}"/>
                  </a:ext>
                </a:extLst>
              </p:cNvPr>
              <p:cNvSpPr txBox="1"/>
              <p:nvPr/>
            </p:nvSpPr>
            <p:spPr>
              <a:xfrm>
                <a:off x="3815849" y="858766"/>
                <a:ext cx="12898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C</a:t>
                </a:r>
                <a:r>
                  <a:rPr lang="en-US" altLang="zh-CN" sz="1050" dirty="0"/>
                  <a:t>onvolutional layers</a:t>
                </a:r>
                <a:endParaRPr lang="en-US" sz="1050" dirty="0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1F9BA8F4-A0BD-4F6E-BE11-C3B89323942E}"/>
                  </a:ext>
                </a:extLst>
              </p:cNvPr>
              <p:cNvSpPr/>
              <p:nvPr/>
            </p:nvSpPr>
            <p:spPr>
              <a:xfrm>
                <a:off x="3890240" y="1337836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5BE275A2-3989-4218-A9F8-FE20D34C7055}"/>
                  </a:ext>
                </a:extLst>
              </p:cNvPr>
              <p:cNvSpPr/>
              <p:nvPr/>
            </p:nvSpPr>
            <p:spPr>
              <a:xfrm>
                <a:off x="4018254" y="1337836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09B8D306-B884-4854-B48D-820A067A8E7B}"/>
                  </a:ext>
                </a:extLst>
              </p:cNvPr>
              <p:cNvSpPr/>
              <p:nvPr/>
            </p:nvSpPr>
            <p:spPr>
              <a:xfrm>
                <a:off x="5500060" y="3152129"/>
                <a:ext cx="297901" cy="682689"/>
              </a:xfrm>
              <a:prstGeom prst="cube">
                <a:avLst>
                  <a:gd name="adj" fmla="val 48867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28D85A1F-56B5-443B-BAA8-8A76E9EC5338}"/>
                  </a:ext>
                </a:extLst>
              </p:cNvPr>
              <p:cNvSpPr/>
              <p:nvPr/>
            </p:nvSpPr>
            <p:spPr>
              <a:xfrm>
                <a:off x="7139708" y="1559978"/>
                <a:ext cx="277462" cy="1122533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D6AD49B5-5A1E-46BE-B2B2-719E96DA7E39}"/>
                  </a:ext>
                </a:extLst>
              </p:cNvPr>
              <p:cNvSpPr/>
              <p:nvPr/>
            </p:nvSpPr>
            <p:spPr>
              <a:xfrm>
                <a:off x="7205186" y="1560212"/>
                <a:ext cx="277462" cy="1122533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32DDB8C5-73AA-4479-8367-EAFFEF1454CF}"/>
                  </a:ext>
                </a:extLst>
              </p:cNvPr>
              <p:cNvSpPr/>
              <p:nvPr/>
            </p:nvSpPr>
            <p:spPr>
              <a:xfrm>
                <a:off x="7848505" y="1359939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DC494AC4-7517-4E54-911E-170C2CE348DF}"/>
                  </a:ext>
                </a:extLst>
              </p:cNvPr>
              <p:cNvSpPr/>
              <p:nvPr/>
            </p:nvSpPr>
            <p:spPr>
              <a:xfrm>
                <a:off x="7976519" y="1359939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ECE9DEB9-9AED-4CB8-83F2-F46E9F17BE45}"/>
                  </a:ext>
                </a:extLst>
              </p:cNvPr>
              <p:cNvSpPr/>
              <p:nvPr/>
            </p:nvSpPr>
            <p:spPr>
              <a:xfrm>
                <a:off x="8105741" y="1359938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EDAF4F2B-BFDB-4B30-8957-3D87C5AE2A12}"/>
                  </a:ext>
                </a:extLst>
              </p:cNvPr>
              <p:cNvSpPr/>
              <p:nvPr/>
            </p:nvSpPr>
            <p:spPr>
              <a:xfrm>
                <a:off x="9061164" y="985724"/>
                <a:ext cx="796149" cy="2092256"/>
              </a:xfrm>
              <a:prstGeom prst="cube">
                <a:avLst>
                  <a:gd name="adj" fmla="val 7338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E7C060-559F-48BC-834F-04EFFA789730}"/>
                  </a:ext>
                </a:extLst>
              </p:cNvPr>
              <p:cNvSpPr txBox="1"/>
              <p:nvPr/>
            </p:nvSpPr>
            <p:spPr>
              <a:xfrm>
                <a:off x="4059805" y="1898890"/>
                <a:ext cx="651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Feature map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38E02D5-5B56-4299-862D-18442F2EB90C}"/>
                  </a:ext>
                </a:extLst>
              </p:cNvPr>
              <p:cNvCxnSpPr/>
              <p:nvPr/>
            </p:nvCxnSpPr>
            <p:spPr>
              <a:xfrm>
                <a:off x="5754884" y="2504185"/>
                <a:ext cx="382922" cy="4160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F25EFF7-4DEF-413B-8CCF-F9E26B291181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 flipV="1">
                <a:off x="5706936" y="3168191"/>
                <a:ext cx="457830" cy="4130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02015D0-09BD-4977-85C7-BB0BF0DE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5171" y="2857474"/>
                    <a:ext cx="1960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oMath>
                      </m:oMathPara>
                    </a14:m>
                    <a:endParaRPr lang="en-US" sz="1200" b="1" dirty="0"/>
                  </a:p>
                  <a:p>
                    <a:endParaRPr lang="en-US" sz="1200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02015D0-09BD-4977-85C7-BB0BF0DEDE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5171" y="2857474"/>
                    <a:ext cx="19602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EE0BD95-1CCB-4A79-90AF-A71F4BC9CD21}"/>
                      </a:ext>
                    </a:extLst>
                  </p:cNvPr>
                  <p:cNvSpPr txBox="1"/>
                  <p:nvPr/>
                </p:nvSpPr>
                <p:spPr>
                  <a:xfrm>
                    <a:off x="5496819" y="3773209"/>
                    <a:ext cx="1960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EE0BD95-1CCB-4A79-90AF-A71F4BC9C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819" y="3773209"/>
                    <a:ext cx="1960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96EB16-518A-43A7-8626-C5D3412BD805}"/>
                  </a:ext>
                </a:extLst>
              </p:cNvPr>
              <p:cNvSpPr txBox="1"/>
              <p:nvPr/>
            </p:nvSpPr>
            <p:spPr>
              <a:xfrm>
                <a:off x="6240389" y="2691862"/>
                <a:ext cx="6399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Latent space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A1094F-26B9-4667-9235-A098C08F0370}"/>
                  </a:ext>
                </a:extLst>
              </p:cNvPr>
              <p:cNvSpPr txBox="1"/>
              <p:nvPr/>
            </p:nvSpPr>
            <p:spPr>
              <a:xfrm>
                <a:off x="7639067" y="864021"/>
                <a:ext cx="16009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Reconstruction </a:t>
                </a:r>
                <a:r>
                  <a:rPr lang="en-US" altLang="zh-CN" sz="1050" dirty="0"/>
                  <a:t> layers</a:t>
                </a:r>
                <a:endParaRPr lang="en-US" sz="1050" dirty="0"/>
              </a:p>
            </p:txBody>
          </p:sp>
          <p:sp>
            <p:nvSpPr>
              <p:cNvPr id="32" name="Left Bracket 31">
                <a:extLst>
                  <a:ext uri="{FF2B5EF4-FFF2-40B4-BE49-F238E27FC236}">
                    <a16:creationId xmlns:a16="http://schemas.microsoft.com/office/drawing/2014/main" id="{8402AE48-4F71-4591-9CC4-3F63FDC03564}"/>
                  </a:ext>
                </a:extLst>
              </p:cNvPr>
              <p:cNvSpPr/>
              <p:nvPr/>
            </p:nvSpPr>
            <p:spPr>
              <a:xfrm rot="5400000">
                <a:off x="8359568" y="215082"/>
                <a:ext cx="81910" cy="2027385"/>
              </a:xfrm>
              <a:prstGeom prst="lef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88BD7C-4787-4B49-A9A3-EA759BACDC10}"/>
                  </a:ext>
                </a:extLst>
              </p:cNvPr>
              <p:cNvSpPr txBox="1"/>
              <p:nvPr/>
            </p:nvSpPr>
            <p:spPr>
              <a:xfrm>
                <a:off x="9002378" y="1942018"/>
                <a:ext cx="95894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Reconstructed input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C59C71-0F4A-4781-9863-2BA66E39CDEB}"/>
                  </a:ext>
                </a:extLst>
              </p:cNvPr>
              <p:cNvSpPr txBox="1"/>
              <p:nvPr/>
            </p:nvSpPr>
            <p:spPr>
              <a:xfrm>
                <a:off x="1712937" y="5433859"/>
                <a:ext cx="1355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Data preprocessing</a:t>
                </a: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49CBC29D-ABE8-4D17-A82F-937B62580B16}"/>
                  </a:ext>
                </a:extLst>
              </p:cNvPr>
              <p:cNvSpPr/>
              <p:nvPr/>
            </p:nvSpPr>
            <p:spPr>
              <a:xfrm rot="5400000">
                <a:off x="6139200" y="1542086"/>
                <a:ext cx="88366" cy="837232"/>
              </a:xfrm>
              <a:prstGeom prst="lef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70853A-FB40-4458-B105-023DDEF661A0}"/>
                  </a:ext>
                </a:extLst>
              </p:cNvPr>
              <p:cNvSpPr txBox="1"/>
              <p:nvPr/>
            </p:nvSpPr>
            <p:spPr>
              <a:xfrm>
                <a:off x="5336519" y="1325548"/>
                <a:ext cx="150963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Latent Space Representation</a:t>
                </a:r>
              </a:p>
            </p:txBody>
          </p:sp>
          <p:sp>
            <p:nvSpPr>
              <p:cNvPr id="37" name="Left Bracket 36">
                <a:extLst>
                  <a:ext uri="{FF2B5EF4-FFF2-40B4-BE49-F238E27FC236}">
                    <a16:creationId xmlns:a16="http://schemas.microsoft.com/office/drawing/2014/main" id="{99C271A0-8283-47CA-884E-6DB49CA064F8}"/>
                  </a:ext>
                </a:extLst>
              </p:cNvPr>
              <p:cNvSpPr/>
              <p:nvPr/>
            </p:nvSpPr>
            <p:spPr>
              <a:xfrm rot="5400000" flipH="1">
                <a:off x="2236137" y="4477174"/>
                <a:ext cx="87502" cy="1768025"/>
              </a:xfrm>
              <a:prstGeom prst="lef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73C354F4-80CE-476D-8237-364726A8BB43}"/>
                  </a:ext>
                </a:extLst>
              </p:cNvPr>
              <p:cNvSpPr/>
              <p:nvPr/>
            </p:nvSpPr>
            <p:spPr>
              <a:xfrm>
                <a:off x="2900916" y="3142881"/>
                <a:ext cx="343210" cy="2092256"/>
              </a:xfrm>
              <a:prstGeom prst="cube">
                <a:avLst>
                  <a:gd name="adj" fmla="val 7338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Arrow 47">
                <a:extLst>
                  <a:ext uri="{FF2B5EF4-FFF2-40B4-BE49-F238E27FC236}">
                    <a16:creationId xmlns:a16="http://schemas.microsoft.com/office/drawing/2014/main" id="{C999BFB0-27E3-466B-9EDE-6AD541422981}"/>
                  </a:ext>
                </a:extLst>
              </p:cNvPr>
              <p:cNvSpPr/>
              <p:nvPr/>
            </p:nvSpPr>
            <p:spPr>
              <a:xfrm>
                <a:off x="2418183" y="4170974"/>
                <a:ext cx="391184" cy="10988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E9485B6B-23CA-488A-A0E5-E23C6410F059}"/>
                  </a:ext>
                </a:extLst>
              </p:cNvPr>
              <p:cNvSpPr/>
              <p:nvPr/>
            </p:nvSpPr>
            <p:spPr>
              <a:xfrm>
                <a:off x="3713752" y="3287504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C482EB40-4AC7-47CA-B044-4EE1B08A9613}"/>
                  </a:ext>
                </a:extLst>
              </p:cNvPr>
              <p:cNvSpPr/>
              <p:nvPr/>
            </p:nvSpPr>
            <p:spPr>
              <a:xfrm>
                <a:off x="3853458" y="3287504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4DE32D17-3940-4047-A666-0ED73E62C481}"/>
                  </a:ext>
                </a:extLst>
              </p:cNvPr>
              <p:cNvSpPr/>
              <p:nvPr/>
            </p:nvSpPr>
            <p:spPr>
              <a:xfrm>
                <a:off x="3981472" y="3287504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DD1AA1-BC50-4224-9C42-005F39651254}"/>
                  </a:ext>
                </a:extLst>
              </p:cNvPr>
              <p:cNvSpPr txBox="1"/>
              <p:nvPr/>
            </p:nvSpPr>
            <p:spPr>
              <a:xfrm>
                <a:off x="4023023" y="3848558"/>
                <a:ext cx="651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Feature map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07659D8-D5A4-496B-82FD-51EC06D0111A}"/>
                  </a:ext>
                </a:extLst>
              </p:cNvPr>
              <p:cNvCxnSpPr/>
              <p:nvPr/>
            </p:nvCxnSpPr>
            <p:spPr>
              <a:xfrm>
                <a:off x="4479806" y="2042627"/>
                <a:ext cx="548640" cy="863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B0938E3-F57C-4949-9CCE-106D6FE3F4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4738" y="3247235"/>
                <a:ext cx="497499" cy="7702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CDC1D32F-B606-45F2-881A-08E49FC311EB}"/>
                  </a:ext>
                </a:extLst>
              </p:cNvPr>
              <p:cNvSpPr/>
              <p:nvPr/>
            </p:nvSpPr>
            <p:spPr>
              <a:xfrm>
                <a:off x="7050371" y="3562195"/>
                <a:ext cx="277462" cy="1122533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92C3674-281B-4E38-A356-AC162CD3733C}"/>
                  </a:ext>
                </a:extLst>
              </p:cNvPr>
              <p:cNvSpPr/>
              <p:nvPr/>
            </p:nvSpPr>
            <p:spPr>
              <a:xfrm>
                <a:off x="7115849" y="3562429"/>
                <a:ext cx="277462" cy="1122533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32C5B596-E687-4772-A571-12E678C3F4F0}"/>
                  </a:ext>
                </a:extLst>
              </p:cNvPr>
              <p:cNvSpPr/>
              <p:nvPr/>
            </p:nvSpPr>
            <p:spPr>
              <a:xfrm>
                <a:off x="7759168" y="3362156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DC2CACF4-0A88-4A33-B6DA-8405BEA53096}"/>
                  </a:ext>
                </a:extLst>
              </p:cNvPr>
              <p:cNvSpPr/>
              <p:nvPr/>
            </p:nvSpPr>
            <p:spPr>
              <a:xfrm>
                <a:off x="7887182" y="3362156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3BB25D2-9A9D-4B51-BC7A-867D02DC60E5}"/>
                  </a:ext>
                </a:extLst>
              </p:cNvPr>
              <p:cNvSpPr/>
              <p:nvPr/>
            </p:nvSpPr>
            <p:spPr>
              <a:xfrm>
                <a:off x="8016404" y="3362155"/>
                <a:ext cx="589566" cy="1568230"/>
              </a:xfrm>
              <a:prstGeom prst="cube">
                <a:avLst>
                  <a:gd name="adj" fmla="val 772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B47CCC15-C563-4113-ADF6-16621DD430F5}"/>
                  </a:ext>
                </a:extLst>
              </p:cNvPr>
              <p:cNvSpPr/>
              <p:nvPr/>
            </p:nvSpPr>
            <p:spPr>
              <a:xfrm>
                <a:off x="8971827" y="2987941"/>
                <a:ext cx="796149" cy="2092256"/>
              </a:xfrm>
              <a:prstGeom prst="cube">
                <a:avLst>
                  <a:gd name="adj" fmla="val 7338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800560-B595-4C24-A584-3ED1F9952D0E}"/>
                  </a:ext>
                </a:extLst>
              </p:cNvPr>
              <p:cNvSpPr txBox="1"/>
              <p:nvPr/>
            </p:nvSpPr>
            <p:spPr>
              <a:xfrm>
                <a:off x="8913041" y="3944235"/>
                <a:ext cx="95894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Reconstructed input N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283D69A-B790-4D7E-8652-7D1DB180B569}"/>
                  </a:ext>
                </a:extLst>
              </p:cNvPr>
              <p:cNvSpPr txBox="1"/>
              <p:nvPr/>
            </p:nvSpPr>
            <p:spPr>
              <a:xfrm>
                <a:off x="2789137" y="4057050"/>
                <a:ext cx="5967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Input layer N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050568A-2F16-422C-9388-52BA86BBD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74" y="2215687"/>
              <a:ext cx="2458530" cy="2938243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7C4E645-8D7C-4D37-8DD6-D5BC8CB90EFC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7081532" y="4119344"/>
              <a:ext cx="530627" cy="718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E2D7DFF-12C4-42AF-B87C-46C0205F468E}"/>
                </a:ext>
              </a:extLst>
            </p:cNvPr>
            <p:cNvCxnSpPr>
              <a:cxnSpLocks/>
              <a:stCxn id="12" idx="5"/>
              <a:endCxn id="19" idx="2"/>
            </p:cNvCxnSpPr>
            <p:nvPr/>
          </p:nvCxnSpPr>
          <p:spPr>
            <a:xfrm flipV="1">
              <a:off x="7366511" y="2835275"/>
              <a:ext cx="334985" cy="445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0AE5349-A75C-41EC-A224-F75E8B0C7207}"/>
                </a:ext>
              </a:extLst>
            </p:cNvPr>
            <p:cNvSpPr txBox="1"/>
            <p:nvPr/>
          </p:nvSpPr>
          <p:spPr>
            <a:xfrm rot="18913371">
              <a:off x="3450708" y="3439879"/>
              <a:ext cx="46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F0B73F-6EB3-48FE-9E82-1B714B28DCB4}"/>
                </a:ext>
              </a:extLst>
            </p:cNvPr>
            <p:cNvSpPr txBox="1"/>
            <p:nvPr/>
          </p:nvSpPr>
          <p:spPr>
            <a:xfrm rot="18913371">
              <a:off x="4517807" y="3417786"/>
              <a:ext cx="46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E46A7C-2EAC-4A6A-BEDB-423EAD8AEC0E}"/>
                </a:ext>
              </a:extLst>
            </p:cNvPr>
            <p:cNvSpPr txBox="1"/>
            <p:nvPr/>
          </p:nvSpPr>
          <p:spPr>
            <a:xfrm rot="18913371">
              <a:off x="7584015" y="3406966"/>
              <a:ext cx="46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97B36E-B15A-48B8-A84D-59332030621F}"/>
                </a:ext>
              </a:extLst>
            </p:cNvPr>
            <p:cNvSpPr txBox="1"/>
            <p:nvPr/>
          </p:nvSpPr>
          <p:spPr>
            <a:xfrm rot="18913371">
              <a:off x="8566754" y="3440653"/>
              <a:ext cx="46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200202-ADB7-45D5-B42E-AAD1F506AAED}"/>
                </a:ext>
              </a:extLst>
            </p:cNvPr>
            <p:cNvSpPr txBox="1"/>
            <p:nvPr/>
          </p:nvSpPr>
          <p:spPr>
            <a:xfrm rot="18913371">
              <a:off x="9731076" y="3430591"/>
              <a:ext cx="465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0EE94C7-AB69-497C-9630-6047D30C4EC7}"/>
              </a:ext>
            </a:extLst>
          </p:cNvPr>
          <p:cNvSpPr txBox="1"/>
          <p:nvPr/>
        </p:nvSpPr>
        <p:spPr>
          <a:xfrm>
            <a:off x="7766974" y="5597946"/>
            <a:ext cx="4004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Two methods:</a:t>
            </a:r>
          </a:p>
          <a:p>
            <a:pPr marL="342900" indent="-342900">
              <a:buAutoNum type="arabicParenR"/>
            </a:pPr>
            <a:r>
              <a:rPr lang="en-US" sz="1600" dirty="0"/>
              <a:t>Reconstruction error-based detection</a:t>
            </a:r>
          </a:p>
          <a:p>
            <a:pPr marL="342900" indent="-342900">
              <a:buAutoNum type="arabicParenR"/>
            </a:pPr>
            <a:r>
              <a:rPr lang="en-US" sz="1600" dirty="0"/>
              <a:t>Latent space-based detection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33526C1-4A5A-4327-BD0B-B5310D884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93" y="5023889"/>
            <a:ext cx="2242386" cy="172769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F34953D-7289-4A18-9EBE-402403D98257}"/>
              </a:ext>
            </a:extLst>
          </p:cNvPr>
          <p:cNvSpPr txBox="1"/>
          <p:nvPr/>
        </p:nvSpPr>
        <p:spPr>
          <a:xfrm>
            <a:off x="910244" y="1503104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data</a:t>
            </a:r>
          </a:p>
        </p:txBody>
      </p:sp>
    </p:spTree>
    <p:extLst>
      <p:ext uri="{BB962C8B-B14F-4D97-AF65-F5344CB8AC3E}">
        <p14:creationId xmlns:p14="http://schemas.microsoft.com/office/powerpoint/2010/main" val="141144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E74C-FF06-40D2-82D8-E7006F6F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42" y="365126"/>
            <a:ext cx="10967258" cy="7695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with temporal convolutional neural network(TCN)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39B2-02D8-4343-91D4-72583750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42" y="1284136"/>
            <a:ext cx="10967258" cy="48928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objective of TCN: </a:t>
            </a:r>
          </a:p>
          <a:p>
            <a:pPr marL="0" indent="0">
              <a:buNone/>
            </a:pPr>
            <a:r>
              <a:rPr lang="en-US" sz="2400" dirty="0"/>
              <a:t>TCN framework allows VAE model to consider a larger portion of the input waveform and thus avoid the loss of time-independent information earlier in the signal.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7340D-4C81-4E73-B428-EBDD5096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5" y="2580564"/>
            <a:ext cx="9207610" cy="3545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408272-5AF0-44DA-AFB9-293D7EFBD8EB}"/>
              </a:ext>
            </a:extLst>
          </p:cNvPr>
          <p:cNvSpPr txBox="1"/>
          <p:nvPr/>
        </p:nvSpPr>
        <p:spPr>
          <a:xfrm>
            <a:off x="171615" y="6288815"/>
            <a:ext cx="12020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Bai, </a:t>
            </a:r>
            <a:r>
              <a:rPr lang="en-US" sz="1200" dirty="0" err="1"/>
              <a:t>Shaojie</a:t>
            </a:r>
            <a:r>
              <a:rPr lang="en-US" sz="1200" dirty="0"/>
              <a:t>, J. Zico Kolter, and </a:t>
            </a:r>
            <a:r>
              <a:rPr lang="en-US" sz="1200" dirty="0" err="1"/>
              <a:t>Vladlen</a:t>
            </a:r>
            <a:r>
              <a:rPr lang="en-US" sz="1200" dirty="0"/>
              <a:t> </a:t>
            </a:r>
            <a:r>
              <a:rPr lang="en-US" sz="1200" dirty="0" err="1"/>
              <a:t>Koltun</a:t>
            </a:r>
            <a:r>
              <a:rPr lang="en-US" sz="1200" dirty="0"/>
              <a:t>. "An empirical evaluation of generic convolutional and recurrent networks for sequence modeling." </a:t>
            </a:r>
            <a:r>
              <a:rPr lang="en-US" sz="1200" dirty="0" err="1"/>
              <a:t>arXiv</a:t>
            </a:r>
            <a:r>
              <a:rPr lang="en-US" sz="1200" dirty="0"/>
              <a:t> preprint arXiv:1803.01271 (2018). </a:t>
            </a:r>
            <a:r>
              <a:rPr lang="en-US" sz="1200" i="1" dirty="0"/>
              <a:t>GitHub link: https://github.com/locuslab/TCN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34D78-264C-4A80-B212-F9ECBE6EB1DB}"/>
              </a:ext>
            </a:extLst>
          </p:cNvPr>
          <p:cNvSpPr txBox="1"/>
          <p:nvPr/>
        </p:nvSpPr>
        <p:spPr>
          <a:xfrm>
            <a:off x="9803958" y="3373702"/>
            <a:ext cx="2357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Three hyperparameters:</a:t>
            </a:r>
          </a:p>
          <a:p>
            <a:pPr marL="342900" indent="-342900">
              <a:buAutoNum type="arabicParenR"/>
            </a:pPr>
            <a:r>
              <a:rPr lang="en-US" sz="1600" dirty="0"/>
              <a:t>Filter (Kernel) size </a:t>
            </a:r>
          </a:p>
          <a:p>
            <a:pPr marL="342900" indent="-342900">
              <a:buAutoNum type="arabicParenR"/>
            </a:pPr>
            <a:r>
              <a:rPr lang="en-US" sz="1600" dirty="0"/>
              <a:t>Dilation factor</a:t>
            </a:r>
          </a:p>
          <a:p>
            <a:pPr marL="342900" indent="-342900">
              <a:buAutoNum type="arabicParenR"/>
            </a:pPr>
            <a:r>
              <a:rPr lang="en-US" sz="1600" dirty="0"/>
              <a:t>Number of residual blocks</a:t>
            </a:r>
          </a:p>
        </p:txBody>
      </p:sp>
    </p:spTree>
    <p:extLst>
      <p:ext uri="{BB962C8B-B14F-4D97-AF65-F5344CB8AC3E}">
        <p14:creationId xmlns:p14="http://schemas.microsoft.com/office/powerpoint/2010/main" val="410034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A355-C4FB-40AE-9F44-4B03CEF9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33" y="365126"/>
            <a:ext cx="10999967" cy="63276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FB4B0F-968F-4977-98EE-5D63F8935F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" y="997891"/>
            <a:ext cx="5845597" cy="51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ED509CF-E5CD-41FD-AF59-4A74576CD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069" y="681508"/>
            <a:ext cx="6094039" cy="3350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9CEC3-16F1-4CAA-A0D4-162A2AFE593C}"/>
              </a:ext>
            </a:extLst>
          </p:cNvPr>
          <p:cNvSpPr txBox="1"/>
          <p:nvPr/>
        </p:nvSpPr>
        <p:spPr>
          <a:xfrm>
            <a:off x="385482" y="6010835"/>
            <a:ext cx="524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Fig.7 Flow diagram of the anomaly detection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39FDC-20C3-49A3-9E5C-847AF452B96D}"/>
              </a:ext>
            </a:extLst>
          </p:cNvPr>
          <p:cNvSpPr txBox="1"/>
          <p:nvPr/>
        </p:nvSpPr>
        <p:spPr>
          <a:xfrm>
            <a:off x="6535270" y="4110317"/>
            <a:ext cx="524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Fig.8 Model pipeline for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𝞫-</a:t>
            </a:r>
            <a:r>
              <a:rPr lang="en-US" sz="1200" dirty="0"/>
              <a:t>VAE with TCN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DAD59-D905-4B46-8164-0ED562A045A6}"/>
                  </a:ext>
                </a:extLst>
              </p:cNvPr>
              <p:cNvSpPr txBox="1"/>
              <p:nvPr/>
            </p:nvSpPr>
            <p:spPr>
              <a:xfrm>
                <a:off x="7354956" y="4669257"/>
                <a:ext cx="4765281" cy="729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𝑉𝐴𝐸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)||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DAD59-D905-4B46-8164-0ED562A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56" y="4669257"/>
                <a:ext cx="4765281" cy="729687"/>
              </a:xfrm>
              <a:prstGeom prst="rect">
                <a:avLst/>
              </a:prstGeom>
              <a:blipFill>
                <a:blip r:embed="rId5"/>
                <a:stretch>
                  <a:fillRect t="-113559" b="-15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9DF5A5-F5C3-4C47-8B7C-BBB3B193F2A6}"/>
                  </a:ext>
                </a:extLst>
              </p:cNvPr>
              <p:cNvSpPr txBox="1"/>
              <p:nvPr/>
            </p:nvSpPr>
            <p:spPr>
              <a:xfrm>
                <a:off x="7354956" y="5645991"/>
                <a:ext cx="4765281" cy="729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𝑉𝐴𝐸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)||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9DF5A5-F5C3-4C47-8B7C-BBB3B193F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56" y="5645991"/>
                <a:ext cx="4765281" cy="729687"/>
              </a:xfrm>
              <a:prstGeom prst="rect">
                <a:avLst/>
              </a:prstGeom>
              <a:blipFill>
                <a:blip r:embed="rId6"/>
                <a:stretch>
                  <a:fillRect t="-115254" b="-15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F90854-22B2-4A23-872E-59B870B867CF}"/>
              </a:ext>
            </a:extLst>
          </p:cNvPr>
          <p:cNvSpPr txBox="1"/>
          <p:nvPr/>
        </p:nvSpPr>
        <p:spPr>
          <a:xfrm>
            <a:off x="5634318" y="5280775"/>
            <a:ext cx="219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</a:t>
            </a:r>
            <a:r>
              <a:rPr lang="en-US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963C3-4913-3E48-A97F-A0F85DF96B3F}"/>
              </a:ext>
            </a:extLst>
          </p:cNvPr>
          <p:cNvSpPr txBox="1"/>
          <p:nvPr/>
        </p:nvSpPr>
        <p:spPr>
          <a:xfrm>
            <a:off x="6094344" y="6518748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Fig 8 </a:t>
            </a:r>
            <a:r>
              <a:rPr lang="en-US" sz="1200" dirty="0" err="1"/>
              <a:t>resourse</a:t>
            </a:r>
            <a:r>
              <a:rPr lang="en-US" sz="1200" dirty="0"/>
              <a:t>: https://</a:t>
            </a:r>
            <a:r>
              <a:rPr lang="en-US" sz="1200" dirty="0" err="1"/>
              <a:t>www.tvhahn.com</a:t>
            </a:r>
            <a:r>
              <a:rPr lang="en-US" sz="1200" dirty="0"/>
              <a:t>/posts/building-</a:t>
            </a:r>
            <a:r>
              <a:rPr lang="en-US" sz="1200" dirty="0" err="1"/>
              <a:t>vae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5555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827</Words>
  <Application>Microsoft Macintosh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system-ui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Tool wear monitoring with 𝜷-variational-autoencoder</vt:lpstr>
      <vt:lpstr>Outline</vt:lpstr>
      <vt:lpstr>Project Introduction</vt:lpstr>
      <vt:lpstr>Dataset collection and Design of Experiments  </vt:lpstr>
      <vt:lpstr>Project objective</vt:lpstr>
      <vt:lpstr>Data driven approaches in tool condition monitoring </vt:lpstr>
      <vt:lpstr>Model: Variational Autoencoder based Anomaly detection </vt:lpstr>
      <vt:lpstr>VAE with temporal convolutional neural network(TCN)</vt:lpstr>
      <vt:lpstr>Overall framework</vt:lpstr>
      <vt:lpstr>Model training</vt:lpstr>
      <vt:lpstr>Performance evaluation</vt:lpstr>
      <vt:lpstr>Summary and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wear monitoring with a disentangled-variational-autoencoder</dc:title>
  <dc:creator>Guoyan Li</dc:creator>
  <cp:lastModifiedBy>Guoyan Li</cp:lastModifiedBy>
  <cp:revision>8</cp:revision>
  <dcterms:created xsi:type="dcterms:W3CDTF">2021-12-05T21:30:12Z</dcterms:created>
  <dcterms:modified xsi:type="dcterms:W3CDTF">2021-12-07T20:01:15Z</dcterms:modified>
</cp:coreProperties>
</file>