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56" r:id="rId3"/>
    <p:sldId id="257" r:id="rId4"/>
    <p:sldId id="260" r:id="rId5"/>
    <p:sldId id="258" r:id="rId6"/>
    <p:sldId id="261" r:id="rId7"/>
    <p:sldId id="259" r:id="rId8"/>
    <p:sldId id="263" r:id="rId9"/>
    <p:sldId id="262" r:id="rId10"/>
    <p:sldId id="264" r:id="rId11"/>
    <p:sldId id="265" r:id="rId12"/>
    <p:sldId id="266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4C9"/>
    <a:srgbClr val="CFA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E8D5D-08EC-4DD3-8AB8-5FB70AD0BA5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D5DC1-4CC5-429A-BDA0-9328A7A2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8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9794E-8E6C-412D-A6EF-4EB7207211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AFE23-6761-4AA6-8B0F-0618E5AD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1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CA09-E70A-4C77-890F-F0602E4E3913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8B30-D0BC-4533-B8CF-E084989C6882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75E-852E-469A-B265-30C23230DFC2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911-2453-408C-9CEF-BCCEC11D5ACD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CDB2-D1B9-4A0A-BF79-16B1D9254F6A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6E9E-7D99-47D8-97EE-62D94802DEC6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AB7F-9FE7-4288-98E0-CE843774869E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49F8-E430-4A0C-BE55-7E59470A157F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DD4-3E5A-4A14-85CD-4E6B64C2118E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8A4-8762-48E3-AD2E-DB1141AD1084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3BE2-6918-408F-9E52-AFF98F03F2E5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4138-372F-4994-A1E6-7110589B6917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1455-1CFD-4E70-9C01-BBC7ECB9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7" y="551335"/>
            <a:ext cx="11585142" cy="57521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86" y="2568040"/>
            <a:ext cx="4467226" cy="3751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38" y="114299"/>
            <a:ext cx="11939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Csx30 binds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CASP-σ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482" y="6104199"/>
            <a:ext cx="1040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smtClean="0"/>
              <a:t>What </a:t>
            </a:r>
            <a:r>
              <a:rPr lang="en-US" sz="2200" i="1" u="sng" dirty="0"/>
              <a:t>does CASP-</a:t>
            </a:r>
            <a:r>
              <a:rPr lang="el-GR" sz="2200" i="1" u="sng" dirty="0" smtClean="0"/>
              <a:t>σ</a:t>
            </a:r>
            <a:r>
              <a:rPr lang="en-US" sz="2200" i="1" u="sng" dirty="0" smtClean="0"/>
              <a:t> do in the bacteria?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5796" y="642424"/>
            <a:ext cx="111890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several try and error: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Csx30 does not promote </a:t>
            </a:r>
            <a:r>
              <a:rPr lang="en-US" dirty="0"/>
              <a:t>cell </a:t>
            </a:r>
            <a:r>
              <a:rPr lang="en-US" dirty="0" smtClean="0"/>
              <a:t>death, does not </a:t>
            </a:r>
            <a:r>
              <a:rPr lang="en-US" dirty="0"/>
              <a:t>prevent phage </a:t>
            </a:r>
            <a:r>
              <a:rPr lang="en-US" dirty="0" smtClean="0"/>
              <a:t>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Homology searches revealed a match of Csx30-C to a peptidoglycan N-</a:t>
            </a:r>
            <a:r>
              <a:rPr lang="en-US" dirty="0" err="1"/>
              <a:t>acetylglucosamine</a:t>
            </a:r>
            <a:r>
              <a:rPr lang="en-US" dirty="0"/>
              <a:t> </a:t>
            </a:r>
            <a:r>
              <a:rPr lang="en-US" dirty="0" smtClean="0"/>
              <a:t>deacetylase, </a:t>
            </a:r>
            <a:r>
              <a:rPr lang="en-US" dirty="0"/>
              <a:t>but we did not detect modification of </a:t>
            </a:r>
            <a:r>
              <a:rPr lang="en-US" dirty="0" smtClean="0"/>
              <a:t>peptidoglycan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Overexpression of Csx30 fragments was not toxic in Escherichia </a:t>
            </a:r>
            <a:r>
              <a:rPr lang="en-US" dirty="0" smtClean="0"/>
              <a:t>coli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Maybe it has something to </a:t>
            </a:r>
            <a:r>
              <a:rPr lang="en-US" dirty="0"/>
              <a:t>do with other proteins encoded in the </a:t>
            </a:r>
            <a:r>
              <a:rPr lang="en-US" dirty="0" smtClean="0"/>
              <a:t>locus? </a:t>
            </a:r>
            <a:r>
              <a:rPr lang="en-US" dirty="0"/>
              <a:t>The CASP-</a:t>
            </a:r>
            <a:r>
              <a:rPr lang="el-GR" dirty="0" smtClean="0"/>
              <a:t>σ</a:t>
            </a:r>
            <a:r>
              <a:rPr lang="en-US" dirty="0" smtClean="0"/>
              <a:t>? 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78" y="2781471"/>
            <a:ext cx="3084783" cy="26354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5154" y="5339986"/>
            <a:ext cx="507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AlphaFold2 prediction of a Csx30-CASP-σ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" y="114299"/>
            <a:ext cx="11939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CASP-σ is a transcription factor</a:t>
            </a:r>
          </a:p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Csx30 processing regulates CASP-</a:t>
            </a:r>
            <a:r>
              <a:rPr lang="el-GR" sz="2200" b="1" dirty="0">
                <a:solidFill>
                  <a:schemeClr val="accent5">
                    <a:lumMod val="50000"/>
                  </a:schemeClr>
                </a:solidFill>
              </a:rPr>
              <a:t>σ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transcriptional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59276" y="1065796"/>
            <a:ext cx="10765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CASP-σ strongly </a:t>
            </a:r>
            <a:r>
              <a:rPr lang="en-US" dirty="0"/>
              <a:t>resembles an </a:t>
            </a:r>
            <a:r>
              <a:rPr lang="en-US" dirty="0" err="1"/>
              <a:t>extracytoplasmic</a:t>
            </a:r>
            <a:r>
              <a:rPr lang="en-US" dirty="0"/>
              <a:t> function (ECF) sigma factor, a transcription-initiation proteins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7770" y="1703417"/>
            <a:ext cx="5924144" cy="4322959"/>
            <a:chOff x="369652" y="1920259"/>
            <a:chExt cx="5924144" cy="4322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652" y="1920259"/>
              <a:ext cx="5924144" cy="323766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2685" y="5042889"/>
              <a:ext cx="58411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We performed </a:t>
              </a:r>
              <a:r>
                <a:rPr lang="en-US" dirty="0" err="1" smtClean="0"/>
                <a:t>ChIP-seq</a:t>
              </a:r>
              <a:r>
                <a:rPr lang="en-US" dirty="0" smtClean="0"/>
                <a:t> </a:t>
              </a:r>
              <a:r>
                <a:rPr lang="en-US" dirty="0"/>
                <a:t>in E. coli with hemagglutinin (HA)–tagged CASP-</a:t>
              </a:r>
              <a:r>
                <a:rPr lang="el-GR" dirty="0"/>
                <a:t>σ </a:t>
              </a:r>
              <a:r>
                <a:rPr lang="en-US" dirty="0"/>
                <a:t>and identified 13 high-confidence peaks compared with input and mock immunoprecipitation (IP) controls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96341" y="2422187"/>
            <a:ext cx="5713951" cy="2874542"/>
            <a:chOff x="6819091" y="2636197"/>
            <a:chExt cx="5219807" cy="25842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8579"/>
            <a:stretch/>
          </p:blipFill>
          <p:spPr>
            <a:xfrm>
              <a:off x="6819091" y="2636197"/>
              <a:ext cx="5219807" cy="218216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957319" y="4639383"/>
              <a:ext cx="5081579" cy="581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Full-length </a:t>
              </a:r>
              <a:r>
                <a:rPr lang="en-US" b="1" dirty="0"/>
                <a:t>Csx30 </a:t>
              </a:r>
              <a:r>
                <a:rPr lang="en-US" b="1" dirty="0" smtClean="0"/>
                <a:t>completely inhibits </a:t>
              </a:r>
              <a:r>
                <a:rPr lang="en-US" b="1" dirty="0"/>
                <a:t>CASP-σ–mediated GFP expression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92563" y="6294666"/>
            <a:ext cx="8913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smtClean="0"/>
              <a:t>Model of this CRISPR system? Application on live mammalian cells?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5288" y="3419952"/>
            <a:ext cx="3414610" cy="3189876"/>
            <a:chOff x="709917" y="3073940"/>
            <a:chExt cx="3414610" cy="31898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1613"/>
            <a:stretch/>
          </p:blipFill>
          <p:spPr>
            <a:xfrm>
              <a:off x="709917" y="3073940"/>
              <a:ext cx="3028950" cy="24077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85217" y="5340486"/>
              <a:ext cx="32393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Proteins and RNA are transfected into HEK293t and were successfully processed 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49" y="751738"/>
            <a:ext cx="7639759" cy="2668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338" y="114299"/>
            <a:ext cx="11939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Model for a three-pronged strategy of CASP systems in the defense against foreign genetic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elements</a:t>
            </a:r>
          </a:p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onvert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RNA sensing with 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</a:rPr>
              <a:t>DiCASP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 into a discrete and readily detectable signal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92822" y="3588458"/>
            <a:ext cx="6667273" cy="2947733"/>
            <a:chOff x="5051188" y="3500909"/>
            <a:chExt cx="6667273" cy="2947733"/>
          </a:xfrm>
        </p:grpSpPr>
        <p:sp>
          <p:nvSpPr>
            <p:cNvPr id="7" name="Rectangle 6"/>
            <p:cNvSpPr/>
            <p:nvPr/>
          </p:nvSpPr>
          <p:spPr>
            <a:xfrm>
              <a:off x="5275632" y="5802311"/>
              <a:ext cx="64428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“we </a:t>
              </a:r>
              <a:r>
                <a:rPr lang="en-US" dirty="0"/>
                <a:t>sought to design reporters containing effector domains that could be activated by Csx30 cleavage”(Mouse Neuro-2A cells 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13708"/>
            <a:stretch/>
          </p:blipFill>
          <p:spPr>
            <a:xfrm>
              <a:off x="5051188" y="3500909"/>
              <a:ext cx="6486525" cy="2301402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68" y="589848"/>
            <a:ext cx="8059049" cy="5669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993" y="64137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 smtClean="0"/>
              <a:t>Ghorbani</a:t>
            </a:r>
            <a:r>
              <a:rPr lang="en-US" i="1" dirty="0"/>
              <a:t> </a:t>
            </a:r>
            <a:r>
              <a:rPr lang="en-US" i="1" dirty="0" smtClean="0"/>
              <a:t>(2021). Transgenic Research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0" y="35637"/>
            <a:ext cx="108116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CRISPR-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</a:rPr>
              <a:t>Cas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 systems that mediate adaptive immunity in bacteria and archaea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092" y="3262812"/>
            <a:ext cx="45744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u="sng" dirty="0" smtClean="0"/>
              <a:t>Are there other targets of the CRISPR systems?</a:t>
            </a:r>
          </a:p>
          <a:p>
            <a:r>
              <a:rPr lang="en-US" sz="2200" i="1" u="sng" dirty="0"/>
              <a:t>W</a:t>
            </a:r>
            <a:r>
              <a:rPr lang="en-US" sz="2200" i="1" u="sng" dirty="0" smtClean="0"/>
              <a:t>hat are the previously </a:t>
            </a:r>
            <a:r>
              <a:rPr lang="en-US" sz="2200" i="1" u="sng" dirty="0"/>
              <a:t>undetected, putative CRISPR-accessory </a:t>
            </a:r>
            <a:r>
              <a:rPr lang="en-US" sz="2200" i="1" u="sng" dirty="0" smtClean="0"/>
              <a:t>proteins?</a:t>
            </a:r>
            <a:endParaRPr lang="en-US" sz="22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" y="0"/>
            <a:ext cx="11712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Previous research indicates that crRNA forms complex with enzymes besides endonuclease: </a:t>
            </a:r>
          </a:p>
          <a:p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200" b="1" dirty="0" err="1" smtClean="0">
                <a:solidFill>
                  <a:schemeClr val="accent5">
                    <a:lumMod val="50000"/>
                  </a:schemeClr>
                </a:solidFill>
              </a:rPr>
              <a:t>gRAMP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type III-E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CRISPR-</a:t>
            </a:r>
            <a:r>
              <a:rPr lang="en-US" sz="2200" b="1" dirty="0" err="1" smtClean="0">
                <a:solidFill>
                  <a:schemeClr val="accent5">
                    <a:lumMod val="50000"/>
                  </a:schemeClr>
                </a:solidFill>
              </a:rPr>
              <a:t>Cas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 effector is an RNA endonuclease complexed with a caspase-like peptidase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4" y="1260745"/>
            <a:ext cx="4883319" cy="3505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76" y="1589957"/>
            <a:ext cx="5828281" cy="2847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5008" y="5099199"/>
            <a:ext cx="973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Suggesting </a:t>
            </a:r>
            <a:r>
              <a:rPr lang="en-US" dirty="0"/>
              <a:t>a potential mechanism of target RNA–induced protease activity to gain viral </a:t>
            </a:r>
            <a:r>
              <a:rPr lang="en-US" dirty="0" smtClean="0"/>
              <a:t>immunity, </a:t>
            </a:r>
          </a:p>
          <a:p>
            <a:r>
              <a:rPr lang="en-US" b="1" dirty="0" smtClean="0"/>
              <a:t>but did not characterize the peptidase activity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38" y="6488668"/>
            <a:ext cx="48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Van </a:t>
            </a:r>
            <a:r>
              <a:rPr lang="nl-NL" i="1" dirty="0"/>
              <a:t>BELJOUW et al Science 2021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" y="0"/>
            <a:ext cx="11712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CRISPR-Lon protease at the type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III-B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CRISPR-</a:t>
            </a:r>
            <a:r>
              <a:rPr lang="en-US" sz="2200" b="1" dirty="0" err="1" smtClean="0">
                <a:solidFill>
                  <a:schemeClr val="accent5">
                    <a:lumMod val="50000"/>
                  </a:schemeClr>
                </a:solidFill>
              </a:rPr>
              <a:t>Cas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 loci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was shown to specifically cleaves CRISRP-T upon foreign RNA recognition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2000" y="5675624"/>
            <a:ext cx="1040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/>
              <a:t>Beyond CAST </a:t>
            </a:r>
            <a:r>
              <a:rPr lang="en-US" sz="2200" i="1" u="sng" dirty="0" smtClean="0"/>
              <a:t>systems, are there additional effectors </a:t>
            </a:r>
            <a:r>
              <a:rPr lang="en-US" sz="2200" i="1" u="sng" dirty="0"/>
              <a:t>genetically linked to </a:t>
            </a:r>
            <a:r>
              <a:rPr lang="en-US" sz="2200" i="1" u="sng" dirty="0" smtClean="0"/>
              <a:t>CRISPR? </a:t>
            </a:r>
            <a:endParaRPr lang="en-US" sz="2200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0338" y="6488668"/>
            <a:ext cx="631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Rouillon et al BioRxiv Dec 2021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496"/>
          <a:stretch/>
        </p:blipFill>
        <p:spPr>
          <a:xfrm>
            <a:off x="923324" y="1005798"/>
            <a:ext cx="4200526" cy="293606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58228" y="564825"/>
            <a:ext cx="8497101" cy="4879018"/>
            <a:chOff x="2055284" y="765037"/>
            <a:chExt cx="8497101" cy="487901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3892" y="765037"/>
              <a:ext cx="4311315" cy="476141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055284" y="4474347"/>
              <a:ext cx="49855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Release of </a:t>
              </a:r>
              <a:r>
                <a:rPr lang="en-US" b="1" dirty="0"/>
                <a:t>CRISPR-T23 domain fragment predicted to have a </a:t>
              </a:r>
              <a:r>
                <a:rPr lang="en-US" b="1" dirty="0" err="1"/>
                <a:t>MazF</a:t>
              </a:r>
              <a:r>
                <a:rPr lang="en-US" b="1" dirty="0"/>
                <a:t>-like 26, 27 </a:t>
              </a:r>
              <a:r>
                <a:rPr lang="en-US" b="1" dirty="0" err="1"/>
                <a:t>RNAse</a:t>
              </a:r>
              <a:r>
                <a:rPr lang="en-US" b="1" dirty="0"/>
                <a:t> activity</a:t>
              </a:r>
              <a:endParaRPr lang="en-US" b="1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08578" y="4191257"/>
              <a:ext cx="2343807" cy="145279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" y="114299"/>
            <a:ext cx="11939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Deep look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of the type III-E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loci: what are the genes/proteins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co-occurring with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CRISPR-</a:t>
            </a:r>
            <a:r>
              <a:rPr lang="en-US" sz="2200" b="1" dirty="0" err="1" smtClean="0">
                <a:solidFill>
                  <a:schemeClr val="accent5">
                    <a:lumMod val="50000"/>
                  </a:schemeClr>
                </a:solidFill>
              </a:rPr>
              <a:t>Cas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 and do they involve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in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CRISPR-</a:t>
            </a:r>
            <a:r>
              <a:rPr lang="en-US" sz="2200" b="1" dirty="0" err="1" smtClean="0">
                <a:solidFill>
                  <a:schemeClr val="accent5">
                    <a:lumMod val="50000"/>
                  </a:schemeClr>
                </a:solidFill>
              </a:rPr>
              <a:t>Cas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 functions? 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17932" y="1067375"/>
            <a:ext cx="4760469" cy="4581054"/>
            <a:chOff x="934160" y="1158843"/>
            <a:chExt cx="4760469" cy="4581054"/>
          </a:xfrm>
        </p:grpSpPr>
        <p:grpSp>
          <p:nvGrpSpPr>
            <p:cNvPr id="6" name="Group 5"/>
            <p:cNvGrpSpPr/>
            <p:nvPr/>
          </p:nvGrpSpPr>
          <p:grpSpPr>
            <a:xfrm>
              <a:off x="934160" y="1158843"/>
              <a:ext cx="4760469" cy="4581054"/>
              <a:chOff x="626342" y="1149790"/>
              <a:chExt cx="4760469" cy="458105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6342" y="2138132"/>
                <a:ext cx="4533824" cy="359271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26342" y="1149790"/>
                <a:ext cx="47604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addition to the associated Csx29 protease, type III-E </a:t>
                </a:r>
                <a:r>
                  <a:rPr lang="en-US" dirty="0" smtClean="0"/>
                  <a:t>loci </a:t>
                </a:r>
                <a:r>
                  <a:rPr lang="en-US" dirty="0"/>
                  <a:t>frequently contain three additional </a:t>
                </a:r>
                <a:r>
                  <a:rPr lang="en-US" dirty="0" smtClean="0"/>
                  <a:t>genes: csx30, csx31, CASP-σ</a:t>
                </a:r>
                <a:endParaRPr lang="en-US" dirty="0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934160" y="2147186"/>
              <a:ext cx="4760469" cy="127502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0154" y="1178448"/>
            <a:ext cx="3851649" cy="4304592"/>
            <a:chOff x="6920762" y="1158843"/>
            <a:chExt cx="3851649" cy="430459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0762" y="1805174"/>
              <a:ext cx="3851649" cy="365826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86172" y="1158843"/>
              <a:ext cx="3720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Purification and  SDS-PAGE analysis of a Cas7-11-Csx29 complex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23324" y="5786660"/>
            <a:ext cx="1040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smtClean="0"/>
              <a:t>Does the Cas7-11-Csx29 complex cleave proteins coded by upstream </a:t>
            </a:r>
            <a:r>
              <a:rPr lang="en-US" sz="2200" i="1" u="sng" dirty="0"/>
              <a:t>genes in the presence </a:t>
            </a:r>
            <a:r>
              <a:rPr lang="en-US" sz="2200" i="1" u="sng" dirty="0" smtClean="0"/>
              <a:t>of </a:t>
            </a:r>
            <a:r>
              <a:rPr lang="en-US" sz="2200" i="1" u="sng" dirty="0"/>
              <a:t>a target RNA complementary to the </a:t>
            </a:r>
            <a:r>
              <a:rPr lang="en-US" sz="2200" i="1" u="sng" dirty="0" smtClean="0"/>
              <a:t>crRNA?</a:t>
            </a:r>
            <a:endParaRPr lang="en-US" sz="2200" i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" y="114299"/>
            <a:ext cx="11939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The type III-E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Csx29 cleaves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Csx30 in response to target RNA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3152" y="944561"/>
            <a:ext cx="5522338" cy="4880076"/>
            <a:chOff x="720807" y="817424"/>
            <a:chExt cx="5522338" cy="4880076"/>
          </a:xfrm>
        </p:grpSpPr>
        <p:grpSp>
          <p:nvGrpSpPr>
            <p:cNvPr id="13" name="Group 12"/>
            <p:cNvGrpSpPr/>
            <p:nvPr/>
          </p:nvGrpSpPr>
          <p:grpSpPr>
            <a:xfrm>
              <a:off x="720807" y="1402202"/>
              <a:ext cx="5522338" cy="4295298"/>
              <a:chOff x="5660670" y="1679992"/>
              <a:chExt cx="5522338" cy="4295298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60670" y="1679992"/>
                <a:ext cx="4633362" cy="331041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8432615" y="5051960"/>
                <a:ext cx="27503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Full length Csx30: 565AA</a:t>
                </a:r>
              </a:p>
              <a:p>
                <a:r>
                  <a:rPr lang="en-US" dirty="0"/>
                  <a:t>Csx30 C-terminal residues are strictly required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413641" y="817424"/>
              <a:ext cx="4356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Cell free reaction </a:t>
              </a:r>
              <a:r>
                <a:rPr lang="en-US" dirty="0"/>
                <a:t>of Cas7-11-Csx29 </a:t>
              </a:r>
              <a:r>
                <a:rPr lang="en-US" dirty="0" smtClean="0"/>
                <a:t>complex, Csx30, target RNA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5716" y="944561"/>
            <a:ext cx="4416568" cy="4442724"/>
            <a:chOff x="6751582" y="951877"/>
            <a:chExt cx="4416568" cy="444272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616" y="1598208"/>
              <a:ext cx="4000500" cy="37963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751582" y="951877"/>
              <a:ext cx="4416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dCas7-11: mutate catalytic site D429 D654</a:t>
              </a:r>
            </a:p>
            <a:p>
              <a:r>
                <a:rPr lang="en-US" dirty="0" smtClean="0"/>
                <a:t>dCsx29: mutated catalytic site H615 C658</a:t>
              </a:r>
              <a:endParaRPr lang="en-US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235669" y="1590892"/>
            <a:ext cx="1166650" cy="324886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8126" y="6033616"/>
            <a:ext cx="1040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smtClean="0"/>
              <a:t>Does cleavage </a:t>
            </a:r>
            <a:r>
              <a:rPr lang="en-US" sz="2200" i="1" u="sng" dirty="0"/>
              <a:t>activity required </a:t>
            </a:r>
            <a:r>
              <a:rPr lang="en-US" sz="2200" i="1" u="sng" dirty="0" smtClean="0"/>
              <a:t>full complementarity </a:t>
            </a:r>
            <a:r>
              <a:rPr lang="en-US" sz="2200" i="1" u="sng" dirty="0"/>
              <a:t>between the crRNA and target </a:t>
            </a:r>
            <a:r>
              <a:rPr lang="en-US" sz="2200" i="1" u="sng" dirty="0" smtClean="0"/>
              <a:t>RNA?</a:t>
            </a:r>
            <a:endParaRPr lang="en-US" sz="22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3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407653" y="430887"/>
            <a:ext cx="6784347" cy="5870602"/>
            <a:chOff x="5225945" y="766292"/>
            <a:chExt cx="6784347" cy="587060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5945" y="766292"/>
              <a:ext cx="3860336" cy="275428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3264" t="7751" r="6076" b="7636"/>
            <a:stretch/>
          </p:blipFill>
          <p:spPr>
            <a:xfrm>
              <a:off x="5225945" y="3520577"/>
              <a:ext cx="5780128" cy="311631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217745" y="1939070"/>
              <a:ext cx="279254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ow </a:t>
              </a:r>
              <a:r>
                <a:rPr lang="en-US" dirty="0"/>
                <a:t>tolerance to base-pair mismatches, particularly at the 5′ end of the target RNA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0"/>
            <a:ext cx="11939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The type III-E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Csx29 cleaves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Csx30 in response to target RNA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0848" y="1299099"/>
            <a:ext cx="4745599" cy="3178308"/>
            <a:chOff x="640140" y="1172976"/>
            <a:chExt cx="4745599" cy="31783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791" y="1630910"/>
              <a:ext cx="4307948" cy="2720374"/>
            </a:xfrm>
            <a:prstGeom prst="rect">
              <a:avLst/>
            </a:prstGeom>
          </p:spPr>
        </p:pic>
        <p:sp>
          <p:nvSpPr>
            <p:cNvPr id="5" name="Left Bracket 4"/>
            <p:cNvSpPr/>
            <p:nvPr/>
          </p:nvSpPr>
          <p:spPr>
            <a:xfrm>
              <a:off x="1009472" y="2154621"/>
              <a:ext cx="68319" cy="204951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83523" y="2929022"/>
              <a:ext cx="1082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Csx30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64045" y="1172976"/>
              <a:ext cx="37775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Optimal </a:t>
              </a:r>
              <a:r>
                <a:rPr lang="en-US" dirty="0"/>
                <a:t>activity between 37° and 45°C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3296" y="5795397"/>
            <a:ext cx="1040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smtClean="0"/>
              <a:t>At which position does Csx30 get cleaved?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939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Csx30 is cleaved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between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residues 427 and 429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28027" y="5652997"/>
            <a:ext cx="305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/>
              <a:t>How does the complex look?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99" y="587004"/>
            <a:ext cx="4638675" cy="6153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97" y="2387532"/>
            <a:ext cx="6725157" cy="17949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38" y="114299"/>
            <a:ext cx="11939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Allosteric activation of Csx29 upon RNA binding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36" y="6288996"/>
            <a:ext cx="1040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smtClean="0"/>
              <a:t>What is the outcome of the cleavage?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7936" y="545186"/>
            <a:ext cx="7378607" cy="5776596"/>
            <a:chOff x="2277208" y="545186"/>
            <a:chExt cx="7022557" cy="54978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208" y="545186"/>
              <a:ext cx="7022557" cy="549785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3666392" y="4466492"/>
              <a:ext cx="536331" cy="439616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02723" y="4492869"/>
              <a:ext cx="439615" cy="1934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3" idx="6"/>
            </p:cNvCxnSpPr>
            <p:nvPr/>
          </p:nvCxnSpPr>
          <p:spPr>
            <a:xfrm>
              <a:off x="4202723" y="4686300"/>
              <a:ext cx="4343400" cy="10814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03779" y="705185"/>
            <a:ext cx="41792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Csx29 consists of a three-helix bundle NTD, a TPR domain with eight repeats, and a protease region containing </a:t>
            </a:r>
            <a:r>
              <a:rPr lang="en-US" b="1" dirty="0"/>
              <a:t>a pseudo-caspase (CHAT1) and active-caspase (CHAT2) </a:t>
            </a:r>
            <a:r>
              <a:rPr lang="en-US" b="1" dirty="0" smtClean="0"/>
              <a:t>domain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286000" y="1443849"/>
            <a:ext cx="1125415" cy="461905"/>
          </a:xfrm>
          <a:prstGeom prst="ellipse">
            <a:avLst/>
          </a:prstGeom>
          <a:noFill/>
          <a:ln w="28575">
            <a:solidFill>
              <a:srgbClr val="CFA8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3" idx="4"/>
          </p:cNvCxnSpPr>
          <p:nvPr/>
        </p:nvCxnSpPr>
        <p:spPr>
          <a:xfrm>
            <a:off x="2848708" y="1905754"/>
            <a:ext cx="273871" cy="895812"/>
          </a:xfrm>
          <a:prstGeom prst="straightConnector1">
            <a:avLst/>
          </a:prstGeom>
          <a:ln w="28575">
            <a:solidFill>
              <a:srgbClr val="DCB4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63" y="2182513"/>
            <a:ext cx="4194908" cy="29631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6604" y="5163337"/>
            <a:ext cx="32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C658 and H615 repositioned</a:t>
            </a:r>
          </a:p>
          <a:p>
            <a:r>
              <a:rPr lang="en-US" b="1" dirty="0" smtClean="0"/>
              <a:t>Exposure of catalytic site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455-1CFD-4E70-9C01-BBC7ECB97A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619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Guoyun Chen</dc:creator>
  <cp:lastModifiedBy>Guoyun Chen</cp:lastModifiedBy>
  <cp:revision>155</cp:revision>
  <dcterms:created xsi:type="dcterms:W3CDTF">2022-11-27T16:33:23Z</dcterms:created>
  <dcterms:modified xsi:type="dcterms:W3CDTF">2022-12-01T10:12:51Z</dcterms:modified>
</cp:coreProperties>
</file>