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7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400" y="1231232"/>
            <a:ext cx="9799200" cy="25704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Maestro</a:t>
            </a:r>
            <a:endParaRPr lang="en-US" altLang="zh-CN" dirty="0" err="1"/>
          </a:p>
        </p:txBody>
      </p:sp>
      <p:sp>
        <p:nvSpPr>
          <p:cNvPr id="4" name="文本框 3"/>
          <p:cNvSpPr txBox="1"/>
          <p:nvPr/>
        </p:nvSpPr>
        <p:spPr>
          <a:xfrm>
            <a:off x="9379585" y="5210810"/>
            <a:ext cx="2500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郭子琪</a:t>
            </a:r>
            <a:endParaRPr lang="zh-CN" altLang="en-US" dirty="0"/>
          </a:p>
          <a:p>
            <a:r>
              <a:rPr lang="en-US" altLang="zh-CN" dirty="0"/>
              <a:t>2021.07.22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本周总结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看</a:t>
            </a:r>
            <a:r>
              <a:rPr lang="en-US" altLang="zh-CN"/>
              <a:t>Eyeless</a:t>
            </a:r>
            <a:r>
              <a:rPr lang="zh-CN" altLang="en-US"/>
              <a:t>加速器</a:t>
            </a:r>
            <a:endParaRPr lang="zh-CN" altLang="en-US"/>
          </a:p>
          <a:p>
            <a:r>
              <a:rPr lang="zh-CN" altLang="en-US"/>
              <a:t>配环境</a:t>
            </a:r>
            <a:r>
              <a:rPr lang="en-US" altLang="zh-CN"/>
              <a:t>,</a:t>
            </a:r>
            <a:r>
              <a:rPr lang="zh-CN" altLang="en-US"/>
              <a:t>跑</a:t>
            </a:r>
            <a:r>
              <a:rPr lang="zh-CN" altLang="en-US"/>
              <a:t>示例</a:t>
            </a:r>
            <a:endParaRPr lang="zh-CN" altLang="en-US"/>
          </a:p>
          <a:p>
            <a:r>
              <a:rPr lang="zh-CN" altLang="en-US" b="1"/>
              <a:t>看</a:t>
            </a:r>
            <a:r>
              <a:rPr lang="en-US" altLang="zh-CN" b="1"/>
              <a:t>maetro</a:t>
            </a:r>
            <a:r>
              <a:rPr lang="zh-CN" altLang="en-US" b="1"/>
              <a:t>文档</a:t>
            </a:r>
            <a:endParaRPr lang="zh-CN" altLang="en-US" b="1"/>
          </a:p>
          <a:p>
            <a:r>
              <a:rPr lang="en-US" altLang="zh-CN"/>
              <a:t>maestro:</a:t>
            </a:r>
            <a:r>
              <a:rPr lang="zh-CN" altLang="en-US"/>
              <a:t>模拟</a:t>
            </a:r>
            <a:r>
              <a:rPr lang="en-US" altLang="zh-CN"/>
              <a:t>AI</a:t>
            </a:r>
            <a:r>
              <a:rPr lang="zh-CN" altLang="en-US"/>
              <a:t>加速器开销的</a:t>
            </a:r>
            <a:r>
              <a:rPr lang="zh-CN" altLang="en-US"/>
              <a:t>工具</a:t>
            </a:r>
            <a:endParaRPr lang="zh-CN" altLang="en-US"/>
          </a:p>
          <a:p>
            <a:pPr lvl="1"/>
            <a:endParaRPr lang="en-US" altLang="zh-CN" b="1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本周总结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6464935" cy="4759325"/>
          </a:xfrm>
        </p:spPr>
        <p:txBody>
          <a:bodyPr>
            <a:normAutofit fontScale="70000"/>
          </a:bodyPr>
          <a:p>
            <a:r>
              <a:rPr lang="en-US" altLang="zh-CN" b="1"/>
              <a:t>Maestro</a:t>
            </a:r>
            <a:r>
              <a:rPr lang="zh-CN" altLang="en-US" b="1"/>
              <a:t>做了什么</a:t>
            </a:r>
            <a:r>
              <a:rPr lang="en-US" altLang="zh-CN" b="1"/>
              <a:t>:</a:t>
            </a:r>
            <a:endParaRPr lang="en-US" altLang="zh-CN" b="1"/>
          </a:p>
          <a:p>
            <a:pPr lvl="1"/>
            <a:r>
              <a:rPr lang="zh-CN" altLang="en-US" b="1"/>
              <a:t>根据加速操作的局部性</a:t>
            </a:r>
            <a:r>
              <a:rPr lang="en-US" altLang="zh-CN" b="1"/>
              <a:t>,</a:t>
            </a:r>
            <a:r>
              <a:rPr lang="zh-CN" altLang="en-US" b="1"/>
              <a:t>合理运用</a:t>
            </a:r>
            <a:r>
              <a:rPr lang="en-US" altLang="zh-CN" b="1"/>
              <a:t>tile</a:t>
            </a:r>
            <a:r>
              <a:rPr lang="zh-CN" altLang="en-US" b="1"/>
              <a:t>等技术</a:t>
            </a:r>
            <a:r>
              <a:rPr lang="en-US" altLang="zh-CN" b="1"/>
              <a:t>,</a:t>
            </a:r>
            <a:r>
              <a:rPr lang="zh-CN" altLang="en-US" b="1"/>
              <a:t>选择合适的</a:t>
            </a:r>
            <a:r>
              <a:rPr lang="zh-CN" altLang="en-US" b="1"/>
              <a:t>访存边界</a:t>
            </a:r>
            <a:endParaRPr lang="zh-CN" altLang="en-US" b="1"/>
          </a:p>
          <a:p>
            <a:pPr lvl="1"/>
            <a:r>
              <a:rPr lang="zh-CN" altLang="en-US" b="1"/>
              <a:t>分析数据的重用</a:t>
            </a:r>
            <a:r>
              <a:rPr lang="zh-CN" altLang="en-US" b="1"/>
              <a:t>方式</a:t>
            </a:r>
            <a:endParaRPr lang="zh-CN" altLang="en-US" b="1"/>
          </a:p>
          <a:p>
            <a:pPr lvl="1"/>
            <a:r>
              <a:rPr lang="zh-CN" altLang="en-US" b="1"/>
              <a:t>选择合适的</a:t>
            </a:r>
            <a:r>
              <a:rPr lang="en-US" altLang="zh-CN" b="1"/>
              <a:t>stationary</a:t>
            </a:r>
            <a:r>
              <a:rPr lang="zh-CN" altLang="en-US" b="1"/>
              <a:t>张量</a:t>
            </a:r>
            <a:r>
              <a:rPr lang="en-US" altLang="zh-CN" b="1"/>
              <a:t>(</a:t>
            </a:r>
            <a:r>
              <a:rPr lang="zh-CN" altLang="en-US" b="1"/>
              <a:t>选择合适的映射方式</a:t>
            </a:r>
            <a:r>
              <a:rPr lang="en-US" altLang="zh-CN" b="1"/>
              <a:t>)</a:t>
            </a:r>
            <a:endParaRPr lang="en-US" altLang="zh-CN" b="1"/>
          </a:p>
          <a:p>
            <a:pPr lvl="1"/>
            <a:r>
              <a:rPr lang="zh-CN" altLang="en-US" b="1"/>
              <a:t>设置加速器硬件</a:t>
            </a:r>
            <a:r>
              <a:rPr lang="zh-CN" altLang="en-US" b="1"/>
              <a:t>参数</a:t>
            </a:r>
            <a:endParaRPr lang="zh-CN" altLang="en-US" b="1"/>
          </a:p>
          <a:p>
            <a:pPr lvl="1"/>
            <a:r>
              <a:rPr lang="zh-CN" altLang="en-US" b="1"/>
              <a:t>运行</a:t>
            </a:r>
            <a:endParaRPr lang="zh-CN" altLang="en-US" b="1"/>
          </a:p>
          <a:p>
            <a:pPr lvl="0"/>
            <a:r>
              <a:rPr lang="zh-CN" altLang="en-US" sz="2025">
                <a:sym typeface="+mn-ea"/>
              </a:rPr>
              <a:t>数据流重用</a:t>
            </a:r>
            <a:r>
              <a:rPr lang="en-US" altLang="zh-CN" sz="2025">
                <a:sym typeface="+mn-ea"/>
              </a:rPr>
              <a:t>--</a:t>
            </a:r>
            <a:r>
              <a:rPr lang="zh-CN" altLang="en-US" sz="2025">
                <a:sym typeface="+mn-ea"/>
              </a:rPr>
              <a:t>合理设置</a:t>
            </a:r>
            <a:r>
              <a:rPr lang="en-US" altLang="zh-CN" sz="2025">
                <a:sym typeface="+mn-ea"/>
              </a:rPr>
              <a:t>buffer</a:t>
            </a:r>
            <a:r>
              <a:rPr lang="zh-CN" altLang="en-US" sz="2025">
                <a:sym typeface="+mn-ea"/>
              </a:rPr>
              <a:t>的大小</a:t>
            </a:r>
            <a:r>
              <a:rPr lang="en-US" altLang="zh-CN" sz="2025">
                <a:sym typeface="+mn-ea"/>
              </a:rPr>
              <a:t>(</a:t>
            </a:r>
            <a:r>
              <a:rPr lang="zh-CN" altLang="en-US" sz="2025">
                <a:sym typeface="+mn-ea"/>
              </a:rPr>
              <a:t>将数据重用的的数据合理的放入不同等级</a:t>
            </a:r>
            <a:r>
              <a:rPr lang="en-US" altLang="zh-CN" sz="2025">
                <a:sym typeface="+mn-ea"/>
              </a:rPr>
              <a:t>buffer</a:t>
            </a:r>
            <a:r>
              <a:rPr lang="zh-CN" altLang="en-US" sz="2025">
                <a:sym typeface="+mn-ea"/>
              </a:rPr>
              <a:t>中</a:t>
            </a:r>
            <a:r>
              <a:rPr lang="en-US" altLang="zh-CN" sz="2025">
                <a:sym typeface="+mn-ea"/>
              </a:rPr>
              <a:t>),</a:t>
            </a:r>
            <a:r>
              <a:rPr lang="en-US" altLang="zh-CN" sz="1800">
                <a:sym typeface="+mn-ea"/>
              </a:rPr>
              <a:t>cost</a:t>
            </a:r>
            <a:r>
              <a:rPr lang="zh-CN" altLang="en-US" sz="1800">
                <a:sym typeface="+mn-ea"/>
              </a:rPr>
              <a:t>模型统计的是访问</a:t>
            </a:r>
            <a:r>
              <a:rPr lang="en-US" altLang="zh-CN" sz="1800">
                <a:sym typeface="+mn-ea"/>
              </a:rPr>
              <a:t>,</a:t>
            </a:r>
            <a:r>
              <a:rPr lang="zh-CN" altLang="en-US" sz="1800">
                <a:sym typeface="+mn-ea"/>
              </a:rPr>
              <a:t>重写不同等级</a:t>
            </a:r>
            <a:r>
              <a:rPr lang="en-US" altLang="zh-CN" sz="1800">
                <a:sym typeface="+mn-ea"/>
              </a:rPr>
              <a:t>buffer</a:t>
            </a:r>
            <a:r>
              <a:rPr lang="zh-CN" altLang="en-US" sz="1800">
                <a:sym typeface="+mn-ea"/>
              </a:rPr>
              <a:t>的次数</a:t>
            </a:r>
            <a:endParaRPr lang="zh-CN" altLang="en-US" sz="1800"/>
          </a:p>
          <a:p>
            <a:pPr lvl="0"/>
            <a:r>
              <a:rPr lang="zh-CN" altLang="en-US" sz="1800">
                <a:sym typeface="+mn-ea"/>
              </a:rPr>
              <a:t>特点</a:t>
            </a:r>
            <a:r>
              <a:rPr lang="en-US" altLang="zh-CN" sz="1800">
                <a:sym typeface="+mn-ea"/>
              </a:rPr>
              <a:t>:</a:t>
            </a:r>
            <a:endParaRPr lang="en-US" altLang="zh-CN" sz="1800"/>
          </a:p>
          <a:p>
            <a:pPr lvl="1"/>
            <a:r>
              <a:rPr lang="zh-CN" altLang="en-US" sz="1800">
                <a:sym typeface="+mn-ea"/>
              </a:rPr>
              <a:t>利用数据的重用性</a:t>
            </a:r>
            <a:r>
              <a:rPr lang="en-US" altLang="zh-CN" sz="1800">
                <a:sym typeface="+mn-ea"/>
              </a:rPr>
              <a:t>,</a:t>
            </a:r>
            <a:r>
              <a:rPr lang="zh-CN" altLang="en-US" sz="1800">
                <a:sym typeface="+mn-ea"/>
              </a:rPr>
              <a:t>不是在</a:t>
            </a:r>
            <a:r>
              <a:rPr lang="en-US" altLang="zh-CN" sz="1800">
                <a:sym typeface="+mn-ea"/>
              </a:rPr>
              <a:t>PE</a:t>
            </a:r>
            <a:r>
              <a:rPr lang="zh-CN" altLang="en-US" sz="1800">
                <a:sym typeface="+mn-ea"/>
              </a:rPr>
              <a:t>之间传递数据</a:t>
            </a:r>
            <a:r>
              <a:rPr lang="en-US" altLang="zh-CN" sz="1800">
                <a:sym typeface="+mn-ea"/>
              </a:rPr>
              <a:t>,</a:t>
            </a:r>
            <a:r>
              <a:rPr lang="zh-CN" altLang="en-US" sz="1800">
                <a:sym typeface="+mn-ea"/>
              </a:rPr>
              <a:t>而是减少访存的时间</a:t>
            </a:r>
            <a:endParaRPr lang="zh-CN" altLang="en-US" sz="1800"/>
          </a:p>
          <a:p>
            <a:pPr lvl="0"/>
            <a:r>
              <a:rPr lang="zh-CN" altLang="en-US" sz="1800">
                <a:sym typeface="+mn-ea"/>
              </a:rPr>
              <a:t>难点</a:t>
            </a:r>
            <a:endParaRPr lang="zh-CN" altLang="en-US" sz="1800"/>
          </a:p>
          <a:p>
            <a:pPr lvl="1"/>
            <a:r>
              <a:rPr lang="en-US" altLang="zh-CN" sz="1800">
                <a:sym typeface="+mn-ea"/>
              </a:rPr>
              <a:t>maestro</a:t>
            </a:r>
            <a:r>
              <a:rPr lang="zh-CN" altLang="en-US" sz="1800">
                <a:sym typeface="+mn-ea"/>
              </a:rPr>
              <a:t>支持的操作有限</a:t>
            </a:r>
            <a:endParaRPr lang="zh-CN" altLang="en-US" sz="1800"/>
          </a:p>
          <a:p>
            <a:pPr lvl="1"/>
            <a:r>
              <a:rPr lang="zh-CN" altLang="en-US" sz="1800" b="1">
                <a:sym typeface="+mn-ea"/>
              </a:rPr>
              <a:t>其只能对简单的</a:t>
            </a:r>
            <a:r>
              <a:rPr lang="en-US" altLang="zh-CN" sz="1800" b="1">
                <a:sym typeface="+mn-ea"/>
              </a:rPr>
              <a:t>2</a:t>
            </a:r>
            <a:r>
              <a:rPr lang="zh-CN" altLang="en-US" sz="1800" b="1">
                <a:sym typeface="+mn-ea"/>
              </a:rPr>
              <a:t>维</a:t>
            </a:r>
            <a:r>
              <a:rPr lang="en-US" altLang="zh-CN" sz="1800" b="1">
                <a:sym typeface="+mn-ea"/>
              </a:rPr>
              <a:t>PE</a:t>
            </a:r>
            <a:r>
              <a:rPr lang="zh-CN" altLang="en-US" sz="1800" b="1">
                <a:sym typeface="+mn-ea"/>
              </a:rPr>
              <a:t>阵列模拟开销</a:t>
            </a:r>
            <a:r>
              <a:rPr lang="en-US" altLang="zh-CN" sz="1800" b="1">
                <a:sym typeface="+mn-ea"/>
              </a:rPr>
              <a:t>,(</a:t>
            </a:r>
            <a:r>
              <a:rPr lang="zh-CN" altLang="en-US" sz="1800" b="1">
                <a:sym typeface="+mn-ea"/>
              </a:rPr>
              <a:t>不支持</a:t>
            </a:r>
            <a:r>
              <a:rPr lang="en-US" altLang="zh-CN" sz="1800" b="1">
                <a:sym typeface="+mn-ea"/>
              </a:rPr>
              <a:t>systolic)</a:t>
            </a:r>
            <a:endParaRPr lang="en-US" altLang="zh-CN" sz="1800" b="1"/>
          </a:p>
          <a:p>
            <a:pPr lvl="0"/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50685" y="1490345"/>
            <a:ext cx="5788660" cy="3305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125" y="4795520"/>
            <a:ext cx="2950845" cy="14541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本周总结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未完成</a:t>
            </a:r>
            <a:r>
              <a:rPr lang="en-US" altLang="zh-CN" b="1"/>
              <a:t>:</a:t>
            </a:r>
            <a:endParaRPr lang="en-US" altLang="zh-CN" b="1"/>
          </a:p>
          <a:p>
            <a:pPr lvl="1"/>
            <a:r>
              <a:rPr lang="zh-CN" altLang="en-US" b="1"/>
              <a:t>自动化生成映射文件的</a:t>
            </a:r>
            <a:r>
              <a:rPr lang="zh-CN" altLang="en-US" b="1"/>
              <a:t>实验</a:t>
            </a:r>
            <a:endParaRPr lang="zh-CN" altLang="en-US" b="1"/>
          </a:p>
          <a:p>
            <a:pPr lvl="1"/>
            <a:r>
              <a:rPr lang="zh-CN" altLang="en-US" b="1"/>
              <a:t>开销模型的</a:t>
            </a:r>
            <a:r>
              <a:rPr lang="zh-CN" altLang="en-US" b="1"/>
              <a:t>具体原理</a:t>
            </a:r>
            <a:endParaRPr lang="zh-CN" altLang="en-US" b="1"/>
          </a:p>
          <a:p>
            <a:pPr lvl="1"/>
            <a:r>
              <a:rPr lang="zh-CN" altLang="en-US" b="1"/>
              <a:t>尝试拓展</a:t>
            </a:r>
            <a:r>
              <a:rPr lang="en-US" altLang="zh-CN" b="1"/>
              <a:t>Maestro</a:t>
            </a:r>
            <a:r>
              <a:rPr lang="zh-CN" altLang="en-US" b="1"/>
              <a:t>的表达</a:t>
            </a:r>
            <a:r>
              <a:rPr lang="zh-CN" altLang="en-US" b="1"/>
              <a:t>范围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UNIT_PLACING_PICTURE_USER_VIEWPORT" val="{&quot;height&quot;:7632,&quot;width&quot;:13368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COMMONDATA" val="eyJoZGlkIjoiYzlmZjBjNDYwNWQ2NzMyNWUyNTg1NzQwZjgzZTVkOTY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WPS 演示</Application>
  <PresentationFormat>宽屏</PresentationFormat>
  <Paragraphs>40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  <vt:lpstr>systolic array AND space time transformation</vt:lpstr>
      <vt:lpstr>PowerPoint 演示文稿</vt:lpstr>
      <vt:lpstr>本周总结</vt:lpstr>
      <vt:lpstr>本周总结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嘤</cp:lastModifiedBy>
  <cp:revision>176</cp:revision>
  <dcterms:created xsi:type="dcterms:W3CDTF">2019-06-19T02:08:00Z</dcterms:created>
  <dcterms:modified xsi:type="dcterms:W3CDTF">2022-07-22T11:28:17Z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EBE71709840240C093F76BCD2B51A797</vt:lpwstr>
  </property>
</Properties>
</file>