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5.png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Early DSE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zh-CN" altLang="en-US"/>
              <a:t>郭子琪</a:t>
            </a:r>
            <a:r>
              <a:rPr lang="en-US" altLang="zh-CN"/>
              <a:t> 2022.09.01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</a:t>
            </a:r>
            <a:r>
              <a:rPr lang="zh-CN" altLang="en-US"/>
              <a:t>操作各阶段的</a:t>
            </a:r>
            <a:r>
              <a:rPr lang="zh-CN" altLang="en-US"/>
              <a:t>时间开销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FM-&gt;hyFM-&gt;F3</a:t>
            </a:r>
            <a:r>
              <a:rPr lang="en-US" altLang="zh-CN"/>
              <a:t>M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2682240"/>
            <a:ext cx="5310505" cy="2653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55640" y="2543175"/>
            <a:ext cx="6395720" cy="29324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zh-CN" altLang="en-US"/>
              <a:t>指纹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minhash</a:t>
            </a:r>
            <a:endParaRPr lang="en-US" altLang="zh-CN"/>
          </a:p>
          <a:p>
            <a:pPr lvl="1"/>
            <a:r>
              <a:rPr lang="zh-CN" altLang="en-US"/>
              <a:t>利用统计学规律</a:t>
            </a:r>
            <a:endParaRPr lang="en-US" altLang="zh-CN"/>
          </a:p>
          <a:p>
            <a:r>
              <a:rPr lang="en-US" altLang="zh-CN"/>
              <a:t>Locality Sensitive Hashing</a:t>
            </a:r>
            <a:endParaRPr lang="en-US" altLang="zh-CN"/>
          </a:p>
          <a:p>
            <a:pPr lvl="1"/>
            <a:r>
              <a:rPr lang="zh-CN" altLang="en-US"/>
              <a:t>直接找到可能相似的</a:t>
            </a:r>
            <a:r>
              <a:rPr lang="en-US" altLang="zh-CN"/>
              <a:t>minHash </a:t>
            </a:r>
            <a:r>
              <a:rPr lang="en-US" altLang="zh-CN"/>
              <a:t>pair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332" b="1506"/>
          <a:stretch>
            <a:fillRect/>
          </a:stretch>
        </p:blipFill>
        <p:spPr>
          <a:xfrm>
            <a:off x="4936490" y="57785"/>
            <a:ext cx="6934200" cy="3405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7088" r="-125"/>
          <a:stretch>
            <a:fillRect/>
          </a:stretch>
        </p:blipFill>
        <p:spPr>
          <a:xfrm>
            <a:off x="6785610" y="3463290"/>
            <a:ext cx="5085080" cy="3296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Q1 函数合并似乎只能两两合并</a:t>
            </a:r>
            <a:endParaRPr lang="zh-CN" altLang="en-US"/>
          </a:p>
          <a:p>
            <a:r>
              <a:rPr lang="zh-CN" altLang="en-US"/>
              <a:t>Q2 合并的目的是为了减少代码数量，而没有考虑实际的硬件开销</a:t>
            </a:r>
            <a:endParaRPr lang="zh-CN" altLang="en-US"/>
          </a:p>
          <a:p>
            <a:r>
              <a:rPr lang="en-US" altLang="zh-CN">
                <a:sym typeface="+mn-ea"/>
              </a:rPr>
              <a:t>Q3 </a:t>
            </a:r>
            <a:r>
              <a:rPr lang="zh-CN" altLang="en-US">
                <a:sym typeface="+mn-ea"/>
              </a:rPr>
              <a:t>为什么不用神经网络训练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指标？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Early DSE</a:t>
            </a:r>
            <a:r>
              <a:rPr lang="zh-CN" altLang="en-US"/>
              <a:t> and Automatic Generation of Coarse Grained </a:t>
            </a:r>
            <a:r>
              <a:rPr lang="zh-CN" altLang="en-US" b="1"/>
              <a:t>Merge</a:t>
            </a:r>
            <a:r>
              <a:rPr lang="zh-CN" altLang="en-US"/>
              <a:t>d Accelerators</a:t>
            </a:r>
            <a:endParaRPr lang="zh-CN" altLang="en-US"/>
          </a:p>
          <a:p>
            <a:pPr lvl="1"/>
            <a:r>
              <a:rPr lang="zh-CN" altLang="en-US"/>
              <a:t>IULIAN BRUMAR, Harvard University, USA</a:t>
            </a:r>
            <a:endParaRPr lang="zh-CN" altLang="en-US"/>
          </a:p>
          <a:p>
            <a:pPr lvl="0"/>
            <a:r>
              <a:rPr lang="zh-CN" altLang="en-US"/>
              <a:t>Function Merging by Sequence Alignment</a:t>
            </a:r>
            <a:endParaRPr lang="zh-CN" altLang="en-US"/>
          </a:p>
          <a:p>
            <a:pPr lvl="1"/>
            <a:r>
              <a:rPr lang="zh-CN" altLang="en-US"/>
              <a:t>Rodrigo C. O. Rocha ， University of Edinburgh, UK</a:t>
            </a:r>
            <a:endParaRPr lang="zh-CN" altLang="en-US"/>
          </a:p>
          <a:p>
            <a:pPr lvl="0"/>
            <a:r>
              <a:rPr lang="zh-CN" altLang="en-US"/>
              <a:t>F3M: Fast Focused Function Merging</a:t>
            </a:r>
            <a:endParaRPr lang="zh-CN" altLang="en-US"/>
          </a:p>
          <a:p>
            <a:pPr lvl="1"/>
            <a:r>
              <a:rPr lang="zh-CN" altLang="en-US"/>
              <a:t>Sean Stirling，Rodrigo C. O. Rocha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DSE</a:t>
            </a:r>
            <a:r>
              <a:rPr lang="zh-CN" altLang="en-US"/>
              <a:t>：设计空间探索</a:t>
            </a:r>
            <a:r>
              <a:rPr lang="en-US" altLang="zh-CN"/>
              <a:t>(</a:t>
            </a:r>
            <a:r>
              <a:rPr lang="zh-CN" altLang="en-US"/>
              <a:t>背景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定制计算已成为一种</a:t>
            </a:r>
            <a:r>
              <a:rPr lang="zh-CN" altLang="en-US"/>
              <a:t>研究方向</a:t>
            </a:r>
            <a:endParaRPr lang="zh-CN" altLang="en-US"/>
          </a:p>
          <a:p>
            <a:r>
              <a:rPr lang="zh-CN" altLang="en-US"/>
              <a:t>资源有限前提</a:t>
            </a:r>
            <a:r>
              <a:rPr lang="zh-CN" altLang="en-US"/>
              <a:t>下，选择什么函数进行硬件定制加速是一个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简单粗暴的方法：穷举，根据专家经验直接设计整套硬件方案，然后应用</a:t>
            </a:r>
            <a:r>
              <a:rPr lang="en-US" altLang="zh-CN"/>
              <a:t>aladdin</a:t>
            </a:r>
            <a:r>
              <a:rPr lang="zh-CN" altLang="en-US"/>
              <a:t>等模拟器返回性能开销</a:t>
            </a:r>
            <a:r>
              <a:rPr lang="zh-CN" altLang="en-US"/>
              <a:t>信息</a:t>
            </a:r>
            <a:endParaRPr lang="zh-CN" altLang="en-US"/>
          </a:p>
          <a:p>
            <a:pPr lvl="2"/>
            <a:r>
              <a:rPr lang="zh-CN" altLang="en-US"/>
              <a:t>缺点：</a:t>
            </a:r>
            <a:endParaRPr lang="zh-CN" altLang="en-US"/>
          </a:p>
          <a:p>
            <a:pPr lvl="3"/>
            <a:r>
              <a:rPr lang="zh-CN" altLang="en-US"/>
              <a:t>依赖</a:t>
            </a:r>
            <a:r>
              <a:rPr lang="zh-CN" altLang="en-US"/>
              <a:t>专家经验</a:t>
            </a:r>
            <a:endParaRPr lang="zh-CN" altLang="en-US"/>
          </a:p>
          <a:p>
            <a:pPr lvl="3"/>
            <a:r>
              <a:rPr lang="zh-CN" altLang="en-US"/>
              <a:t>设计周期长</a:t>
            </a:r>
            <a:endParaRPr lang="zh-CN" altLang="en-US"/>
          </a:p>
          <a:p>
            <a:pPr lvl="3"/>
            <a:r>
              <a:rPr lang="zh-CN" altLang="en-US"/>
              <a:t>不能充分探索优秀的设计空间，可能会丢失</a:t>
            </a:r>
            <a:r>
              <a:rPr lang="zh-CN" altLang="en-US"/>
              <a:t>最优解</a:t>
            </a:r>
            <a:endParaRPr lang="zh-CN" altLang="en-US"/>
          </a:p>
          <a:p>
            <a:pPr lvl="1"/>
            <a:r>
              <a:rPr lang="zh-CN" altLang="en-US"/>
              <a:t>合理的办法：通过模拟器，利用</a:t>
            </a:r>
            <a:r>
              <a:rPr lang="zh-CN" altLang="en-US" b="1"/>
              <a:t>启发式策略，剪枝</a:t>
            </a:r>
            <a:r>
              <a:rPr lang="zh-CN" altLang="en-US"/>
              <a:t>等思想减小设计空间。即</a:t>
            </a:r>
            <a:r>
              <a:rPr lang="zh-CN" altLang="en-US" b="1"/>
              <a:t>模拟函数的软硬件开销和性能</a:t>
            </a:r>
            <a:r>
              <a:rPr lang="zh-CN" altLang="en-US"/>
              <a:t>，生成设计点，利用线性规划手段求解最优</a:t>
            </a:r>
            <a:r>
              <a:rPr lang="zh-CN" altLang="en-US"/>
              <a:t>解</a:t>
            </a:r>
            <a:endParaRPr lang="zh-CN" altLang="en-US"/>
          </a:p>
          <a:p>
            <a:pPr lvl="2"/>
            <a:r>
              <a:rPr lang="zh-CN" altLang="en-US"/>
              <a:t>结合延迟，面积等预算，选择合适的</a:t>
            </a:r>
            <a:r>
              <a:rPr lang="zh-CN" altLang="en-US"/>
              <a:t>加速方案</a:t>
            </a:r>
            <a:endParaRPr lang="zh-CN" altLang="en-US"/>
          </a:p>
          <a:p>
            <a:pPr lvl="2"/>
            <a:r>
              <a:rPr lang="zh-CN" altLang="en-US"/>
              <a:t>优点：</a:t>
            </a:r>
            <a:endParaRPr lang="zh-CN" altLang="en-US"/>
          </a:p>
          <a:p>
            <a:pPr lvl="3"/>
            <a:r>
              <a:rPr lang="zh-CN" altLang="en-US"/>
              <a:t>缩短</a:t>
            </a:r>
            <a:r>
              <a:rPr lang="zh-CN" altLang="en-US"/>
              <a:t>开发流程</a:t>
            </a:r>
            <a:endParaRPr lang="zh-CN" altLang="en-US"/>
          </a:p>
          <a:p>
            <a:pPr lvl="3"/>
            <a:r>
              <a:rPr lang="zh-CN" altLang="en-US"/>
              <a:t>有效探索设计</a:t>
            </a:r>
            <a:r>
              <a:rPr lang="zh-CN" altLang="en-US"/>
              <a:t>空间</a:t>
            </a:r>
            <a:endParaRPr lang="zh-CN" altLang="en-US"/>
          </a:p>
          <a:p>
            <a:pPr lvl="2"/>
            <a:r>
              <a:rPr lang="zh-CN" altLang="en-US"/>
              <a:t>难点：</a:t>
            </a:r>
            <a:endParaRPr lang="zh-CN" altLang="en-US"/>
          </a:p>
          <a:p>
            <a:pPr lvl="3"/>
            <a:r>
              <a:rPr lang="zh-CN" altLang="en-US"/>
              <a:t>开销模型</a:t>
            </a:r>
            <a:endParaRPr lang="zh-CN" altLang="en-US"/>
          </a:p>
          <a:p>
            <a:pPr lvl="3"/>
            <a:r>
              <a:rPr lang="zh-CN" altLang="en-US"/>
              <a:t>软硬件之间复杂</a:t>
            </a:r>
            <a:r>
              <a:rPr lang="zh-CN" altLang="en-US"/>
              <a:t>的行为</a:t>
            </a:r>
            <a:r>
              <a:rPr lang="zh-CN" altLang="en-US"/>
              <a:t>建模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044440" cy="475932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输入是应用程序源代码（函数的</a:t>
            </a:r>
            <a:r>
              <a:rPr lang="zh-CN" altLang="en-US"/>
              <a:t>集合）</a:t>
            </a:r>
            <a:endParaRPr lang="zh-CN" altLang="en-US"/>
          </a:p>
          <a:p>
            <a:pPr lvl="1"/>
            <a:r>
              <a:rPr lang="zh-CN" altLang="en-US"/>
              <a:t>选择硬件</a:t>
            </a:r>
            <a:r>
              <a:rPr lang="zh-CN" altLang="en-US" b="1"/>
              <a:t>加速</a:t>
            </a:r>
            <a:r>
              <a:rPr lang="zh-CN" altLang="en-US"/>
              <a:t>函数（增加</a:t>
            </a:r>
            <a:r>
              <a:rPr lang="en-US" altLang="zh-CN"/>
              <a:t>soc</a:t>
            </a:r>
            <a:r>
              <a:rPr lang="zh-CN" altLang="en-US" b="1"/>
              <a:t>面积</a:t>
            </a:r>
            <a:r>
              <a:rPr lang="zh-CN" altLang="en-US"/>
              <a:t>开销）</a:t>
            </a:r>
            <a:endParaRPr lang="zh-CN" altLang="en-US"/>
          </a:p>
          <a:p>
            <a:pPr lvl="0"/>
            <a:r>
              <a:rPr lang="zh-CN" altLang="en-US"/>
              <a:t>输出是硬件加速</a:t>
            </a:r>
            <a:r>
              <a:rPr lang="zh-CN" altLang="en-US"/>
              <a:t>方案</a:t>
            </a:r>
            <a:endParaRPr lang="zh-CN" altLang="en-US"/>
          </a:p>
          <a:p>
            <a:pPr lvl="0"/>
            <a:r>
              <a:rPr lang="zh-CN" altLang="en-US"/>
              <a:t>优化方法：</a:t>
            </a:r>
            <a:r>
              <a:rPr lang="en-US" altLang="zh-CN"/>
              <a:t>function merge</a:t>
            </a:r>
            <a:endParaRPr lang="zh-CN" altLang="en-US"/>
          </a:p>
          <a:p>
            <a:pPr lvl="1"/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zh-CN" altLang="en-US"/>
              <a:t>，硬件实现占用</a:t>
            </a:r>
            <a:r>
              <a:rPr lang="zh-CN" altLang="en-US">
                <a:solidFill>
                  <a:srgbClr val="FF0000"/>
                </a:solidFill>
              </a:rPr>
              <a:t>面积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zh-CN" altLang="en-US" baseline="-25000"/>
              <a:t>，</a:t>
            </a:r>
            <a:r>
              <a:rPr lang="en-US" altLang="zh-CN"/>
              <a:t>F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硬件实现占用面积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 baseline="-25000">
                <a:sym typeface="+mn-ea"/>
              </a:rPr>
              <a:t>，</a:t>
            </a:r>
            <a:r>
              <a:rPr lang="en-US" altLang="zh-CN"/>
              <a:t>F</a:t>
            </a:r>
            <a:r>
              <a:rPr lang="en-US" altLang="zh-CN" baseline="-25000"/>
              <a:t>12</a:t>
            </a:r>
            <a:r>
              <a:rPr lang="zh-CN" altLang="en-US"/>
              <a:t>，硬件实现占用面积</a:t>
            </a:r>
            <a:r>
              <a:rPr lang="en-US" altLang="zh-CN"/>
              <a:t>A</a:t>
            </a:r>
            <a:r>
              <a:rPr lang="en-US" altLang="zh-CN" baseline="-25000"/>
              <a:t>12</a:t>
            </a:r>
            <a:endParaRPr lang="en-US" altLang="zh-CN" baseline="-25000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2  </a:t>
            </a:r>
            <a:r>
              <a:rPr lang="zh-CN" altLang="en-US">
                <a:sym typeface="+mn-ea"/>
              </a:rPr>
              <a:t>？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12</a:t>
            </a:r>
            <a:endParaRPr lang="en-US" altLang="zh-CN" baseline="-25000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列举全部的简直组合，然后</a:t>
            </a:r>
            <a:r>
              <a:rPr lang="zh-CN" altLang="en-US">
                <a:sym typeface="+mn-ea"/>
              </a:rPr>
              <a:t>剪枝</a:t>
            </a:r>
            <a:endParaRPr lang="zh-CN" altLang="en-US">
              <a:sym typeface="+mn-ea"/>
            </a:endParaRPr>
          </a:p>
          <a:p>
            <a:pPr marL="457200" lvl="2"/>
            <a:r>
              <a:rPr lang="zh-CN" altLang="en-US">
                <a:sym typeface="+mn-ea"/>
              </a:rPr>
              <a:t>排除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+A</a:t>
            </a:r>
            <a:r>
              <a:rPr lang="en-US" altLang="zh-CN" baseline="-25000">
                <a:sym typeface="+mn-ea"/>
              </a:rPr>
              <a:t>2  </a:t>
            </a:r>
            <a:r>
              <a:rPr lang="en-US" altLang="zh-CN">
                <a:sym typeface="+mn-ea"/>
              </a:rPr>
              <a:t>&lt; A</a:t>
            </a:r>
            <a:r>
              <a:rPr lang="en-US" altLang="zh-CN" baseline="-25000">
                <a:sym typeface="+mn-ea"/>
              </a:rPr>
              <a:t>12</a:t>
            </a:r>
            <a:r>
              <a:rPr lang="zh-CN" altLang="en-US">
                <a:sym typeface="+mn-ea"/>
              </a:rPr>
              <a:t>情况</a:t>
            </a:r>
            <a:endParaRPr lang="zh-CN" altLang="en-US">
              <a:sym typeface="+mn-ea"/>
            </a:endParaRPr>
          </a:p>
          <a:p>
            <a:pPr marL="457200" lvl="2"/>
            <a:r>
              <a:rPr lang="zh-CN" altLang="en-US">
                <a:sym typeface="+mn-ea"/>
              </a:rPr>
              <a:t>排除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12</a:t>
            </a:r>
            <a:r>
              <a:rPr lang="zh-CN" altLang="en-US">
                <a:sym typeface="+mn-ea"/>
              </a:rPr>
              <a:t>增加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latency</a:t>
            </a:r>
            <a:r>
              <a:rPr lang="zh-CN" altLang="en-US">
                <a:sym typeface="+mn-ea"/>
              </a:rPr>
              <a:t>过大</a:t>
            </a:r>
            <a:r>
              <a:rPr lang="zh-CN" altLang="en-US">
                <a:sym typeface="+mn-ea"/>
              </a:rPr>
              <a:t>情况</a:t>
            </a:r>
            <a:endParaRPr lang="zh-CN" altLang="en-US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加速器</a:t>
            </a:r>
            <a:r>
              <a:rPr lang="zh-CN" altLang="en-US">
                <a:sym typeface="+mn-ea"/>
              </a:rPr>
              <a:t>建模</a:t>
            </a:r>
            <a:endParaRPr lang="zh-CN" altLang="en-US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函数</a:t>
            </a:r>
            <a:r>
              <a:rPr lang="zh-CN" altLang="en-US">
                <a:sym typeface="+mn-ea"/>
              </a:rPr>
              <a:t>合并</a:t>
            </a:r>
            <a:endParaRPr lang="zh-CN" altLang="en-US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对所有的设计点线性规划，列出优化函数</a:t>
            </a:r>
            <a:endParaRPr lang="zh-CN" altLang="en-US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确认最终</a:t>
            </a:r>
            <a:r>
              <a:rPr lang="zh-CN" altLang="en-US">
                <a:sym typeface="+mn-ea"/>
              </a:rPr>
              <a:t>性能</a:t>
            </a:r>
            <a:endParaRPr lang="zh-CN" altLang="en-US">
              <a:sym typeface="+mn-ea"/>
            </a:endParaRPr>
          </a:p>
          <a:p>
            <a:pPr marL="457200" lvl="2"/>
            <a:endParaRPr lang="en-US" altLang="zh-CN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728980"/>
            <a:ext cx="5924489" cy="54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Early DSE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22190" y="728980"/>
            <a:ext cx="6670188" cy="5400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加速器建模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需要合适的面积，</a:t>
            </a:r>
            <a:r>
              <a:rPr lang="en-US" altLang="zh-CN"/>
              <a:t>latency</a:t>
            </a:r>
            <a:r>
              <a:rPr lang="zh-CN" altLang="en-US"/>
              <a:t>模型</a:t>
            </a:r>
            <a:endParaRPr lang="zh-CN" altLang="en-US"/>
          </a:p>
          <a:p>
            <a:pPr lvl="1"/>
            <a:r>
              <a:rPr lang="zh-CN" altLang="en-US"/>
              <a:t>论文选择多层感知机，训练神经网络模型获得</a:t>
            </a:r>
            <a:r>
              <a:rPr lang="en-US" altLang="zh-CN"/>
              <a:t>function</a:t>
            </a:r>
            <a:r>
              <a:rPr lang="zh-CN" altLang="en-US"/>
              <a:t>的面积</a:t>
            </a:r>
            <a:r>
              <a:rPr lang="zh-CN" altLang="en-US"/>
              <a:t>指标</a:t>
            </a:r>
            <a:endParaRPr lang="zh-CN" altLang="en-US"/>
          </a:p>
          <a:p>
            <a:pPr lvl="1"/>
            <a:r>
              <a:rPr lang="zh-CN" altLang="en-US"/>
              <a:t>选择</a:t>
            </a:r>
            <a:r>
              <a:rPr lang="en-US" altLang="zh-CN"/>
              <a:t>aladdin</a:t>
            </a:r>
            <a:r>
              <a:rPr lang="zh-CN" altLang="en-US"/>
              <a:t>对函数进行分析获得</a:t>
            </a:r>
            <a:r>
              <a:rPr lang="en-US" altLang="zh-CN"/>
              <a:t>latency</a:t>
            </a:r>
            <a:r>
              <a:rPr lang="zh-CN" altLang="en-US"/>
              <a:t>指标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函数合并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什么样的函数</a:t>
            </a:r>
            <a:r>
              <a:rPr lang="zh-CN" altLang="en-US"/>
              <a:t>应该合并？</a:t>
            </a:r>
            <a:endParaRPr lang="zh-CN" altLang="en-US"/>
          </a:p>
          <a:p>
            <a:r>
              <a:rPr lang="zh-CN" altLang="en-US"/>
              <a:t>原则：相似的函数的函数合并显然收益</a:t>
            </a:r>
            <a:r>
              <a:rPr lang="zh-CN" altLang="en-US"/>
              <a:t>更大</a:t>
            </a:r>
            <a:endParaRPr lang="zh-CN" altLang="en-US"/>
          </a:p>
          <a:p>
            <a:pPr lvl="1"/>
            <a:r>
              <a:rPr lang="zh-CN" altLang="en-US"/>
              <a:t>什么是相似（</a:t>
            </a:r>
            <a:r>
              <a:rPr lang="zh-CN" altLang="en-US"/>
              <a:t>量化）</a:t>
            </a:r>
            <a:endParaRPr lang="zh-CN" altLang="en-US"/>
          </a:p>
          <a:p>
            <a:pPr lvl="1"/>
            <a:r>
              <a:rPr lang="zh-CN" altLang="en-US"/>
              <a:t>合并的</a:t>
            </a:r>
            <a:r>
              <a:rPr lang="zh-CN" altLang="en-US"/>
              <a:t>规则</a:t>
            </a:r>
            <a:endParaRPr lang="zh-CN" altLang="en-US"/>
          </a:p>
          <a:p>
            <a:pPr lvl="0"/>
            <a:r>
              <a:rPr lang="zh-CN" altLang="en-US"/>
              <a:t>见其他论文</a:t>
            </a:r>
            <a:r>
              <a:rPr lang="en-US" altLang="zh-CN"/>
              <a:t>ppt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对所有的设计点线性规划，列出优化函数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780280" cy="4759325"/>
          </a:xfrm>
        </p:spPr>
        <p:txBody>
          <a:bodyPr/>
          <a:p>
            <a:r>
              <a:rPr lang="zh-CN" altLang="en-US"/>
              <a:t>优化目标：</a:t>
            </a:r>
            <a:r>
              <a:rPr lang="en-US" altLang="zh-CN"/>
              <a:t>latency</a:t>
            </a:r>
            <a:r>
              <a:rPr lang="zh-CN" altLang="en-US"/>
              <a:t>最小</a:t>
            </a:r>
            <a:endParaRPr lang="zh-CN" altLang="en-US"/>
          </a:p>
          <a:p>
            <a:r>
              <a:rPr lang="zh-CN" altLang="en-US"/>
              <a:t>约束条件：</a:t>
            </a:r>
            <a:endParaRPr lang="zh-CN" altLang="en-US"/>
          </a:p>
          <a:p>
            <a:pPr lvl="1"/>
            <a:r>
              <a:rPr lang="zh-CN" altLang="en-US"/>
              <a:t>总面积小于</a:t>
            </a:r>
            <a:r>
              <a:rPr lang="zh-CN" altLang="en-US"/>
              <a:t>预算</a:t>
            </a:r>
            <a:endParaRPr lang="zh-CN" altLang="en-US"/>
          </a:p>
          <a:p>
            <a:pPr lvl="1"/>
            <a:r>
              <a:rPr lang="zh-CN" altLang="en-US"/>
              <a:t>一个函数只能用软件或</a:t>
            </a:r>
            <a:r>
              <a:rPr lang="zh-CN" altLang="en-US"/>
              <a:t>硬件实现</a:t>
            </a:r>
            <a:endParaRPr lang="zh-CN" altLang="en-US"/>
          </a:p>
          <a:p>
            <a:pPr lvl="1"/>
            <a:r>
              <a:rPr lang="zh-CN" altLang="en-US"/>
              <a:t>如果</a:t>
            </a:r>
            <a:r>
              <a:rPr lang="en-US" altLang="zh-CN"/>
              <a:t>F1</a:t>
            </a:r>
            <a:r>
              <a:rPr lang="zh-CN" altLang="en-US"/>
              <a:t>通过硬件实现，其调用的函数对象也必须用</a:t>
            </a:r>
            <a:r>
              <a:rPr lang="zh-CN" altLang="en-US"/>
              <a:t>硬件实现</a:t>
            </a:r>
            <a:endParaRPr lang="zh-CN" altLang="en-US"/>
          </a:p>
          <a:p>
            <a:pPr lvl="1"/>
            <a:r>
              <a:rPr lang="zh-CN" altLang="en-US"/>
              <a:t>函数可能既不是软件实现也不是硬件实现，因为其被合并了，合并函数是硬件实现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45" t="3176" r="480"/>
          <a:stretch>
            <a:fillRect/>
          </a:stretch>
        </p:blipFill>
        <p:spPr>
          <a:xfrm>
            <a:off x="5344795" y="1744345"/>
            <a:ext cx="6847205" cy="340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确认最终性能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aladdin</a:t>
            </a:r>
            <a:r>
              <a:rPr lang="zh-CN" altLang="en-US"/>
              <a:t>最终对整个系统进行</a:t>
            </a:r>
            <a:r>
              <a:rPr lang="zh-CN" altLang="en-US"/>
              <a:t>模拟仿真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11925,&quot;width&quot;:1473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5079,&quot;width&quot;:10165}"/>
</p:tagLst>
</file>

<file path=ppt/tags/tag76.xml><?xml version="1.0" encoding="utf-8"?>
<p:tagLst xmlns:p="http://schemas.openxmlformats.org/presentationml/2006/main">
  <p:tag name="KSO_WM_UNIT_PLACING_PICTURE_USER_VIEWPORT" val="{&quot;height&quot;:8520,&quot;width&quot;:18583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COMMONDATA" val="eyJoZGlkIjoiYzlmZjBjNDYwNWQ2NzMyNWUyNTg1NzQwZjgzZTVkOT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宽屏</PresentationFormat>
  <Paragraphs>97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Early DSE</vt:lpstr>
      <vt:lpstr>论文</vt:lpstr>
      <vt:lpstr>DSE：设计空间探索</vt:lpstr>
      <vt:lpstr>论文思路</vt:lpstr>
      <vt:lpstr>Early DSE实现</vt:lpstr>
      <vt:lpstr>加速器建模</vt:lpstr>
      <vt:lpstr>函数合并</vt:lpstr>
      <vt:lpstr>对所有的设计点线性规划，列出优化函数</vt:lpstr>
      <vt:lpstr>确认最终性能</vt:lpstr>
      <vt:lpstr>1</vt:lpstr>
      <vt:lpstr>1</vt:lpstr>
      <vt:lpstr>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嘤</cp:lastModifiedBy>
  <cp:revision>198</cp:revision>
  <dcterms:created xsi:type="dcterms:W3CDTF">2019-06-19T02:08:00Z</dcterms:created>
  <dcterms:modified xsi:type="dcterms:W3CDTF">2022-09-02T11:25:20Z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AF4E7C3CB3964D019CC1EEA4A9B37B44</vt:lpwstr>
  </property>
</Properties>
</file>