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6" r:id="rId9"/>
    <p:sldId id="264" r:id="rId10"/>
    <p:sldId id="271" r:id="rId11"/>
    <p:sldId id="262"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D12BD-BE66-154C-6025-F73104A9F1B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2D58C0A-45AF-3146-3907-DE0F56365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8777248-8AEC-9CF2-7714-B76CEA4063C9}"/>
              </a:ext>
            </a:extLst>
          </p:cNvPr>
          <p:cNvSpPr>
            <a:spLocks noGrp="1"/>
          </p:cNvSpPr>
          <p:nvPr>
            <p:ph type="dt" sz="half" idx="10"/>
          </p:nvPr>
        </p:nvSpPr>
        <p:spPr/>
        <p:txBody>
          <a:bodyPr/>
          <a:lstStyle/>
          <a:p>
            <a:fld id="{0735149D-895C-784F-B6A1-565AC2C5CC04}" type="datetimeFigureOut">
              <a:rPr kumimoji="1" lang="zh-CN" altLang="en-US" smtClean="0"/>
              <a:t>2024/1/14</a:t>
            </a:fld>
            <a:endParaRPr kumimoji="1" lang="zh-CN" altLang="en-US"/>
          </a:p>
        </p:txBody>
      </p:sp>
      <p:sp>
        <p:nvSpPr>
          <p:cNvPr id="5" name="页脚占位符 4">
            <a:extLst>
              <a:ext uri="{FF2B5EF4-FFF2-40B4-BE49-F238E27FC236}">
                <a16:creationId xmlns:a16="http://schemas.microsoft.com/office/drawing/2014/main" id="{98AF26A7-2FE0-1BBF-E0A7-47B3276E5CE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EFF70C1-ED2B-316A-DC67-43369982C7FA}"/>
              </a:ext>
            </a:extLst>
          </p:cNvPr>
          <p:cNvSpPr>
            <a:spLocks noGrp="1"/>
          </p:cNvSpPr>
          <p:nvPr>
            <p:ph type="sldNum" sz="quarter" idx="12"/>
          </p:nvPr>
        </p:nvSpPr>
        <p:spPr/>
        <p:txBody>
          <a:body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24565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FD6CE-6193-8848-B15D-235668DF499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D8B4CFB-FC7C-F0F4-3018-EE5CE202763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C701E52-8C32-661C-D66F-A27D6950A7BE}"/>
              </a:ext>
            </a:extLst>
          </p:cNvPr>
          <p:cNvSpPr>
            <a:spLocks noGrp="1"/>
          </p:cNvSpPr>
          <p:nvPr>
            <p:ph type="dt" sz="half" idx="10"/>
          </p:nvPr>
        </p:nvSpPr>
        <p:spPr/>
        <p:txBody>
          <a:bodyPr/>
          <a:lstStyle/>
          <a:p>
            <a:fld id="{0735149D-895C-784F-B6A1-565AC2C5CC04}" type="datetimeFigureOut">
              <a:rPr kumimoji="1" lang="zh-CN" altLang="en-US" smtClean="0"/>
              <a:t>2024/1/14</a:t>
            </a:fld>
            <a:endParaRPr kumimoji="1" lang="zh-CN" altLang="en-US"/>
          </a:p>
        </p:txBody>
      </p:sp>
      <p:sp>
        <p:nvSpPr>
          <p:cNvPr id="5" name="页脚占位符 4">
            <a:extLst>
              <a:ext uri="{FF2B5EF4-FFF2-40B4-BE49-F238E27FC236}">
                <a16:creationId xmlns:a16="http://schemas.microsoft.com/office/drawing/2014/main" id="{CD285FBA-7759-15DF-A2F2-A44D6E9847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7EA95FE-0406-DF1E-2F8A-01CCCFCD3DFE}"/>
              </a:ext>
            </a:extLst>
          </p:cNvPr>
          <p:cNvSpPr>
            <a:spLocks noGrp="1"/>
          </p:cNvSpPr>
          <p:nvPr>
            <p:ph type="sldNum" sz="quarter" idx="12"/>
          </p:nvPr>
        </p:nvSpPr>
        <p:spPr/>
        <p:txBody>
          <a:body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265396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9E3F08F-6D27-6336-B7CF-016210E0198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07BAA27-F278-6CE6-03CE-04196ABFE4F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F36124-D6C6-EA3D-A727-F4176C87D38D}"/>
              </a:ext>
            </a:extLst>
          </p:cNvPr>
          <p:cNvSpPr>
            <a:spLocks noGrp="1"/>
          </p:cNvSpPr>
          <p:nvPr>
            <p:ph type="dt" sz="half" idx="10"/>
          </p:nvPr>
        </p:nvSpPr>
        <p:spPr/>
        <p:txBody>
          <a:bodyPr/>
          <a:lstStyle/>
          <a:p>
            <a:fld id="{0735149D-895C-784F-B6A1-565AC2C5CC04}" type="datetimeFigureOut">
              <a:rPr kumimoji="1" lang="zh-CN" altLang="en-US" smtClean="0"/>
              <a:t>2024/1/14</a:t>
            </a:fld>
            <a:endParaRPr kumimoji="1" lang="zh-CN" altLang="en-US"/>
          </a:p>
        </p:txBody>
      </p:sp>
      <p:sp>
        <p:nvSpPr>
          <p:cNvPr id="5" name="页脚占位符 4">
            <a:extLst>
              <a:ext uri="{FF2B5EF4-FFF2-40B4-BE49-F238E27FC236}">
                <a16:creationId xmlns:a16="http://schemas.microsoft.com/office/drawing/2014/main" id="{E9818A7B-02F8-F880-F162-A811ACD3BA9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95FAA7D-F3F2-DA17-1D3F-EF9503621A23}"/>
              </a:ext>
            </a:extLst>
          </p:cNvPr>
          <p:cNvSpPr>
            <a:spLocks noGrp="1"/>
          </p:cNvSpPr>
          <p:nvPr>
            <p:ph type="sldNum" sz="quarter" idx="12"/>
          </p:nvPr>
        </p:nvSpPr>
        <p:spPr/>
        <p:txBody>
          <a:body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198465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4A800-D07D-A3C4-E213-0E4F5A0AA6C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4356979-7D04-2904-65ED-15C341062CD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0C258E6-BD0D-FB23-CA63-48AED37D65FE}"/>
              </a:ext>
            </a:extLst>
          </p:cNvPr>
          <p:cNvSpPr>
            <a:spLocks noGrp="1"/>
          </p:cNvSpPr>
          <p:nvPr>
            <p:ph type="dt" sz="half" idx="10"/>
          </p:nvPr>
        </p:nvSpPr>
        <p:spPr/>
        <p:txBody>
          <a:bodyPr/>
          <a:lstStyle/>
          <a:p>
            <a:fld id="{0735149D-895C-784F-B6A1-565AC2C5CC04}" type="datetimeFigureOut">
              <a:rPr kumimoji="1" lang="zh-CN" altLang="en-US" smtClean="0"/>
              <a:t>2024/1/14</a:t>
            </a:fld>
            <a:endParaRPr kumimoji="1" lang="zh-CN" altLang="en-US"/>
          </a:p>
        </p:txBody>
      </p:sp>
      <p:sp>
        <p:nvSpPr>
          <p:cNvPr id="5" name="页脚占位符 4">
            <a:extLst>
              <a:ext uri="{FF2B5EF4-FFF2-40B4-BE49-F238E27FC236}">
                <a16:creationId xmlns:a16="http://schemas.microsoft.com/office/drawing/2014/main" id="{62E3EEBA-EC56-6618-7BD3-9CA49E5D3D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13F5E45-5F1C-FFBD-E57F-B7D113EE4331}"/>
              </a:ext>
            </a:extLst>
          </p:cNvPr>
          <p:cNvSpPr>
            <a:spLocks noGrp="1"/>
          </p:cNvSpPr>
          <p:nvPr>
            <p:ph type="sldNum" sz="quarter" idx="12"/>
          </p:nvPr>
        </p:nvSpPr>
        <p:spPr/>
        <p:txBody>
          <a:body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202104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D61F0-6BE0-BA7C-7995-280FA294F83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D4BFDDC-6389-1C42-BE27-FF0E9D604B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84DF84B-3F6F-B61C-251F-EF0CB819D442}"/>
              </a:ext>
            </a:extLst>
          </p:cNvPr>
          <p:cNvSpPr>
            <a:spLocks noGrp="1"/>
          </p:cNvSpPr>
          <p:nvPr>
            <p:ph type="dt" sz="half" idx="10"/>
          </p:nvPr>
        </p:nvSpPr>
        <p:spPr/>
        <p:txBody>
          <a:bodyPr/>
          <a:lstStyle/>
          <a:p>
            <a:fld id="{0735149D-895C-784F-B6A1-565AC2C5CC04}" type="datetimeFigureOut">
              <a:rPr kumimoji="1" lang="zh-CN" altLang="en-US" smtClean="0"/>
              <a:t>2024/1/14</a:t>
            </a:fld>
            <a:endParaRPr kumimoji="1" lang="zh-CN" altLang="en-US"/>
          </a:p>
        </p:txBody>
      </p:sp>
      <p:sp>
        <p:nvSpPr>
          <p:cNvPr id="5" name="页脚占位符 4">
            <a:extLst>
              <a:ext uri="{FF2B5EF4-FFF2-40B4-BE49-F238E27FC236}">
                <a16:creationId xmlns:a16="http://schemas.microsoft.com/office/drawing/2014/main" id="{FB8281A6-3005-943F-920B-3E2A366233D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D8E40BF-6704-4CBB-FF08-54AE8FEF404C}"/>
              </a:ext>
            </a:extLst>
          </p:cNvPr>
          <p:cNvSpPr>
            <a:spLocks noGrp="1"/>
          </p:cNvSpPr>
          <p:nvPr>
            <p:ph type="sldNum" sz="quarter" idx="12"/>
          </p:nvPr>
        </p:nvSpPr>
        <p:spPr/>
        <p:txBody>
          <a:body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408341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89842-B4E7-B797-4D7C-54D2FA16DC2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95F689B-9CA8-CB20-8425-CEA159B39AE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505D95E-783A-F9FE-F57E-04C746BEFFF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637A35C-221B-9FA3-B4B9-FD04103AD910}"/>
              </a:ext>
            </a:extLst>
          </p:cNvPr>
          <p:cNvSpPr>
            <a:spLocks noGrp="1"/>
          </p:cNvSpPr>
          <p:nvPr>
            <p:ph type="dt" sz="half" idx="10"/>
          </p:nvPr>
        </p:nvSpPr>
        <p:spPr/>
        <p:txBody>
          <a:bodyPr/>
          <a:lstStyle/>
          <a:p>
            <a:fld id="{0735149D-895C-784F-B6A1-565AC2C5CC04}" type="datetimeFigureOut">
              <a:rPr kumimoji="1" lang="zh-CN" altLang="en-US" smtClean="0"/>
              <a:t>2024/1/14</a:t>
            </a:fld>
            <a:endParaRPr kumimoji="1" lang="zh-CN" altLang="en-US"/>
          </a:p>
        </p:txBody>
      </p:sp>
      <p:sp>
        <p:nvSpPr>
          <p:cNvPr id="6" name="页脚占位符 5">
            <a:extLst>
              <a:ext uri="{FF2B5EF4-FFF2-40B4-BE49-F238E27FC236}">
                <a16:creationId xmlns:a16="http://schemas.microsoft.com/office/drawing/2014/main" id="{3ED104D3-B7DA-4EBA-D3D1-2BFEC46CF16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D76B98D-6849-57F6-5813-F226481F7A67}"/>
              </a:ext>
            </a:extLst>
          </p:cNvPr>
          <p:cNvSpPr>
            <a:spLocks noGrp="1"/>
          </p:cNvSpPr>
          <p:nvPr>
            <p:ph type="sldNum" sz="quarter" idx="12"/>
          </p:nvPr>
        </p:nvSpPr>
        <p:spPr/>
        <p:txBody>
          <a:body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7235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7D559-E07C-DD6D-A159-E83C5D396DE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C01EEE9-AD47-2D14-B0AE-A75710606A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040BA2E-D211-E116-3F29-2BAD649D66B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80A344E-A2AE-E232-01C8-382469F3F0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78CE1E8-1334-4937-2D69-1D05A76A755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973DB61-C4E5-277B-5B8D-3426142AC671}"/>
              </a:ext>
            </a:extLst>
          </p:cNvPr>
          <p:cNvSpPr>
            <a:spLocks noGrp="1"/>
          </p:cNvSpPr>
          <p:nvPr>
            <p:ph type="dt" sz="half" idx="10"/>
          </p:nvPr>
        </p:nvSpPr>
        <p:spPr/>
        <p:txBody>
          <a:bodyPr/>
          <a:lstStyle/>
          <a:p>
            <a:fld id="{0735149D-895C-784F-B6A1-565AC2C5CC04}" type="datetimeFigureOut">
              <a:rPr kumimoji="1" lang="zh-CN" altLang="en-US" smtClean="0"/>
              <a:t>2024/1/14</a:t>
            </a:fld>
            <a:endParaRPr kumimoji="1" lang="zh-CN" altLang="en-US"/>
          </a:p>
        </p:txBody>
      </p:sp>
      <p:sp>
        <p:nvSpPr>
          <p:cNvPr id="8" name="页脚占位符 7">
            <a:extLst>
              <a:ext uri="{FF2B5EF4-FFF2-40B4-BE49-F238E27FC236}">
                <a16:creationId xmlns:a16="http://schemas.microsoft.com/office/drawing/2014/main" id="{A2B7292D-C65A-1D48-64C5-96328165487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A74A046-3154-23C8-A305-B051CF3F9699}"/>
              </a:ext>
            </a:extLst>
          </p:cNvPr>
          <p:cNvSpPr>
            <a:spLocks noGrp="1"/>
          </p:cNvSpPr>
          <p:nvPr>
            <p:ph type="sldNum" sz="quarter" idx="12"/>
          </p:nvPr>
        </p:nvSpPr>
        <p:spPr/>
        <p:txBody>
          <a:body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240443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5B458-1180-89D8-7611-BBADF9EF656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0A2C58E-B537-86E3-8DB4-2DA84D687236}"/>
              </a:ext>
            </a:extLst>
          </p:cNvPr>
          <p:cNvSpPr>
            <a:spLocks noGrp="1"/>
          </p:cNvSpPr>
          <p:nvPr>
            <p:ph type="dt" sz="half" idx="10"/>
          </p:nvPr>
        </p:nvSpPr>
        <p:spPr/>
        <p:txBody>
          <a:bodyPr/>
          <a:lstStyle/>
          <a:p>
            <a:fld id="{0735149D-895C-784F-B6A1-565AC2C5CC04}" type="datetimeFigureOut">
              <a:rPr kumimoji="1" lang="zh-CN" altLang="en-US" smtClean="0"/>
              <a:t>2024/1/14</a:t>
            </a:fld>
            <a:endParaRPr kumimoji="1" lang="zh-CN" altLang="en-US"/>
          </a:p>
        </p:txBody>
      </p:sp>
      <p:sp>
        <p:nvSpPr>
          <p:cNvPr id="4" name="页脚占位符 3">
            <a:extLst>
              <a:ext uri="{FF2B5EF4-FFF2-40B4-BE49-F238E27FC236}">
                <a16:creationId xmlns:a16="http://schemas.microsoft.com/office/drawing/2014/main" id="{CC2D782F-2329-2D1D-6ADE-9920B1A2A07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72E464F-DC05-A3E5-874B-7896E3B8105C}"/>
              </a:ext>
            </a:extLst>
          </p:cNvPr>
          <p:cNvSpPr>
            <a:spLocks noGrp="1"/>
          </p:cNvSpPr>
          <p:nvPr>
            <p:ph type="sldNum" sz="quarter" idx="12"/>
          </p:nvPr>
        </p:nvSpPr>
        <p:spPr/>
        <p:txBody>
          <a:body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97621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32F9EA-B489-4D49-1B9B-6B5F751F4D25}"/>
              </a:ext>
            </a:extLst>
          </p:cNvPr>
          <p:cNvSpPr>
            <a:spLocks noGrp="1"/>
          </p:cNvSpPr>
          <p:nvPr>
            <p:ph type="dt" sz="half" idx="10"/>
          </p:nvPr>
        </p:nvSpPr>
        <p:spPr/>
        <p:txBody>
          <a:bodyPr/>
          <a:lstStyle/>
          <a:p>
            <a:fld id="{0735149D-895C-784F-B6A1-565AC2C5CC04}" type="datetimeFigureOut">
              <a:rPr kumimoji="1" lang="zh-CN" altLang="en-US" smtClean="0"/>
              <a:t>2024/1/14</a:t>
            </a:fld>
            <a:endParaRPr kumimoji="1" lang="zh-CN" altLang="en-US"/>
          </a:p>
        </p:txBody>
      </p:sp>
      <p:sp>
        <p:nvSpPr>
          <p:cNvPr id="3" name="页脚占位符 2">
            <a:extLst>
              <a:ext uri="{FF2B5EF4-FFF2-40B4-BE49-F238E27FC236}">
                <a16:creationId xmlns:a16="http://schemas.microsoft.com/office/drawing/2014/main" id="{E0A3600D-FE23-BA0B-2E8B-D82579CDA88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F8EF358-E4FB-AC3B-1045-7B10D52EEDEF}"/>
              </a:ext>
            </a:extLst>
          </p:cNvPr>
          <p:cNvSpPr>
            <a:spLocks noGrp="1"/>
          </p:cNvSpPr>
          <p:nvPr>
            <p:ph type="sldNum" sz="quarter" idx="12"/>
          </p:nvPr>
        </p:nvSpPr>
        <p:spPr/>
        <p:txBody>
          <a:body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117513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BB0AA-4C24-1478-D396-5655ACCDA20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CDA034C-147F-ED57-3BE3-DDC7E340A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443D94A-1881-6C72-CF58-711D97764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65CA45D-C75A-CB45-1A45-7844E45E29EA}"/>
              </a:ext>
            </a:extLst>
          </p:cNvPr>
          <p:cNvSpPr>
            <a:spLocks noGrp="1"/>
          </p:cNvSpPr>
          <p:nvPr>
            <p:ph type="dt" sz="half" idx="10"/>
          </p:nvPr>
        </p:nvSpPr>
        <p:spPr/>
        <p:txBody>
          <a:bodyPr/>
          <a:lstStyle/>
          <a:p>
            <a:fld id="{0735149D-895C-784F-B6A1-565AC2C5CC04}" type="datetimeFigureOut">
              <a:rPr kumimoji="1" lang="zh-CN" altLang="en-US" smtClean="0"/>
              <a:t>2024/1/14</a:t>
            </a:fld>
            <a:endParaRPr kumimoji="1" lang="zh-CN" altLang="en-US"/>
          </a:p>
        </p:txBody>
      </p:sp>
      <p:sp>
        <p:nvSpPr>
          <p:cNvPr id="6" name="页脚占位符 5">
            <a:extLst>
              <a:ext uri="{FF2B5EF4-FFF2-40B4-BE49-F238E27FC236}">
                <a16:creationId xmlns:a16="http://schemas.microsoft.com/office/drawing/2014/main" id="{C52B4EC2-A427-6B16-602F-574D4F9F1B3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F6DE47C-E5D0-8E87-5303-F7A7A22F4331}"/>
              </a:ext>
            </a:extLst>
          </p:cNvPr>
          <p:cNvSpPr>
            <a:spLocks noGrp="1"/>
          </p:cNvSpPr>
          <p:nvPr>
            <p:ph type="sldNum" sz="quarter" idx="12"/>
          </p:nvPr>
        </p:nvSpPr>
        <p:spPr/>
        <p:txBody>
          <a:body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428197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1E96F-46ED-87E5-62AF-3F1366F993B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262F8A9-BA7A-4466-D652-CFADF6923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012BDD5-6DAD-C8BF-41BD-816436383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00FB4AA-EF1F-9AB4-F2A3-F59C8D54A9AA}"/>
              </a:ext>
            </a:extLst>
          </p:cNvPr>
          <p:cNvSpPr>
            <a:spLocks noGrp="1"/>
          </p:cNvSpPr>
          <p:nvPr>
            <p:ph type="dt" sz="half" idx="10"/>
          </p:nvPr>
        </p:nvSpPr>
        <p:spPr/>
        <p:txBody>
          <a:bodyPr/>
          <a:lstStyle/>
          <a:p>
            <a:fld id="{0735149D-895C-784F-B6A1-565AC2C5CC04}" type="datetimeFigureOut">
              <a:rPr kumimoji="1" lang="zh-CN" altLang="en-US" smtClean="0"/>
              <a:t>2024/1/14</a:t>
            </a:fld>
            <a:endParaRPr kumimoji="1" lang="zh-CN" altLang="en-US"/>
          </a:p>
        </p:txBody>
      </p:sp>
      <p:sp>
        <p:nvSpPr>
          <p:cNvPr id="6" name="页脚占位符 5">
            <a:extLst>
              <a:ext uri="{FF2B5EF4-FFF2-40B4-BE49-F238E27FC236}">
                <a16:creationId xmlns:a16="http://schemas.microsoft.com/office/drawing/2014/main" id="{D5490599-CD12-8CF7-B598-315E101A0F6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AA3F4D2-2F06-F665-A346-FB3FBD2FDF8C}"/>
              </a:ext>
            </a:extLst>
          </p:cNvPr>
          <p:cNvSpPr>
            <a:spLocks noGrp="1"/>
          </p:cNvSpPr>
          <p:nvPr>
            <p:ph type="sldNum" sz="quarter" idx="12"/>
          </p:nvPr>
        </p:nvSpPr>
        <p:spPr/>
        <p:txBody>
          <a:body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299443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D5FCF0-63A3-AF7C-C964-57BCE5BAF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CA34E1D-37C7-E6A5-C502-E674AB670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41F81B9-961C-4E74-DEC4-8871F7035B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149D-895C-784F-B6A1-565AC2C5CC04}" type="datetimeFigureOut">
              <a:rPr kumimoji="1" lang="zh-CN" altLang="en-US" smtClean="0"/>
              <a:t>2024/1/14</a:t>
            </a:fld>
            <a:endParaRPr kumimoji="1" lang="zh-CN" altLang="en-US"/>
          </a:p>
        </p:txBody>
      </p:sp>
      <p:sp>
        <p:nvSpPr>
          <p:cNvPr id="5" name="页脚占位符 4">
            <a:extLst>
              <a:ext uri="{FF2B5EF4-FFF2-40B4-BE49-F238E27FC236}">
                <a16:creationId xmlns:a16="http://schemas.microsoft.com/office/drawing/2014/main" id="{E2DF7496-C3CD-2EB7-F707-3D8BED53C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0481038-6CC6-202B-4EAE-1746B00B75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D62D2-9491-9A4C-BA01-DD936E358289}" type="slidenum">
              <a:rPr kumimoji="1" lang="zh-CN" altLang="en-US" smtClean="0"/>
              <a:t>‹#›</a:t>
            </a:fld>
            <a:endParaRPr kumimoji="1" lang="zh-CN" altLang="en-US"/>
          </a:p>
        </p:txBody>
      </p:sp>
    </p:spTree>
    <p:extLst>
      <p:ext uri="{BB962C8B-B14F-4D97-AF65-F5344CB8AC3E}">
        <p14:creationId xmlns:p14="http://schemas.microsoft.com/office/powerpoint/2010/main" val="208280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0340F-B3FC-A005-718C-6D7A3DE1B3CF}"/>
              </a:ext>
            </a:extLst>
          </p:cNvPr>
          <p:cNvSpPr>
            <a:spLocks noGrp="1"/>
          </p:cNvSpPr>
          <p:nvPr>
            <p:ph type="ctrTitle"/>
          </p:nvPr>
        </p:nvSpPr>
        <p:spPr>
          <a:xfrm>
            <a:off x="1523998" y="2235200"/>
            <a:ext cx="9144001" cy="2387600"/>
          </a:xfrm>
        </p:spPr>
        <p:txBody>
          <a:bodyPr>
            <a:normAutofit/>
          </a:bodyPr>
          <a:lstStyle/>
          <a:p>
            <a:r>
              <a:rPr lang="en-US" altLang="zh-CN" sz="6700" b="1" i="0" dirty="0">
                <a:solidFill>
                  <a:srgbClr val="000000"/>
                </a:solidFill>
                <a:effectLst/>
                <a:latin typeface="Helvetica Neue" panose="02000503000000020004" pitchFamily="2" charset="0"/>
              </a:rPr>
              <a:t>Credit Card Approval Prediction</a:t>
            </a:r>
            <a:endParaRPr kumimoji="1" lang="zh-CN" altLang="en-US" dirty="0"/>
          </a:p>
        </p:txBody>
      </p:sp>
      <p:sp>
        <p:nvSpPr>
          <p:cNvPr id="3" name="副标题 2">
            <a:extLst>
              <a:ext uri="{FF2B5EF4-FFF2-40B4-BE49-F238E27FC236}">
                <a16:creationId xmlns:a16="http://schemas.microsoft.com/office/drawing/2014/main" id="{56E8E4FB-1F5D-E716-22A4-4CFC71F4C748}"/>
              </a:ext>
            </a:extLst>
          </p:cNvPr>
          <p:cNvSpPr>
            <a:spLocks noGrp="1"/>
          </p:cNvSpPr>
          <p:nvPr>
            <p:ph type="subTitle" idx="1"/>
          </p:nvPr>
        </p:nvSpPr>
        <p:spPr>
          <a:xfrm>
            <a:off x="1523999" y="5147058"/>
            <a:ext cx="9144000" cy="1655762"/>
          </a:xfrm>
        </p:spPr>
        <p:txBody>
          <a:bodyPr/>
          <a:lstStyle/>
          <a:p>
            <a:r>
              <a:rPr kumimoji="1" lang="en-US" altLang="zh-CN" dirty="0"/>
              <a:t>Guozhao</a:t>
            </a:r>
            <a:r>
              <a:rPr kumimoji="1" lang="zh-CN" altLang="en-US" dirty="0"/>
              <a:t> </a:t>
            </a:r>
            <a:r>
              <a:rPr kumimoji="1" lang="en-US" altLang="zh-CN" dirty="0"/>
              <a:t>Tian</a:t>
            </a:r>
          </a:p>
          <a:p>
            <a:r>
              <a:rPr kumimoji="1" lang="en-US" altLang="zh-CN" dirty="0"/>
              <a:t>444173</a:t>
            </a:r>
            <a:endParaRPr kumimoji="1" lang="zh-CN" altLang="en-US" dirty="0"/>
          </a:p>
        </p:txBody>
      </p:sp>
    </p:spTree>
    <p:extLst>
      <p:ext uri="{BB962C8B-B14F-4D97-AF65-F5344CB8AC3E}">
        <p14:creationId xmlns:p14="http://schemas.microsoft.com/office/powerpoint/2010/main" val="3291119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896466F-6A06-6275-D413-96BB889D8349}"/>
              </a:ext>
            </a:extLst>
          </p:cNvPr>
          <p:cNvGrpSpPr/>
          <p:nvPr/>
        </p:nvGrpSpPr>
        <p:grpSpPr>
          <a:xfrm>
            <a:off x="0" y="177514"/>
            <a:ext cx="7772400" cy="2183838"/>
            <a:chOff x="838200" y="3671895"/>
            <a:chExt cx="7772400" cy="2183838"/>
          </a:xfrm>
        </p:grpSpPr>
        <p:pic>
          <p:nvPicPr>
            <p:cNvPr id="5" name="图片 4">
              <a:extLst>
                <a:ext uri="{FF2B5EF4-FFF2-40B4-BE49-F238E27FC236}">
                  <a16:creationId xmlns:a16="http://schemas.microsoft.com/office/drawing/2014/main" id="{411DABBE-CDE2-F7D8-5D03-E3AD7EE1DE4D}"/>
                </a:ext>
              </a:extLst>
            </p:cNvPr>
            <p:cNvPicPr>
              <a:picLocks noChangeAspect="1"/>
            </p:cNvPicPr>
            <p:nvPr/>
          </p:nvPicPr>
          <p:blipFill>
            <a:blip r:embed="rId2"/>
            <a:stretch>
              <a:fillRect/>
            </a:stretch>
          </p:blipFill>
          <p:spPr>
            <a:xfrm>
              <a:off x="838200" y="3671895"/>
              <a:ext cx="7772400" cy="2183838"/>
            </a:xfrm>
            <a:prstGeom prst="rect">
              <a:avLst/>
            </a:prstGeom>
          </p:spPr>
        </p:pic>
        <p:sp>
          <p:nvSpPr>
            <p:cNvPr id="6" name="文本框 5">
              <a:extLst>
                <a:ext uri="{FF2B5EF4-FFF2-40B4-BE49-F238E27FC236}">
                  <a16:creationId xmlns:a16="http://schemas.microsoft.com/office/drawing/2014/main" id="{5D8D1FBF-47BB-C64E-5A5E-D3046528A3AD}"/>
                </a:ext>
              </a:extLst>
            </p:cNvPr>
            <p:cNvSpPr txBox="1"/>
            <p:nvPr/>
          </p:nvSpPr>
          <p:spPr>
            <a:xfrm>
              <a:off x="4017315" y="4579148"/>
              <a:ext cx="1414170" cy="369332"/>
            </a:xfrm>
            <a:prstGeom prst="rect">
              <a:avLst/>
            </a:prstGeom>
            <a:noFill/>
          </p:spPr>
          <p:txBody>
            <a:bodyPr wrap="none" rtlCol="0">
              <a:spAutoFit/>
            </a:bodyPr>
            <a:lstStyle/>
            <a:p>
              <a:r>
                <a:rPr kumimoji="1" lang="en-US" altLang="zh-CN" dirty="0"/>
                <a:t>Income type</a:t>
              </a:r>
            </a:p>
          </p:txBody>
        </p:sp>
      </p:grpSp>
      <p:grpSp>
        <p:nvGrpSpPr>
          <p:cNvPr id="7" name="组合 6">
            <a:extLst>
              <a:ext uri="{FF2B5EF4-FFF2-40B4-BE49-F238E27FC236}">
                <a16:creationId xmlns:a16="http://schemas.microsoft.com/office/drawing/2014/main" id="{15FDAA8E-E985-FE1F-B26C-8BFC5A981B25}"/>
              </a:ext>
            </a:extLst>
          </p:cNvPr>
          <p:cNvGrpSpPr/>
          <p:nvPr/>
        </p:nvGrpSpPr>
        <p:grpSpPr>
          <a:xfrm>
            <a:off x="620243" y="2361352"/>
            <a:ext cx="6926184" cy="2273710"/>
            <a:chOff x="614590" y="4916427"/>
            <a:chExt cx="7772400" cy="2615241"/>
          </a:xfrm>
        </p:grpSpPr>
        <p:pic>
          <p:nvPicPr>
            <p:cNvPr id="8" name="图片 7">
              <a:extLst>
                <a:ext uri="{FF2B5EF4-FFF2-40B4-BE49-F238E27FC236}">
                  <a16:creationId xmlns:a16="http://schemas.microsoft.com/office/drawing/2014/main" id="{9798AEDC-1950-9E8F-DC47-E46D874DDEDE}"/>
                </a:ext>
              </a:extLst>
            </p:cNvPr>
            <p:cNvPicPr>
              <a:picLocks noChangeAspect="1"/>
            </p:cNvPicPr>
            <p:nvPr/>
          </p:nvPicPr>
          <p:blipFill>
            <a:blip r:embed="rId3"/>
            <a:stretch>
              <a:fillRect/>
            </a:stretch>
          </p:blipFill>
          <p:spPr>
            <a:xfrm>
              <a:off x="614590" y="4916427"/>
              <a:ext cx="7772400" cy="2615241"/>
            </a:xfrm>
            <a:prstGeom prst="rect">
              <a:avLst/>
            </a:prstGeom>
          </p:spPr>
        </p:pic>
        <p:sp>
          <p:nvSpPr>
            <p:cNvPr id="9" name="文本框 8">
              <a:extLst>
                <a:ext uri="{FF2B5EF4-FFF2-40B4-BE49-F238E27FC236}">
                  <a16:creationId xmlns:a16="http://schemas.microsoft.com/office/drawing/2014/main" id="{9DBB0147-2A5C-C3B7-9072-133240D97D95}"/>
                </a:ext>
              </a:extLst>
            </p:cNvPr>
            <p:cNvSpPr txBox="1"/>
            <p:nvPr/>
          </p:nvSpPr>
          <p:spPr>
            <a:xfrm>
              <a:off x="3667398" y="5854715"/>
              <a:ext cx="1914306" cy="701202"/>
            </a:xfrm>
            <a:prstGeom prst="rect">
              <a:avLst/>
            </a:prstGeom>
            <a:noFill/>
          </p:spPr>
          <p:txBody>
            <a:bodyPr wrap="square" rtlCol="0">
              <a:spAutoFit/>
            </a:bodyPr>
            <a:lstStyle/>
            <a:p>
              <a:r>
                <a:rPr kumimoji="1" lang="en-US" altLang="zh-CN" dirty="0"/>
                <a:t>Applicant Gender</a:t>
              </a:r>
              <a:endParaRPr kumimoji="1" lang="zh-CN" altLang="en-US" dirty="0"/>
            </a:p>
          </p:txBody>
        </p:sp>
      </p:grpSp>
      <p:grpSp>
        <p:nvGrpSpPr>
          <p:cNvPr id="10" name="组合 9">
            <a:extLst>
              <a:ext uri="{FF2B5EF4-FFF2-40B4-BE49-F238E27FC236}">
                <a16:creationId xmlns:a16="http://schemas.microsoft.com/office/drawing/2014/main" id="{9D3F0682-A969-6E4B-C950-C92125E29A6F}"/>
              </a:ext>
            </a:extLst>
          </p:cNvPr>
          <p:cNvGrpSpPr/>
          <p:nvPr/>
        </p:nvGrpSpPr>
        <p:grpSpPr>
          <a:xfrm>
            <a:off x="0" y="4635062"/>
            <a:ext cx="7772400" cy="2150742"/>
            <a:chOff x="3791160" y="3841056"/>
            <a:chExt cx="7772400" cy="2150742"/>
          </a:xfrm>
        </p:grpSpPr>
        <p:pic>
          <p:nvPicPr>
            <p:cNvPr id="11" name="图片 10">
              <a:extLst>
                <a:ext uri="{FF2B5EF4-FFF2-40B4-BE49-F238E27FC236}">
                  <a16:creationId xmlns:a16="http://schemas.microsoft.com/office/drawing/2014/main" id="{DDF2FD81-FE31-4362-835F-064A851C032F}"/>
                </a:ext>
              </a:extLst>
            </p:cNvPr>
            <p:cNvPicPr>
              <a:picLocks noChangeAspect="1"/>
            </p:cNvPicPr>
            <p:nvPr/>
          </p:nvPicPr>
          <p:blipFill>
            <a:blip r:embed="rId4"/>
            <a:stretch>
              <a:fillRect/>
            </a:stretch>
          </p:blipFill>
          <p:spPr>
            <a:xfrm>
              <a:off x="3791160" y="3841056"/>
              <a:ext cx="7772400" cy="2150742"/>
            </a:xfrm>
            <a:prstGeom prst="rect">
              <a:avLst/>
            </a:prstGeom>
          </p:spPr>
        </p:pic>
        <p:sp>
          <p:nvSpPr>
            <p:cNvPr id="12" name="文本框 11">
              <a:extLst>
                <a:ext uri="{FF2B5EF4-FFF2-40B4-BE49-F238E27FC236}">
                  <a16:creationId xmlns:a16="http://schemas.microsoft.com/office/drawing/2014/main" id="{F87A497B-CD87-C50C-C816-8A66FEEF9C3B}"/>
                </a:ext>
              </a:extLst>
            </p:cNvPr>
            <p:cNvSpPr txBox="1"/>
            <p:nvPr/>
          </p:nvSpPr>
          <p:spPr>
            <a:xfrm>
              <a:off x="7074933" y="4294961"/>
              <a:ext cx="1659429" cy="369332"/>
            </a:xfrm>
            <a:prstGeom prst="rect">
              <a:avLst/>
            </a:prstGeom>
            <a:noFill/>
          </p:spPr>
          <p:txBody>
            <a:bodyPr wrap="none" rtlCol="0">
              <a:spAutoFit/>
            </a:bodyPr>
            <a:lstStyle/>
            <a:p>
              <a:r>
                <a:rPr kumimoji="1" lang="en-US" altLang="zh-CN" dirty="0"/>
                <a:t>Education type</a:t>
              </a:r>
              <a:endParaRPr kumimoji="1" lang="zh-CN" altLang="en-US" dirty="0"/>
            </a:p>
          </p:txBody>
        </p:sp>
      </p:grpSp>
      <p:sp>
        <p:nvSpPr>
          <p:cNvPr id="13" name="内容占位符 2">
            <a:extLst>
              <a:ext uri="{FF2B5EF4-FFF2-40B4-BE49-F238E27FC236}">
                <a16:creationId xmlns:a16="http://schemas.microsoft.com/office/drawing/2014/main" id="{056EE4B4-4038-76CA-2572-30E72942E3F1}"/>
              </a:ext>
            </a:extLst>
          </p:cNvPr>
          <p:cNvSpPr>
            <a:spLocks noGrp="1"/>
          </p:cNvSpPr>
          <p:nvPr>
            <p:ph idx="1"/>
          </p:nvPr>
        </p:nvSpPr>
        <p:spPr>
          <a:xfrm>
            <a:off x="7969534" y="177514"/>
            <a:ext cx="4221755" cy="5784892"/>
          </a:xfrm>
        </p:spPr>
        <p:txBody>
          <a:bodyPr>
            <a:normAutofit lnSpcReduction="10000"/>
          </a:bodyPr>
          <a:lstStyle/>
          <a:p>
            <a:pPr marL="0" indent="0" algn="ctr">
              <a:buNone/>
            </a:pPr>
            <a:r>
              <a:rPr lang="en-US" altLang="zh-CN" sz="3200" b="1" i="0" dirty="0">
                <a:solidFill>
                  <a:srgbClr val="000000"/>
                </a:solidFill>
                <a:effectLst/>
                <a:latin typeface="Helvetica Neue" panose="02000503000000020004" pitchFamily="2" charset="0"/>
              </a:rPr>
              <a:t>Select the Features</a:t>
            </a:r>
            <a:endParaRPr kumimoji="1" lang="en-US" altLang="zh-CN" sz="1800" dirty="0"/>
          </a:p>
          <a:p>
            <a:endParaRPr kumimoji="1" lang="en-US" altLang="zh-CN" sz="2000" dirty="0"/>
          </a:p>
          <a:p>
            <a:r>
              <a:rPr kumimoji="1" lang="en-US" altLang="zh-CN" sz="2000" dirty="0"/>
              <a:t>From the distribution above. There are some attributes that does not have significant difference in distribution between STATUS=0 and STATUS=1, but some have significant difference. </a:t>
            </a:r>
          </a:p>
          <a:p>
            <a:endParaRPr kumimoji="1" lang="en-US" altLang="zh-CN" sz="2000" dirty="0"/>
          </a:p>
          <a:p>
            <a:r>
              <a:rPr kumimoji="1" lang="en-US" altLang="zh-CN" sz="2000" dirty="0"/>
              <a:t>Intuitively the more diverse the distribution between STATUS=0 and STATUS=1 more likely the attributes will be useful as a feature. Some of them are:</a:t>
            </a:r>
          </a:p>
          <a:p>
            <a:pPr marL="0" indent="0">
              <a:buNone/>
            </a:pPr>
            <a:r>
              <a:rPr kumimoji="1" lang="zh-CN" altLang="en-US" sz="2000" dirty="0"/>
              <a:t>    </a:t>
            </a:r>
            <a:r>
              <a:rPr kumimoji="1" lang="en-US" altLang="zh-CN" sz="2000" dirty="0"/>
              <a:t>1.</a:t>
            </a:r>
            <a:r>
              <a:rPr kumimoji="1" lang="zh-CN" altLang="en-US" sz="2000" dirty="0"/>
              <a:t> </a:t>
            </a:r>
            <a:r>
              <a:rPr kumimoji="1" lang="en-US" altLang="zh-CN" sz="2000" dirty="0"/>
              <a:t>Education_Type</a:t>
            </a:r>
          </a:p>
          <a:p>
            <a:pPr marL="0" indent="0">
              <a:buNone/>
            </a:pPr>
            <a:r>
              <a:rPr kumimoji="1" lang="zh-CN" altLang="en-US" sz="2000" dirty="0"/>
              <a:t>    </a:t>
            </a:r>
            <a:r>
              <a:rPr kumimoji="1" lang="en-US" altLang="zh-CN" sz="2000" dirty="0"/>
              <a:t>2.</a:t>
            </a:r>
            <a:r>
              <a:rPr kumimoji="1" lang="zh-CN" altLang="en-US" sz="2000" dirty="0"/>
              <a:t> </a:t>
            </a:r>
            <a:r>
              <a:rPr kumimoji="1" lang="en-US" altLang="zh-CN" sz="2000" dirty="0"/>
              <a:t>Income_Type</a:t>
            </a:r>
          </a:p>
          <a:p>
            <a:pPr marL="0" indent="0">
              <a:buNone/>
            </a:pPr>
            <a:r>
              <a:rPr kumimoji="1" lang="zh-CN" altLang="en-US" sz="2000" dirty="0"/>
              <a:t>    </a:t>
            </a:r>
            <a:r>
              <a:rPr kumimoji="1" lang="en-US" altLang="zh-CN" sz="2000" dirty="0"/>
              <a:t>3.</a:t>
            </a:r>
            <a:r>
              <a:rPr kumimoji="1" lang="zh-CN" altLang="en-US" sz="2000" dirty="0"/>
              <a:t> </a:t>
            </a:r>
            <a:r>
              <a:rPr kumimoji="1" lang="en-US" altLang="zh-CN" sz="2000" dirty="0"/>
              <a:t>Applicant_Gender</a:t>
            </a:r>
          </a:p>
        </p:txBody>
      </p:sp>
    </p:spTree>
    <p:extLst>
      <p:ext uri="{BB962C8B-B14F-4D97-AF65-F5344CB8AC3E}">
        <p14:creationId xmlns:p14="http://schemas.microsoft.com/office/powerpoint/2010/main" val="158282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166C285-0879-ABB4-688E-854451BD3774}"/>
              </a:ext>
            </a:extLst>
          </p:cNvPr>
          <p:cNvSpPr>
            <a:spLocks noGrp="1"/>
          </p:cNvSpPr>
          <p:nvPr>
            <p:ph idx="1"/>
          </p:nvPr>
        </p:nvSpPr>
        <p:spPr>
          <a:xfrm>
            <a:off x="7869206" y="0"/>
            <a:ext cx="3765746" cy="6526923"/>
          </a:xfrm>
        </p:spPr>
        <p:txBody>
          <a:bodyPr>
            <a:normAutofit/>
          </a:bodyPr>
          <a:lstStyle/>
          <a:p>
            <a:pPr marL="0" indent="0" algn="ctr">
              <a:buNone/>
            </a:pPr>
            <a:r>
              <a:rPr kumimoji="1" lang="en-US" altLang="zh-CN" sz="2400" b="1" dirty="0"/>
              <a:t>Correlation</a:t>
            </a:r>
            <a:r>
              <a:rPr kumimoji="1" lang="zh-CN" altLang="en-US" sz="2400" b="1" dirty="0"/>
              <a:t> </a:t>
            </a:r>
            <a:r>
              <a:rPr kumimoji="1" lang="en-US" altLang="zh-CN" sz="2400" b="1" dirty="0"/>
              <a:t>Heatmap</a:t>
            </a:r>
          </a:p>
          <a:p>
            <a:pPr marL="0" indent="0" algn="ctr">
              <a:buNone/>
            </a:pPr>
            <a:endParaRPr kumimoji="1" lang="en-US" altLang="zh-CN" sz="2400" b="1" dirty="0"/>
          </a:p>
          <a:p>
            <a:r>
              <a:rPr kumimoji="1" lang="en-US" altLang="zh-CN" sz="2400" dirty="0"/>
              <a:t>The intensity of the color represents the strength of the correlation. Darker colors indicate a stronger correlation.</a:t>
            </a:r>
          </a:p>
          <a:p>
            <a:endParaRPr kumimoji="1" lang="en-US" altLang="zh-CN" sz="2400" dirty="0"/>
          </a:p>
          <a:p>
            <a:r>
              <a:rPr kumimoji="1" lang="en-US" altLang="zh-CN" sz="2400" dirty="0"/>
              <a:t>From the correlation heatmap we can see that the strongest correlation is: Total Bad Debt.</a:t>
            </a:r>
          </a:p>
          <a:p>
            <a:endParaRPr kumimoji="1" lang="en-US" altLang="zh-CN" sz="2400" dirty="0"/>
          </a:p>
          <a:p>
            <a:r>
              <a:rPr kumimoji="1" lang="en-US" altLang="zh-CN" sz="2400" dirty="0"/>
              <a:t>Therefore, Total Bad Debt is a key factor affecting credit card approval.</a:t>
            </a:r>
            <a:endParaRPr kumimoji="1" lang="zh-CN" altLang="en-US" sz="2400" dirty="0"/>
          </a:p>
        </p:txBody>
      </p:sp>
      <p:pic>
        <p:nvPicPr>
          <p:cNvPr id="4" name="图片 3">
            <a:extLst>
              <a:ext uri="{FF2B5EF4-FFF2-40B4-BE49-F238E27FC236}">
                <a16:creationId xmlns:a16="http://schemas.microsoft.com/office/drawing/2014/main" id="{6D928C0D-E566-09ED-F1E8-B7C70C7045FC}"/>
              </a:ext>
            </a:extLst>
          </p:cNvPr>
          <p:cNvPicPr>
            <a:picLocks noChangeAspect="1"/>
          </p:cNvPicPr>
          <p:nvPr/>
        </p:nvPicPr>
        <p:blipFill>
          <a:blip r:embed="rId2"/>
          <a:stretch>
            <a:fillRect/>
          </a:stretch>
        </p:blipFill>
        <p:spPr>
          <a:xfrm>
            <a:off x="0" y="0"/>
            <a:ext cx="7542835" cy="6858000"/>
          </a:xfrm>
          <a:prstGeom prst="rect">
            <a:avLst/>
          </a:prstGeom>
        </p:spPr>
      </p:pic>
    </p:spTree>
    <p:extLst>
      <p:ext uri="{BB962C8B-B14F-4D97-AF65-F5344CB8AC3E}">
        <p14:creationId xmlns:p14="http://schemas.microsoft.com/office/powerpoint/2010/main" val="61196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5E503-8A30-52AE-E21B-8DA4729D6399}"/>
              </a:ext>
            </a:extLst>
          </p:cNvPr>
          <p:cNvSpPr>
            <a:spLocks noGrp="1"/>
          </p:cNvSpPr>
          <p:nvPr>
            <p:ph type="title"/>
          </p:nvPr>
        </p:nvSpPr>
        <p:spPr>
          <a:xfrm>
            <a:off x="0" y="18255"/>
            <a:ext cx="10515600" cy="1325563"/>
          </a:xfrm>
        </p:spPr>
        <p:txBody>
          <a:bodyPr/>
          <a:lstStyle/>
          <a:p>
            <a:r>
              <a:rPr lang="en-US" altLang="zh-CN" b="1" i="0" dirty="0">
                <a:solidFill>
                  <a:srgbClr val="000000"/>
                </a:solidFill>
                <a:effectLst/>
                <a:latin typeface="Helvetica Neue" panose="02000503000000020004" pitchFamily="2" charset="0"/>
              </a:rPr>
              <a:t>Feature Transformation</a:t>
            </a:r>
            <a:endParaRPr kumimoji="1" lang="zh-CN" altLang="en-US" dirty="0"/>
          </a:p>
        </p:txBody>
      </p:sp>
      <p:sp>
        <p:nvSpPr>
          <p:cNvPr id="3" name="内容占位符 2">
            <a:extLst>
              <a:ext uri="{FF2B5EF4-FFF2-40B4-BE49-F238E27FC236}">
                <a16:creationId xmlns:a16="http://schemas.microsoft.com/office/drawing/2014/main" id="{405F7652-9C6F-1E41-3D2A-B0115687B1EF}"/>
              </a:ext>
            </a:extLst>
          </p:cNvPr>
          <p:cNvSpPr>
            <a:spLocks noGrp="1"/>
          </p:cNvSpPr>
          <p:nvPr>
            <p:ph idx="1"/>
          </p:nvPr>
        </p:nvSpPr>
        <p:spPr>
          <a:xfrm>
            <a:off x="838200" y="977463"/>
            <a:ext cx="10515600" cy="5862282"/>
          </a:xfrm>
        </p:spPr>
        <p:txBody>
          <a:bodyPr>
            <a:noAutofit/>
          </a:bodyPr>
          <a:lstStyle/>
          <a:p>
            <a:r>
              <a:rPr kumimoji="1" lang="en-US" altLang="zh-CN" sz="2000" b="1" dirty="0"/>
              <a:t>1. Transform Ordinal Object Typed Attribute</a:t>
            </a:r>
          </a:p>
          <a:p>
            <a:pPr marL="0" indent="0">
              <a:buNone/>
            </a:pPr>
            <a:r>
              <a:rPr kumimoji="1" lang="en-US" altLang="zh-CN" sz="2000" dirty="0"/>
              <a:t>Object-type attribute that has value that can be ranked is Education_Type. That</a:t>
            </a:r>
            <a:r>
              <a:rPr kumimoji="1" lang="zh-CN" altLang="en-US" sz="2000" dirty="0"/>
              <a:t> </a:t>
            </a:r>
            <a:r>
              <a:rPr kumimoji="1" lang="en-US" altLang="zh-CN" sz="2000" dirty="0"/>
              <a:t>attribute can be ranked and transformed like this:</a:t>
            </a:r>
          </a:p>
          <a:p>
            <a:pPr marL="0" indent="0">
              <a:buNone/>
            </a:pPr>
            <a:r>
              <a:rPr kumimoji="1" lang="zh-CN" altLang="en-US" sz="2000" dirty="0"/>
              <a:t>    </a:t>
            </a:r>
            <a:r>
              <a:rPr kumimoji="1" lang="en-US" altLang="zh-CN" sz="2000" dirty="0"/>
              <a:t>Lower secondary = 0</a:t>
            </a:r>
          </a:p>
          <a:p>
            <a:pPr marL="0" indent="0">
              <a:buNone/>
            </a:pPr>
            <a:r>
              <a:rPr kumimoji="1" lang="zh-CN" altLang="en-US" sz="2000" dirty="0"/>
              <a:t>    </a:t>
            </a:r>
            <a:r>
              <a:rPr kumimoji="1" lang="en-US" altLang="zh-CN" sz="2000" dirty="0"/>
              <a:t>Secondary / secondary special = 1</a:t>
            </a:r>
          </a:p>
          <a:p>
            <a:pPr marL="0" indent="0">
              <a:buNone/>
            </a:pPr>
            <a:r>
              <a:rPr kumimoji="1" lang="zh-CN" altLang="en-US" sz="2000" dirty="0"/>
              <a:t>    </a:t>
            </a:r>
            <a:r>
              <a:rPr kumimoji="1" lang="en-US" altLang="zh-CN" sz="2000" dirty="0"/>
              <a:t>Incomplete higher = 2</a:t>
            </a:r>
          </a:p>
          <a:p>
            <a:pPr marL="0" indent="0">
              <a:buNone/>
            </a:pPr>
            <a:r>
              <a:rPr kumimoji="1" lang="zh-CN" altLang="en-US" sz="2000" dirty="0"/>
              <a:t>    </a:t>
            </a:r>
            <a:r>
              <a:rPr kumimoji="1" lang="en-US" altLang="zh-CN" sz="2000" dirty="0"/>
              <a:t>Higher education = 3</a:t>
            </a:r>
          </a:p>
          <a:p>
            <a:pPr marL="0" indent="0">
              <a:buNone/>
            </a:pPr>
            <a:r>
              <a:rPr kumimoji="1" lang="zh-CN" altLang="en-US" sz="2000" dirty="0"/>
              <a:t>    </a:t>
            </a:r>
            <a:r>
              <a:rPr kumimoji="1" lang="en-US" altLang="zh-CN" sz="2000" dirty="0"/>
              <a:t>Academic degree = 4</a:t>
            </a:r>
          </a:p>
          <a:p>
            <a:r>
              <a:rPr kumimoji="1" lang="en-US" altLang="zh-CN" sz="2000" b="1" dirty="0"/>
              <a:t>2. Transform Categorical Object Typed Attribute</a:t>
            </a:r>
          </a:p>
          <a:p>
            <a:pPr marL="0" indent="0">
              <a:buNone/>
            </a:pPr>
            <a:r>
              <a:rPr kumimoji="1" lang="zh-CN" altLang="en-US" sz="2000" dirty="0"/>
              <a:t>    </a:t>
            </a:r>
            <a:r>
              <a:rPr kumimoji="1" lang="en-US" altLang="zh-CN" sz="2000" dirty="0"/>
              <a:t>Here I transform the categoric object attributes: ‘Applicant_Gender’ and ‘Income_type’.</a:t>
            </a:r>
          </a:p>
          <a:p>
            <a:r>
              <a:rPr kumimoji="1" lang="en-US" altLang="zh-CN" sz="2000" b="1" dirty="0"/>
              <a:t>The next steps are:</a:t>
            </a:r>
          </a:p>
          <a:p>
            <a:pPr marL="0" indent="0">
              <a:buNone/>
            </a:pPr>
            <a:r>
              <a:rPr kumimoji="1" lang="zh-CN" altLang="en-US" sz="2000" dirty="0"/>
              <a:t>    </a:t>
            </a:r>
            <a:r>
              <a:rPr kumimoji="1" lang="en-US" altLang="zh-CN" sz="2000" dirty="0"/>
              <a:t>1. Split features and labels</a:t>
            </a:r>
          </a:p>
          <a:p>
            <a:pPr marL="0" indent="0">
              <a:buNone/>
            </a:pPr>
            <a:r>
              <a:rPr kumimoji="1" lang="zh-CN" altLang="en-US" sz="2000" dirty="0"/>
              <a:t>    </a:t>
            </a:r>
            <a:r>
              <a:rPr kumimoji="1" lang="en-US" altLang="zh-CN" sz="2000" dirty="0"/>
              <a:t>2. Using SMOTE to handle imbalance data</a:t>
            </a:r>
          </a:p>
          <a:p>
            <a:pPr marL="0" indent="0">
              <a:buNone/>
            </a:pPr>
            <a:r>
              <a:rPr kumimoji="1" lang="zh-CN" altLang="en-US" sz="2000" dirty="0"/>
              <a:t>    </a:t>
            </a:r>
            <a:r>
              <a:rPr kumimoji="1" lang="en-US" altLang="zh-CN" sz="2000" dirty="0"/>
              <a:t>3. Scale the data using Standard Scaler</a:t>
            </a:r>
          </a:p>
          <a:p>
            <a:pPr marL="0" indent="0">
              <a:buNone/>
            </a:pPr>
            <a:r>
              <a:rPr kumimoji="1" lang="zh-CN" altLang="en-US" sz="2000" dirty="0"/>
              <a:t>    </a:t>
            </a:r>
            <a:r>
              <a:rPr kumimoji="1" lang="en-US" altLang="zh-CN" sz="2000" dirty="0"/>
              <a:t>4. Split Train and Test (training set 70%; test set 30%)</a:t>
            </a:r>
          </a:p>
        </p:txBody>
      </p:sp>
    </p:spTree>
    <p:extLst>
      <p:ext uri="{BB962C8B-B14F-4D97-AF65-F5344CB8AC3E}">
        <p14:creationId xmlns:p14="http://schemas.microsoft.com/office/powerpoint/2010/main" val="203707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22935-F8C5-316C-DBEE-3BB040495234}"/>
              </a:ext>
            </a:extLst>
          </p:cNvPr>
          <p:cNvSpPr>
            <a:spLocks noGrp="1"/>
          </p:cNvSpPr>
          <p:nvPr>
            <p:ph type="title"/>
          </p:nvPr>
        </p:nvSpPr>
        <p:spPr>
          <a:xfrm>
            <a:off x="0" y="0"/>
            <a:ext cx="10515600" cy="1325563"/>
          </a:xfrm>
        </p:spPr>
        <p:txBody>
          <a:bodyPr/>
          <a:lstStyle/>
          <a:p>
            <a:r>
              <a:rPr lang="en-US" altLang="zh-CN" b="1" i="0" dirty="0">
                <a:solidFill>
                  <a:srgbClr val="000000"/>
                </a:solidFill>
                <a:effectLst/>
                <a:latin typeface="Helvetica Neue" panose="02000503000000020004" pitchFamily="2" charset="0"/>
              </a:rPr>
              <a:t>Model Building</a:t>
            </a:r>
            <a:endParaRPr kumimoji="1" lang="zh-CN" altLang="en-US" dirty="0"/>
          </a:p>
        </p:txBody>
      </p:sp>
      <p:sp>
        <p:nvSpPr>
          <p:cNvPr id="3" name="内容占位符 2">
            <a:extLst>
              <a:ext uri="{FF2B5EF4-FFF2-40B4-BE49-F238E27FC236}">
                <a16:creationId xmlns:a16="http://schemas.microsoft.com/office/drawing/2014/main" id="{AB4BBCD6-D029-46E1-066B-EEFC73C58622}"/>
              </a:ext>
            </a:extLst>
          </p:cNvPr>
          <p:cNvSpPr>
            <a:spLocks noGrp="1"/>
          </p:cNvSpPr>
          <p:nvPr>
            <p:ph idx="1"/>
          </p:nvPr>
        </p:nvSpPr>
        <p:spPr>
          <a:xfrm>
            <a:off x="236695" y="2431166"/>
            <a:ext cx="3204118" cy="450626"/>
          </a:xfrm>
        </p:spPr>
        <p:txBody>
          <a:bodyPr>
            <a:normAutofit/>
          </a:bodyPr>
          <a:lstStyle/>
          <a:p>
            <a:pPr marL="0" indent="0">
              <a:buNone/>
            </a:pPr>
            <a:r>
              <a:rPr kumimoji="1" lang="en-US" altLang="zh-CN" sz="1800" b="1" dirty="0"/>
              <a:t>Logistic Regression Model</a:t>
            </a:r>
          </a:p>
          <a:p>
            <a:endParaRPr kumimoji="1" lang="zh-CN" altLang="en-US" dirty="0"/>
          </a:p>
        </p:txBody>
      </p:sp>
      <p:pic>
        <p:nvPicPr>
          <p:cNvPr id="4" name="图片 3">
            <a:extLst>
              <a:ext uri="{FF2B5EF4-FFF2-40B4-BE49-F238E27FC236}">
                <a16:creationId xmlns:a16="http://schemas.microsoft.com/office/drawing/2014/main" id="{2AB74125-C454-FADD-DF28-99F1B3EF47EC}"/>
              </a:ext>
            </a:extLst>
          </p:cNvPr>
          <p:cNvPicPr>
            <a:picLocks noChangeAspect="1"/>
          </p:cNvPicPr>
          <p:nvPr/>
        </p:nvPicPr>
        <p:blipFill>
          <a:blip r:embed="rId2"/>
          <a:stretch>
            <a:fillRect/>
          </a:stretch>
        </p:blipFill>
        <p:spPr>
          <a:xfrm>
            <a:off x="380336" y="2937006"/>
            <a:ext cx="2578100" cy="965200"/>
          </a:xfrm>
          <a:prstGeom prst="rect">
            <a:avLst/>
          </a:prstGeom>
        </p:spPr>
      </p:pic>
      <p:pic>
        <p:nvPicPr>
          <p:cNvPr id="5" name="图片 4">
            <a:extLst>
              <a:ext uri="{FF2B5EF4-FFF2-40B4-BE49-F238E27FC236}">
                <a16:creationId xmlns:a16="http://schemas.microsoft.com/office/drawing/2014/main" id="{E945EE90-1532-2512-E8AF-A5CFA94DD25E}"/>
              </a:ext>
            </a:extLst>
          </p:cNvPr>
          <p:cNvPicPr>
            <a:picLocks noChangeAspect="1"/>
          </p:cNvPicPr>
          <p:nvPr/>
        </p:nvPicPr>
        <p:blipFill>
          <a:blip r:embed="rId3"/>
          <a:stretch>
            <a:fillRect/>
          </a:stretch>
        </p:blipFill>
        <p:spPr>
          <a:xfrm>
            <a:off x="236695" y="3992617"/>
            <a:ext cx="2865383" cy="2865383"/>
          </a:xfrm>
          <a:prstGeom prst="rect">
            <a:avLst/>
          </a:prstGeom>
        </p:spPr>
      </p:pic>
      <p:sp>
        <p:nvSpPr>
          <p:cNvPr id="6" name="文本框 5">
            <a:extLst>
              <a:ext uri="{FF2B5EF4-FFF2-40B4-BE49-F238E27FC236}">
                <a16:creationId xmlns:a16="http://schemas.microsoft.com/office/drawing/2014/main" id="{D096D88F-1D57-F024-AFF0-E2385AC727B4}"/>
              </a:ext>
            </a:extLst>
          </p:cNvPr>
          <p:cNvSpPr txBox="1"/>
          <p:nvPr/>
        </p:nvSpPr>
        <p:spPr>
          <a:xfrm>
            <a:off x="4332864" y="2425511"/>
            <a:ext cx="678391" cy="369332"/>
          </a:xfrm>
          <a:prstGeom prst="rect">
            <a:avLst/>
          </a:prstGeom>
          <a:noFill/>
        </p:spPr>
        <p:txBody>
          <a:bodyPr wrap="none" rtlCol="0">
            <a:spAutoFit/>
          </a:bodyPr>
          <a:lstStyle/>
          <a:p>
            <a:r>
              <a:rPr kumimoji="1" lang="en-US" altLang="zh-CN" b="1" dirty="0"/>
              <a:t>KNN</a:t>
            </a:r>
          </a:p>
        </p:txBody>
      </p:sp>
      <p:pic>
        <p:nvPicPr>
          <p:cNvPr id="7" name="图片 6">
            <a:extLst>
              <a:ext uri="{FF2B5EF4-FFF2-40B4-BE49-F238E27FC236}">
                <a16:creationId xmlns:a16="http://schemas.microsoft.com/office/drawing/2014/main" id="{52FA2257-443C-E1FD-117F-F73FD6DBCE0E}"/>
              </a:ext>
            </a:extLst>
          </p:cNvPr>
          <p:cNvPicPr>
            <a:picLocks noChangeAspect="1"/>
          </p:cNvPicPr>
          <p:nvPr/>
        </p:nvPicPr>
        <p:blipFill>
          <a:blip r:embed="rId4"/>
          <a:stretch>
            <a:fillRect/>
          </a:stretch>
        </p:blipFill>
        <p:spPr>
          <a:xfrm>
            <a:off x="3102078" y="3992616"/>
            <a:ext cx="2865382" cy="2857959"/>
          </a:xfrm>
          <a:prstGeom prst="rect">
            <a:avLst/>
          </a:prstGeom>
        </p:spPr>
      </p:pic>
      <p:pic>
        <p:nvPicPr>
          <p:cNvPr id="8" name="图片 7">
            <a:extLst>
              <a:ext uri="{FF2B5EF4-FFF2-40B4-BE49-F238E27FC236}">
                <a16:creationId xmlns:a16="http://schemas.microsoft.com/office/drawing/2014/main" id="{A76635A0-BC12-3D0E-9EC6-264AF21CDD12}"/>
              </a:ext>
            </a:extLst>
          </p:cNvPr>
          <p:cNvPicPr>
            <a:picLocks noChangeAspect="1"/>
          </p:cNvPicPr>
          <p:nvPr/>
        </p:nvPicPr>
        <p:blipFill>
          <a:blip r:embed="rId5"/>
          <a:stretch>
            <a:fillRect/>
          </a:stretch>
        </p:blipFill>
        <p:spPr>
          <a:xfrm>
            <a:off x="3376660" y="2952750"/>
            <a:ext cx="2590800" cy="952500"/>
          </a:xfrm>
          <a:prstGeom prst="rect">
            <a:avLst/>
          </a:prstGeom>
        </p:spPr>
      </p:pic>
      <p:sp>
        <p:nvSpPr>
          <p:cNvPr id="9" name="文本框 8">
            <a:extLst>
              <a:ext uri="{FF2B5EF4-FFF2-40B4-BE49-F238E27FC236}">
                <a16:creationId xmlns:a16="http://schemas.microsoft.com/office/drawing/2014/main" id="{154A0A98-FD27-28AB-BDB7-953D910DF8E3}"/>
              </a:ext>
            </a:extLst>
          </p:cNvPr>
          <p:cNvSpPr txBox="1"/>
          <p:nvPr/>
        </p:nvSpPr>
        <p:spPr>
          <a:xfrm>
            <a:off x="7361678" y="2425511"/>
            <a:ext cx="689612" cy="369332"/>
          </a:xfrm>
          <a:prstGeom prst="rect">
            <a:avLst/>
          </a:prstGeom>
          <a:noFill/>
        </p:spPr>
        <p:txBody>
          <a:bodyPr wrap="none" rtlCol="0">
            <a:spAutoFit/>
          </a:bodyPr>
          <a:lstStyle/>
          <a:p>
            <a:r>
              <a:rPr kumimoji="1" lang="en-US" altLang="zh-CN" b="1" dirty="0"/>
              <a:t>SVM</a:t>
            </a:r>
          </a:p>
        </p:txBody>
      </p:sp>
      <p:pic>
        <p:nvPicPr>
          <p:cNvPr id="10" name="图片 9">
            <a:extLst>
              <a:ext uri="{FF2B5EF4-FFF2-40B4-BE49-F238E27FC236}">
                <a16:creationId xmlns:a16="http://schemas.microsoft.com/office/drawing/2014/main" id="{E6418EC4-C3E7-54B9-482C-20CBC9F58506}"/>
              </a:ext>
            </a:extLst>
          </p:cNvPr>
          <p:cNvPicPr>
            <a:picLocks noChangeAspect="1"/>
          </p:cNvPicPr>
          <p:nvPr/>
        </p:nvPicPr>
        <p:blipFill>
          <a:blip r:embed="rId6"/>
          <a:stretch>
            <a:fillRect/>
          </a:stretch>
        </p:blipFill>
        <p:spPr>
          <a:xfrm>
            <a:off x="6385684" y="2937006"/>
            <a:ext cx="2641600" cy="889000"/>
          </a:xfrm>
          <a:prstGeom prst="rect">
            <a:avLst/>
          </a:prstGeom>
        </p:spPr>
      </p:pic>
      <p:pic>
        <p:nvPicPr>
          <p:cNvPr id="11" name="图片 10">
            <a:extLst>
              <a:ext uri="{FF2B5EF4-FFF2-40B4-BE49-F238E27FC236}">
                <a16:creationId xmlns:a16="http://schemas.microsoft.com/office/drawing/2014/main" id="{15E804AD-E9C6-AD8A-77E9-BDF6A50A35E2}"/>
              </a:ext>
            </a:extLst>
          </p:cNvPr>
          <p:cNvPicPr>
            <a:picLocks noChangeAspect="1"/>
          </p:cNvPicPr>
          <p:nvPr/>
        </p:nvPicPr>
        <p:blipFill>
          <a:blip r:embed="rId7"/>
          <a:stretch>
            <a:fillRect/>
          </a:stretch>
        </p:blipFill>
        <p:spPr>
          <a:xfrm>
            <a:off x="5967460" y="3992616"/>
            <a:ext cx="3075589" cy="2868079"/>
          </a:xfrm>
          <a:prstGeom prst="rect">
            <a:avLst/>
          </a:prstGeom>
        </p:spPr>
      </p:pic>
      <p:sp>
        <p:nvSpPr>
          <p:cNvPr id="12" name="文本框 11">
            <a:extLst>
              <a:ext uri="{FF2B5EF4-FFF2-40B4-BE49-F238E27FC236}">
                <a16:creationId xmlns:a16="http://schemas.microsoft.com/office/drawing/2014/main" id="{7A58F752-89C4-4408-3E07-66F7A53B0C68}"/>
              </a:ext>
            </a:extLst>
          </p:cNvPr>
          <p:cNvSpPr txBox="1"/>
          <p:nvPr/>
        </p:nvSpPr>
        <p:spPr>
          <a:xfrm>
            <a:off x="9688290" y="2425511"/>
            <a:ext cx="1654620" cy="369332"/>
          </a:xfrm>
          <a:prstGeom prst="rect">
            <a:avLst/>
          </a:prstGeom>
          <a:noFill/>
        </p:spPr>
        <p:txBody>
          <a:bodyPr wrap="none" rtlCol="0">
            <a:spAutoFit/>
          </a:bodyPr>
          <a:lstStyle/>
          <a:p>
            <a:r>
              <a:rPr kumimoji="1" lang="en-US" altLang="zh-CN" b="1" dirty="0"/>
              <a:t>Decision trees</a:t>
            </a:r>
          </a:p>
        </p:txBody>
      </p:sp>
      <p:pic>
        <p:nvPicPr>
          <p:cNvPr id="13" name="图片 12">
            <a:extLst>
              <a:ext uri="{FF2B5EF4-FFF2-40B4-BE49-F238E27FC236}">
                <a16:creationId xmlns:a16="http://schemas.microsoft.com/office/drawing/2014/main" id="{FAE96987-A71E-57B8-6CD8-F470E5527FD7}"/>
              </a:ext>
            </a:extLst>
          </p:cNvPr>
          <p:cNvPicPr>
            <a:picLocks noChangeAspect="1"/>
          </p:cNvPicPr>
          <p:nvPr/>
        </p:nvPicPr>
        <p:blipFill>
          <a:blip r:embed="rId8"/>
          <a:stretch>
            <a:fillRect/>
          </a:stretch>
        </p:blipFill>
        <p:spPr>
          <a:xfrm>
            <a:off x="9195464" y="2937006"/>
            <a:ext cx="2616200" cy="939800"/>
          </a:xfrm>
          <a:prstGeom prst="rect">
            <a:avLst/>
          </a:prstGeom>
        </p:spPr>
      </p:pic>
      <p:pic>
        <p:nvPicPr>
          <p:cNvPr id="14" name="图片 13">
            <a:extLst>
              <a:ext uri="{FF2B5EF4-FFF2-40B4-BE49-F238E27FC236}">
                <a16:creationId xmlns:a16="http://schemas.microsoft.com/office/drawing/2014/main" id="{61EE7F0D-1491-E8FC-0C09-2EB21EBF4F68}"/>
              </a:ext>
            </a:extLst>
          </p:cNvPr>
          <p:cNvPicPr>
            <a:picLocks noChangeAspect="1"/>
          </p:cNvPicPr>
          <p:nvPr/>
        </p:nvPicPr>
        <p:blipFill>
          <a:blip r:embed="rId9"/>
          <a:stretch>
            <a:fillRect/>
          </a:stretch>
        </p:blipFill>
        <p:spPr>
          <a:xfrm>
            <a:off x="9043049" y="3992616"/>
            <a:ext cx="2926731" cy="2866541"/>
          </a:xfrm>
          <a:prstGeom prst="rect">
            <a:avLst/>
          </a:prstGeom>
        </p:spPr>
      </p:pic>
      <p:sp>
        <p:nvSpPr>
          <p:cNvPr id="15" name="文本框 14">
            <a:extLst>
              <a:ext uri="{FF2B5EF4-FFF2-40B4-BE49-F238E27FC236}">
                <a16:creationId xmlns:a16="http://schemas.microsoft.com/office/drawing/2014/main" id="{86226EB9-3703-BB7E-1028-9D949F4B0432}"/>
              </a:ext>
            </a:extLst>
          </p:cNvPr>
          <p:cNvSpPr txBox="1"/>
          <p:nvPr/>
        </p:nvSpPr>
        <p:spPr>
          <a:xfrm>
            <a:off x="901014" y="967591"/>
            <a:ext cx="10969339" cy="1323439"/>
          </a:xfrm>
          <a:prstGeom prst="rect">
            <a:avLst/>
          </a:prstGeom>
          <a:noFill/>
        </p:spPr>
        <p:txBody>
          <a:bodyPr wrap="square" rtlCol="0">
            <a:spAutoFit/>
          </a:bodyPr>
          <a:lstStyle/>
          <a:p>
            <a:r>
              <a:rPr kumimoji="1" lang="en-US" altLang="zh-CN" sz="2000" dirty="0"/>
              <a:t>All four models achieved particularly high scores. </a:t>
            </a:r>
          </a:p>
          <a:p>
            <a:endParaRPr kumimoji="1" lang="en-US" altLang="zh-CN" sz="2000" dirty="0"/>
          </a:p>
          <a:p>
            <a:r>
              <a:rPr kumimoji="1" lang="en-US" altLang="zh-CN" sz="2000" dirty="0"/>
              <a:t>The extremely high ROC AUC scores indicate that these models effectively balance the true positive and false positive rates, resulting in robust classification performance.</a:t>
            </a:r>
            <a:endParaRPr kumimoji="1" lang="zh-CN" altLang="en-US" sz="2000" dirty="0"/>
          </a:p>
        </p:txBody>
      </p:sp>
    </p:spTree>
    <p:extLst>
      <p:ext uri="{BB962C8B-B14F-4D97-AF65-F5344CB8AC3E}">
        <p14:creationId xmlns:p14="http://schemas.microsoft.com/office/powerpoint/2010/main" val="188961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8BA0A-92C4-1714-B19D-E064B6940C75}"/>
              </a:ext>
            </a:extLst>
          </p:cNvPr>
          <p:cNvSpPr>
            <a:spLocks noGrp="1"/>
          </p:cNvSpPr>
          <p:nvPr>
            <p:ph type="title"/>
          </p:nvPr>
        </p:nvSpPr>
        <p:spPr>
          <a:xfrm>
            <a:off x="0" y="0"/>
            <a:ext cx="10515600" cy="1325563"/>
          </a:xfrm>
        </p:spPr>
        <p:txBody>
          <a:bodyPr/>
          <a:lstStyle/>
          <a:p>
            <a:r>
              <a:rPr lang="en-US" altLang="zh-CN" b="1" i="0" dirty="0">
                <a:solidFill>
                  <a:srgbClr val="000000"/>
                </a:solidFill>
                <a:effectLst/>
                <a:latin typeface="Helvetica Neue" panose="02000503000000020004" pitchFamily="2" charset="0"/>
              </a:rPr>
              <a:t>Final comparison and summary</a:t>
            </a:r>
            <a:endParaRPr kumimoji="1" lang="zh-CN" altLang="en-US" dirty="0"/>
          </a:p>
        </p:txBody>
      </p:sp>
      <p:sp>
        <p:nvSpPr>
          <p:cNvPr id="3" name="内容占位符 2">
            <a:extLst>
              <a:ext uri="{FF2B5EF4-FFF2-40B4-BE49-F238E27FC236}">
                <a16:creationId xmlns:a16="http://schemas.microsoft.com/office/drawing/2014/main" id="{DBDB849A-F55F-CE30-46B0-82B5925FFC93}"/>
              </a:ext>
            </a:extLst>
          </p:cNvPr>
          <p:cNvSpPr>
            <a:spLocks noGrp="1"/>
          </p:cNvSpPr>
          <p:nvPr>
            <p:ph idx="1"/>
          </p:nvPr>
        </p:nvSpPr>
        <p:spPr>
          <a:xfrm>
            <a:off x="838200" y="990067"/>
            <a:ext cx="10515600" cy="2477649"/>
          </a:xfrm>
        </p:spPr>
        <p:txBody>
          <a:bodyPr>
            <a:normAutofit/>
          </a:bodyPr>
          <a:lstStyle/>
          <a:p>
            <a:r>
              <a:rPr kumimoji="1" lang="en-US" altLang="zh-CN" sz="1800" b="1" dirty="0"/>
              <a:t>Visualization of the results</a:t>
            </a:r>
          </a:p>
          <a:p>
            <a:r>
              <a:rPr kumimoji="1" lang="en-US" altLang="zh-CN" sz="1800" dirty="0"/>
              <a:t>In this project I am using binary classification, so I will focus on explaining and comparing the ROC and AUC values of the model.</a:t>
            </a:r>
          </a:p>
          <a:p>
            <a:r>
              <a:rPr kumimoji="1" lang="en-US" altLang="zh-CN" sz="1800" dirty="0"/>
              <a:t>A higher ROC AUC score generally indicates better discrimination ability. In my case, all models have achieved high ROC AUC scores, with SVM achieving the highest score of 0.9993. evaluations.</a:t>
            </a:r>
          </a:p>
          <a:p>
            <a:r>
              <a:rPr kumimoji="1" lang="en-US" altLang="zh-CN" sz="1800" b="1" dirty="0"/>
              <a:t>Interesting observation: </a:t>
            </a:r>
          </a:p>
          <a:p>
            <a:pPr marL="0" indent="0">
              <a:buNone/>
            </a:pPr>
            <a:r>
              <a:rPr kumimoji="1" lang="zh-CN" altLang="en-US" sz="1800" dirty="0"/>
              <a:t>    </a:t>
            </a:r>
            <a:r>
              <a:rPr kumimoji="1" lang="en-US" altLang="zh-CN" sz="1800" dirty="0"/>
              <a:t>All people who were disapproved for credit cards had more bad debt than good debt.</a:t>
            </a:r>
            <a:endParaRPr kumimoji="1" lang="zh-CN" altLang="en-US" sz="1800" dirty="0"/>
          </a:p>
        </p:txBody>
      </p:sp>
      <p:pic>
        <p:nvPicPr>
          <p:cNvPr id="4" name="图片 3">
            <a:extLst>
              <a:ext uri="{FF2B5EF4-FFF2-40B4-BE49-F238E27FC236}">
                <a16:creationId xmlns:a16="http://schemas.microsoft.com/office/drawing/2014/main" id="{0A7998BC-8A76-6920-A264-6DDEE146CC00}"/>
              </a:ext>
            </a:extLst>
          </p:cNvPr>
          <p:cNvPicPr>
            <a:picLocks noChangeAspect="1"/>
          </p:cNvPicPr>
          <p:nvPr/>
        </p:nvPicPr>
        <p:blipFill>
          <a:blip r:embed="rId2"/>
          <a:stretch>
            <a:fillRect/>
          </a:stretch>
        </p:blipFill>
        <p:spPr>
          <a:xfrm>
            <a:off x="838200" y="3541986"/>
            <a:ext cx="4321626" cy="3234065"/>
          </a:xfrm>
          <a:prstGeom prst="rect">
            <a:avLst/>
          </a:prstGeom>
        </p:spPr>
      </p:pic>
      <p:pic>
        <p:nvPicPr>
          <p:cNvPr id="5" name="图片 4">
            <a:extLst>
              <a:ext uri="{FF2B5EF4-FFF2-40B4-BE49-F238E27FC236}">
                <a16:creationId xmlns:a16="http://schemas.microsoft.com/office/drawing/2014/main" id="{D0F44241-FD8E-2214-6407-D37DCF59AFB9}"/>
              </a:ext>
            </a:extLst>
          </p:cNvPr>
          <p:cNvPicPr>
            <a:picLocks noChangeAspect="1"/>
          </p:cNvPicPr>
          <p:nvPr/>
        </p:nvPicPr>
        <p:blipFill>
          <a:blip r:embed="rId3"/>
          <a:stretch>
            <a:fillRect/>
          </a:stretch>
        </p:blipFill>
        <p:spPr>
          <a:xfrm>
            <a:off x="6378038" y="3541986"/>
            <a:ext cx="4975762" cy="3234065"/>
          </a:xfrm>
          <a:prstGeom prst="rect">
            <a:avLst/>
          </a:prstGeom>
        </p:spPr>
      </p:pic>
    </p:spTree>
    <p:extLst>
      <p:ext uri="{BB962C8B-B14F-4D97-AF65-F5344CB8AC3E}">
        <p14:creationId xmlns:p14="http://schemas.microsoft.com/office/powerpoint/2010/main" val="4026690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50305-F307-20E2-0FA3-CC48EF089C40}"/>
              </a:ext>
            </a:extLst>
          </p:cNvPr>
          <p:cNvSpPr>
            <a:spLocks noGrp="1"/>
          </p:cNvSpPr>
          <p:nvPr>
            <p:ph type="title"/>
          </p:nvPr>
        </p:nvSpPr>
        <p:spPr>
          <a:xfrm>
            <a:off x="838200" y="2766218"/>
            <a:ext cx="10515600" cy="1325563"/>
          </a:xfrm>
        </p:spPr>
        <p:txBody>
          <a:bodyPr>
            <a:normAutofit/>
          </a:bodyPr>
          <a:lstStyle/>
          <a:p>
            <a:pPr algn="ctr"/>
            <a:r>
              <a:rPr kumimoji="1" lang="en-US" altLang="zh-CN" sz="6000" b="1" dirty="0"/>
              <a:t>Thank</a:t>
            </a:r>
            <a:r>
              <a:rPr kumimoji="1" lang="zh-CN" altLang="en-US" sz="6000" b="1" dirty="0"/>
              <a:t> </a:t>
            </a:r>
            <a:r>
              <a:rPr kumimoji="1" lang="en-US" altLang="zh-CN" sz="6000" b="1" dirty="0"/>
              <a:t>you</a:t>
            </a:r>
            <a:r>
              <a:rPr kumimoji="1" lang="zh-CN" altLang="en-US" sz="6000" b="1" dirty="0"/>
              <a:t> </a:t>
            </a:r>
            <a:r>
              <a:rPr kumimoji="1" lang="en-US" altLang="zh-CN" sz="6000" b="1" dirty="0"/>
              <a:t>for</a:t>
            </a:r>
            <a:r>
              <a:rPr kumimoji="1" lang="zh-CN" altLang="en-US" sz="6000" b="1" dirty="0"/>
              <a:t> </a:t>
            </a:r>
            <a:r>
              <a:rPr kumimoji="1" lang="en-US" altLang="zh-CN" sz="6000" b="1" dirty="0"/>
              <a:t>listening</a:t>
            </a:r>
            <a:endParaRPr kumimoji="1" lang="zh-CN" altLang="en-US" sz="6000" b="1" dirty="0"/>
          </a:p>
        </p:txBody>
      </p:sp>
    </p:spTree>
    <p:extLst>
      <p:ext uri="{BB962C8B-B14F-4D97-AF65-F5344CB8AC3E}">
        <p14:creationId xmlns:p14="http://schemas.microsoft.com/office/powerpoint/2010/main" val="54976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33737-4795-DF4B-5538-10127B16E2B3}"/>
              </a:ext>
            </a:extLst>
          </p:cNvPr>
          <p:cNvSpPr>
            <a:spLocks noGrp="1"/>
          </p:cNvSpPr>
          <p:nvPr>
            <p:ph type="title"/>
          </p:nvPr>
        </p:nvSpPr>
        <p:spPr>
          <a:xfrm>
            <a:off x="0" y="7773"/>
            <a:ext cx="10515600" cy="1325563"/>
          </a:xfrm>
        </p:spPr>
        <p:txBody>
          <a:bodyPr/>
          <a:lstStyle/>
          <a:p>
            <a:r>
              <a:rPr lang="en-US" altLang="zh-CN" b="1" i="0" dirty="0">
                <a:solidFill>
                  <a:srgbClr val="000000"/>
                </a:solidFill>
                <a:effectLst/>
                <a:latin typeface="Helvetica Neue" panose="02000503000000020004" pitchFamily="2" charset="0"/>
              </a:rPr>
              <a:t>Problem description</a:t>
            </a:r>
            <a:endParaRPr kumimoji="1" lang="zh-CN" altLang="en-US" dirty="0"/>
          </a:p>
        </p:txBody>
      </p:sp>
      <p:sp>
        <p:nvSpPr>
          <p:cNvPr id="3" name="内容占位符 2">
            <a:extLst>
              <a:ext uri="{FF2B5EF4-FFF2-40B4-BE49-F238E27FC236}">
                <a16:creationId xmlns:a16="http://schemas.microsoft.com/office/drawing/2014/main" id="{A7FEDC0D-D03D-92C3-DD73-701B025F00EC}"/>
              </a:ext>
            </a:extLst>
          </p:cNvPr>
          <p:cNvSpPr>
            <a:spLocks noGrp="1"/>
          </p:cNvSpPr>
          <p:nvPr>
            <p:ph idx="1"/>
          </p:nvPr>
        </p:nvSpPr>
        <p:spPr>
          <a:xfrm>
            <a:off x="838200" y="1333336"/>
            <a:ext cx="10515600" cy="4905813"/>
          </a:xfrm>
        </p:spPr>
        <p:txBody>
          <a:bodyPr>
            <a:normAutofit fontScale="70000" lnSpcReduction="20000"/>
          </a:bodyPr>
          <a:lstStyle/>
          <a:p>
            <a:r>
              <a:rPr kumimoji="1" lang="en-US" altLang="zh-CN" b="1" dirty="0"/>
              <a:t>Background: </a:t>
            </a:r>
          </a:p>
          <a:p>
            <a:pPr algn="just"/>
            <a:r>
              <a:rPr kumimoji="1" lang="en-US" altLang="zh-CN" dirty="0"/>
              <a:t>Credit card approval is a critical process for financial institutions to manage risk and make informed lending decisions. The approval or denial of credit cards is influenced by various factors such as applicant demographics, financial history, and credit behavior. Predicting credit card approval accurately is crucial for maintaining a healthy credit portfolio and avoiding potential losses.</a:t>
            </a:r>
          </a:p>
          <a:p>
            <a:endParaRPr kumimoji="1" lang="en-US" altLang="zh-CN" dirty="0"/>
          </a:p>
          <a:p>
            <a:r>
              <a:rPr kumimoji="1" lang="en-US" altLang="zh-CN" b="1" dirty="0"/>
              <a:t>Objective: </a:t>
            </a:r>
          </a:p>
          <a:p>
            <a:pPr algn="just"/>
            <a:r>
              <a:rPr kumimoji="1" lang="en-US" altLang="zh-CN" dirty="0"/>
              <a:t>The primary objective of this project is to predict credit card approval for applicants based on historical data and relevant features. By leveraging machine learning models, my aim to enhance the accuracy of credit card approval predictions and identify key determinants influencing the decision.</a:t>
            </a:r>
          </a:p>
          <a:p>
            <a:endParaRPr kumimoji="1" lang="en-US" altLang="zh-CN" dirty="0"/>
          </a:p>
          <a:p>
            <a:r>
              <a:rPr kumimoji="1" lang="en-US" altLang="zh-CN" b="1" dirty="0"/>
              <a:t>Problem Description: </a:t>
            </a:r>
          </a:p>
          <a:p>
            <a:pPr algn="just"/>
            <a:r>
              <a:rPr kumimoji="1" lang="en-US" altLang="zh-CN" dirty="0"/>
              <a:t>Credit card approval prediction involves assessing the likelihood of an applicant being approved for a credit card based on their individual and financial characteristics. This predictive modeling task is crucial for financial institutions to streamline the approval process and minimize the risk of defaults.</a:t>
            </a:r>
            <a:endParaRPr kumimoji="1" lang="zh-CN" altLang="en-US" dirty="0"/>
          </a:p>
        </p:txBody>
      </p:sp>
    </p:spTree>
    <p:extLst>
      <p:ext uri="{BB962C8B-B14F-4D97-AF65-F5344CB8AC3E}">
        <p14:creationId xmlns:p14="http://schemas.microsoft.com/office/powerpoint/2010/main" val="220185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D761C-EF4D-7AEE-E1E3-9B8D16465CFB}"/>
              </a:ext>
            </a:extLst>
          </p:cNvPr>
          <p:cNvSpPr>
            <a:spLocks noGrp="1"/>
          </p:cNvSpPr>
          <p:nvPr>
            <p:ph type="title"/>
          </p:nvPr>
        </p:nvSpPr>
        <p:spPr>
          <a:xfrm>
            <a:off x="0" y="0"/>
            <a:ext cx="10515600" cy="1325563"/>
          </a:xfrm>
        </p:spPr>
        <p:txBody>
          <a:bodyPr/>
          <a:lstStyle/>
          <a:p>
            <a:r>
              <a:rPr lang="en-US" altLang="zh-CN" b="1" i="0" dirty="0">
                <a:solidFill>
                  <a:srgbClr val="000000"/>
                </a:solidFill>
                <a:effectLst/>
                <a:latin typeface="Helvetica Neue" panose="02000503000000020004" pitchFamily="2" charset="0"/>
              </a:rPr>
              <a:t>Dataset description</a:t>
            </a:r>
            <a:endParaRPr kumimoji="1" lang="zh-CN" altLang="en-US" dirty="0"/>
          </a:p>
        </p:txBody>
      </p:sp>
      <p:sp>
        <p:nvSpPr>
          <p:cNvPr id="3" name="内容占位符 2">
            <a:extLst>
              <a:ext uri="{FF2B5EF4-FFF2-40B4-BE49-F238E27FC236}">
                <a16:creationId xmlns:a16="http://schemas.microsoft.com/office/drawing/2014/main" id="{F1ED3430-7030-7330-88D9-4DFF4360E9E8}"/>
              </a:ext>
            </a:extLst>
          </p:cNvPr>
          <p:cNvSpPr>
            <a:spLocks noGrp="1"/>
          </p:cNvSpPr>
          <p:nvPr>
            <p:ph idx="1"/>
          </p:nvPr>
        </p:nvSpPr>
        <p:spPr>
          <a:xfrm>
            <a:off x="838200" y="1156138"/>
            <a:ext cx="3954517" cy="5336737"/>
          </a:xfrm>
        </p:spPr>
        <p:txBody>
          <a:bodyPr>
            <a:normAutofit fontScale="70000" lnSpcReduction="20000"/>
          </a:bodyPr>
          <a:lstStyle/>
          <a:p>
            <a:r>
              <a:rPr kumimoji="1" lang="en-US" altLang="zh-CN" dirty="0"/>
              <a:t>The dataset for this project is sourced from Kaggle: Credit Card Approval Dataset. The dataset includes various features such as income, age, employment details, and other relevant information about credit card applicants.</a:t>
            </a:r>
          </a:p>
          <a:p>
            <a:pPr algn="just"/>
            <a:endParaRPr kumimoji="1" lang="en-US" altLang="zh-CN" dirty="0"/>
          </a:p>
          <a:p>
            <a:r>
              <a:rPr kumimoji="1" lang="en-US" altLang="zh-CN" dirty="0"/>
              <a:t>Credit Card Dataset Originally from Seanny (@rikdifos)</a:t>
            </a:r>
          </a:p>
          <a:p>
            <a:pPr algn="just"/>
            <a:endParaRPr kumimoji="1" lang="en-US" altLang="zh-CN" dirty="0"/>
          </a:p>
          <a:p>
            <a:r>
              <a:rPr kumimoji="1" lang="en-US" altLang="zh-CN" dirty="0"/>
              <a:t>This dataset is merged, cleaned, and transformed using Pentaho Data Integration. Full explanation is available on GitHub (https://github.com/caesarmario/etl-credit-card-dataset-using-pentaho)</a:t>
            </a:r>
            <a:endParaRPr kumimoji="1" lang="zh-CN" altLang="en-US" dirty="0"/>
          </a:p>
        </p:txBody>
      </p:sp>
      <p:sp>
        <p:nvSpPr>
          <p:cNvPr id="5" name="文本框 4">
            <a:extLst>
              <a:ext uri="{FF2B5EF4-FFF2-40B4-BE49-F238E27FC236}">
                <a16:creationId xmlns:a16="http://schemas.microsoft.com/office/drawing/2014/main" id="{C142C228-AF29-FA97-C88B-8A992A454D10}"/>
              </a:ext>
            </a:extLst>
          </p:cNvPr>
          <p:cNvSpPr txBox="1"/>
          <p:nvPr/>
        </p:nvSpPr>
        <p:spPr>
          <a:xfrm>
            <a:off x="6096000" y="641760"/>
            <a:ext cx="6096000" cy="6186309"/>
          </a:xfrm>
          <a:prstGeom prst="rect">
            <a:avLst/>
          </a:prstGeom>
          <a:noFill/>
        </p:spPr>
        <p:txBody>
          <a:bodyPr wrap="square">
            <a:spAutoFit/>
          </a:bodyPr>
          <a:lstStyle/>
          <a:p>
            <a:pPr algn="l" rtl="0"/>
            <a:r>
              <a:rPr kumimoji="1" lang="en-US" altLang="zh-CN" dirty="0"/>
              <a:t>Columns description</a:t>
            </a:r>
          </a:p>
          <a:p>
            <a:pPr algn="l" rtl="0">
              <a:buFont typeface="Arial" panose="020B0604020202020204" pitchFamily="34" charset="0"/>
              <a:buChar char="•"/>
            </a:pPr>
            <a:r>
              <a:rPr kumimoji="1" lang="en-US" altLang="zh-CN" dirty="0"/>
              <a:t>Applicant_ID - Client number</a:t>
            </a:r>
          </a:p>
          <a:p>
            <a:pPr algn="l" rtl="0">
              <a:buFont typeface="Arial" panose="020B0604020202020204" pitchFamily="34" charset="0"/>
              <a:buChar char="•"/>
            </a:pPr>
            <a:r>
              <a:rPr kumimoji="1" lang="en-US" altLang="zh-CN" dirty="0"/>
              <a:t>Applicant_Gender - Gender</a:t>
            </a:r>
          </a:p>
          <a:p>
            <a:pPr algn="l" rtl="0">
              <a:buFont typeface="Arial" panose="020B0604020202020204" pitchFamily="34" charset="0"/>
              <a:buChar char="•"/>
            </a:pPr>
            <a:r>
              <a:rPr kumimoji="1" lang="en-US" altLang="zh-CN" dirty="0"/>
              <a:t>Owned_Car - Is there a car</a:t>
            </a:r>
          </a:p>
          <a:p>
            <a:pPr algn="l" rtl="0">
              <a:buFont typeface="Arial" panose="020B0604020202020204" pitchFamily="34" charset="0"/>
              <a:buChar char="•"/>
            </a:pPr>
            <a:r>
              <a:rPr kumimoji="1" lang="en-US" altLang="zh-CN" dirty="0"/>
              <a:t>Owned_Realty - Is there a property</a:t>
            </a:r>
          </a:p>
          <a:p>
            <a:pPr algn="l" rtl="0">
              <a:buFont typeface="Arial" panose="020B0604020202020204" pitchFamily="34" charset="0"/>
              <a:buChar char="•"/>
            </a:pPr>
            <a:r>
              <a:rPr kumimoji="1" lang="en-US" altLang="zh-CN" dirty="0"/>
              <a:t>Total_Children - Number of children</a:t>
            </a:r>
          </a:p>
          <a:p>
            <a:pPr algn="l" rtl="0">
              <a:buFont typeface="Arial" panose="020B0604020202020204" pitchFamily="34" charset="0"/>
              <a:buChar char="•"/>
            </a:pPr>
            <a:r>
              <a:rPr kumimoji="1" lang="en-US" altLang="zh-CN" dirty="0"/>
              <a:t>Total_Income - Annual income</a:t>
            </a:r>
          </a:p>
          <a:p>
            <a:pPr algn="l" rtl="0">
              <a:buFont typeface="Arial" panose="020B0604020202020204" pitchFamily="34" charset="0"/>
              <a:buChar char="•"/>
            </a:pPr>
            <a:r>
              <a:rPr kumimoji="1" lang="en-US" altLang="zh-CN" dirty="0"/>
              <a:t>Income_Type - Income category</a:t>
            </a:r>
          </a:p>
          <a:p>
            <a:pPr algn="l" rtl="0">
              <a:buFont typeface="Arial" panose="020B0604020202020204" pitchFamily="34" charset="0"/>
              <a:buChar char="•"/>
            </a:pPr>
            <a:r>
              <a:rPr kumimoji="1" lang="en-US" altLang="zh-CN" dirty="0"/>
              <a:t>Education_Type - Education level</a:t>
            </a:r>
          </a:p>
          <a:p>
            <a:pPr algn="l" rtl="0">
              <a:buFont typeface="Arial" panose="020B0604020202020204" pitchFamily="34" charset="0"/>
              <a:buChar char="•"/>
            </a:pPr>
            <a:r>
              <a:rPr kumimoji="1" lang="en-US" altLang="zh-CN" dirty="0"/>
              <a:t>Family_Status - Marital status</a:t>
            </a:r>
          </a:p>
          <a:p>
            <a:pPr algn="l" rtl="0">
              <a:buFont typeface="Arial" panose="020B0604020202020204" pitchFamily="34" charset="0"/>
              <a:buChar char="•"/>
            </a:pPr>
            <a:r>
              <a:rPr kumimoji="1" lang="en-US" altLang="zh-CN" dirty="0"/>
              <a:t>Housing_Type - Way of living</a:t>
            </a:r>
          </a:p>
          <a:p>
            <a:pPr algn="l" rtl="0">
              <a:buFont typeface="Arial" panose="020B0604020202020204" pitchFamily="34" charset="0"/>
              <a:buChar char="•"/>
            </a:pPr>
            <a:r>
              <a:rPr kumimoji="1" lang="en-US" altLang="zh-CN" dirty="0"/>
              <a:t>Owned_Mobile_Phone - Is there a mobile phone</a:t>
            </a:r>
          </a:p>
          <a:p>
            <a:pPr algn="l" rtl="0">
              <a:buFont typeface="Arial" panose="020B0604020202020204" pitchFamily="34" charset="0"/>
              <a:buChar char="•"/>
            </a:pPr>
            <a:r>
              <a:rPr kumimoji="1" lang="en-US" altLang="zh-CN" dirty="0"/>
              <a:t>Owned_Work_Phone - Is there a work phone</a:t>
            </a:r>
          </a:p>
          <a:p>
            <a:pPr algn="l" rtl="0">
              <a:buFont typeface="Arial" panose="020B0604020202020204" pitchFamily="34" charset="0"/>
              <a:buChar char="•"/>
            </a:pPr>
            <a:r>
              <a:rPr kumimoji="1" lang="en-US" altLang="zh-CN" dirty="0"/>
              <a:t>Owned_Phone - Is there a phone</a:t>
            </a:r>
          </a:p>
          <a:p>
            <a:pPr algn="l" rtl="0">
              <a:buFont typeface="Arial" panose="020B0604020202020204" pitchFamily="34" charset="0"/>
              <a:buChar char="•"/>
            </a:pPr>
            <a:r>
              <a:rPr kumimoji="1" lang="en-US" altLang="zh-CN" dirty="0"/>
              <a:t>Owned_Email - Is there an email</a:t>
            </a:r>
          </a:p>
          <a:p>
            <a:pPr algn="l" rtl="0">
              <a:buFont typeface="Arial" panose="020B0604020202020204" pitchFamily="34" charset="0"/>
              <a:buChar char="•"/>
            </a:pPr>
            <a:r>
              <a:rPr kumimoji="1" lang="en-US" altLang="zh-CN" dirty="0"/>
              <a:t>Job_Title - Occupation</a:t>
            </a:r>
          </a:p>
          <a:p>
            <a:pPr algn="l" rtl="0">
              <a:buFont typeface="Arial" panose="020B0604020202020204" pitchFamily="34" charset="0"/>
              <a:buChar char="•"/>
            </a:pPr>
            <a:r>
              <a:rPr kumimoji="1" lang="en-US" altLang="zh-CN" dirty="0"/>
              <a:t>Total_Family_Members - Family size</a:t>
            </a:r>
          </a:p>
          <a:p>
            <a:pPr algn="l" rtl="0">
              <a:buFont typeface="Arial" panose="020B0604020202020204" pitchFamily="34" charset="0"/>
              <a:buChar char="•"/>
            </a:pPr>
            <a:r>
              <a:rPr kumimoji="1" lang="en-US" altLang="zh-CN" dirty="0"/>
              <a:t>Applicant_Age - Age</a:t>
            </a:r>
          </a:p>
          <a:p>
            <a:pPr algn="l" rtl="0">
              <a:buFont typeface="Arial" panose="020B0604020202020204" pitchFamily="34" charset="0"/>
              <a:buChar char="•"/>
            </a:pPr>
            <a:r>
              <a:rPr kumimoji="1" lang="en-US" altLang="zh-CN" dirty="0"/>
              <a:t>Years_of_Working - Working years</a:t>
            </a:r>
          </a:p>
          <a:p>
            <a:pPr algn="l" rtl="0">
              <a:buFont typeface="Arial" panose="020B0604020202020204" pitchFamily="34" charset="0"/>
              <a:buChar char="•"/>
            </a:pPr>
            <a:r>
              <a:rPr kumimoji="1" lang="en-US" altLang="zh-CN" dirty="0"/>
              <a:t>Total_Bad_Debt - Number of bad debts</a:t>
            </a:r>
          </a:p>
          <a:p>
            <a:pPr algn="l" rtl="0">
              <a:buFont typeface="Arial" panose="020B0604020202020204" pitchFamily="34" charset="0"/>
              <a:buChar char="•"/>
            </a:pPr>
            <a:r>
              <a:rPr kumimoji="1" lang="en-US" altLang="zh-CN" dirty="0"/>
              <a:t>Total_Good_Debt - Number of good debts</a:t>
            </a:r>
          </a:p>
          <a:p>
            <a:pPr algn="l" rtl="0">
              <a:buFont typeface="Arial" panose="020B0604020202020204" pitchFamily="34" charset="0"/>
              <a:buChar char="•"/>
            </a:pPr>
            <a:r>
              <a:rPr kumimoji="1" lang="en-US" altLang="zh-CN" dirty="0"/>
              <a:t>Status - 0 means not approved, 1 means approved.</a:t>
            </a:r>
          </a:p>
        </p:txBody>
      </p:sp>
    </p:spTree>
    <p:extLst>
      <p:ext uri="{BB962C8B-B14F-4D97-AF65-F5344CB8AC3E}">
        <p14:creationId xmlns:p14="http://schemas.microsoft.com/office/powerpoint/2010/main" val="80397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4C6B3-3ED1-CE4C-16AF-2D49BF16A281}"/>
              </a:ext>
            </a:extLst>
          </p:cNvPr>
          <p:cNvSpPr>
            <a:spLocks noGrp="1"/>
          </p:cNvSpPr>
          <p:nvPr>
            <p:ph type="title"/>
          </p:nvPr>
        </p:nvSpPr>
        <p:spPr>
          <a:xfrm>
            <a:off x="0" y="11112"/>
            <a:ext cx="10515600" cy="1325563"/>
          </a:xfrm>
        </p:spPr>
        <p:txBody>
          <a:bodyPr/>
          <a:lstStyle/>
          <a:p>
            <a:r>
              <a:rPr lang="en-US" altLang="zh-CN" b="1" i="0" dirty="0">
                <a:solidFill>
                  <a:srgbClr val="000000"/>
                </a:solidFill>
                <a:effectLst/>
                <a:latin typeface="Helvetica Neue" panose="02000503000000020004" pitchFamily="2" charset="0"/>
              </a:rPr>
              <a:t>Data Exploration and Preprocessing</a:t>
            </a:r>
            <a:endParaRPr kumimoji="1" lang="zh-CN" altLang="en-US" dirty="0"/>
          </a:p>
        </p:txBody>
      </p:sp>
      <p:sp>
        <p:nvSpPr>
          <p:cNvPr id="3" name="内容占位符 2">
            <a:extLst>
              <a:ext uri="{FF2B5EF4-FFF2-40B4-BE49-F238E27FC236}">
                <a16:creationId xmlns:a16="http://schemas.microsoft.com/office/drawing/2014/main" id="{FBD0E80A-D1CC-F2A5-D467-066882974225}"/>
              </a:ext>
            </a:extLst>
          </p:cNvPr>
          <p:cNvSpPr>
            <a:spLocks noGrp="1"/>
          </p:cNvSpPr>
          <p:nvPr>
            <p:ph idx="1"/>
          </p:nvPr>
        </p:nvSpPr>
        <p:spPr>
          <a:xfrm>
            <a:off x="838200" y="1825625"/>
            <a:ext cx="10759528" cy="2325961"/>
          </a:xfrm>
        </p:spPr>
        <p:txBody>
          <a:bodyPr>
            <a:normAutofit/>
          </a:bodyPr>
          <a:lstStyle/>
          <a:p>
            <a:r>
              <a:rPr kumimoji="1" lang="en-US" altLang="zh-CN" sz="2000" b="1" dirty="0"/>
              <a:t>Investigate STATUS value distribution</a:t>
            </a:r>
          </a:p>
          <a:p>
            <a:r>
              <a:rPr kumimoji="1" lang="en-US" altLang="zh-CN" sz="2000" b="1" dirty="0"/>
              <a:t>STATUS</a:t>
            </a:r>
            <a:r>
              <a:rPr kumimoji="1" lang="en-US" altLang="zh-CN" sz="2000" dirty="0"/>
              <a:t> is a dependent data (label) in data. </a:t>
            </a:r>
            <a:r>
              <a:rPr kumimoji="1" lang="en-US" altLang="zh-CN" sz="2000" b="1" dirty="0"/>
              <a:t>0</a:t>
            </a:r>
            <a:r>
              <a:rPr kumimoji="1" lang="en-US" altLang="zh-CN" sz="2000" dirty="0"/>
              <a:t> means </a:t>
            </a:r>
            <a:r>
              <a:rPr kumimoji="1" lang="en-US" altLang="zh-CN" sz="2000" b="1" dirty="0"/>
              <a:t>not approved</a:t>
            </a:r>
            <a:r>
              <a:rPr kumimoji="1" lang="en-US" altLang="zh-CN" sz="2000" dirty="0"/>
              <a:t>, </a:t>
            </a:r>
            <a:r>
              <a:rPr kumimoji="1" lang="en-US" altLang="zh-CN" sz="2000" b="1" dirty="0"/>
              <a:t>1</a:t>
            </a:r>
            <a:r>
              <a:rPr kumimoji="1" lang="en-US" altLang="zh-CN" sz="2000" dirty="0"/>
              <a:t> means </a:t>
            </a:r>
            <a:r>
              <a:rPr kumimoji="1" lang="en-US" altLang="zh-CN" sz="2000" b="1" dirty="0"/>
              <a:t>approved</a:t>
            </a:r>
            <a:r>
              <a:rPr kumimoji="1" lang="en-US" altLang="zh-CN" sz="2000" dirty="0"/>
              <a:t>.</a:t>
            </a:r>
          </a:p>
          <a:p>
            <a:r>
              <a:rPr kumimoji="1" lang="en-US" altLang="zh-CN" sz="2000" dirty="0"/>
              <a:t>We can see that in all the data, most people are approved for credit cards, and only a handful of people are not.</a:t>
            </a:r>
          </a:p>
          <a:p>
            <a:r>
              <a:rPr kumimoji="1" lang="en-US" altLang="zh-CN" sz="2000" dirty="0"/>
              <a:t>There were a total of 25,128 applicants, and only 121 were not approved for credit card approval. Generally speaking, credit card approval is relatively easy to pass in my set of data.</a:t>
            </a:r>
            <a:endParaRPr kumimoji="1" lang="zh-CN" altLang="en-US" sz="2000" dirty="0"/>
          </a:p>
        </p:txBody>
      </p:sp>
      <p:pic>
        <p:nvPicPr>
          <p:cNvPr id="4" name="图片 3">
            <a:extLst>
              <a:ext uri="{FF2B5EF4-FFF2-40B4-BE49-F238E27FC236}">
                <a16:creationId xmlns:a16="http://schemas.microsoft.com/office/drawing/2014/main" id="{1E904DC6-A1AF-2A9C-0EF8-CC78AACB846E}"/>
              </a:ext>
            </a:extLst>
          </p:cNvPr>
          <p:cNvPicPr>
            <a:picLocks noChangeAspect="1"/>
          </p:cNvPicPr>
          <p:nvPr/>
        </p:nvPicPr>
        <p:blipFill>
          <a:blip r:embed="rId2"/>
          <a:stretch>
            <a:fillRect/>
          </a:stretch>
        </p:blipFill>
        <p:spPr>
          <a:xfrm>
            <a:off x="838200" y="5129486"/>
            <a:ext cx="3225800" cy="762000"/>
          </a:xfrm>
          <a:prstGeom prst="rect">
            <a:avLst/>
          </a:prstGeom>
        </p:spPr>
      </p:pic>
      <p:pic>
        <p:nvPicPr>
          <p:cNvPr id="5" name="图片 4">
            <a:extLst>
              <a:ext uri="{FF2B5EF4-FFF2-40B4-BE49-F238E27FC236}">
                <a16:creationId xmlns:a16="http://schemas.microsoft.com/office/drawing/2014/main" id="{D6AA2510-4A04-6B44-4FD2-F125F19B551B}"/>
              </a:ext>
            </a:extLst>
          </p:cNvPr>
          <p:cNvPicPr>
            <a:picLocks noChangeAspect="1"/>
          </p:cNvPicPr>
          <p:nvPr/>
        </p:nvPicPr>
        <p:blipFill>
          <a:blip r:embed="rId3"/>
          <a:stretch>
            <a:fillRect/>
          </a:stretch>
        </p:blipFill>
        <p:spPr>
          <a:xfrm>
            <a:off x="3942118" y="3962400"/>
            <a:ext cx="4307764" cy="2706414"/>
          </a:xfrm>
          <a:prstGeom prst="rect">
            <a:avLst/>
          </a:prstGeom>
        </p:spPr>
      </p:pic>
    </p:spTree>
    <p:extLst>
      <p:ext uri="{BB962C8B-B14F-4D97-AF65-F5344CB8AC3E}">
        <p14:creationId xmlns:p14="http://schemas.microsoft.com/office/powerpoint/2010/main" val="159205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DA51F-40F2-1840-54E5-955409A959B9}"/>
              </a:ext>
            </a:extLst>
          </p:cNvPr>
          <p:cNvSpPr>
            <a:spLocks noGrp="1"/>
          </p:cNvSpPr>
          <p:nvPr>
            <p:ph type="title"/>
          </p:nvPr>
        </p:nvSpPr>
        <p:spPr>
          <a:xfrm>
            <a:off x="0" y="11751"/>
            <a:ext cx="10515600" cy="1325563"/>
          </a:xfrm>
        </p:spPr>
        <p:txBody>
          <a:bodyPr/>
          <a:lstStyle/>
          <a:p>
            <a:r>
              <a:rPr lang="en-US" altLang="zh-CN" b="1" i="0" dirty="0">
                <a:solidFill>
                  <a:srgbClr val="000000"/>
                </a:solidFill>
                <a:effectLst/>
                <a:latin typeface="Helvetica Neue" panose="02000503000000020004" pitchFamily="2" charset="0"/>
              </a:rPr>
              <a:t>Investigate Data</a:t>
            </a:r>
            <a:endParaRPr kumimoji="1" lang="zh-CN" altLang="en-US" dirty="0"/>
          </a:p>
        </p:txBody>
      </p:sp>
      <p:sp>
        <p:nvSpPr>
          <p:cNvPr id="3" name="内容占位符 2">
            <a:extLst>
              <a:ext uri="{FF2B5EF4-FFF2-40B4-BE49-F238E27FC236}">
                <a16:creationId xmlns:a16="http://schemas.microsoft.com/office/drawing/2014/main" id="{F691066A-FC0E-E2CF-410A-A366C06F183A}"/>
              </a:ext>
            </a:extLst>
          </p:cNvPr>
          <p:cNvSpPr>
            <a:spLocks noGrp="1"/>
          </p:cNvSpPr>
          <p:nvPr>
            <p:ph idx="1"/>
          </p:nvPr>
        </p:nvSpPr>
        <p:spPr>
          <a:xfrm>
            <a:off x="3357159" y="2010715"/>
            <a:ext cx="6326393" cy="1681349"/>
          </a:xfrm>
        </p:spPr>
        <p:txBody>
          <a:bodyPr>
            <a:normAutofit/>
          </a:bodyPr>
          <a:lstStyle/>
          <a:p>
            <a:r>
              <a:rPr kumimoji="1" lang="en-US" altLang="zh-CN" sz="2400" dirty="0"/>
              <a:t>I investigated the research data types and investigated what might be invalid data. From the table I see no particularly unusual data.</a:t>
            </a:r>
            <a:endParaRPr kumimoji="1" lang="zh-CN" altLang="en-US" sz="2400" dirty="0"/>
          </a:p>
        </p:txBody>
      </p:sp>
      <p:pic>
        <p:nvPicPr>
          <p:cNvPr id="4" name="图片 3">
            <a:extLst>
              <a:ext uri="{FF2B5EF4-FFF2-40B4-BE49-F238E27FC236}">
                <a16:creationId xmlns:a16="http://schemas.microsoft.com/office/drawing/2014/main" id="{69A428E2-355C-79F3-8E3C-9B750307C676}"/>
              </a:ext>
            </a:extLst>
          </p:cNvPr>
          <p:cNvPicPr>
            <a:picLocks noChangeAspect="1"/>
          </p:cNvPicPr>
          <p:nvPr/>
        </p:nvPicPr>
        <p:blipFill>
          <a:blip r:embed="rId2"/>
          <a:stretch>
            <a:fillRect/>
          </a:stretch>
        </p:blipFill>
        <p:spPr>
          <a:xfrm>
            <a:off x="0" y="1472367"/>
            <a:ext cx="2003213" cy="2758047"/>
          </a:xfrm>
          <a:prstGeom prst="rect">
            <a:avLst/>
          </a:prstGeom>
        </p:spPr>
      </p:pic>
      <p:grpSp>
        <p:nvGrpSpPr>
          <p:cNvPr id="7" name="组合 6">
            <a:extLst>
              <a:ext uri="{FF2B5EF4-FFF2-40B4-BE49-F238E27FC236}">
                <a16:creationId xmlns:a16="http://schemas.microsoft.com/office/drawing/2014/main" id="{9E69AA11-25FB-F7D6-F056-8B44A3E109D3}"/>
              </a:ext>
            </a:extLst>
          </p:cNvPr>
          <p:cNvGrpSpPr/>
          <p:nvPr/>
        </p:nvGrpSpPr>
        <p:grpSpPr>
          <a:xfrm>
            <a:off x="1" y="4267200"/>
            <a:ext cx="12192000" cy="2225675"/>
            <a:chOff x="223345" y="4227798"/>
            <a:chExt cx="13206934" cy="1949165"/>
          </a:xfrm>
        </p:grpSpPr>
        <p:pic>
          <p:nvPicPr>
            <p:cNvPr id="5" name="图片 4">
              <a:extLst>
                <a:ext uri="{FF2B5EF4-FFF2-40B4-BE49-F238E27FC236}">
                  <a16:creationId xmlns:a16="http://schemas.microsoft.com/office/drawing/2014/main" id="{652EF6B7-E34A-F1D9-E50F-6397201D0452}"/>
                </a:ext>
              </a:extLst>
            </p:cNvPr>
            <p:cNvPicPr>
              <a:picLocks noChangeAspect="1"/>
            </p:cNvPicPr>
            <p:nvPr/>
          </p:nvPicPr>
          <p:blipFill>
            <a:blip r:embed="rId3"/>
            <a:stretch>
              <a:fillRect/>
            </a:stretch>
          </p:blipFill>
          <p:spPr>
            <a:xfrm>
              <a:off x="223345" y="4227798"/>
              <a:ext cx="7772400" cy="1949165"/>
            </a:xfrm>
            <a:prstGeom prst="rect">
              <a:avLst/>
            </a:prstGeom>
          </p:spPr>
        </p:pic>
        <p:pic>
          <p:nvPicPr>
            <p:cNvPr id="6" name="图片 5">
              <a:extLst>
                <a:ext uri="{FF2B5EF4-FFF2-40B4-BE49-F238E27FC236}">
                  <a16:creationId xmlns:a16="http://schemas.microsoft.com/office/drawing/2014/main" id="{BBF42AEE-6FA4-C808-EF21-C668BDD44DCC}"/>
                </a:ext>
              </a:extLst>
            </p:cNvPr>
            <p:cNvPicPr>
              <a:picLocks noChangeAspect="1"/>
            </p:cNvPicPr>
            <p:nvPr/>
          </p:nvPicPr>
          <p:blipFill>
            <a:blip r:embed="rId4"/>
            <a:stretch>
              <a:fillRect/>
            </a:stretch>
          </p:blipFill>
          <p:spPr>
            <a:xfrm>
              <a:off x="7995745" y="4227798"/>
              <a:ext cx="5434534" cy="1949164"/>
            </a:xfrm>
            <a:prstGeom prst="rect">
              <a:avLst/>
            </a:prstGeom>
          </p:spPr>
        </p:pic>
      </p:grpSp>
    </p:spTree>
    <p:extLst>
      <p:ext uri="{BB962C8B-B14F-4D97-AF65-F5344CB8AC3E}">
        <p14:creationId xmlns:p14="http://schemas.microsoft.com/office/powerpoint/2010/main" val="118355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A743B-ED84-9356-6A0F-AA14EDF0E252}"/>
              </a:ext>
            </a:extLst>
          </p:cNvPr>
          <p:cNvSpPr>
            <a:spLocks noGrp="1"/>
          </p:cNvSpPr>
          <p:nvPr>
            <p:ph type="title"/>
          </p:nvPr>
        </p:nvSpPr>
        <p:spPr>
          <a:xfrm>
            <a:off x="0" y="0"/>
            <a:ext cx="10515600" cy="1325563"/>
          </a:xfrm>
        </p:spPr>
        <p:txBody>
          <a:bodyPr/>
          <a:lstStyle/>
          <a:p>
            <a:r>
              <a:rPr lang="en-US" altLang="zh-CN" b="1" i="0" dirty="0">
                <a:solidFill>
                  <a:srgbClr val="000000"/>
                </a:solidFill>
                <a:effectLst/>
                <a:latin typeface="Helvetica Neue" panose="02000503000000020004" pitchFamily="2" charset="0"/>
              </a:rPr>
              <a:t>Handle missing values</a:t>
            </a:r>
            <a:endParaRPr kumimoji="1" lang="zh-CN" altLang="en-US" dirty="0"/>
          </a:p>
        </p:txBody>
      </p:sp>
      <p:sp>
        <p:nvSpPr>
          <p:cNvPr id="3" name="内容占位符 2">
            <a:extLst>
              <a:ext uri="{FF2B5EF4-FFF2-40B4-BE49-F238E27FC236}">
                <a16:creationId xmlns:a16="http://schemas.microsoft.com/office/drawing/2014/main" id="{EE7481A4-51BA-2ADE-8C6D-B7BD584F86DF}"/>
              </a:ext>
            </a:extLst>
          </p:cNvPr>
          <p:cNvSpPr>
            <a:spLocks noGrp="1"/>
          </p:cNvSpPr>
          <p:nvPr>
            <p:ph idx="1"/>
          </p:nvPr>
        </p:nvSpPr>
        <p:spPr>
          <a:xfrm>
            <a:off x="4863662" y="1825625"/>
            <a:ext cx="5226269" cy="1603375"/>
          </a:xfrm>
        </p:spPr>
        <p:txBody>
          <a:bodyPr>
            <a:normAutofit lnSpcReduction="10000"/>
          </a:bodyPr>
          <a:lstStyle/>
          <a:p>
            <a:r>
              <a:rPr kumimoji="1" lang="en-US" altLang="zh-CN" dirty="0"/>
              <a:t>I checked if there are missing values. </a:t>
            </a:r>
          </a:p>
          <a:p>
            <a:r>
              <a:rPr kumimoji="1" lang="en-US" altLang="zh-CN" dirty="0"/>
              <a:t>The results show that there are no missing values.</a:t>
            </a:r>
            <a:endParaRPr kumimoji="1" lang="zh-CN" altLang="en-US" dirty="0"/>
          </a:p>
        </p:txBody>
      </p:sp>
      <p:pic>
        <p:nvPicPr>
          <p:cNvPr id="4" name="图片 3">
            <a:extLst>
              <a:ext uri="{FF2B5EF4-FFF2-40B4-BE49-F238E27FC236}">
                <a16:creationId xmlns:a16="http://schemas.microsoft.com/office/drawing/2014/main" id="{598ADA99-7141-D818-47C8-0536EFA85486}"/>
              </a:ext>
            </a:extLst>
          </p:cNvPr>
          <p:cNvPicPr>
            <a:picLocks noChangeAspect="1"/>
          </p:cNvPicPr>
          <p:nvPr/>
        </p:nvPicPr>
        <p:blipFill>
          <a:blip r:embed="rId2"/>
          <a:stretch>
            <a:fillRect/>
          </a:stretch>
        </p:blipFill>
        <p:spPr>
          <a:xfrm>
            <a:off x="838200" y="1690688"/>
            <a:ext cx="2946400" cy="4749800"/>
          </a:xfrm>
          <a:prstGeom prst="rect">
            <a:avLst/>
          </a:prstGeom>
        </p:spPr>
      </p:pic>
    </p:spTree>
    <p:extLst>
      <p:ext uri="{BB962C8B-B14F-4D97-AF65-F5344CB8AC3E}">
        <p14:creationId xmlns:p14="http://schemas.microsoft.com/office/powerpoint/2010/main" val="268993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81E7C-53B6-3999-2166-A29AD337A8E9}"/>
              </a:ext>
            </a:extLst>
          </p:cNvPr>
          <p:cNvSpPr>
            <a:spLocks noGrp="1"/>
          </p:cNvSpPr>
          <p:nvPr>
            <p:ph type="title"/>
          </p:nvPr>
        </p:nvSpPr>
        <p:spPr>
          <a:xfrm>
            <a:off x="0" y="0"/>
            <a:ext cx="10515600" cy="1325563"/>
          </a:xfrm>
        </p:spPr>
        <p:txBody>
          <a:bodyPr/>
          <a:lstStyle/>
          <a:p>
            <a:r>
              <a:rPr lang="en-US" altLang="zh-CN" b="1" i="0" dirty="0">
                <a:solidFill>
                  <a:srgbClr val="000000"/>
                </a:solidFill>
                <a:effectLst/>
                <a:latin typeface="Helvetica Neue" panose="02000503000000020004" pitchFamily="2" charset="0"/>
              </a:rPr>
              <a:t>Feature Selection</a:t>
            </a:r>
            <a:endParaRPr kumimoji="1" lang="zh-CN" altLang="en-US" dirty="0"/>
          </a:p>
        </p:txBody>
      </p:sp>
      <p:sp>
        <p:nvSpPr>
          <p:cNvPr id="3" name="内容占位符 2">
            <a:extLst>
              <a:ext uri="{FF2B5EF4-FFF2-40B4-BE49-F238E27FC236}">
                <a16:creationId xmlns:a16="http://schemas.microsoft.com/office/drawing/2014/main" id="{BE8FD919-E4ED-435A-904B-A706AC3A9D2A}"/>
              </a:ext>
            </a:extLst>
          </p:cNvPr>
          <p:cNvSpPr>
            <a:spLocks noGrp="1"/>
          </p:cNvSpPr>
          <p:nvPr>
            <p:ph idx="1"/>
          </p:nvPr>
        </p:nvSpPr>
        <p:spPr>
          <a:xfrm>
            <a:off x="4813738" y="1284464"/>
            <a:ext cx="6540062" cy="5095315"/>
          </a:xfrm>
        </p:spPr>
        <p:txBody>
          <a:bodyPr>
            <a:normAutofit lnSpcReduction="10000"/>
          </a:bodyPr>
          <a:lstStyle/>
          <a:p>
            <a:r>
              <a:rPr kumimoji="1" lang="en-US" altLang="zh-CN" sz="2400" dirty="0"/>
              <a:t>I selected the 15 most relevant values and conducted correlation analysis.</a:t>
            </a:r>
          </a:p>
          <a:p>
            <a:endParaRPr kumimoji="1" lang="en-US" altLang="zh-CN" sz="2400" dirty="0"/>
          </a:p>
          <a:p>
            <a:r>
              <a:rPr kumimoji="1" lang="en-US" altLang="zh-CN" sz="2400" dirty="0"/>
              <a:t>It can be seen from the correlation in the table that the only feature with a relatively high correlation with the target (greater than 0.05) is Total_Good_Debt. This feature indicates that good debt is positively related to credit card approval. The more good debt you have, the higher your chances of getting approved for a credit card (1).</a:t>
            </a:r>
          </a:p>
          <a:p>
            <a:endParaRPr kumimoji="1" lang="en-US" altLang="zh-CN" sz="2400" dirty="0"/>
          </a:p>
          <a:p>
            <a:r>
              <a:rPr kumimoji="1" lang="en-US" altLang="zh-CN" sz="2400" dirty="0"/>
              <a:t>Bad debt is also negatively correlated with credit card approval.</a:t>
            </a:r>
            <a:endParaRPr kumimoji="1" lang="zh-CN" altLang="en-US" sz="2400" dirty="0"/>
          </a:p>
        </p:txBody>
      </p:sp>
      <p:pic>
        <p:nvPicPr>
          <p:cNvPr id="4" name="图片 3">
            <a:extLst>
              <a:ext uri="{FF2B5EF4-FFF2-40B4-BE49-F238E27FC236}">
                <a16:creationId xmlns:a16="http://schemas.microsoft.com/office/drawing/2014/main" id="{B89BD458-76F1-5C57-A9FF-EEBC3444B6A5}"/>
              </a:ext>
            </a:extLst>
          </p:cNvPr>
          <p:cNvPicPr>
            <a:picLocks noChangeAspect="1"/>
          </p:cNvPicPr>
          <p:nvPr/>
        </p:nvPicPr>
        <p:blipFill>
          <a:blip r:embed="rId2"/>
          <a:stretch>
            <a:fillRect/>
          </a:stretch>
        </p:blipFill>
        <p:spPr>
          <a:xfrm>
            <a:off x="838200" y="1275433"/>
            <a:ext cx="2556378" cy="5181847"/>
          </a:xfrm>
          <a:prstGeom prst="rect">
            <a:avLst/>
          </a:prstGeom>
        </p:spPr>
      </p:pic>
    </p:spTree>
    <p:extLst>
      <p:ext uri="{BB962C8B-B14F-4D97-AF65-F5344CB8AC3E}">
        <p14:creationId xmlns:p14="http://schemas.microsoft.com/office/powerpoint/2010/main" val="86962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36E85-C729-29BB-125D-7CC57EC000A7}"/>
              </a:ext>
            </a:extLst>
          </p:cNvPr>
          <p:cNvSpPr>
            <a:spLocks noGrp="1"/>
          </p:cNvSpPr>
          <p:nvPr>
            <p:ph type="title"/>
          </p:nvPr>
        </p:nvSpPr>
        <p:spPr>
          <a:xfrm>
            <a:off x="0" y="18255"/>
            <a:ext cx="11960772" cy="1325563"/>
          </a:xfrm>
        </p:spPr>
        <p:txBody>
          <a:bodyPr>
            <a:normAutofit/>
          </a:bodyPr>
          <a:lstStyle/>
          <a:p>
            <a:r>
              <a:rPr lang="en-US" altLang="zh-CN" sz="4000" b="1" i="0" dirty="0">
                <a:solidFill>
                  <a:srgbClr val="000000"/>
                </a:solidFill>
                <a:effectLst/>
                <a:latin typeface="Helvetica Neue" panose="02000503000000020004" pitchFamily="2" charset="0"/>
              </a:rPr>
              <a:t>Investigate numeric-typed attribute distribution</a:t>
            </a:r>
            <a:endParaRPr kumimoji="1" lang="zh-CN" altLang="en-US" sz="4000" dirty="0"/>
          </a:p>
        </p:txBody>
      </p:sp>
      <p:sp>
        <p:nvSpPr>
          <p:cNvPr id="3" name="内容占位符 2">
            <a:extLst>
              <a:ext uri="{FF2B5EF4-FFF2-40B4-BE49-F238E27FC236}">
                <a16:creationId xmlns:a16="http://schemas.microsoft.com/office/drawing/2014/main" id="{D09CBA02-1404-A03F-0A20-03C3BD84BD05}"/>
              </a:ext>
            </a:extLst>
          </p:cNvPr>
          <p:cNvSpPr>
            <a:spLocks noGrp="1"/>
          </p:cNvSpPr>
          <p:nvPr>
            <p:ph idx="1"/>
          </p:nvPr>
        </p:nvSpPr>
        <p:spPr>
          <a:xfrm>
            <a:off x="838200" y="1216026"/>
            <a:ext cx="10515600" cy="2777906"/>
          </a:xfrm>
        </p:spPr>
        <p:txBody>
          <a:bodyPr>
            <a:normAutofit/>
          </a:bodyPr>
          <a:lstStyle/>
          <a:p>
            <a:r>
              <a:rPr kumimoji="1" lang="en-US" altLang="zh-CN" sz="2400" dirty="0"/>
              <a:t>From the Distribution of Total Good Debt we can see that the greater the number of good debts, the greater the chance of being approved for a credit card.</a:t>
            </a:r>
          </a:p>
          <a:p>
            <a:r>
              <a:rPr kumimoji="1" lang="en-US" altLang="zh-CN" sz="2400" dirty="0"/>
              <a:t>The number of good debts that have not been approved by credit cards is mostly concentrated in 2 times.</a:t>
            </a:r>
          </a:p>
          <a:p>
            <a:r>
              <a:rPr kumimoji="1" lang="en-US" altLang="zh-CN" sz="2400" dirty="0"/>
              <a:t>The distributions of years of working and total income are very similar for credit card approvals and non-approvals.</a:t>
            </a:r>
            <a:endParaRPr kumimoji="1" lang="zh-CN" altLang="en-US" sz="2400" dirty="0"/>
          </a:p>
        </p:txBody>
      </p:sp>
      <p:pic>
        <p:nvPicPr>
          <p:cNvPr id="4" name="图片 3">
            <a:extLst>
              <a:ext uri="{FF2B5EF4-FFF2-40B4-BE49-F238E27FC236}">
                <a16:creationId xmlns:a16="http://schemas.microsoft.com/office/drawing/2014/main" id="{6B4B7B4A-E6E5-AEBB-589D-F9D0E208CC25}"/>
              </a:ext>
            </a:extLst>
          </p:cNvPr>
          <p:cNvPicPr>
            <a:picLocks noChangeAspect="1"/>
          </p:cNvPicPr>
          <p:nvPr/>
        </p:nvPicPr>
        <p:blipFill>
          <a:blip r:embed="rId2"/>
          <a:stretch>
            <a:fillRect/>
          </a:stretch>
        </p:blipFill>
        <p:spPr>
          <a:xfrm>
            <a:off x="298181" y="3993932"/>
            <a:ext cx="3630711" cy="2733784"/>
          </a:xfrm>
          <a:prstGeom prst="rect">
            <a:avLst/>
          </a:prstGeom>
        </p:spPr>
      </p:pic>
      <p:pic>
        <p:nvPicPr>
          <p:cNvPr id="5" name="图片 4">
            <a:extLst>
              <a:ext uri="{FF2B5EF4-FFF2-40B4-BE49-F238E27FC236}">
                <a16:creationId xmlns:a16="http://schemas.microsoft.com/office/drawing/2014/main" id="{ED9E7595-9064-A6A7-243C-82DA40C54AA3}"/>
              </a:ext>
            </a:extLst>
          </p:cNvPr>
          <p:cNvPicPr>
            <a:picLocks noChangeAspect="1"/>
          </p:cNvPicPr>
          <p:nvPr/>
        </p:nvPicPr>
        <p:blipFill>
          <a:blip r:embed="rId3"/>
          <a:stretch>
            <a:fillRect/>
          </a:stretch>
        </p:blipFill>
        <p:spPr>
          <a:xfrm>
            <a:off x="4119897" y="3993932"/>
            <a:ext cx="3631181" cy="2726443"/>
          </a:xfrm>
          <a:prstGeom prst="rect">
            <a:avLst/>
          </a:prstGeom>
        </p:spPr>
      </p:pic>
      <p:pic>
        <p:nvPicPr>
          <p:cNvPr id="6" name="图片 5">
            <a:extLst>
              <a:ext uri="{FF2B5EF4-FFF2-40B4-BE49-F238E27FC236}">
                <a16:creationId xmlns:a16="http://schemas.microsoft.com/office/drawing/2014/main" id="{233F6BF2-C511-3C80-E251-037AFCE40829}"/>
              </a:ext>
            </a:extLst>
          </p:cNvPr>
          <p:cNvPicPr>
            <a:picLocks noChangeAspect="1"/>
          </p:cNvPicPr>
          <p:nvPr/>
        </p:nvPicPr>
        <p:blipFill>
          <a:blip r:embed="rId4"/>
          <a:stretch>
            <a:fillRect/>
          </a:stretch>
        </p:blipFill>
        <p:spPr>
          <a:xfrm>
            <a:off x="7941613" y="3993933"/>
            <a:ext cx="3577687" cy="2726444"/>
          </a:xfrm>
          <a:prstGeom prst="rect">
            <a:avLst/>
          </a:prstGeom>
        </p:spPr>
      </p:pic>
    </p:spTree>
    <p:extLst>
      <p:ext uri="{BB962C8B-B14F-4D97-AF65-F5344CB8AC3E}">
        <p14:creationId xmlns:p14="http://schemas.microsoft.com/office/powerpoint/2010/main" val="2029019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DCC65-029E-48C0-6275-B0B14F9AE5E9}"/>
              </a:ext>
            </a:extLst>
          </p:cNvPr>
          <p:cNvSpPr>
            <a:spLocks noGrp="1"/>
          </p:cNvSpPr>
          <p:nvPr>
            <p:ph type="title"/>
          </p:nvPr>
        </p:nvSpPr>
        <p:spPr>
          <a:xfrm>
            <a:off x="9656" y="-258982"/>
            <a:ext cx="11761929" cy="1325563"/>
          </a:xfrm>
        </p:spPr>
        <p:txBody>
          <a:bodyPr>
            <a:normAutofit/>
          </a:bodyPr>
          <a:lstStyle/>
          <a:p>
            <a:r>
              <a:rPr lang="en-US" altLang="zh-CN" sz="3600" b="1" i="0" dirty="0">
                <a:solidFill>
                  <a:srgbClr val="000000"/>
                </a:solidFill>
                <a:effectLst/>
                <a:latin typeface="Helvetica Neue" panose="02000503000000020004" pitchFamily="2" charset="0"/>
              </a:rPr>
              <a:t>Investigate object-typed attribute distribution</a:t>
            </a:r>
            <a:endParaRPr kumimoji="1" lang="zh-CN" altLang="en-US" sz="3600" dirty="0"/>
          </a:p>
        </p:txBody>
      </p:sp>
      <p:sp>
        <p:nvSpPr>
          <p:cNvPr id="3" name="内容占位符 2">
            <a:extLst>
              <a:ext uri="{FF2B5EF4-FFF2-40B4-BE49-F238E27FC236}">
                <a16:creationId xmlns:a16="http://schemas.microsoft.com/office/drawing/2014/main" id="{769730CD-FB0C-0D8A-09C5-B08B1C43A81D}"/>
              </a:ext>
            </a:extLst>
          </p:cNvPr>
          <p:cNvSpPr>
            <a:spLocks noGrp="1"/>
          </p:cNvSpPr>
          <p:nvPr>
            <p:ph idx="1"/>
          </p:nvPr>
        </p:nvSpPr>
        <p:spPr>
          <a:xfrm>
            <a:off x="8128431" y="1066581"/>
            <a:ext cx="3853362" cy="4529959"/>
          </a:xfrm>
        </p:spPr>
        <p:txBody>
          <a:bodyPr>
            <a:normAutofit/>
          </a:bodyPr>
          <a:lstStyle/>
          <a:p>
            <a:r>
              <a:rPr kumimoji="1" lang="en-US" altLang="zh-CN" sz="2400" dirty="0"/>
              <a:t>Correlation Analysis can only analyze attributes with numeric type. Meanwhile, object-type data may could be a good feature too. </a:t>
            </a:r>
          </a:p>
          <a:p>
            <a:endParaRPr kumimoji="1" lang="en-US" altLang="zh-CN" sz="2400" dirty="0"/>
          </a:p>
          <a:p>
            <a:r>
              <a:rPr kumimoji="1" lang="en-US" altLang="zh-CN" sz="2400" dirty="0"/>
              <a:t>So I want to visualize the distribution of some object-typed attribute on Status=0 and Status=1.</a:t>
            </a:r>
            <a:endParaRPr kumimoji="1" lang="zh-CN" altLang="en-US" sz="2400" dirty="0"/>
          </a:p>
        </p:txBody>
      </p:sp>
      <p:grpSp>
        <p:nvGrpSpPr>
          <p:cNvPr id="9" name="组合 8">
            <a:extLst>
              <a:ext uri="{FF2B5EF4-FFF2-40B4-BE49-F238E27FC236}">
                <a16:creationId xmlns:a16="http://schemas.microsoft.com/office/drawing/2014/main" id="{C0625D21-4B9F-CA8F-F04F-5E98AB5C61EF}"/>
              </a:ext>
            </a:extLst>
          </p:cNvPr>
          <p:cNvGrpSpPr/>
          <p:nvPr/>
        </p:nvGrpSpPr>
        <p:grpSpPr>
          <a:xfrm>
            <a:off x="9656" y="4812910"/>
            <a:ext cx="7772400" cy="2026835"/>
            <a:chOff x="55179" y="4531311"/>
            <a:chExt cx="7772400" cy="2026835"/>
          </a:xfrm>
        </p:grpSpPr>
        <p:pic>
          <p:nvPicPr>
            <p:cNvPr id="7" name="图片 6">
              <a:extLst>
                <a:ext uri="{FF2B5EF4-FFF2-40B4-BE49-F238E27FC236}">
                  <a16:creationId xmlns:a16="http://schemas.microsoft.com/office/drawing/2014/main" id="{B992C40E-D9B2-A2AD-1600-264652C4CB12}"/>
                </a:ext>
              </a:extLst>
            </p:cNvPr>
            <p:cNvPicPr>
              <a:picLocks noChangeAspect="1"/>
            </p:cNvPicPr>
            <p:nvPr/>
          </p:nvPicPr>
          <p:blipFill>
            <a:blip r:embed="rId2"/>
            <a:stretch>
              <a:fillRect/>
            </a:stretch>
          </p:blipFill>
          <p:spPr>
            <a:xfrm>
              <a:off x="55179" y="4531311"/>
              <a:ext cx="7772400" cy="2026835"/>
            </a:xfrm>
            <a:prstGeom prst="rect">
              <a:avLst/>
            </a:prstGeom>
          </p:spPr>
        </p:pic>
        <p:sp>
          <p:nvSpPr>
            <p:cNvPr id="8" name="文本框 7">
              <a:extLst>
                <a:ext uri="{FF2B5EF4-FFF2-40B4-BE49-F238E27FC236}">
                  <a16:creationId xmlns:a16="http://schemas.microsoft.com/office/drawing/2014/main" id="{83DC1E29-FD40-D8D7-F9A1-9643F8A202F7}"/>
                </a:ext>
              </a:extLst>
            </p:cNvPr>
            <p:cNvSpPr txBox="1"/>
            <p:nvPr/>
          </p:nvSpPr>
          <p:spPr>
            <a:xfrm>
              <a:off x="3337358" y="4688025"/>
              <a:ext cx="960519" cy="369332"/>
            </a:xfrm>
            <a:prstGeom prst="rect">
              <a:avLst/>
            </a:prstGeom>
            <a:noFill/>
          </p:spPr>
          <p:txBody>
            <a:bodyPr wrap="none" rtlCol="0">
              <a:spAutoFit/>
            </a:bodyPr>
            <a:lstStyle/>
            <a:p>
              <a:r>
                <a:rPr kumimoji="1" lang="en-US" altLang="zh-CN" dirty="0"/>
                <a:t>Job title</a:t>
              </a:r>
              <a:endParaRPr kumimoji="1" lang="zh-CN" altLang="en-US" dirty="0"/>
            </a:p>
          </p:txBody>
        </p:sp>
      </p:grpSp>
      <p:grpSp>
        <p:nvGrpSpPr>
          <p:cNvPr id="18" name="组合 17">
            <a:extLst>
              <a:ext uri="{FF2B5EF4-FFF2-40B4-BE49-F238E27FC236}">
                <a16:creationId xmlns:a16="http://schemas.microsoft.com/office/drawing/2014/main" id="{DC4954E3-D4B3-1939-07BA-C6E022427BE2}"/>
              </a:ext>
            </a:extLst>
          </p:cNvPr>
          <p:cNvGrpSpPr/>
          <p:nvPr/>
        </p:nvGrpSpPr>
        <p:grpSpPr>
          <a:xfrm>
            <a:off x="9656" y="777453"/>
            <a:ext cx="7772400" cy="2108517"/>
            <a:chOff x="2209800" y="2374741"/>
            <a:chExt cx="7772400" cy="2108517"/>
          </a:xfrm>
        </p:grpSpPr>
        <p:pic>
          <p:nvPicPr>
            <p:cNvPr id="16" name="图片 15">
              <a:extLst>
                <a:ext uri="{FF2B5EF4-FFF2-40B4-BE49-F238E27FC236}">
                  <a16:creationId xmlns:a16="http://schemas.microsoft.com/office/drawing/2014/main" id="{9160C123-FE5E-E5E6-C6ED-34DB79387C92}"/>
                </a:ext>
              </a:extLst>
            </p:cNvPr>
            <p:cNvPicPr>
              <a:picLocks noChangeAspect="1"/>
            </p:cNvPicPr>
            <p:nvPr/>
          </p:nvPicPr>
          <p:blipFill>
            <a:blip r:embed="rId3"/>
            <a:stretch>
              <a:fillRect/>
            </a:stretch>
          </p:blipFill>
          <p:spPr>
            <a:xfrm>
              <a:off x="2209800" y="2374741"/>
              <a:ext cx="7772400" cy="2108517"/>
            </a:xfrm>
            <a:prstGeom prst="rect">
              <a:avLst/>
            </a:prstGeom>
          </p:spPr>
        </p:pic>
        <p:sp>
          <p:nvSpPr>
            <p:cNvPr id="17" name="文本框 16">
              <a:extLst>
                <a:ext uri="{FF2B5EF4-FFF2-40B4-BE49-F238E27FC236}">
                  <a16:creationId xmlns:a16="http://schemas.microsoft.com/office/drawing/2014/main" id="{EEB9E363-3D06-3C0F-F88E-AA66D47FFE93}"/>
                </a:ext>
              </a:extLst>
            </p:cNvPr>
            <p:cNvSpPr txBox="1"/>
            <p:nvPr/>
          </p:nvSpPr>
          <p:spPr>
            <a:xfrm>
              <a:off x="5755104" y="3012500"/>
              <a:ext cx="1455848" cy="369332"/>
            </a:xfrm>
            <a:prstGeom prst="rect">
              <a:avLst/>
            </a:prstGeom>
            <a:noFill/>
          </p:spPr>
          <p:txBody>
            <a:bodyPr wrap="none" rtlCol="0">
              <a:spAutoFit/>
            </a:bodyPr>
            <a:lstStyle/>
            <a:p>
              <a:r>
                <a:rPr kumimoji="1" lang="en-US" altLang="zh-CN" dirty="0"/>
                <a:t>Family status</a:t>
              </a:r>
              <a:endParaRPr kumimoji="1" lang="zh-CN" altLang="en-US" dirty="0"/>
            </a:p>
          </p:txBody>
        </p:sp>
      </p:grpSp>
      <p:grpSp>
        <p:nvGrpSpPr>
          <p:cNvPr id="21" name="组合 20">
            <a:extLst>
              <a:ext uri="{FF2B5EF4-FFF2-40B4-BE49-F238E27FC236}">
                <a16:creationId xmlns:a16="http://schemas.microsoft.com/office/drawing/2014/main" id="{12E4E346-A622-1B61-D6E2-998492BC82C9}"/>
              </a:ext>
            </a:extLst>
          </p:cNvPr>
          <p:cNvGrpSpPr/>
          <p:nvPr/>
        </p:nvGrpSpPr>
        <p:grpSpPr>
          <a:xfrm>
            <a:off x="9656" y="2885740"/>
            <a:ext cx="7772400" cy="1949657"/>
            <a:chOff x="4101662" y="3718148"/>
            <a:chExt cx="7772400" cy="1949657"/>
          </a:xfrm>
        </p:grpSpPr>
        <p:pic>
          <p:nvPicPr>
            <p:cNvPr id="19" name="图片 18">
              <a:extLst>
                <a:ext uri="{FF2B5EF4-FFF2-40B4-BE49-F238E27FC236}">
                  <a16:creationId xmlns:a16="http://schemas.microsoft.com/office/drawing/2014/main" id="{E61C7CA6-C79E-1B39-8BAE-51FAADD9840D}"/>
                </a:ext>
              </a:extLst>
            </p:cNvPr>
            <p:cNvPicPr>
              <a:picLocks noChangeAspect="1"/>
            </p:cNvPicPr>
            <p:nvPr/>
          </p:nvPicPr>
          <p:blipFill>
            <a:blip r:embed="rId4"/>
            <a:stretch>
              <a:fillRect/>
            </a:stretch>
          </p:blipFill>
          <p:spPr>
            <a:xfrm>
              <a:off x="4101662" y="3718148"/>
              <a:ext cx="7772400" cy="1949657"/>
            </a:xfrm>
            <a:prstGeom prst="rect">
              <a:avLst/>
            </a:prstGeom>
          </p:spPr>
        </p:pic>
        <p:sp>
          <p:nvSpPr>
            <p:cNvPr id="20" name="文本框 19">
              <a:extLst>
                <a:ext uri="{FF2B5EF4-FFF2-40B4-BE49-F238E27FC236}">
                  <a16:creationId xmlns:a16="http://schemas.microsoft.com/office/drawing/2014/main" id="{DFE82530-BF77-9095-F72B-1D95AAA24ECC}"/>
                </a:ext>
              </a:extLst>
            </p:cNvPr>
            <p:cNvSpPr txBox="1"/>
            <p:nvPr/>
          </p:nvSpPr>
          <p:spPr>
            <a:xfrm>
              <a:off x="7658133" y="4489339"/>
              <a:ext cx="1505540" cy="369332"/>
            </a:xfrm>
            <a:prstGeom prst="rect">
              <a:avLst/>
            </a:prstGeom>
            <a:noFill/>
          </p:spPr>
          <p:txBody>
            <a:bodyPr wrap="none" rtlCol="0">
              <a:spAutoFit/>
            </a:bodyPr>
            <a:lstStyle/>
            <a:p>
              <a:r>
                <a:rPr kumimoji="1" lang="en-US" altLang="zh-CN" dirty="0"/>
                <a:t>Housing type</a:t>
              </a:r>
              <a:endParaRPr kumimoji="1" lang="zh-CN" altLang="en-US" dirty="0"/>
            </a:p>
          </p:txBody>
        </p:sp>
      </p:grpSp>
    </p:spTree>
    <p:extLst>
      <p:ext uri="{BB962C8B-B14F-4D97-AF65-F5344CB8AC3E}">
        <p14:creationId xmlns:p14="http://schemas.microsoft.com/office/powerpoint/2010/main" val="2796565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1179</Words>
  <Application>Microsoft Macintosh PowerPoint</Application>
  <PresentationFormat>宽屏</PresentationFormat>
  <Paragraphs>115</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Helvetica Neue</vt:lpstr>
      <vt:lpstr>Office 主题​​</vt:lpstr>
      <vt:lpstr>Credit Card Approval Prediction</vt:lpstr>
      <vt:lpstr>Problem description</vt:lpstr>
      <vt:lpstr>Dataset description</vt:lpstr>
      <vt:lpstr>Data Exploration and Preprocessing</vt:lpstr>
      <vt:lpstr>Investigate Data</vt:lpstr>
      <vt:lpstr>Handle missing values</vt:lpstr>
      <vt:lpstr>Feature Selection</vt:lpstr>
      <vt:lpstr>Investigate numeric-typed attribute distribution</vt:lpstr>
      <vt:lpstr>Investigate object-typed attribute distribution</vt:lpstr>
      <vt:lpstr>PowerPoint 演示文稿</vt:lpstr>
      <vt:lpstr>PowerPoint 演示文稿</vt:lpstr>
      <vt:lpstr>Feature Transformation</vt:lpstr>
      <vt:lpstr>Model Building</vt:lpstr>
      <vt:lpstr>Final comparison and summary</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Prediction</dc:title>
  <dc:creator>Guozhao Tian</dc:creator>
  <cp:lastModifiedBy>Guozhao Tian</cp:lastModifiedBy>
  <cp:revision>2</cp:revision>
  <dcterms:created xsi:type="dcterms:W3CDTF">2024-01-14T20:09:39Z</dcterms:created>
  <dcterms:modified xsi:type="dcterms:W3CDTF">2024-01-14T23:23:11Z</dcterms:modified>
</cp:coreProperties>
</file>