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4" r:id="rId3"/>
  </p:sldMasterIdLst>
  <p:notesMasterIdLst>
    <p:notesMasterId r:id="rId51"/>
  </p:notesMasterIdLst>
  <p:sldIdLst>
    <p:sldId id="283" r:id="rId4"/>
    <p:sldId id="258" r:id="rId5"/>
    <p:sldId id="286" r:id="rId6"/>
    <p:sldId id="270" r:id="rId7"/>
    <p:sldId id="290" r:id="rId8"/>
    <p:sldId id="300" r:id="rId9"/>
    <p:sldId id="298" r:id="rId10"/>
    <p:sldId id="306" r:id="rId11"/>
    <p:sldId id="332" r:id="rId12"/>
    <p:sldId id="307" r:id="rId13"/>
    <p:sldId id="308" r:id="rId14"/>
    <p:sldId id="305" r:id="rId15"/>
    <p:sldId id="297" r:id="rId16"/>
    <p:sldId id="310" r:id="rId17"/>
    <p:sldId id="317" r:id="rId18"/>
    <p:sldId id="326" r:id="rId19"/>
    <p:sldId id="328" r:id="rId20"/>
    <p:sldId id="318" r:id="rId21"/>
    <p:sldId id="320" r:id="rId22"/>
    <p:sldId id="321" r:id="rId23"/>
    <p:sldId id="329" r:id="rId24"/>
    <p:sldId id="325" r:id="rId25"/>
    <p:sldId id="324" r:id="rId26"/>
    <p:sldId id="315" r:id="rId27"/>
    <p:sldId id="316" r:id="rId28"/>
    <p:sldId id="330" r:id="rId29"/>
    <p:sldId id="333" r:id="rId30"/>
    <p:sldId id="334" r:id="rId31"/>
    <p:sldId id="331" r:id="rId32"/>
    <p:sldId id="311" r:id="rId33"/>
    <p:sldId id="312" r:id="rId34"/>
    <p:sldId id="338" r:id="rId35"/>
    <p:sldId id="335" r:id="rId36"/>
    <p:sldId id="336" r:id="rId37"/>
    <p:sldId id="337" r:id="rId38"/>
    <p:sldId id="301" r:id="rId39"/>
    <p:sldId id="296" r:id="rId40"/>
    <p:sldId id="339" r:id="rId41"/>
    <p:sldId id="304" r:id="rId42"/>
    <p:sldId id="303" r:id="rId43"/>
    <p:sldId id="295" r:id="rId44"/>
    <p:sldId id="342" r:id="rId45"/>
    <p:sldId id="288" r:id="rId46"/>
    <p:sldId id="341" r:id="rId47"/>
    <p:sldId id="343" r:id="rId48"/>
    <p:sldId id="344" r:id="rId49"/>
    <p:sldId id="275" r:id="rId50"/>
  </p:sldIdLst>
  <p:sldSz cx="12192000" cy="6858000"/>
  <p:notesSz cx="6858000" cy="9144000"/>
  <p:custDataLst>
    <p:tags r:id="rId5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8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2B37"/>
    <a:srgbClr val="DC3C00"/>
    <a:srgbClr val="ECF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6" autoAdjust="0"/>
    <p:restoredTop sz="94424" autoAdjust="0"/>
  </p:normalViewPr>
  <p:slideViewPr>
    <p:cSldViewPr snapToGrid="0" showGuides="1">
      <p:cViewPr varScale="1">
        <p:scale>
          <a:sx n="72" d="100"/>
          <a:sy n="72" d="100"/>
        </p:scale>
        <p:origin x="-654" y="-102"/>
      </p:cViewPr>
      <p:guideLst>
        <p:guide orient="horz" pos="2183"/>
        <p:guide pos="3840"/>
        <p:guide pos="18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99A8ED-802A-4A19-BDEC-9DB58C413569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199BD8D9-6A57-4D39-B35E-0B56BA4F2D56}">
      <dgm:prSet phldrT="[文本]"/>
      <dgm:spPr/>
      <dgm:t>
        <a:bodyPr/>
        <a:lstStyle/>
        <a:p>
          <a:r>
            <a:rPr lang="zh-CN" altLang="en-US" dirty="0" smtClean="0"/>
            <a:t>预测涨跌赚钱</a:t>
          </a:r>
          <a:endParaRPr lang="zh-CN" altLang="en-US" dirty="0"/>
        </a:p>
      </dgm:t>
    </dgm:pt>
    <dgm:pt modelId="{58C4DA63-D755-4A36-B4C5-F1F2E2CCA074}" type="parTrans" cxnId="{2840AB78-2E2B-4FE6-897E-D75190E8C67E}">
      <dgm:prSet/>
      <dgm:spPr/>
      <dgm:t>
        <a:bodyPr/>
        <a:lstStyle/>
        <a:p>
          <a:endParaRPr lang="zh-CN" altLang="en-US"/>
        </a:p>
      </dgm:t>
    </dgm:pt>
    <dgm:pt modelId="{A8433021-466B-471E-ADF6-5C5EC33136E6}" type="sibTrans" cxnId="{2840AB78-2E2B-4FE6-897E-D75190E8C67E}">
      <dgm:prSet/>
      <dgm:spPr/>
      <dgm:t>
        <a:bodyPr/>
        <a:lstStyle/>
        <a:p>
          <a:endParaRPr lang="zh-CN" altLang="en-US"/>
        </a:p>
      </dgm:t>
    </dgm:pt>
    <dgm:pt modelId="{7EDC4033-EC97-4FEF-ACF9-7F5EAF4C99A3}">
      <dgm:prSet phldrT="[文本]"/>
      <dgm:spPr/>
      <dgm:t>
        <a:bodyPr/>
        <a:lstStyle/>
        <a:p>
          <a:r>
            <a:rPr lang="zh-CN" altLang="en-US" dirty="0" smtClean="0"/>
            <a:t>由新闻报道研究点什么出来</a:t>
          </a:r>
          <a:endParaRPr lang="zh-CN" altLang="en-US" dirty="0"/>
        </a:p>
      </dgm:t>
    </dgm:pt>
    <dgm:pt modelId="{1E3BA381-2D98-4EA6-AFF8-53408699A090}" type="parTrans" cxnId="{7BDA492C-0D46-4F6E-BD79-4D869BEB3431}">
      <dgm:prSet/>
      <dgm:spPr/>
      <dgm:t>
        <a:bodyPr/>
        <a:lstStyle/>
        <a:p>
          <a:endParaRPr lang="zh-CN" altLang="en-US"/>
        </a:p>
      </dgm:t>
    </dgm:pt>
    <dgm:pt modelId="{2BE779E5-350A-4CE9-B70A-DAEA6EC0C1DA}" type="sibTrans" cxnId="{7BDA492C-0D46-4F6E-BD79-4D869BEB3431}">
      <dgm:prSet/>
      <dgm:spPr/>
      <dgm:t>
        <a:bodyPr/>
        <a:lstStyle/>
        <a:p>
          <a:endParaRPr lang="zh-CN" altLang="en-US"/>
        </a:p>
      </dgm:t>
    </dgm:pt>
    <dgm:pt modelId="{52F19F23-28A1-4B05-9EAD-D4F6F83D4608}">
      <dgm:prSet phldrT="[文本]"/>
      <dgm:spPr/>
      <dgm:t>
        <a:bodyPr/>
        <a:lstStyle/>
        <a:p>
          <a:r>
            <a:rPr lang="zh-CN" altLang="en-US" dirty="0" smtClean="0"/>
            <a:t>股票名热度相关性</a:t>
          </a:r>
          <a:endParaRPr lang="zh-CN" altLang="en-US" dirty="0"/>
        </a:p>
      </dgm:t>
    </dgm:pt>
    <dgm:pt modelId="{4EB367DC-D5A8-4F23-AC90-77C509F48F7B}" type="parTrans" cxnId="{1153C8AF-B6F7-4CF2-AEE0-9A036444F06C}">
      <dgm:prSet/>
      <dgm:spPr/>
      <dgm:t>
        <a:bodyPr/>
        <a:lstStyle/>
        <a:p>
          <a:endParaRPr lang="zh-CN" altLang="en-US"/>
        </a:p>
      </dgm:t>
    </dgm:pt>
    <dgm:pt modelId="{E0102BF9-C873-410A-ACD6-69C44B12868E}" type="sibTrans" cxnId="{1153C8AF-B6F7-4CF2-AEE0-9A036444F06C}">
      <dgm:prSet/>
      <dgm:spPr/>
      <dgm:t>
        <a:bodyPr/>
        <a:lstStyle/>
        <a:p>
          <a:endParaRPr lang="zh-CN" altLang="en-US"/>
        </a:p>
      </dgm:t>
    </dgm:pt>
    <dgm:pt modelId="{33513FA3-7957-43DA-BCE9-EBD7E3CC2D1A}">
      <dgm:prSet phldrT="[文本]"/>
      <dgm:spPr/>
      <dgm:t>
        <a:bodyPr/>
        <a:lstStyle/>
        <a:p>
          <a:r>
            <a:rPr lang="zh-CN" altLang="en-US" dirty="0" smtClean="0"/>
            <a:t>情感分析相关性</a:t>
          </a:r>
          <a:endParaRPr lang="zh-CN" altLang="en-US" dirty="0"/>
        </a:p>
      </dgm:t>
    </dgm:pt>
    <dgm:pt modelId="{DBA483D0-D36E-45F4-A47F-6A302DDA2F43}" type="parTrans" cxnId="{40089A05-06CB-44F5-AD27-5DACF9D4D491}">
      <dgm:prSet/>
      <dgm:spPr/>
      <dgm:t>
        <a:bodyPr/>
        <a:lstStyle/>
        <a:p>
          <a:endParaRPr lang="zh-CN" altLang="en-US"/>
        </a:p>
      </dgm:t>
    </dgm:pt>
    <dgm:pt modelId="{085E8FF0-41C7-4D80-BE68-F6AD7A16EBCD}" type="sibTrans" cxnId="{40089A05-06CB-44F5-AD27-5DACF9D4D491}">
      <dgm:prSet/>
      <dgm:spPr/>
      <dgm:t>
        <a:bodyPr/>
        <a:lstStyle/>
        <a:p>
          <a:endParaRPr lang="zh-CN" altLang="en-US"/>
        </a:p>
      </dgm:t>
    </dgm:pt>
    <dgm:pt modelId="{FF37C9A4-CA76-44BE-8191-0E7C999654D4}" type="pres">
      <dgm:prSet presAssocID="{3F99A8ED-802A-4A19-BDEC-9DB58C413569}" presName="CompostProcess" presStyleCnt="0">
        <dgm:presLayoutVars>
          <dgm:dir/>
          <dgm:resizeHandles val="exact"/>
        </dgm:presLayoutVars>
      </dgm:prSet>
      <dgm:spPr/>
    </dgm:pt>
    <dgm:pt modelId="{1030BA7B-5568-4583-A465-2AF7051F909B}" type="pres">
      <dgm:prSet presAssocID="{3F99A8ED-802A-4A19-BDEC-9DB58C413569}" presName="arrow" presStyleLbl="bgShp" presStyleIdx="0" presStyleCnt="1" custScaleX="117647" custLinFactNeighborX="-9680" custLinFactNeighborY="-96525"/>
      <dgm:spPr/>
    </dgm:pt>
    <dgm:pt modelId="{98B7BB0C-DBF2-43EA-B674-D721A6E3BA09}" type="pres">
      <dgm:prSet presAssocID="{3F99A8ED-802A-4A19-BDEC-9DB58C413569}" presName="linearProcess" presStyleCnt="0"/>
      <dgm:spPr/>
    </dgm:pt>
    <dgm:pt modelId="{CA519503-9EE2-4D32-8B5A-A9DB698B5E62}" type="pres">
      <dgm:prSet presAssocID="{199BD8D9-6A57-4D39-B35E-0B56BA4F2D56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D926EE-0EB0-4B74-AABB-39DB64686911}" type="pres">
      <dgm:prSet presAssocID="{A8433021-466B-471E-ADF6-5C5EC33136E6}" presName="sibTrans" presStyleCnt="0"/>
      <dgm:spPr/>
    </dgm:pt>
    <dgm:pt modelId="{452CA0DC-D2A2-45D4-A0F9-B9313138D7EC}" type="pres">
      <dgm:prSet presAssocID="{7EDC4033-EC97-4FEF-ACF9-7F5EAF4C99A3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971C35-4C15-47DB-8D86-312457D63762}" type="pres">
      <dgm:prSet presAssocID="{2BE779E5-350A-4CE9-B70A-DAEA6EC0C1DA}" presName="sibTrans" presStyleCnt="0"/>
      <dgm:spPr/>
    </dgm:pt>
    <dgm:pt modelId="{9286C7AC-F603-47B7-B770-2F1198533939}" type="pres">
      <dgm:prSet presAssocID="{33513FA3-7957-43DA-BCE9-EBD7E3CC2D1A}" presName="textNode" presStyleLbl="node1" presStyleIdx="2" presStyleCnt="4">
        <dgm:presLayoutVars>
          <dgm:bulletEnabled val="1"/>
        </dgm:presLayoutVars>
      </dgm:prSet>
      <dgm:spPr/>
    </dgm:pt>
    <dgm:pt modelId="{D2F62964-9719-4ABB-A7F3-C60797E9EC9A}" type="pres">
      <dgm:prSet presAssocID="{085E8FF0-41C7-4D80-BE68-F6AD7A16EBCD}" presName="sibTrans" presStyleCnt="0"/>
      <dgm:spPr/>
    </dgm:pt>
    <dgm:pt modelId="{57708BA1-88CC-4A17-80D0-E6713692C447}" type="pres">
      <dgm:prSet presAssocID="{52F19F23-28A1-4B05-9EAD-D4F6F83D4608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0265416-0266-429C-899C-797F0C98ED43}" type="presOf" srcId="{52F19F23-28A1-4B05-9EAD-D4F6F83D4608}" destId="{57708BA1-88CC-4A17-80D0-E6713692C447}" srcOrd="0" destOrd="0" presId="urn:microsoft.com/office/officeart/2005/8/layout/hProcess9"/>
    <dgm:cxn modelId="{1C05A182-CB19-4540-91F0-5BAF3152C03B}" type="presOf" srcId="{3F99A8ED-802A-4A19-BDEC-9DB58C413569}" destId="{FF37C9A4-CA76-44BE-8191-0E7C999654D4}" srcOrd="0" destOrd="0" presId="urn:microsoft.com/office/officeart/2005/8/layout/hProcess9"/>
    <dgm:cxn modelId="{2840AB78-2E2B-4FE6-897E-D75190E8C67E}" srcId="{3F99A8ED-802A-4A19-BDEC-9DB58C413569}" destId="{199BD8D9-6A57-4D39-B35E-0B56BA4F2D56}" srcOrd="0" destOrd="0" parTransId="{58C4DA63-D755-4A36-B4C5-F1F2E2CCA074}" sibTransId="{A8433021-466B-471E-ADF6-5C5EC33136E6}"/>
    <dgm:cxn modelId="{A9430C7F-6696-4250-8F7F-0742448A297D}" type="presOf" srcId="{33513FA3-7957-43DA-BCE9-EBD7E3CC2D1A}" destId="{9286C7AC-F603-47B7-B770-2F1198533939}" srcOrd="0" destOrd="0" presId="urn:microsoft.com/office/officeart/2005/8/layout/hProcess9"/>
    <dgm:cxn modelId="{40089A05-06CB-44F5-AD27-5DACF9D4D491}" srcId="{3F99A8ED-802A-4A19-BDEC-9DB58C413569}" destId="{33513FA3-7957-43DA-BCE9-EBD7E3CC2D1A}" srcOrd="2" destOrd="0" parTransId="{DBA483D0-D36E-45F4-A47F-6A302DDA2F43}" sibTransId="{085E8FF0-41C7-4D80-BE68-F6AD7A16EBCD}"/>
    <dgm:cxn modelId="{7BDA492C-0D46-4F6E-BD79-4D869BEB3431}" srcId="{3F99A8ED-802A-4A19-BDEC-9DB58C413569}" destId="{7EDC4033-EC97-4FEF-ACF9-7F5EAF4C99A3}" srcOrd="1" destOrd="0" parTransId="{1E3BA381-2D98-4EA6-AFF8-53408699A090}" sibTransId="{2BE779E5-350A-4CE9-B70A-DAEA6EC0C1DA}"/>
    <dgm:cxn modelId="{83071040-EEC1-497C-A451-6A144C83795E}" type="presOf" srcId="{7EDC4033-EC97-4FEF-ACF9-7F5EAF4C99A3}" destId="{452CA0DC-D2A2-45D4-A0F9-B9313138D7EC}" srcOrd="0" destOrd="0" presId="urn:microsoft.com/office/officeart/2005/8/layout/hProcess9"/>
    <dgm:cxn modelId="{1153C8AF-B6F7-4CF2-AEE0-9A036444F06C}" srcId="{3F99A8ED-802A-4A19-BDEC-9DB58C413569}" destId="{52F19F23-28A1-4B05-9EAD-D4F6F83D4608}" srcOrd="3" destOrd="0" parTransId="{4EB367DC-D5A8-4F23-AC90-77C509F48F7B}" sibTransId="{E0102BF9-C873-410A-ACD6-69C44B12868E}"/>
    <dgm:cxn modelId="{CE10F889-A1EF-4AD8-9A58-77E3F7666038}" type="presOf" srcId="{199BD8D9-6A57-4D39-B35E-0B56BA4F2D56}" destId="{CA519503-9EE2-4D32-8B5A-A9DB698B5E62}" srcOrd="0" destOrd="0" presId="urn:microsoft.com/office/officeart/2005/8/layout/hProcess9"/>
    <dgm:cxn modelId="{2DEDB810-6ECA-4E7F-A28B-7A9B66A5D173}" type="presParOf" srcId="{FF37C9A4-CA76-44BE-8191-0E7C999654D4}" destId="{1030BA7B-5568-4583-A465-2AF7051F909B}" srcOrd="0" destOrd="0" presId="urn:microsoft.com/office/officeart/2005/8/layout/hProcess9"/>
    <dgm:cxn modelId="{E5FBD43F-4788-410A-8ABD-9BEFD72523F4}" type="presParOf" srcId="{FF37C9A4-CA76-44BE-8191-0E7C999654D4}" destId="{98B7BB0C-DBF2-43EA-B674-D721A6E3BA09}" srcOrd="1" destOrd="0" presId="urn:microsoft.com/office/officeart/2005/8/layout/hProcess9"/>
    <dgm:cxn modelId="{039AE1D6-65D0-421A-8DFA-F020BEFB2F49}" type="presParOf" srcId="{98B7BB0C-DBF2-43EA-B674-D721A6E3BA09}" destId="{CA519503-9EE2-4D32-8B5A-A9DB698B5E62}" srcOrd="0" destOrd="0" presId="urn:microsoft.com/office/officeart/2005/8/layout/hProcess9"/>
    <dgm:cxn modelId="{A4044AEC-A3F4-4096-8D1A-FF32C9F7DFB9}" type="presParOf" srcId="{98B7BB0C-DBF2-43EA-B674-D721A6E3BA09}" destId="{98D926EE-0EB0-4B74-AABB-39DB64686911}" srcOrd="1" destOrd="0" presId="urn:microsoft.com/office/officeart/2005/8/layout/hProcess9"/>
    <dgm:cxn modelId="{3EF12F6F-6247-45B3-B0E1-E2C658791F85}" type="presParOf" srcId="{98B7BB0C-DBF2-43EA-B674-D721A6E3BA09}" destId="{452CA0DC-D2A2-45D4-A0F9-B9313138D7EC}" srcOrd="2" destOrd="0" presId="urn:microsoft.com/office/officeart/2005/8/layout/hProcess9"/>
    <dgm:cxn modelId="{06AC460C-9BB6-4473-A8E6-7E63CB0E2DBE}" type="presParOf" srcId="{98B7BB0C-DBF2-43EA-B674-D721A6E3BA09}" destId="{2E971C35-4C15-47DB-8D86-312457D63762}" srcOrd="3" destOrd="0" presId="urn:microsoft.com/office/officeart/2005/8/layout/hProcess9"/>
    <dgm:cxn modelId="{1100DF7B-B65B-437B-AD72-D7A5D209AE33}" type="presParOf" srcId="{98B7BB0C-DBF2-43EA-B674-D721A6E3BA09}" destId="{9286C7AC-F603-47B7-B770-2F1198533939}" srcOrd="4" destOrd="0" presId="urn:microsoft.com/office/officeart/2005/8/layout/hProcess9"/>
    <dgm:cxn modelId="{73CCDAB3-564B-4BCF-9A49-7DE436B81597}" type="presParOf" srcId="{98B7BB0C-DBF2-43EA-B674-D721A6E3BA09}" destId="{D2F62964-9719-4ABB-A7F3-C60797E9EC9A}" srcOrd="5" destOrd="0" presId="urn:microsoft.com/office/officeart/2005/8/layout/hProcess9"/>
    <dgm:cxn modelId="{7806471F-F4BB-49ED-A69D-B6925759BD42}" type="presParOf" srcId="{98B7BB0C-DBF2-43EA-B674-D721A6E3BA09}" destId="{57708BA1-88CC-4A17-80D0-E6713692C44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7D7911-D4FA-4263-9344-2D287A06C138}" type="doc">
      <dgm:prSet loTypeId="urn:microsoft.com/office/officeart/2005/8/layout/radial4" loCatId="relationship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64733556-7A75-46B1-8FCF-E13EACB07ED5}">
      <dgm:prSet phldrT="[文本]"/>
      <dgm:spPr/>
      <dgm:t>
        <a:bodyPr/>
        <a:lstStyle/>
        <a:p>
          <a:r>
            <a:rPr lang="zh-CN" altLang="en-US" dirty="0" smtClean="0"/>
            <a:t>相关性假设</a:t>
          </a:r>
          <a:endParaRPr lang="zh-CN" altLang="en-US" dirty="0"/>
        </a:p>
      </dgm:t>
    </dgm:pt>
    <dgm:pt modelId="{191CD7A9-211C-4933-AC3B-418C87605805}" type="parTrans" cxnId="{DBFBAEF3-7D2D-433F-B336-A0D350D6FCB7}">
      <dgm:prSet/>
      <dgm:spPr/>
      <dgm:t>
        <a:bodyPr/>
        <a:lstStyle/>
        <a:p>
          <a:endParaRPr lang="zh-CN" altLang="en-US"/>
        </a:p>
      </dgm:t>
    </dgm:pt>
    <dgm:pt modelId="{5B453360-6DA3-48EE-9F56-27F8339E00BF}" type="sibTrans" cxnId="{DBFBAEF3-7D2D-433F-B336-A0D350D6FCB7}">
      <dgm:prSet/>
      <dgm:spPr/>
      <dgm:t>
        <a:bodyPr/>
        <a:lstStyle/>
        <a:p>
          <a:endParaRPr lang="zh-CN" altLang="en-US"/>
        </a:p>
      </dgm:t>
    </dgm:pt>
    <dgm:pt modelId="{16A50FFF-4F49-4371-8289-FED07496B8B6}">
      <dgm:prSet phldrT="[文本]"/>
      <dgm:spPr/>
      <dgm:t>
        <a:bodyPr/>
        <a:lstStyle/>
        <a:p>
          <a:r>
            <a:rPr lang="zh-CN" altLang="en-US" dirty="0" smtClean="0"/>
            <a:t>统计学</a:t>
          </a:r>
          <a:endParaRPr lang="zh-CN" altLang="en-US" dirty="0"/>
        </a:p>
      </dgm:t>
    </dgm:pt>
    <dgm:pt modelId="{D4D183B1-092E-41D5-B089-0EE21BA0E77D}" type="parTrans" cxnId="{9ABE79D3-BC10-4F17-90E9-F6545ACF3F08}">
      <dgm:prSet/>
      <dgm:spPr/>
      <dgm:t>
        <a:bodyPr/>
        <a:lstStyle/>
        <a:p>
          <a:endParaRPr lang="zh-CN" altLang="en-US"/>
        </a:p>
      </dgm:t>
    </dgm:pt>
    <dgm:pt modelId="{378A5BCC-C5ED-4FE3-AA7A-68672B899D97}" type="sibTrans" cxnId="{9ABE79D3-BC10-4F17-90E9-F6545ACF3F08}">
      <dgm:prSet/>
      <dgm:spPr/>
      <dgm:t>
        <a:bodyPr/>
        <a:lstStyle/>
        <a:p>
          <a:endParaRPr lang="zh-CN" altLang="en-US"/>
        </a:p>
      </dgm:t>
    </dgm:pt>
    <dgm:pt modelId="{2F6B38C3-CB31-4854-9A3D-C73A67DB7EF7}">
      <dgm:prSet phldrT="[文本]"/>
      <dgm:spPr/>
      <dgm:t>
        <a:bodyPr/>
        <a:lstStyle/>
        <a:p>
          <a:r>
            <a:rPr lang="zh-CN" altLang="en-US" dirty="0" smtClean="0"/>
            <a:t>新闻传播</a:t>
          </a:r>
          <a:endParaRPr lang="zh-CN" altLang="en-US" dirty="0"/>
        </a:p>
      </dgm:t>
    </dgm:pt>
    <dgm:pt modelId="{09EF21D2-07C8-401B-9CA8-F74AFFED1BF8}" type="parTrans" cxnId="{ECF9D651-2D77-491D-B0BA-2948F9EE6CEB}">
      <dgm:prSet/>
      <dgm:spPr/>
      <dgm:t>
        <a:bodyPr/>
        <a:lstStyle/>
        <a:p>
          <a:endParaRPr lang="zh-CN" altLang="en-US"/>
        </a:p>
      </dgm:t>
    </dgm:pt>
    <dgm:pt modelId="{B477EA79-69EF-4148-BC10-C2B6A0FA7936}" type="sibTrans" cxnId="{ECF9D651-2D77-491D-B0BA-2948F9EE6CEB}">
      <dgm:prSet/>
      <dgm:spPr/>
      <dgm:t>
        <a:bodyPr/>
        <a:lstStyle/>
        <a:p>
          <a:endParaRPr lang="zh-CN" altLang="en-US"/>
        </a:p>
      </dgm:t>
    </dgm:pt>
    <dgm:pt modelId="{A844D2CB-8C2F-4FB4-8FA6-343E9CD93EEF}">
      <dgm:prSet phldrT="[文本]"/>
      <dgm:spPr/>
      <dgm:t>
        <a:bodyPr/>
        <a:lstStyle/>
        <a:p>
          <a:r>
            <a:rPr lang="zh-CN" altLang="en-US" dirty="0" smtClean="0"/>
            <a:t>心理学</a:t>
          </a:r>
          <a:endParaRPr lang="zh-CN" altLang="en-US" dirty="0"/>
        </a:p>
      </dgm:t>
    </dgm:pt>
    <dgm:pt modelId="{CD7C60F5-44BA-422B-B848-D9CEC0DC549C}" type="parTrans" cxnId="{F3CC975B-7296-42D0-9DF0-75E0886FCDA4}">
      <dgm:prSet/>
      <dgm:spPr/>
      <dgm:t>
        <a:bodyPr/>
        <a:lstStyle/>
        <a:p>
          <a:endParaRPr lang="zh-CN" altLang="en-US"/>
        </a:p>
      </dgm:t>
    </dgm:pt>
    <dgm:pt modelId="{793D98D2-263E-4417-A07B-A630A96E9657}" type="sibTrans" cxnId="{F3CC975B-7296-42D0-9DF0-75E0886FCDA4}">
      <dgm:prSet/>
      <dgm:spPr/>
      <dgm:t>
        <a:bodyPr/>
        <a:lstStyle/>
        <a:p>
          <a:endParaRPr lang="zh-CN" altLang="en-US"/>
        </a:p>
      </dgm:t>
    </dgm:pt>
    <dgm:pt modelId="{70A3E9F5-C320-499B-8959-7510AC14385D}" type="pres">
      <dgm:prSet presAssocID="{6A7D7911-D4FA-4263-9344-2D287A06C13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9307D87-48C0-42AC-BED7-625D5A83D6EF}" type="pres">
      <dgm:prSet presAssocID="{64733556-7A75-46B1-8FCF-E13EACB07ED5}" presName="centerShape" presStyleLbl="node0" presStyleIdx="0" presStyleCnt="1"/>
      <dgm:spPr/>
    </dgm:pt>
    <dgm:pt modelId="{A1970357-CF12-4238-B893-DAC4B5156530}" type="pres">
      <dgm:prSet presAssocID="{D4D183B1-092E-41D5-B089-0EE21BA0E77D}" presName="parTrans" presStyleLbl="bgSibTrans2D1" presStyleIdx="0" presStyleCnt="3"/>
      <dgm:spPr/>
    </dgm:pt>
    <dgm:pt modelId="{70DDCBB2-6BDD-48C8-B587-CEAB7C24D3D3}" type="pres">
      <dgm:prSet presAssocID="{16A50FFF-4F49-4371-8289-FED07496B8B6}" presName="node" presStyleLbl="node1" presStyleIdx="0" presStyleCnt="3">
        <dgm:presLayoutVars>
          <dgm:bulletEnabled val="1"/>
        </dgm:presLayoutVars>
      </dgm:prSet>
      <dgm:spPr/>
    </dgm:pt>
    <dgm:pt modelId="{354672EE-DF93-4ABF-9495-E8748C6D09F1}" type="pres">
      <dgm:prSet presAssocID="{09EF21D2-07C8-401B-9CA8-F74AFFED1BF8}" presName="parTrans" presStyleLbl="bgSibTrans2D1" presStyleIdx="1" presStyleCnt="3"/>
      <dgm:spPr/>
    </dgm:pt>
    <dgm:pt modelId="{B48D01AF-AEA8-4242-AD3E-591116A409C3}" type="pres">
      <dgm:prSet presAssocID="{2F6B38C3-CB31-4854-9A3D-C73A67DB7EF7}" presName="node" presStyleLbl="node1" presStyleIdx="1" presStyleCnt="3">
        <dgm:presLayoutVars>
          <dgm:bulletEnabled val="1"/>
        </dgm:presLayoutVars>
      </dgm:prSet>
      <dgm:spPr/>
    </dgm:pt>
    <dgm:pt modelId="{C05A8A69-5D83-4241-91C2-414F82B700D4}" type="pres">
      <dgm:prSet presAssocID="{CD7C60F5-44BA-422B-B848-D9CEC0DC549C}" presName="parTrans" presStyleLbl="bgSibTrans2D1" presStyleIdx="2" presStyleCnt="3"/>
      <dgm:spPr/>
    </dgm:pt>
    <dgm:pt modelId="{2E1C4B38-ACDB-4ADF-B9A1-AFC36BF8AF12}" type="pres">
      <dgm:prSet presAssocID="{A844D2CB-8C2F-4FB4-8FA6-343E9CD93EEF}" presName="node" presStyleLbl="node1" presStyleIdx="2" presStyleCnt="3">
        <dgm:presLayoutVars>
          <dgm:bulletEnabled val="1"/>
        </dgm:presLayoutVars>
      </dgm:prSet>
      <dgm:spPr/>
    </dgm:pt>
  </dgm:ptLst>
  <dgm:cxnLst>
    <dgm:cxn modelId="{DBFBAEF3-7D2D-433F-B336-A0D350D6FCB7}" srcId="{6A7D7911-D4FA-4263-9344-2D287A06C138}" destId="{64733556-7A75-46B1-8FCF-E13EACB07ED5}" srcOrd="0" destOrd="0" parTransId="{191CD7A9-211C-4933-AC3B-418C87605805}" sibTransId="{5B453360-6DA3-48EE-9F56-27F8339E00BF}"/>
    <dgm:cxn modelId="{ECF9D651-2D77-491D-B0BA-2948F9EE6CEB}" srcId="{64733556-7A75-46B1-8FCF-E13EACB07ED5}" destId="{2F6B38C3-CB31-4854-9A3D-C73A67DB7EF7}" srcOrd="1" destOrd="0" parTransId="{09EF21D2-07C8-401B-9CA8-F74AFFED1BF8}" sibTransId="{B477EA79-69EF-4148-BC10-C2B6A0FA7936}"/>
    <dgm:cxn modelId="{B204ACD5-5231-4686-AB0C-2E4737572A7F}" type="presOf" srcId="{2F6B38C3-CB31-4854-9A3D-C73A67DB7EF7}" destId="{B48D01AF-AEA8-4242-AD3E-591116A409C3}" srcOrd="0" destOrd="0" presId="urn:microsoft.com/office/officeart/2005/8/layout/radial4"/>
    <dgm:cxn modelId="{9B9B6106-B1C2-431B-8141-F070B78803F6}" type="presOf" srcId="{A844D2CB-8C2F-4FB4-8FA6-343E9CD93EEF}" destId="{2E1C4B38-ACDB-4ADF-B9A1-AFC36BF8AF12}" srcOrd="0" destOrd="0" presId="urn:microsoft.com/office/officeart/2005/8/layout/radial4"/>
    <dgm:cxn modelId="{9ABE79D3-BC10-4F17-90E9-F6545ACF3F08}" srcId="{64733556-7A75-46B1-8FCF-E13EACB07ED5}" destId="{16A50FFF-4F49-4371-8289-FED07496B8B6}" srcOrd="0" destOrd="0" parTransId="{D4D183B1-092E-41D5-B089-0EE21BA0E77D}" sibTransId="{378A5BCC-C5ED-4FE3-AA7A-68672B899D97}"/>
    <dgm:cxn modelId="{BC3007B3-9466-4812-9433-141A557C1B9F}" type="presOf" srcId="{64733556-7A75-46B1-8FCF-E13EACB07ED5}" destId="{99307D87-48C0-42AC-BED7-625D5A83D6EF}" srcOrd="0" destOrd="0" presId="urn:microsoft.com/office/officeart/2005/8/layout/radial4"/>
    <dgm:cxn modelId="{D5E4F101-69AF-48BA-8C0C-1589DA4D63A1}" type="presOf" srcId="{CD7C60F5-44BA-422B-B848-D9CEC0DC549C}" destId="{C05A8A69-5D83-4241-91C2-414F82B700D4}" srcOrd="0" destOrd="0" presId="urn:microsoft.com/office/officeart/2005/8/layout/radial4"/>
    <dgm:cxn modelId="{B714D749-C538-47F2-A502-65D08E703802}" type="presOf" srcId="{16A50FFF-4F49-4371-8289-FED07496B8B6}" destId="{70DDCBB2-6BDD-48C8-B587-CEAB7C24D3D3}" srcOrd="0" destOrd="0" presId="urn:microsoft.com/office/officeart/2005/8/layout/radial4"/>
    <dgm:cxn modelId="{3014D269-F55B-4202-96CC-9B1490A43F20}" type="presOf" srcId="{D4D183B1-092E-41D5-B089-0EE21BA0E77D}" destId="{A1970357-CF12-4238-B893-DAC4B5156530}" srcOrd="0" destOrd="0" presId="urn:microsoft.com/office/officeart/2005/8/layout/radial4"/>
    <dgm:cxn modelId="{F3CC975B-7296-42D0-9DF0-75E0886FCDA4}" srcId="{64733556-7A75-46B1-8FCF-E13EACB07ED5}" destId="{A844D2CB-8C2F-4FB4-8FA6-343E9CD93EEF}" srcOrd="2" destOrd="0" parTransId="{CD7C60F5-44BA-422B-B848-D9CEC0DC549C}" sibTransId="{793D98D2-263E-4417-A07B-A630A96E9657}"/>
    <dgm:cxn modelId="{45419A50-0C5F-46DD-90CA-DAE45A546615}" type="presOf" srcId="{09EF21D2-07C8-401B-9CA8-F74AFFED1BF8}" destId="{354672EE-DF93-4ABF-9495-E8748C6D09F1}" srcOrd="0" destOrd="0" presId="urn:microsoft.com/office/officeart/2005/8/layout/radial4"/>
    <dgm:cxn modelId="{5513B3BA-0E71-44FC-AF52-9BABB6E2D60F}" type="presOf" srcId="{6A7D7911-D4FA-4263-9344-2D287A06C138}" destId="{70A3E9F5-C320-499B-8959-7510AC14385D}" srcOrd="0" destOrd="0" presId="urn:microsoft.com/office/officeart/2005/8/layout/radial4"/>
    <dgm:cxn modelId="{5BA50B33-7DF7-4141-BA86-DF8FD35110BC}" type="presParOf" srcId="{70A3E9F5-C320-499B-8959-7510AC14385D}" destId="{99307D87-48C0-42AC-BED7-625D5A83D6EF}" srcOrd="0" destOrd="0" presId="urn:microsoft.com/office/officeart/2005/8/layout/radial4"/>
    <dgm:cxn modelId="{2D1EC4EC-56F7-48D8-B428-F612DDCF6A2F}" type="presParOf" srcId="{70A3E9F5-C320-499B-8959-7510AC14385D}" destId="{A1970357-CF12-4238-B893-DAC4B5156530}" srcOrd="1" destOrd="0" presId="urn:microsoft.com/office/officeart/2005/8/layout/radial4"/>
    <dgm:cxn modelId="{E471E7B7-474A-4AE3-829E-F0B48F66BE51}" type="presParOf" srcId="{70A3E9F5-C320-499B-8959-7510AC14385D}" destId="{70DDCBB2-6BDD-48C8-B587-CEAB7C24D3D3}" srcOrd="2" destOrd="0" presId="urn:microsoft.com/office/officeart/2005/8/layout/radial4"/>
    <dgm:cxn modelId="{A52D24B1-EA98-4DF0-95C4-0F1E84D8BD52}" type="presParOf" srcId="{70A3E9F5-C320-499B-8959-7510AC14385D}" destId="{354672EE-DF93-4ABF-9495-E8748C6D09F1}" srcOrd="3" destOrd="0" presId="urn:microsoft.com/office/officeart/2005/8/layout/radial4"/>
    <dgm:cxn modelId="{CC5F5704-204D-4274-BBCD-7FD20EC57C2D}" type="presParOf" srcId="{70A3E9F5-C320-499B-8959-7510AC14385D}" destId="{B48D01AF-AEA8-4242-AD3E-591116A409C3}" srcOrd="4" destOrd="0" presId="urn:microsoft.com/office/officeart/2005/8/layout/radial4"/>
    <dgm:cxn modelId="{C0778D4F-639B-4965-9B5D-09F31BE64CD0}" type="presParOf" srcId="{70A3E9F5-C320-499B-8959-7510AC14385D}" destId="{C05A8A69-5D83-4241-91C2-414F82B700D4}" srcOrd="5" destOrd="0" presId="urn:microsoft.com/office/officeart/2005/8/layout/radial4"/>
    <dgm:cxn modelId="{9FDEE405-5FC4-44D0-8AC3-57AB5B378006}" type="presParOf" srcId="{70A3E9F5-C320-499B-8959-7510AC14385D}" destId="{2E1C4B38-ACDB-4ADF-B9A1-AFC36BF8AF12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0BA7B-5568-4583-A465-2AF7051F909B}">
      <dsp:nvSpPr>
        <dsp:cNvPr id="0" name=""/>
        <dsp:cNvSpPr/>
      </dsp:nvSpPr>
      <dsp:spPr>
        <a:xfrm>
          <a:off x="0" y="0"/>
          <a:ext cx="9062437" cy="541866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19503-9EE2-4D32-8B5A-A9DB698B5E62}">
      <dsp:nvSpPr>
        <dsp:cNvPr id="0" name=""/>
        <dsp:cNvSpPr/>
      </dsp:nvSpPr>
      <dsp:spPr>
        <a:xfrm>
          <a:off x="4535" y="1625600"/>
          <a:ext cx="2181535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预测涨跌赚钱</a:t>
          </a:r>
          <a:endParaRPr lang="zh-CN" altLang="en-US" sz="2900" kern="1200" dirty="0"/>
        </a:p>
      </dsp:txBody>
      <dsp:txXfrm>
        <a:off x="110342" y="1731407"/>
        <a:ext cx="1969921" cy="1955852"/>
      </dsp:txXfrm>
    </dsp:sp>
    <dsp:sp modelId="{452CA0DC-D2A2-45D4-A0F9-B9313138D7EC}">
      <dsp:nvSpPr>
        <dsp:cNvPr id="0" name=""/>
        <dsp:cNvSpPr/>
      </dsp:nvSpPr>
      <dsp:spPr>
        <a:xfrm>
          <a:off x="2295147" y="1625600"/>
          <a:ext cx="2181535" cy="2167466"/>
        </a:xfrm>
        <a:prstGeom prst="roundRect">
          <a:avLst/>
        </a:prstGeom>
        <a:solidFill>
          <a:schemeClr val="accent2">
            <a:hueOff val="-3233615"/>
            <a:satOff val="14292"/>
            <a:lumOff val="163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由新闻报道研究点什么出来</a:t>
          </a:r>
          <a:endParaRPr lang="zh-CN" altLang="en-US" sz="2900" kern="1200" dirty="0"/>
        </a:p>
      </dsp:txBody>
      <dsp:txXfrm>
        <a:off x="2400954" y="1731407"/>
        <a:ext cx="1969921" cy="1955852"/>
      </dsp:txXfrm>
    </dsp:sp>
    <dsp:sp modelId="{9286C7AC-F603-47B7-B770-2F1198533939}">
      <dsp:nvSpPr>
        <dsp:cNvPr id="0" name=""/>
        <dsp:cNvSpPr/>
      </dsp:nvSpPr>
      <dsp:spPr>
        <a:xfrm>
          <a:off x="4585759" y="1625600"/>
          <a:ext cx="2181535" cy="2167466"/>
        </a:xfrm>
        <a:prstGeom prst="roundRect">
          <a:avLst/>
        </a:prstGeom>
        <a:solidFill>
          <a:schemeClr val="accent2">
            <a:hueOff val="-6467230"/>
            <a:satOff val="28584"/>
            <a:lumOff val="326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情感分析相关性</a:t>
          </a:r>
          <a:endParaRPr lang="zh-CN" altLang="en-US" sz="2900" kern="1200" dirty="0"/>
        </a:p>
      </dsp:txBody>
      <dsp:txXfrm>
        <a:off x="4691566" y="1731407"/>
        <a:ext cx="1969921" cy="1955852"/>
      </dsp:txXfrm>
    </dsp:sp>
    <dsp:sp modelId="{57708BA1-88CC-4A17-80D0-E6713692C447}">
      <dsp:nvSpPr>
        <dsp:cNvPr id="0" name=""/>
        <dsp:cNvSpPr/>
      </dsp:nvSpPr>
      <dsp:spPr>
        <a:xfrm>
          <a:off x="6876371" y="1625600"/>
          <a:ext cx="2181535" cy="2167466"/>
        </a:xfrm>
        <a:prstGeom prst="roundRect">
          <a:avLst/>
        </a:prstGeom>
        <a:solidFill>
          <a:schemeClr val="accent2">
            <a:hueOff val="-9700844"/>
            <a:satOff val="42876"/>
            <a:lumOff val="490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股票名热度相关性</a:t>
          </a:r>
          <a:endParaRPr lang="zh-CN" altLang="en-US" sz="2900" kern="1200" dirty="0"/>
        </a:p>
      </dsp:txBody>
      <dsp:txXfrm>
        <a:off x="6982178" y="1731407"/>
        <a:ext cx="1969921" cy="1955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07D87-48C0-42AC-BED7-625D5A83D6EF}">
      <dsp:nvSpPr>
        <dsp:cNvPr id="0" name=""/>
        <dsp:cNvSpPr/>
      </dsp:nvSpPr>
      <dsp:spPr>
        <a:xfrm>
          <a:off x="2874010" y="3036805"/>
          <a:ext cx="2379980" cy="237998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相关性假设</a:t>
          </a:r>
          <a:endParaRPr lang="zh-CN" altLang="en-US" sz="4100" kern="1200" dirty="0"/>
        </a:p>
      </dsp:txBody>
      <dsp:txXfrm>
        <a:off x="3222550" y="3385345"/>
        <a:ext cx="1682900" cy="1682900"/>
      </dsp:txXfrm>
    </dsp:sp>
    <dsp:sp modelId="{A1970357-CF12-4238-B893-DAC4B5156530}">
      <dsp:nvSpPr>
        <dsp:cNvPr id="0" name=""/>
        <dsp:cNvSpPr/>
      </dsp:nvSpPr>
      <dsp:spPr>
        <a:xfrm rot="12900000">
          <a:off x="1161933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DDCBB2-6BDD-48C8-B587-CEAB7C24D3D3}">
      <dsp:nvSpPr>
        <dsp:cNvPr id="0" name=""/>
        <dsp:cNvSpPr/>
      </dsp:nvSpPr>
      <dsp:spPr>
        <a:xfrm>
          <a:off x="213498" y="1417830"/>
          <a:ext cx="2260981" cy="18087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95" tIns="74295" rIns="74295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统计学</a:t>
          </a:r>
          <a:endParaRPr lang="zh-CN" altLang="en-US" sz="3900" kern="1200" dirty="0"/>
        </a:p>
      </dsp:txBody>
      <dsp:txXfrm>
        <a:off x="266475" y="1470807"/>
        <a:ext cx="2155027" cy="1702830"/>
      </dsp:txXfrm>
    </dsp:sp>
    <dsp:sp modelId="{354672EE-DF93-4ABF-9495-E8748C6D09F1}">
      <dsp:nvSpPr>
        <dsp:cNvPr id="0" name=""/>
        <dsp:cNvSpPr/>
      </dsp:nvSpPr>
      <dsp:spPr>
        <a:xfrm rot="16200000">
          <a:off x="3057324" y="1573802"/>
          <a:ext cx="2013351" cy="67829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4850422"/>
                <a:satOff val="21438"/>
                <a:lumOff val="245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0422"/>
                <a:satOff val="21438"/>
                <a:lumOff val="245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0422"/>
                <a:satOff val="21438"/>
                <a:lumOff val="245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8D01AF-AEA8-4242-AD3E-591116A409C3}">
      <dsp:nvSpPr>
        <dsp:cNvPr id="0" name=""/>
        <dsp:cNvSpPr/>
      </dsp:nvSpPr>
      <dsp:spPr>
        <a:xfrm>
          <a:off x="2933509" y="1881"/>
          <a:ext cx="2260981" cy="18087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850422"/>
                <a:satOff val="21438"/>
                <a:lumOff val="245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0422"/>
                <a:satOff val="21438"/>
                <a:lumOff val="245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0422"/>
                <a:satOff val="21438"/>
                <a:lumOff val="245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95" tIns="74295" rIns="74295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新闻传播</a:t>
          </a:r>
          <a:endParaRPr lang="zh-CN" altLang="en-US" sz="3900" kern="1200" dirty="0"/>
        </a:p>
      </dsp:txBody>
      <dsp:txXfrm>
        <a:off x="2986486" y="54858"/>
        <a:ext cx="2155027" cy="1702830"/>
      </dsp:txXfrm>
    </dsp:sp>
    <dsp:sp modelId="{C05A8A69-5D83-4241-91C2-414F82B700D4}">
      <dsp:nvSpPr>
        <dsp:cNvPr id="0" name=""/>
        <dsp:cNvSpPr/>
      </dsp:nvSpPr>
      <dsp:spPr>
        <a:xfrm rot="19500000">
          <a:off x="4952715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9700844"/>
                <a:satOff val="42876"/>
                <a:lumOff val="4901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0844"/>
                <a:satOff val="42876"/>
                <a:lumOff val="4901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0844"/>
                <a:satOff val="42876"/>
                <a:lumOff val="4901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1C4B38-ACDB-4ADF-B9A1-AFC36BF8AF12}">
      <dsp:nvSpPr>
        <dsp:cNvPr id="0" name=""/>
        <dsp:cNvSpPr/>
      </dsp:nvSpPr>
      <dsp:spPr>
        <a:xfrm>
          <a:off x="5653520" y="1417830"/>
          <a:ext cx="2260981" cy="18087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700844"/>
                <a:satOff val="42876"/>
                <a:lumOff val="4901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0844"/>
                <a:satOff val="42876"/>
                <a:lumOff val="4901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0844"/>
                <a:satOff val="42876"/>
                <a:lumOff val="4901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95" tIns="74295" rIns="74295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心理学</a:t>
          </a:r>
          <a:endParaRPr lang="zh-CN" altLang="en-US" sz="3900" kern="1200" dirty="0"/>
        </a:p>
      </dsp:txBody>
      <dsp:txXfrm>
        <a:off x="5706497" y="1470807"/>
        <a:ext cx="2155027" cy="1702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D49B-8AB1-4855-A4A4-08C0E4F52BDE}" type="datetimeFigureOut">
              <a:rPr lang="zh-CN" altLang="en-US" smtClean="0"/>
              <a:t>2016/5/24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65D5F-0965-4E51-9C70-23D48B456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743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2016/5/24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18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2016/5/24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30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2016/5/24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887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2016/5/24 Tuesday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44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2016/5/24 Tuesday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641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2016/5/24 Tuesday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294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2016/5/24 Tuesday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765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2016/5/24 Tuesday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628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2016/5/24 Tuesday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1836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2016/5/24 Tuesday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17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2016/5/24 Tuesday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97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2016/5/24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318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2016/5/24 Tuesday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7349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2016/5/24 Tuesday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478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2016/5/24 Tuesday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640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2016/5/24 Tuesday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2149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2016/5/24 Tuesday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084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2016/5/24 Tuesday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379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2016/5/24 Tuesday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5865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2016/5/24 Tuesday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157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2016/5/24 Tuesday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5080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2016/5/24 Tuesday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051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2016/5/24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5549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2016/5/24 Tuesday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4194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2016/5/24 Tuesday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3805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2016/5/24 Tuesday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5523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2016/5/24 Tuesday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0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2016/5/24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58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2016/5/24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54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2016/5/24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71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2016/5/24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53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2016/5/24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99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1D0-A797-4AF9-BA7D-F9EDE7CA232C}" type="datetimeFigureOut">
              <a:rPr lang="zh-CN" altLang="en-US" smtClean="0"/>
              <a:t>2016/5/24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7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81D0-A797-4AF9-BA7D-F9EDE7CA232C}" type="datetimeFigureOut">
              <a:rPr lang="zh-CN" altLang="en-US" smtClean="0"/>
              <a:t>2016/5/24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E4D9B-0B73-4C3A-834C-B3116E5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5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2016/5/24 Tuesday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12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81D0-A797-4AF9-BA7D-F9EDE7CA232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2016/5/24 Tuesday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E4D9B-0B73-4C3A-834C-B3116E5F4DB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5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843465"/>
            <a:ext cx="12192000" cy="20145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学生：周起超</a:t>
            </a:r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zh-CN" altLang="en-US" sz="2400" dirty="0">
                <a:solidFill>
                  <a:schemeClr val="bg1"/>
                </a:solidFill>
              </a:rPr>
              <a:t>指导导师：姜大志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4155" y="2048299"/>
            <a:ext cx="10283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4400" b="1" dirty="0" smtClean="0">
                <a:solidFill>
                  <a:schemeClr val="accent1">
                    <a:lumMod val="75000"/>
                  </a:schemeClr>
                </a:solidFill>
              </a:rPr>
              <a:t>面向</a:t>
            </a:r>
            <a:r>
              <a:rPr lang="zh-CN" altLang="zh-CN" sz="4400" b="1" dirty="0">
                <a:solidFill>
                  <a:schemeClr val="accent1">
                    <a:lumMod val="75000"/>
                  </a:schemeClr>
                </a:solidFill>
              </a:rPr>
              <a:t>财经新闻的文本挖掘系统设计与</a:t>
            </a:r>
            <a:r>
              <a:rPr lang="zh-CN" altLang="zh-CN" sz="4400" b="1" dirty="0" smtClean="0">
                <a:solidFill>
                  <a:schemeClr val="accent1">
                    <a:lumMod val="75000"/>
                  </a:schemeClr>
                </a:solidFill>
              </a:rPr>
              <a:t>实现</a:t>
            </a:r>
            <a:endParaRPr lang="zh-CN" altLang="zh-CN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28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 flipV="1">
            <a:off x="2536367" y="3222541"/>
            <a:ext cx="1440000" cy="28800"/>
          </a:xfrm>
          <a:custGeom>
            <a:avLst/>
            <a:gdLst>
              <a:gd name="connsiteX0" fmla="*/ 1071759 w 1440000"/>
              <a:gd name="connsiteY0" fmla="*/ 28800 h 28800"/>
              <a:gd name="connsiteX1" fmla="*/ 1440000 w 1440000"/>
              <a:gd name="connsiteY1" fmla="*/ 28800 h 28800"/>
              <a:gd name="connsiteX2" fmla="*/ 1440000 w 1440000"/>
              <a:gd name="connsiteY2" fmla="*/ 0 h 28800"/>
              <a:gd name="connsiteX3" fmla="*/ 1055131 w 1440000"/>
              <a:gd name="connsiteY3" fmla="*/ 0 h 28800"/>
              <a:gd name="connsiteX4" fmla="*/ 0 w 1440000"/>
              <a:gd name="connsiteY4" fmla="*/ 28800 h 28800"/>
              <a:gd name="connsiteX5" fmla="*/ 348492 w 1440000"/>
              <a:gd name="connsiteY5" fmla="*/ 28800 h 28800"/>
              <a:gd name="connsiteX6" fmla="*/ 398375 w 1440000"/>
              <a:gd name="connsiteY6" fmla="*/ 0 h 28800"/>
              <a:gd name="connsiteX7" fmla="*/ 0 w 1440000"/>
              <a:gd name="connsiteY7" fmla="*/ 0 h 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0000" h="28800">
                <a:moveTo>
                  <a:pt x="1071759" y="28800"/>
                </a:moveTo>
                <a:lnTo>
                  <a:pt x="1440000" y="28800"/>
                </a:lnTo>
                <a:lnTo>
                  <a:pt x="1440000" y="0"/>
                </a:lnTo>
                <a:lnTo>
                  <a:pt x="1055131" y="0"/>
                </a:lnTo>
                <a:close/>
                <a:moveTo>
                  <a:pt x="0" y="28800"/>
                </a:moveTo>
                <a:lnTo>
                  <a:pt x="348492" y="28800"/>
                </a:lnTo>
                <a:lnTo>
                  <a:pt x="398375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741355" y="2507831"/>
            <a:ext cx="705760" cy="714710"/>
            <a:chOff x="3569784" y="2113339"/>
            <a:chExt cx="705760" cy="714710"/>
          </a:xfrm>
          <a:solidFill>
            <a:schemeClr val="accent2"/>
          </a:solidFill>
        </p:grpSpPr>
        <p:grpSp>
          <p:nvGrpSpPr>
            <p:cNvPr id="5" name="组合 4"/>
            <p:cNvGrpSpPr/>
            <p:nvPr/>
          </p:nvGrpSpPr>
          <p:grpSpPr>
            <a:xfrm rot="1800000">
              <a:off x="3569784" y="2113339"/>
              <a:ext cx="705760" cy="703716"/>
              <a:chOff x="3569783" y="5296910"/>
              <a:chExt cx="705760" cy="703716"/>
            </a:xfrm>
            <a:grpFill/>
          </p:grpSpPr>
          <p:sp>
            <p:nvSpPr>
              <p:cNvPr id="7" name="矩形 6"/>
              <p:cNvSpPr/>
              <p:nvPr/>
            </p:nvSpPr>
            <p:spPr>
              <a:xfrm>
                <a:off x="3575456" y="5300539"/>
                <a:ext cx="700087" cy="7000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4094141" y="531350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3569783" y="598611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rot="5400000">
                <a:off x="3493849" y="538691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rot="5400000">
                <a:off x="4170613" y="5910626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文本框 5"/>
            <p:cNvSpPr txBox="1"/>
            <p:nvPr/>
          </p:nvSpPr>
          <p:spPr>
            <a:xfrm>
              <a:off x="3715169" y="2120163"/>
              <a:ext cx="5000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FFFFFF"/>
                  </a:solidFill>
                  <a:latin typeface="Impact" panose="020B0806030902050204" pitchFamily="34" charset="0"/>
                </a:rPr>
                <a:t>2</a:t>
              </a:r>
              <a:endParaRPr lang="zh-CN" altLang="en-US" sz="4000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511870" y="2360766"/>
            <a:ext cx="43140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rgbClr val="FFFFFF"/>
                </a:solidFill>
              </a:rPr>
              <a:t>实现流程</a:t>
            </a:r>
            <a:endParaRPr lang="zh-CN" altLang="en-US" sz="6000" dirty="0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521163" y="4066047"/>
            <a:ext cx="191110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FFFF"/>
                </a:solidFill>
              </a:rPr>
              <a:t>· </a:t>
            </a:r>
            <a:r>
              <a:rPr lang="zh-CN" altLang="en-US" sz="2400" dirty="0" smtClean="0">
                <a:solidFill>
                  <a:srgbClr val="FFFFFF"/>
                </a:solidFill>
              </a:rPr>
              <a:t>实现流程图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r>
              <a:rPr lang="en-US" altLang="zh-CN" sz="2400" dirty="0" smtClean="0">
                <a:solidFill>
                  <a:srgbClr val="FFFFFF"/>
                </a:solidFill>
              </a:rPr>
              <a:t>· </a:t>
            </a:r>
            <a:r>
              <a:rPr lang="zh-CN" altLang="en-US" sz="2400" dirty="0" smtClean="0">
                <a:solidFill>
                  <a:srgbClr val="FFFFFF"/>
                </a:solidFill>
              </a:rPr>
              <a:t>获取数据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r>
              <a:rPr lang="en-US" altLang="zh-CN" sz="2400" dirty="0" smtClean="0">
                <a:solidFill>
                  <a:srgbClr val="FFFFFF"/>
                </a:solidFill>
              </a:rPr>
              <a:t>· </a:t>
            </a:r>
            <a:r>
              <a:rPr lang="zh-CN" altLang="en-US" sz="2400" dirty="0" smtClean="0">
                <a:solidFill>
                  <a:srgbClr val="FFFFFF"/>
                </a:solidFill>
              </a:rPr>
              <a:t>处理数据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r>
              <a:rPr lang="en-US" altLang="zh-CN" sz="2400" dirty="0" smtClean="0">
                <a:solidFill>
                  <a:srgbClr val="FFFFFF"/>
                </a:solidFill>
              </a:rPr>
              <a:t>· </a:t>
            </a:r>
            <a:r>
              <a:rPr lang="zh-CN" altLang="en-US" sz="2400" dirty="0" smtClean="0">
                <a:solidFill>
                  <a:srgbClr val="FFFFFF"/>
                </a:solidFill>
              </a:rPr>
              <a:t>分析数据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r>
              <a:rPr lang="en-US" altLang="zh-CN" sz="2400" dirty="0" smtClean="0">
                <a:solidFill>
                  <a:srgbClr val="FFFFFF"/>
                </a:solidFill>
              </a:rPr>
              <a:t>· </a:t>
            </a:r>
            <a:r>
              <a:rPr lang="zh-CN" altLang="en-US" sz="2400" dirty="0" smtClean="0">
                <a:solidFill>
                  <a:srgbClr val="FFFFFF"/>
                </a:solidFill>
              </a:rPr>
              <a:t>得出结论</a:t>
            </a:r>
            <a:endParaRPr lang="en-US" altLang="zh-CN" sz="2400" dirty="0">
              <a:solidFill>
                <a:srgbClr val="FFFFFF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41213" y="3551004"/>
            <a:ext cx="370307" cy="571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2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0" y="0"/>
            <a:ext cx="5380382" cy="1171070"/>
            <a:chOff x="0" y="2036"/>
            <a:chExt cx="4735342" cy="1171070"/>
          </a:xfrm>
        </p:grpSpPr>
        <p:sp>
          <p:nvSpPr>
            <p:cNvPr id="22" name="矩形 21"/>
            <p:cNvSpPr/>
            <p:nvPr/>
          </p:nvSpPr>
          <p:spPr>
            <a:xfrm>
              <a:off x="878679" y="125906"/>
              <a:ext cx="385666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5400" dirty="0" smtClean="0">
                  <a:solidFill>
                    <a:schemeClr val="bg1"/>
                  </a:solidFill>
                </a:rPr>
                <a:t>实现流程图</a:t>
              </a:r>
              <a:endParaRPr lang="en-US" altLang="zh-CN" sz="5400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143" y="960369"/>
            <a:ext cx="9037637" cy="585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2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24202" y="2414587"/>
            <a:ext cx="2257425" cy="80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07398" y="2414587"/>
            <a:ext cx="2257425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050837" y="2414587"/>
            <a:ext cx="2257425" cy="80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 165"/>
          <p:cNvSpPr>
            <a:spLocks noEditPoints="1"/>
          </p:cNvSpPr>
          <p:nvPr/>
        </p:nvSpPr>
        <p:spPr bwMode="auto">
          <a:xfrm>
            <a:off x="3949248" y="2733676"/>
            <a:ext cx="390525" cy="481013"/>
          </a:xfrm>
          <a:custGeom>
            <a:avLst/>
            <a:gdLst>
              <a:gd name="T0" fmla="*/ 103 w 104"/>
              <a:gd name="T1" fmla="*/ 49 h 128"/>
              <a:gd name="T2" fmla="*/ 91 w 104"/>
              <a:gd name="T3" fmla="*/ 25 h 128"/>
              <a:gd name="T4" fmla="*/ 88 w 104"/>
              <a:gd name="T5" fmla="*/ 24 h 128"/>
              <a:gd name="T6" fmla="*/ 64 w 104"/>
              <a:gd name="T7" fmla="*/ 24 h 128"/>
              <a:gd name="T8" fmla="*/ 64 w 104"/>
              <a:gd name="T9" fmla="*/ 16 h 128"/>
              <a:gd name="T10" fmla="*/ 48 w 104"/>
              <a:gd name="T11" fmla="*/ 0 h 128"/>
              <a:gd name="T12" fmla="*/ 40 w 104"/>
              <a:gd name="T13" fmla="*/ 0 h 128"/>
              <a:gd name="T14" fmla="*/ 24 w 104"/>
              <a:gd name="T15" fmla="*/ 16 h 128"/>
              <a:gd name="T16" fmla="*/ 24 w 104"/>
              <a:gd name="T17" fmla="*/ 24 h 128"/>
              <a:gd name="T18" fmla="*/ 8 w 104"/>
              <a:gd name="T19" fmla="*/ 24 h 128"/>
              <a:gd name="T20" fmla="*/ 0 w 104"/>
              <a:gd name="T21" fmla="*/ 32 h 128"/>
              <a:gd name="T22" fmla="*/ 0 w 104"/>
              <a:gd name="T23" fmla="*/ 72 h 128"/>
              <a:gd name="T24" fmla="*/ 8 w 104"/>
              <a:gd name="T25" fmla="*/ 80 h 128"/>
              <a:gd name="T26" fmla="*/ 24 w 104"/>
              <a:gd name="T27" fmla="*/ 80 h 128"/>
              <a:gd name="T28" fmla="*/ 24 w 104"/>
              <a:gd name="T29" fmla="*/ 112 h 128"/>
              <a:gd name="T30" fmla="*/ 40 w 104"/>
              <a:gd name="T31" fmla="*/ 128 h 128"/>
              <a:gd name="T32" fmla="*/ 48 w 104"/>
              <a:gd name="T33" fmla="*/ 128 h 128"/>
              <a:gd name="T34" fmla="*/ 64 w 104"/>
              <a:gd name="T35" fmla="*/ 112 h 128"/>
              <a:gd name="T36" fmla="*/ 64 w 104"/>
              <a:gd name="T37" fmla="*/ 80 h 128"/>
              <a:gd name="T38" fmla="*/ 88 w 104"/>
              <a:gd name="T39" fmla="*/ 80 h 128"/>
              <a:gd name="T40" fmla="*/ 88 w 104"/>
              <a:gd name="T41" fmla="*/ 80 h 128"/>
              <a:gd name="T42" fmla="*/ 91 w 104"/>
              <a:gd name="T43" fmla="*/ 79 h 128"/>
              <a:gd name="T44" fmla="*/ 103 w 104"/>
              <a:gd name="T45" fmla="*/ 55 h 128"/>
              <a:gd name="T46" fmla="*/ 104 w 104"/>
              <a:gd name="T47" fmla="*/ 52 h 128"/>
              <a:gd name="T48" fmla="*/ 103 w 104"/>
              <a:gd name="T49" fmla="*/ 49 h 128"/>
              <a:gd name="T50" fmla="*/ 32 w 104"/>
              <a:gd name="T51" fmla="*/ 16 h 128"/>
              <a:gd name="T52" fmla="*/ 40 w 104"/>
              <a:gd name="T53" fmla="*/ 8 h 128"/>
              <a:gd name="T54" fmla="*/ 48 w 104"/>
              <a:gd name="T55" fmla="*/ 8 h 128"/>
              <a:gd name="T56" fmla="*/ 56 w 104"/>
              <a:gd name="T57" fmla="*/ 16 h 128"/>
              <a:gd name="T58" fmla="*/ 56 w 104"/>
              <a:gd name="T59" fmla="*/ 24 h 128"/>
              <a:gd name="T60" fmla="*/ 32 w 104"/>
              <a:gd name="T61" fmla="*/ 24 h 128"/>
              <a:gd name="T62" fmla="*/ 32 w 104"/>
              <a:gd name="T63" fmla="*/ 16 h 128"/>
              <a:gd name="T64" fmla="*/ 56 w 104"/>
              <a:gd name="T65" fmla="*/ 112 h 128"/>
              <a:gd name="T66" fmla="*/ 48 w 104"/>
              <a:gd name="T67" fmla="*/ 120 h 128"/>
              <a:gd name="T68" fmla="*/ 40 w 104"/>
              <a:gd name="T69" fmla="*/ 120 h 128"/>
              <a:gd name="T70" fmla="*/ 32 w 104"/>
              <a:gd name="T71" fmla="*/ 112 h 128"/>
              <a:gd name="T72" fmla="*/ 32 w 104"/>
              <a:gd name="T73" fmla="*/ 80 h 128"/>
              <a:gd name="T74" fmla="*/ 56 w 104"/>
              <a:gd name="T75" fmla="*/ 80 h 128"/>
              <a:gd name="T76" fmla="*/ 56 w 104"/>
              <a:gd name="T77" fmla="*/ 112 h 128"/>
              <a:gd name="T78" fmla="*/ 86 w 104"/>
              <a:gd name="T79" fmla="*/ 71 h 128"/>
              <a:gd name="T80" fmla="*/ 84 w 104"/>
              <a:gd name="T81" fmla="*/ 72 h 128"/>
              <a:gd name="T82" fmla="*/ 12 w 104"/>
              <a:gd name="T83" fmla="*/ 72 h 128"/>
              <a:gd name="T84" fmla="*/ 8 w 104"/>
              <a:gd name="T85" fmla="*/ 68 h 128"/>
              <a:gd name="T86" fmla="*/ 8 w 104"/>
              <a:gd name="T87" fmla="*/ 36 h 128"/>
              <a:gd name="T88" fmla="*/ 12 w 104"/>
              <a:gd name="T89" fmla="*/ 32 h 128"/>
              <a:gd name="T90" fmla="*/ 84 w 104"/>
              <a:gd name="T91" fmla="*/ 32 h 128"/>
              <a:gd name="T92" fmla="*/ 86 w 104"/>
              <a:gd name="T93" fmla="*/ 33 h 128"/>
              <a:gd name="T94" fmla="*/ 96 w 104"/>
              <a:gd name="T95" fmla="*/ 52 h 128"/>
              <a:gd name="T96" fmla="*/ 86 w 104"/>
              <a:gd name="T97" fmla="*/ 71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4" h="128">
                <a:moveTo>
                  <a:pt x="103" y="49"/>
                </a:moveTo>
                <a:cubicBezTo>
                  <a:pt x="91" y="25"/>
                  <a:pt x="91" y="25"/>
                  <a:pt x="91" y="25"/>
                </a:cubicBezTo>
                <a:cubicBezTo>
                  <a:pt x="90" y="24"/>
                  <a:pt x="89" y="24"/>
                  <a:pt x="88" y="24"/>
                </a:cubicBezTo>
                <a:cubicBezTo>
                  <a:pt x="64" y="24"/>
                  <a:pt x="64" y="24"/>
                  <a:pt x="64" y="24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7"/>
                  <a:pt x="57" y="0"/>
                  <a:pt x="4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1" y="0"/>
                  <a:pt x="24" y="7"/>
                  <a:pt x="24" y="16"/>
                </a:cubicBezTo>
                <a:cubicBezTo>
                  <a:pt x="24" y="24"/>
                  <a:pt x="24" y="24"/>
                  <a:pt x="24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4" y="24"/>
                  <a:pt x="0" y="28"/>
                  <a:pt x="0" y="3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6"/>
                  <a:pt x="4" y="80"/>
                  <a:pt x="8" y="80"/>
                </a:cubicBezTo>
                <a:cubicBezTo>
                  <a:pt x="24" y="80"/>
                  <a:pt x="24" y="80"/>
                  <a:pt x="24" y="80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4" y="121"/>
                  <a:pt x="31" y="128"/>
                  <a:pt x="40" y="128"/>
                </a:cubicBezTo>
                <a:cubicBezTo>
                  <a:pt x="48" y="128"/>
                  <a:pt x="48" y="128"/>
                  <a:pt x="48" y="128"/>
                </a:cubicBezTo>
                <a:cubicBezTo>
                  <a:pt x="57" y="128"/>
                  <a:pt x="64" y="121"/>
                  <a:pt x="64" y="112"/>
                </a:cubicBezTo>
                <a:cubicBezTo>
                  <a:pt x="64" y="80"/>
                  <a:pt x="64" y="80"/>
                  <a:pt x="64" y="80"/>
                </a:cubicBezTo>
                <a:cubicBezTo>
                  <a:pt x="88" y="80"/>
                  <a:pt x="88" y="80"/>
                  <a:pt x="88" y="80"/>
                </a:cubicBezTo>
                <a:cubicBezTo>
                  <a:pt x="88" y="80"/>
                  <a:pt x="88" y="80"/>
                  <a:pt x="88" y="80"/>
                </a:cubicBezTo>
                <a:cubicBezTo>
                  <a:pt x="89" y="80"/>
                  <a:pt x="90" y="80"/>
                  <a:pt x="91" y="79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104" y="53"/>
                  <a:pt x="104" y="53"/>
                  <a:pt x="104" y="52"/>
                </a:cubicBezTo>
                <a:cubicBezTo>
                  <a:pt x="104" y="51"/>
                  <a:pt x="104" y="50"/>
                  <a:pt x="103" y="49"/>
                </a:cubicBezTo>
                <a:close/>
                <a:moveTo>
                  <a:pt x="32" y="16"/>
                </a:moveTo>
                <a:cubicBezTo>
                  <a:pt x="32" y="12"/>
                  <a:pt x="36" y="8"/>
                  <a:pt x="40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52" y="8"/>
                  <a:pt x="56" y="12"/>
                  <a:pt x="56" y="16"/>
                </a:cubicBezTo>
                <a:cubicBezTo>
                  <a:pt x="56" y="24"/>
                  <a:pt x="56" y="24"/>
                  <a:pt x="56" y="24"/>
                </a:cubicBezTo>
                <a:cubicBezTo>
                  <a:pt x="32" y="24"/>
                  <a:pt x="32" y="24"/>
                  <a:pt x="32" y="24"/>
                </a:cubicBezTo>
                <a:lnTo>
                  <a:pt x="32" y="16"/>
                </a:lnTo>
                <a:close/>
                <a:moveTo>
                  <a:pt x="56" y="112"/>
                </a:moveTo>
                <a:cubicBezTo>
                  <a:pt x="56" y="116"/>
                  <a:pt x="52" y="120"/>
                  <a:pt x="48" y="120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36" y="120"/>
                  <a:pt x="32" y="116"/>
                  <a:pt x="32" y="112"/>
                </a:cubicBezTo>
                <a:cubicBezTo>
                  <a:pt x="32" y="80"/>
                  <a:pt x="32" y="80"/>
                  <a:pt x="32" y="80"/>
                </a:cubicBezTo>
                <a:cubicBezTo>
                  <a:pt x="56" y="80"/>
                  <a:pt x="56" y="80"/>
                  <a:pt x="56" y="80"/>
                </a:cubicBezTo>
                <a:lnTo>
                  <a:pt x="56" y="112"/>
                </a:lnTo>
                <a:close/>
                <a:moveTo>
                  <a:pt x="86" y="71"/>
                </a:moveTo>
                <a:cubicBezTo>
                  <a:pt x="86" y="72"/>
                  <a:pt x="85" y="72"/>
                  <a:pt x="84" y="72"/>
                </a:cubicBezTo>
                <a:cubicBezTo>
                  <a:pt x="12" y="72"/>
                  <a:pt x="12" y="72"/>
                  <a:pt x="12" y="72"/>
                </a:cubicBezTo>
                <a:cubicBezTo>
                  <a:pt x="10" y="72"/>
                  <a:pt x="8" y="70"/>
                  <a:pt x="8" y="68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4"/>
                  <a:pt x="10" y="32"/>
                  <a:pt x="12" y="32"/>
                </a:cubicBezTo>
                <a:cubicBezTo>
                  <a:pt x="84" y="32"/>
                  <a:pt x="84" y="32"/>
                  <a:pt x="84" y="32"/>
                </a:cubicBezTo>
                <a:cubicBezTo>
                  <a:pt x="85" y="32"/>
                  <a:pt x="86" y="32"/>
                  <a:pt x="86" y="33"/>
                </a:cubicBezTo>
                <a:cubicBezTo>
                  <a:pt x="96" y="52"/>
                  <a:pt x="96" y="52"/>
                  <a:pt x="96" y="52"/>
                </a:cubicBezTo>
                <a:lnTo>
                  <a:pt x="86" y="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65"/>
          <p:cNvSpPr>
            <a:spLocks noEditPoints="1"/>
          </p:cNvSpPr>
          <p:nvPr/>
        </p:nvSpPr>
        <p:spPr bwMode="auto">
          <a:xfrm>
            <a:off x="7332444" y="2733676"/>
            <a:ext cx="390525" cy="481013"/>
          </a:xfrm>
          <a:custGeom>
            <a:avLst/>
            <a:gdLst>
              <a:gd name="T0" fmla="*/ 103 w 104"/>
              <a:gd name="T1" fmla="*/ 49 h 128"/>
              <a:gd name="T2" fmla="*/ 91 w 104"/>
              <a:gd name="T3" fmla="*/ 25 h 128"/>
              <a:gd name="T4" fmla="*/ 88 w 104"/>
              <a:gd name="T5" fmla="*/ 24 h 128"/>
              <a:gd name="T6" fmla="*/ 64 w 104"/>
              <a:gd name="T7" fmla="*/ 24 h 128"/>
              <a:gd name="T8" fmla="*/ 64 w 104"/>
              <a:gd name="T9" fmla="*/ 16 h 128"/>
              <a:gd name="T10" fmla="*/ 48 w 104"/>
              <a:gd name="T11" fmla="*/ 0 h 128"/>
              <a:gd name="T12" fmla="*/ 40 w 104"/>
              <a:gd name="T13" fmla="*/ 0 h 128"/>
              <a:gd name="T14" fmla="*/ 24 w 104"/>
              <a:gd name="T15" fmla="*/ 16 h 128"/>
              <a:gd name="T16" fmla="*/ 24 w 104"/>
              <a:gd name="T17" fmla="*/ 24 h 128"/>
              <a:gd name="T18" fmla="*/ 8 w 104"/>
              <a:gd name="T19" fmla="*/ 24 h 128"/>
              <a:gd name="T20" fmla="*/ 0 w 104"/>
              <a:gd name="T21" fmla="*/ 32 h 128"/>
              <a:gd name="T22" fmla="*/ 0 w 104"/>
              <a:gd name="T23" fmla="*/ 72 h 128"/>
              <a:gd name="T24" fmla="*/ 8 w 104"/>
              <a:gd name="T25" fmla="*/ 80 h 128"/>
              <a:gd name="T26" fmla="*/ 24 w 104"/>
              <a:gd name="T27" fmla="*/ 80 h 128"/>
              <a:gd name="T28" fmla="*/ 24 w 104"/>
              <a:gd name="T29" fmla="*/ 112 h 128"/>
              <a:gd name="T30" fmla="*/ 40 w 104"/>
              <a:gd name="T31" fmla="*/ 128 h 128"/>
              <a:gd name="T32" fmla="*/ 48 w 104"/>
              <a:gd name="T33" fmla="*/ 128 h 128"/>
              <a:gd name="T34" fmla="*/ 64 w 104"/>
              <a:gd name="T35" fmla="*/ 112 h 128"/>
              <a:gd name="T36" fmla="*/ 64 w 104"/>
              <a:gd name="T37" fmla="*/ 80 h 128"/>
              <a:gd name="T38" fmla="*/ 88 w 104"/>
              <a:gd name="T39" fmla="*/ 80 h 128"/>
              <a:gd name="T40" fmla="*/ 88 w 104"/>
              <a:gd name="T41" fmla="*/ 80 h 128"/>
              <a:gd name="T42" fmla="*/ 91 w 104"/>
              <a:gd name="T43" fmla="*/ 79 h 128"/>
              <a:gd name="T44" fmla="*/ 103 w 104"/>
              <a:gd name="T45" fmla="*/ 55 h 128"/>
              <a:gd name="T46" fmla="*/ 104 w 104"/>
              <a:gd name="T47" fmla="*/ 52 h 128"/>
              <a:gd name="T48" fmla="*/ 103 w 104"/>
              <a:gd name="T49" fmla="*/ 49 h 128"/>
              <a:gd name="T50" fmla="*/ 32 w 104"/>
              <a:gd name="T51" fmla="*/ 16 h 128"/>
              <a:gd name="T52" fmla="*/ 40 w 104"/>
              <a:gd name="T53" fmla="*/ 8 h 128"/>
              <a:gd name="T54" fmla="*/ 48 w 104"/>
              <a:gd name="T55" fmla="*/ 8 h 128"/>
              <a:gd name="T56" fmla="*/ 56 w 104"/>
              <a:gd name="T57" fmla="*/ 16 h 128"/>
              <a:gd name="T58" fmla="*/ 56 w 104"/>
              <a:gd name="T59" fmla="*/ 24 h 128"/>
              <a:gd name="T60" fmla="*/ 32 w 104"/>
              <a:gd name="T61" fmla="*/ 24 h 128"/>
              <a:gd name="T62" fmla="*/ 32 w 104"/>
              <a:gd name="T63" fmla="*/ 16 h 128"/>
              <a:gd name="T64" fmla="*/ 56 w 104"/>
              <a:gd name="T65" fmla="*/ 112 h 128"/>
              <a:gd name="T66" fmla="*/ 48 w 104"/>
              <a:gd name="T67" fmla="*/ 120 h 128"/>
              <a:gd name="T68" fmla="*/ 40 w 104"/>
              <a:gd name="T69" fmla="*/ 120 h 128"/>
              <a:gd name="T70" fmla="*/ 32 w 104"/>
              <a:gd name="T71" fmla="*/ 112 h 128"/>
              <a:gd name="T72" fmla="*/ 32 w 104"/>
              <a:gd name="T73" fmla="*/ 80 h 128"/>
              <a:gd name="T74" fmla="*/ 56 w 104"/>
              <a:gd name="T75" fmla="*/ 80 h 128"/>
              <a:gd name="T76" fmla="*/ 56 w 104"/>
              <a:gd name="T77" fmla="*/ 112 h 128"/>
              <a:gd name="T78" fmla="*/ 86 w 104"/>
              <a:gd name="T79" fmla="*/ 71 h 128"/>
              <a:gd name="T80" fmla="*/ 84 w 104"/>
              <a:gd name="T81" fmla="*/ 72 h 128"/>
              <a:gd name="T82" fmla="*/ 12 w 104"/>
              <a:gd name="T83" fmla="*/ 72 h 128"/>
              <a:gd name="T84" fmla="*/ 8 w 104"/>
              <a:gd name="T85" fmla="*/ 68 h 128"/>
              <a:gd name="T86" fmla="*/ 8 w 104"/>
              <a:gd name="T87" fmla="*/ 36 h 128"/>
              <a:gd name="T88" fmla="*/ 12 w 104"/>
              <a:gd name="T89" fmla="*/ 32 h 128"/>
              <a:gd name="T90" fmla="*/ 84 w 104"/>
              <a:gd name="T91" fmla="*/ 32 h 128"/>
              <a:gd name="T92" fmla="*/ 86 w 104"/>
              <a:gd name="T93" fmla="*/ 33 h 128"/>
              <a:gd name="T94" fmla="*/ 96 w 104"/>
              <a:gd name="T95" fmla="*/ 52 h 128"/>
              <a:gd name="T96" fmla="*/ 86 w 104"/>
              <a:gd name="T97" fmla="*/ 71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4" h="128">
                <a:moveTo>
                  <a:pt x="103" y="49"/>
                </a:moveTo>
                <a:cubicBezTo>
                  <a:pt x="91" y="25"/>
                  <a:pt x="91" y="25"/>
                  <a:pt x="91" y="25"/>
                </a:cubicBezTo>
                <a:cubicBezTo>
                  <a:pt x="90" y="24"/>
                  <a:pt x="89" y="24"/>
                  <a:pt x="88" y="24"/>
                </a:cubicBezTo>
                <a:cubicBezTo>
                  <a:pt x="64" y="24"/>
                  <a:pt x="64" y="24"/>
                  <a:pt x="64" y="24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7"/>
                  <a:pt x="57" y="0"/>
                  <a:pt x="4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1" y="0"/>
                  <a:pt x="24" y="7"/>
                  <a:pt x="24" y="16"/>
                </a:cubicBezTo>
                <a:cubicBezTo>
                  <a:pt x="24" y="24"/>
                  <a:pt x="24" y="24"/>
                  <a:pt x="24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4" y="24"/>
                  <a:pt x="0" y="28"/>
                  <a:pt x="0" y="3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6"/>
                  <a:pt x="4" y="80"/>
                  <a:pt x="8" y="80"/>
                </a:cubicBezTo>
                <a:cubicBezTo>
                  <a:pt x="24" y="80"/>
                  <a:pt x="24" y="80"/>
                  <a:pt x="24" y="80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4" y="121"/>
                  <a:pt x="31" y="128"/>
                  <a:pt x="40" y="128"/>
                </a:cubicBezTo>
                <a:cubicBezTo>
                  <a:pt x="48" y="128"/>
                  <a:pt x="48" y="128"/>
                  <a:pt x="48" y="128"/>
                </a:cubicBezTo>
                <a:cubicBezTo>
                  <a:pt x="57" y="128"/>
                  <a:pt x="64" y="121"/>
                  <a:pt x="64" y="112"/>
                </a:cubicBezTo>
                <a:cubicBezTo>
                  <a:pt x="64" y="80"/>
                  <a:pt x="64" y="80"/>
                  <a:pt x="64" y="80"/>
                </a:cubicBezTo>
                <a:cubicBezTo>
                  <a:pt x="88" y="80"/>
                  <a:pt x="88" y="80"/>
                  <a:pt x="88" y="80"/>
                </a:cubicBezTo>
                <a:cubicBezTo>
                  <a:pt x="88" y="80"/>
                  <a:pt x="88" y="80"/>
                  <a:pt x="88" y="80"/>
                </a:cubicBezTo>
                <a:cubicBezTo>
                  <a:pt x="89" y="80"/>
                  <a:pt x="90" y="80"/>
                  <a:pt x="91" y="79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104" y="53"/>
                  <a:pt x="104" y="53"/>
                  <a:pt x="104" y="52"/>
                </a:cubicBezTo>
                <a:cubicBezTo>
                  <a:pt x="104" y="51"/>
                  <a:pt x="104" y="50"/>
                  <a:pt x="103" y="49"/>
                </a:cubicBezTo>
                <a:close/>
                <a:moveTo>
                  <a:pt x="32" y="16"/>
                </a:moveTo>
                <a:cubicBezTo>
                  <a:pt x="32" y="12"/>
                  <a:pt x="36" y="8"/>
                  <a:pt x="40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52" y="8"/>
                  <a:pt x="56" y="12"/>
                  <a:pt x="56" y="16"/>
                </a:cubicBezTo>
                <a:cubicBezTo>
                  <a:pt x="56" y="24"/>
                  <a:pt x="56" y="24"/>
                  <a:pt x="56" y="24"/>
                </a:cubicBezTo>
                <a:cubicBezTo>
                  <a:pt x="32" y="24"/>
                  <a:pt x="32" y="24"/>
                  <a:pt x="32" y="24"/>
                </a:cubicBezTo>
                <a:lnTo>
                  <a:pt x="32" y="16"/>
                </a:lnTo>
                <a:close/>
                <a:moveTo>
                  <a:pt x="56" y="112"/>
                </a:moveTo>
                <a:cubicBezTo>
                  <a:pt x="56" y="116"/>
                  <a:pt x="52" y="120"/>
                  <a:pt x="48" y="120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36" y="120"/>
                  <a:pt x="32" y="116"/>
                  <a:pt x="32" y="112"/>
                </a:cubicBezTo>
                <a:cubicBezTo>
                  <a:pt x="32" y="80"/>
                  <a:pt x="32" y="80"/>
                  <a:pt x="32" y="80"/>
                </a:cubicBezTo>
                <a:cubicBezTo>
                  <a:pt x="56" y="80"/>
                  <a:pt x="56" y="80"/>
                  <a:pt x="56" y="80"/>
                </a:cubicBezTo>
                <a:lnTo>
                  <a:pt x="56" y="112"/>
                </a:lnTo>
                <a:close/>
                <a:moveTo>
                  <a:pt x="86" y="71"/>
                </a:moveTo>
                <a:cubicBezTo>
                  <a:pt x="86" y="72"/>
                  <a:pt x="85" y="72"/>
                  <a:pt x="84" y="72"/>
                </a:cubicBezTo>
                <a:cubicBezTo>
                  <a:pt x="12" y="72"/>
                  <a:pt x="12" y="72"/>
                  <a:pt x="12" y="72"/>
                </a:cubicBezTo>
                <a:cubicBezTo>
                  <a:pt x="10" y="72"/>
                  <a:pt x="8" y="70"/>
                  <a:pt x="8" y="68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4"/>
                  <a:pt x="10" y="32"/>
                  <a:pt x="12" y="32"/>
                </a:cubicBezTo>
                <a:cubicBezTo>
                  <a:pt x="84" y="32"/>
                  <a:pt x="84" y="32"/>
                  <a:pt x="84" y="32"/>
                </a:cubicBezTo>
                <a:cubicBezTo>
                  <a:pt x="85" y="32"/>
                  <a:pt x="86" y="32"/>
                  <a:pt x="86" y="33"/>
                </a:cubicBezTo>
                <a:cubicBezTo>
                  <a:pt x="96" y="52"/>
                  <a:pt x="96" y="52"/>
                  <a:pt x="96" y="52"/>
                </a:cubicBezTo>
                <a:lnTo>
                  <a:pt x="86" y="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70144" y="258380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375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chemeClr val="bg1"/>
                </a:solidFill>
              </a:rPr>
              <a:t>新闻爬虫入口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20447" y="258380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375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chemeClr val="accent2"/>
                </a:solidFill>
              </a:rPr>
              <a:t>去除无用数据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09994" y="258380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375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chemeClr val="bg1"/>
                </a:solidFill>
              </a:rPr>
              <a:t>预处理后的数据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9027" y="4049904"/>
            <a:ext cx="41807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“和讯网”“新浪财经”中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 比较规则且易爬取的页面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44510" y="4049904"/>
            <a:ext cx="35784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去除无用的标签页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去除无用的广告等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22969" y="4049904"/>
            <a:ext cx="3249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只留标题、时间和内容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 flipV="1">
            <a:off x="1324201" y="3403179"/>
            <a:ext cx="2232000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flipV="1">
            <a:off x="4707397" y="3403179"/>
            <a:ext cx="2232000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V="1">
            <a:off x="8090592" y="3403179"/>
            <a:ext cx="2232000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0" y="0"/>
            <a:ext cx="4707398" cy="1171070"/>
            <a:chOff x="0" y="2036"/>
            <a:chExt cx="4143040" cy="1171070"/>
          </a:xfrm>
        </p:grpSpPr>
        <p:sp>
          <p:nvSpPr>
            <p:cNvPr id="22" name="矩形 21"/>
            <p:cNvSpPr/>
            <p:nvPr/>
          </p:nvSpPr>
          <p:spPr>
            <a:xfrm>
              <a:off x="878680" y="125906"/>
              <a:ext cx="326436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5400" dirty="0" smtClean="0">
                  <a:solidFill>
                    <a:schemeClr val="bg1"/>
                  </a:solidFill>
                </a:rPr>
                <a:t>获取数据</a:t>
              </a:r>
              <a:endParaRPr lang="en-US" altLang="zh-CN" sz="5400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00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42" y="1034291"/>
            <a:ext cx="9479126" cy="4796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80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210356" y="2382337"/>
            <a:ext cx="2257425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125376" y="2551554"/>
            <a:ext cx="2356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375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chemeClr val="accent2"/>
                </a:solidFill>
              </a:rPr>
              <a:t>规则化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CSV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文件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 flipV="1">
            <a:off x="2210355" y="3370929"/>
            <a:ext cx="2232000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0" y="0"/>
            <a:ext cx="4707398" cy="1171070"/>
            <a:chOff x="0" y="2036"/>
            <a:chExt cx="4143040" cy="1171070"/>
          </a:xfrm>
        </p:grpSpPr>
        <p:sp>
          <p:nvSpPr>
            <p:cNvPr id="22" name="矩形 21"/>
            <p:cNvSpPr/>
            <p:nvPr/>
          </p:nvSpPr>
          <p:spPr>
            <a:xfrm>
              <a:off x="878680" y="125906"/>
              <a:ext cx="326436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5400" dirty="0">
                  <a:solidFill>
                    <a:schemeClr val="bg1"/>
                  </a:solidFill>
                </a:rPr>
                <a:t>处理</a:t>
              </a:r>
              <a:r>
                <a:rPr lang="zh-CN" altLang="en-US" sz="5400" dirty="0" smtClean="0">
                  <a:solidFill>
                    <a:schemeClr val="bg1"/>
                  </a:solidFill>
                </a:rPr>
                <a:t>数据</a:t>
              </a:r>
              <a:endParaRPr lang="en-US" altLang="zh-CN" sz="5400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183912"/>
              </p:ext>
            </p:extLst>
          </p:nvPr>
        </p:nvGraphicFramePr>
        <p:xfrm>
          <a:off x="428776" y="3790121"/>
          <a:ext cx="6209124" cy="42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3659"/>
                <a:gridCol w="162560"/>
                <a:gridCol w="1945727"/>
                <a:gridCol w="162560"/>
                <a:gridCol w="1602009"/>
                <a:gridCol w="662609"/>
              </a:tblGrid>
              <a:tr h="3869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cap="all" dirty="0">
                          <a:effectLst/>
                        </a:rPr>
                        <a:t>“Title”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Times New Roman"/>
                          <a:ea typeface="宋体"/>
                        </a:rPr>
                        <a:t>,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cap="all" dirty="0">
                          <a:effectLst/>
                        </a:rPr>
                        <a:t>“Time”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Times New Roman"/>
                          <a:ea typeface="宋体"/>
                        </a:rPr>
                        <a:t>,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cap="all" dirty="0">
                          <a:effectLst/>
                        </a:rPr>
                        <a:t>“Text”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cap="all" dirty="0">
                          <a:effectLst/>
                        </a:rPr>
                        <a:t>\n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25204" y="4716623"/>
            <a:ext cx="633057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替换</a:t>
            </a:r>
            <a:r>
              <a:rPr lang="en-US" altLang="zh-CN" sz="32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Text</a:t>
            </a:r>
            <a:r>
              <a:rPr lang="zh-CN" altLang="en-US" sz="32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中的换行符和英文双引号</a:t>
            </a:r>
            <a:endParaRPr lang="zh-CN" altLang="en-US" sz="3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4" name="虚尾箭头 23"/>
          <p:cNvSpPr/>
          <p:nvPr/>
        </p:nvSpPr>
        <p:spPr>
          <a:xfrm>
            <a:off x="6135757" y="2488114"/>
            <a:ext cx="2199862" cy="588543"/>
          </a:xfrm>
          <a:prstGeom prst="stripedRightArrow">
            <a:avLst>
              <a:gd name="adj1" fmla="val 50000"/>
              <a:gd name="adj2" fmla="val 74769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8000">
                <a:srgbClr val="FF000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流程图: 磁盘 24"/>
          <p:cNvSpPr/>
          <p:nvPr/>
        </p:nvSpPr>
        <p:spPr>
          <a:xfrm>
            <a:off x="9679779" y="1681375"/>
            <a:ext cx="1616765" cy="2663687"/>
          </a:xfrm>
          <a:prstGeom prst="flowChartMagneticDisk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总</a:t>
            </a:r>
            <a:r>
              <a:rPr lang="zh-CN" altLang="en-US" dirty="0" smtClean="0"/>
              <a:t>数据仓库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703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80" y="592206"/>
            <a:ext cx="10808013" cy="4894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438316" y="5657526"/>
            <a:ext cx="9315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规则化后的</a:t>
            </a:r>
            <a:r>
              <a:rPr lang="en-US" altLang="zh-CN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CSV</a:t>
            </a:r>
            <a:r>
              <a:rPr lang="zh-CN" alt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数据仓库一览</a:t>
            </a:r>
            <a:endParaRPr lang="zh-CN" alt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457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4707398" cy="1171070"/>
            <a:chOff x="0" y="2036"/>
            <a:chExt cx="4143040" cy="1171070"/>
          </a:xfrm>
        </p:grpSpPr>
        <p:sp>
          <p:nvSpPr>
            <p:cNvPr id="5" name="矩形 4"/>
            <p:cNvSpPr/>
            <p:nvPr/>
          </p:nvSpPr>
          <p:spPr>
            <a:xfrm>
              <a:off x="878680" y="125906"/>
              <a:ext cx="326436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5400" dirty="0" smtClean="0">
                  <a:solidFill>
                    <a:schemeClr val="bg1"/>
                  </a:solidFill>
                </a:rPr>
                <a:t>分词</a:t>
              </a:r>
              <a:endParaRPr lang="en-US" altLang="zh-CN" sz="5400" dirty="0">
                <a:solidFill>
                  <a:schemeClr val="bg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3" y="2767214"/>
            <a:ext cx="2327754" cy="377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307" y="2767214"/>
            <a:ext cx="2480266" cy="377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72" y="2767214"/>
            <a:ext cx="2475927" cy="377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361" y="2767214"/>
            <a:ext cx="2839094" cy="377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53" y="1370131"/>
            <a:ext cx="2127938" cy="1219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3185307" y="1656801"/>
            <a:ext cx="794961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36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Jieba</a:t>
            </a:r>
            <a:r>
              <a:rPr lang="zh-CN" altLang="en-US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模块对标题和正文进行分词统计</a:t>
            </a:r>
            <a:endParaRPr lang="zh-CN" altLang="en-US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989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7288696" cy="1171070"/>
            <a:chOff x="0" y="2036"/>
            <a:chExt cx="6414873" cy="1171070"/>
          </a:xfrm>
        </p:grpSpPr>
        <p:sp>
          <p:nvSpPr>
            <p:cNvPr id="3" name="矩形 2"/>
            <p:cNvSpPr/>
            <p:nvPr/>
          </p:nvSpPr>
          <p:spPr>
            <a:xfrm>
              <a:off x="878680" y="125906"/>
              <a:ext cx="553619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5400" dirty="0" smtClean="0">
                  <a:solidFill>
                    <a:srgbClr val="FFFFFF"/>
                  </a:solidFill>
                </a:rPr>
                <a:t>分词测试</a:t>
              </a:r>
              <a:endParaRPr lang="en-US" altLang="zh-CN" sz="5400" dirty="0">
                <a:solidFill>
                  <a:srgbClr val="FFFFFF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477" y="1409609"/>
            <a:ext cx="6795052" cy="386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534477" y="5447202"/>
            <a:ext cx="695575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对股票名称的分词效果不好</a:t>
            </a:r>
            <a:endParaRPr lang="zh-CN" alt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124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7447723" cy="1171070"/>
            <a:chOff x="0" y="2036"/>
            <a:chExt cx="6554834" cy="1171070"/>
          </a:xfrm>
        </p:grpSpPr>
        <p:sp>
          <p:nvSpPr>
            <p:cNvPr id="3" name="矩形 2"/>
            <p:cNvSpPr/>
            <p:nvPr/>
          </p:nvSpPr>
          <p:spPr>
            <a:xfrm>
              <a:off x="878680" y="125906"/>
              <a:ext cx="56761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5400" dirty="0" smtClean="0">
                  <a:solidFill>
                    <a:schemeClr val="bg1"/>
                  </a:solidFill>
                </a:rPr>
                <a:t>建立关键字字典</a:t>
              </a:r>
              <a:endParaRPr lang="en-US" altLang="zh-CN" sz="5400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333" y="1376155"/>
            <a:ext cx="8349808" cy="4043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203914" y="5644275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正向最大匹配算法</a:t>
            </a:r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431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7447723" cy="1171070"/>
            <a:chOff x="0" y="2036"/>
            <a:chExt cx="6554834" cy="1171070"/>
          </a:xfrm>
        </p:grpSpPr>
        <p:sp>
          <p:nvSpPr>
            <p:cNvPr id="3" name="矩形 2"/>
            <p:cNvSpPr/>
            <p:nvPr/>
          </p:nvSpPr>
          <p:spPr>
            <a:xfrm>
              <a:off x="878680" y="125906"/>
              <a:ext cx="56761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5400" dirty="0" smtClean="0">
                  <a:solidFill>
                    <a:schemeClr val="bg1"/>
                  </a:solidFill>
                </a:rPr>
                <a:t>聚类</a:t>
              </a:r>
              <a:endParaRPr lang="en-US" altLang="zh-CN" sz="5400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3" y="1626084"/>
            <a:ext cx="3843652" cy="3118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605670" y="1600131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        </a:t>
            </a:r>
            <a:r>
              <a:rPr lang="zh-CN" altLang="zh-CN" sz="2000" b="1" dirty="0" smtClean="0">
                <a:solidFill>
                  <a:schemeClr val="bg1"/>
                </a:solidFill>
              </a:rPr>
              <a:t>聚类</a:t>
            </a:r>
            <a:r>
              <a:rPr lang="zh-CN" altLang="zh-CN" sz="2000" b="1" dirty="0">
                <a:solidFill>
                  <a:schemeClr val="bg1"/>
                </a:solidFill>
              </a:rPr>
              <a:t>是指将总数据集合</a:t>
            </a: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zh-CN" altLang="zh-CN" sz="2000" b="1" dirty="0">
                <a:solidFill>
                  <a:schemeClr val="bg1"/>
                </a:solidFill>
              </a:rPr>
              <a:t>包括数字或者文字</a:t>
            </a:r>
            <a:r>
              <a:rPr lang="en-US" altLang="zh-CN" sz="2000" b="1" dirty="0">
                <a:solidFill>
                  <a:schemeClr val="bg1"/>
                </a:solidFill>
              </a:rPr>
              <a:t>)</a:t>
            </a:r>
            <a:r>
              <a:rPr lang="zh-CN" altLang="zh-CN" sz="2000" b="1" dirty="0">
                <a:solidFill>
                  <a:schemeClr val="bg1"/>
                </a:solidFill>
              </a:rPr>
              <a:t>中，拥有类似特质的单元组成的新的子集合</a:t>
            </a:r>
            <a:r>
              <a:rPr lang="zh-CN" altLang="zh-CN" sz="2000" b="1" dirty="0" smtClean="0">
                <a:solidFill>
                  <a:schemeClr val="bg1"/>
                </a:solidFill>
              </a:rPr>
              <a:t>。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</a:rPr>
              <a:t>        </a:t>
            </a:r>
            <a:r>
              <a:rPr lang="zh-CN" altLang="zh-CN" sz="2000" b="1" dirty="0" smtClean="0">
                <a:solidFill>
                  <a:schemeClr val="bg1"/>
                </a:solidFill>
              </a:rPr>
              <a:t>对于</a:t>
            </a:r>
            <a:r>
              <a:rPr lang="zh-CN" altLang="zh-CN" sz="2000" b="1" dirty="0">
                <a:solidFill>
                  <a:schemeClr val="bg1"/>
                </a:solidFill>
              </a:rPr>
              <a:t>股票</a:t>
            </a:r>
            <a:r>
              <a:rPr lang="zh-CN" altLang="zh-CN" sz="2000" b="1" dirty="0" smtClean="0">
                <a:solidFill>
                  <a:schemeClr val="bg1"/>
                </a:solidFill>
              </a:rPr>
              <a:t>名称来说</a:t>
            </a:r>
            <a:r>
              <a:rPr lang="zh-CN" altLang="zh-CN" sz="2000" b="1" dirty="0">
                <a:solidFill>
                  <a:schemeClr val="bg1"/>
                </a:solidFill>
              </a:rPr>
              <a:t>，其总数据结合是股票名称，若按照常规的聚类方法，需要将各个股票名称进行赋值，再通过各种分析方法进行聚类</a:t>
            </a:r>
            <a:r>
              <a:rPr lang="zh-CN" altLang="zh-CN" sz="2000" b="1" dirty="0" smtClean="0">
                <a:solidFill>
                  <a:schemeClr val="bg1"/>
                </a:solidFill>
              </a:rPr>
              <a:t>。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</a:rPr>
              <a:t>        </a:t>
            </a:r>
            <a:r>
              <a:rPr lang="zh-CN" altLang="zh-CN" sz="2000" b="1" dirty="0" smtClean="0">
                <a:solidFill>
                  <a:schemeClr val="bg1"/>
                </a:solidFill>
              </a:rPr>
              <a:t>然而</a:t>
            </a:r>
            <a:r>
              <a:rPr lang="zh-CN" altLang="zh-CN" sz="2000" b="1" dirty="0">
                <a:solidFill>
                  <a:schemeClr val="bg1"/>
                </a:solidFill>
              </a:rPr>
              <a:t>，考虑到股票的赋值要么为股票代码，要么从特定的标准进行赋值，前者意义不大，后者人为倾向比较重，在对每一支股票进行赋值的时候，实际上已经知道了那支股票所代表的特性了</a:t>
            </a:r>
            <a:r>
              <a:rPr lang="zh-CN" altLang="zh-CN" sz="2000" b="1" dirty="0" smtClean="0">
                <a:solidFill>
                  <a:schemeClr val="bg1"/>
                </a:solidFill>
              </a:rPr>
              <a:t>。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直接</a:t>
            </a:r>
            <a:r>
              <a:rPr lang="zh-CN" altLang="en-US" sz="2000" b="1" dirty="0">
                <a:solidFill>
                  <a:schemeClr val="bg1"/>
                </a:solidFill>
              </a:rPr>
              <a:t>按市场的传统已有分类，</a:t>
            </a:r>
            <a:r>
              <a:rPr lang="zh-CN" altLang="zh-CN" sz="2000" b="1" dirty="0">
                <a:solidFill>
                  <a:schemeClr val="bg1"/>
                </a:solidFill>
              </a:rPr>
              <a:t>按</a:t>
            </a:r>
            <a:r>
              <a:rPr lang="zh-CN" altLang="zh-CN" sz="2000" b="1" dirty="0">
                <a:solidFill>
                  <a:schemeClr val="bg1"/>
                </a:solidFill>
              </a:rPr>
              <a:t>行业</a:t>
            </a:r>
            <a:r>
              <a:rPr lang="zh-CN" altLang="zh-CN" sz="2000" b="1" dirty="0" smtClean="0">
                <a:solidFill>
                  <a:schemeClr val="bg1"/>
                </a:solidFill>
              </a:rPr>
              <a:t>分类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。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4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-20393" y="429603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61516" y="172072"/>
            <a:ext cx="4500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Agenda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823229" y="2063701"/>
            <a:ext cx="7155054" cy="631220"/>
            <a:chOff x="2823227" y="2063700"/>
            <a:chExt cx="7155055" cy="631220"/>
          </a:xfrm>
        </p:grpSpPr>
        <p:sp>
          <p:nvSpPr>
            <p:cNvPr id="9" name="文本框 8"/>
            <p:cNvSpPr txBox="1"/>
            <p:nvPr/>
          </p:nvSpPr>
          <p:spPr>
            <a:xfrm>
              <a:off x="3419086" y="2171700"/>
              <a:ext cx="24217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+mj-lt"/>
                </a:rPr>
                <a:t>背景简介</a:t>
              </a:r>
              <a:endParaRPr lang="en-US" altLang="zh-CN" sz="280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07922" y="2248644"/>
              <a:ext cx="2852063" cy="338554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</a:rPr>
                <a:t>介绍本系统的研究背景和目标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870282" y="2063700"/>
              <a:ext cx="108000" cy="10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Freeform 125"/>
            <p:cNvSpPr>
              <a:spLocks noEditPoints="1"/>
            </p:cNvSpPr>
            <p:nvPr/>
          </p:nvSpPr>
          <p:spPr bwMode="auto">
            <a:xfrm rot="5400000">
              <a:off x="2809009" y="2286396"/>
              <a:ext cx="322263" cy="293828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23229" y="4365353"/>
            <a:ext cx="7155054" cy="614896"/>
            <a:chOff x="2823227" y="3102782"/>
            <a:chExt cx="7155055" cy="614896"/>
          </a:xfrm>
        </p:grpSpPr>
        <p:sp>
          <p:nvSpPr>
            <p:cNvPr id="14" name="文本框 13"/>
            <p:cNvSpPr txBox="1"/>
            <p:nvPr/>
          </p:nvSpPr>
          <p:spPr>
            <a:xfrm>
              <a:off x="3236896" y="3194458"/>
              <a:ext cx="26931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+mj-lt"/>
                </a:rPr>
                <a:t>优劣与展望</a:t>
              </a:r>
              <a:endParaRPr lang="zh-CN" altLang="en-US" sz="2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207922" y="3271402"/>
              <a:ext cx="3647153" cy="369332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对本系统进行优劣总结并展望未来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870282" y="3102782"/>
              <a:ext cx="108000" cy="10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Freeform 125"/>
            <p:cNvSpPr>
              <a:spLocks noEditPoints="1"/>
            </p:cNvSpPr>
            <p:nvPr/>
          </p:nvSpPr>
          <p:spPr bwMode="auto">
            <a:xfrm rot="5400000">
              <a:off x="2809009" y="3282086"/>
              <a:ext cx="322263" cy="293828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0" name="矩形 29"/>
          <p:cNvSpPr/>
          <p:nvPr/>
        </p:nvSpPr>
        <p:spPr>
          <a:xfrm>
            <a:off x="0" y="2036"/>
            <a:ext cx="754743" cy="1171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823228" y="3219159"/>
            <a:ext cx="8255589" cy="631220"/>
            <a:chOff x="2823227" y="2063700"/>
            <a:chExt cx="8255590" cy="631220"/>
          </a:xfrm>
        </p:grpSpPr>
        <p:sp>
          <p:nvSpPr>
            <p:cNvPr id="23" name="文本框 22"/>
            <p:cNvSpPr txBox="1"/>
            <p:nvPr/>
          </p:nvSpPr>
          <p:spPr>
            <a:xfrm>
              <a:off x="3419087" y="2171700"/>
              <a:ext cx="20573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+mj-lt"/>
                </a:rPr>
                <a:t>实现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+mj-lt"/>
                </a:rPr>
                <a:t>流程</a:t>
              </a:r>
              <a:endParaRPr lang="zh-CN" altLang="en-US" sz="2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207924" y="2248644"/>
              <a:ext cx="4870893" cy="369332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由上至下解析本系统实现过程以及得出的结论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870282" y="2063700"/>
              <a:ext cx="108000" cy="10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Freeform 125"/>
            <p:cNvSpPr>
              <a:spLocks noEditPoints="1"/>
            </p:cNvSpPr>
            <p:nvPr/>
          </p:nvSpPr>
          <p:spPr bwMode="auto">
            <a:xfrm rot="5400000">
              <a:off x="2809009" y="2286396"/>
              <a:ext cx="322263" cy="293828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823229" y="5468805"/>
            <a:ext cx="7155054" cy="631220"/>
            <a:chOff x="2823227" y="3102782"/>
            <a:chExt cx="7155055" cy="631220"/>
          </a:xfrm>
        </p:grpSpPr>
        <p:sp>
          <p:nvSpPr>
            <p:cNvPr id="32" name="文本框 31"/>
            <p:cNvSpPr txBox="1"/>
            <p:nvPr/>
          </p:nvSpPr>
          <p:spPr>
            <a:xfrm>
              <a:off x="3609587" y="3210782"/>
              <a:ext cx="10286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+mj-lt"/>
                </a:rPr>
                <a:t>FAQ</a:t>
              </a:r>
              <a:endParaRPr lang="zh-CN" altLang="en-US" sz="2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207922" y="3287726"/>
              <a:ext cx="2262158" cy="369332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答辩委员会问答时间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870282" y="3102782"/>
              <a:ext cx="108000" cy="10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Freeform 125"/>
            <p:cNvSpPr>
              <a:spLocks noEditPoints="1"/>
            </p:cNvSpPr>
            <p:nvPr/>
          </p:nvSpPr>
          <p:spPr bwMode="auto">
            <a:xfrm rot="5400000">
              <a:off x="2809009" y="3282086"/>
              <a:ext cx="322263" cy="293828"/>
            </a:xfrm>
            <a:custGeom>
              <a:avLst/>
              <a:gdLst>
                <a:gd name="T0" fmla="*/ 9 w 115"/>
                <a:gd name="T1" fmla="*/ 89 h 105"/>
                <a:gd name="T2" fmla="*/ 105 w 115"/>
                <a:gd name="T3" fmla="*/ 89 h 105"/>
                <a:gd name="T4" fmla="*/ 112 w 115"/>
                <a:gd name="T5" fmla="*/ 79 h 105"/>
                <a:gd name="T6" fmla="*/ 63 w 115"/>
                <a:gd name="T7" fmla="*/ 3 h 105"/>
                <a:gd name="T8" fmla="*/ 51 w 115"/>
                <a:gd name="T9" fmla="*/ 3 h 105"/>
                <a:gd name="T10" fmla="*/ 2 w 115"/>
                <a:gd name="T11" fmla="*/ 79 h 105"/>
                <a:gd name="T12" fmla="*/ 9 w 115"/>
                <a:gd name="T13" fmla="*/ 89 h 105"/>
                <a:gd name="T14" fmla="*/ 57 w 115"/>
                <a:gd name="T15" fmla="*/ 12 h 105"/>
                <a:gd name="T16" fmla="*/ 102 w 115"/>
                <a:gd name="T17" fmla="*/ 81 h 105"/>
                <a:gd name="T18" fmla="*/ 12 w 115"/>
                <a:gd name="T19" fmla="*/ 81 h 105"/>
                <a:gd name="T20" fmla="*/ 57 w 115"/>
                <a:gd name="T21" fmla="*/ 12 h 105"/>
                <a:gd name="T22" fmla="*/ 109 w 115"/>
                <a:gd name="T23" fmla="*/ 97 h 105"/>
                <a:gd name="T24" fmla="*/ 5 w 115"/>
                <a:gd name="T25" fmla="*/ 97 h 105"/>
                <a:gd name="T26" fmla="*/ 1 w 115"/>
                <a:gd name="T27" fmla="*/ 101 h 105"/>
                <a:gd name="T28" fmla="*/ 5 w 115"/>
                <a:gd name="T29" fmla="*/ 105 h 105"/>
                <a:gd name="T30" fmla="*/ 109 w 115"/>
                <a:gd name="T31" fmla="*/ 105 h 105"/>
                <a:gd name="T32" fmla="*/ 113 w 115"/>
                <a:gd name="T33" fmla="*/ 101 h 105"/>
                <a:gd name="T34" fmla="*/ 109 w 115"/>
                <a:gd name="T35" fmla="*/ 9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105">
                  <a:moveTo>
                    <a:pt x="9" y="89"/>
                  </a:moveTo>
                  <a:cubicBezTo>
                    <a:pt x="105" y="89"/>
                    <a:pt x="105" y="89"/>
                    <a:pt x="105" y="89"/>
                  </a:cubicBezTo>
                  <a:cubicBezTo>
                    <a:pt x="115" y="89"/>
                    <a:pt x="114" y="83"/>
                    <a:pt x="112" y="7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0"/>
                    <a:pt x="54" y="0"/>
                    <a:pt x="51" y="3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4"/>
                    <a:pt x="0" y="89"/>
                    <a:pt x="9" y="89"/>
                  </a:cubicBezTo>
                  <a:close/>
                  <a:moveTo>
                    <a:pt x="57" y="12"/>
                  </a:moveTo>
                  <a:cubicBezTo>
                    <a:pt x="102" y="81"/>
                    <a:pt x="102" y="81"/>
                    <a:pt x="102" y="81"/>
                  </a:cubicBezTo>
                  <a:cubicBezTo>
                    <a:pt x="100" y="81"/>
                    <a:pt x="19" y="81"/>
                    <a:pt x="12" y="81"/>
                  </a:cubicBezTo>
                  <a:lnTo>
                    <a:pt x="57" y="12"/>
                  </a:lnTo>
                  <a:close/>
                  <a:moveTo>
                    <a:pt x="109" y="97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3" y="97"/>
                    <a:pt x="1" y="99"/>
                    <a:pt x="1" y="101"/>
                  </a:cubicBezTo>
                  <a:cubicBezTo>
                    <a:pt x="1" y="103"/>
                    <a:pt x="3" y="105"/>
                    <a:pt x="5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1" y="105"/>
                    <a:pt x="113" y="103"/>
                    <a:pt x="113" y="101"/>
                  </a:cubicBezTo>
                  <a:cubicBezTo>
                    <a:pt x="113" y="99"/>
                    <a:pt x="111" y="97"/>
                    <a:pt x="109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806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7447723" cy="1171070"/>
            <a:chOff x="0" y="2036"/>
            <a:chExt cx="6554834" cy="1171070"/>
          </a:xfrm>
        </p:grpSpPr>
        <p:sp>
          <p:nvSpPr>
            <p:cNvPr id="3" name="矩形 2"/>
            <p:cNvSpPr/>
            <p:nvPr/>
          </p:nvSpPr>
          <p:spPr>
            <a:xfrm>
              <a:off x="878680" y="125906"/>
              <a:ext cx="56761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5400" dirty="0" smtClean="0">
                  <a:solidFill>
                    <a:schemeClr val="bg1"/>
                  </a:solidFill>
                </a:rPr>
                <a:t>聚类</a:t>
              </a:r>
              <a:endParaRPr lang="en-US" altLang="zh-CN" sz="5400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241" y="1362489"/>
            <a:ext cx="7663595" cy="4113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40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8772940" cy="1171070"/>
            <a:chOff x="0" y="2036"/>
            <a:chExt cx="7721174" cy="1171070"/>
          </a:xfrm>
        </p:grpSpPr>
        <p:sp>
          <p:nvSpPr>
            <p:cNvPr id="5" name="矩形 4"/>
            <p:cNvSpPr/>
            <p:nvPr/>
          </p:nvSpPr>
          <p:spPr>
            <a:xfrm>
              <a:off x="878680" y="125906"/>
              <a:ext cx="684249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5400" dirty="0" smtClean="0">
                  <a:solidFill>
                    <a:srgbClr val="FFFFFF"/>
                  </a:solidFill>
                </a:rPr>
                <a:t>同理建立</a:t>
              </a:r>
              <a:r>
                <a:rPr lang="zh-CN" altLang="en-US" sz="5400" dirty="0" smtClean="0">
                  <a:solidFill>
                    <a:srgbClr val="FFFFFF"/>
                  </a:solidFill>
                </a:rPr>
                <a:t>积极消极字典</a:t>
              </a:r>
              <a:endParaRPr lang="en-US" altLang="zh-CN" sz="5400" dirty="0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436" y="1171070"/>
            <a:ext cx="5149504" cy="490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830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521" y="225565"/>
            <a:ext cx="8996983" cy="6476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163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60" y="1162380"/>
            <a:ext cx="5423053" cy="526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12004" y="224502"/>
            <a:ext cx="525656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</a:t>
            </a:r>
            <a:r>
              <a:rPr lang="zh-CN" altLang="en-US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语言的</a:t>
            </a:r>
            <a:r>
              <a:rPr lang="en-US" altLang="zh-CN" sz="36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wordcloud</a:t>
            </a:r>
            <a:r>
              <a:rPr lang="zh-CN" altLang="en-US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工具</a:t>
            </a:r>
            <a:endParaRPr lang="zh-CN" altLang="en-US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465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27955" y="2814635"/>
            <a:ext cx="2257425" cy="80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674548" y="298385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375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chemeClr val="bg1"/>
                </a:solidFill>
              </a:rPr>
              <a:t>按天切分文件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 flipV="1">
            <a:off x="1553380" y="3803228"/>
            <a:ext cx="2232000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0" y="0"/>
            <a:ext cx="4707398" cy="1171070"/>
            <a:chOff x="0" y="2036"/>
            <a:chExt cx="4143040" cy="1171070"/>
          </a:xfrm>
        </p:grpSpPr>
        <p:sp>
          <p:nvSpPr>
            <p:cNvPr id="22" name="矩形 21"/>
            <p:cNvSpPr/>
            <p:nvPr/>
          </p:nvSpPr>
          <p:spPr>
            <a:xfrm>
              <a:off x="878680" y="125906"/>
              <a:ext cx="326436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5400" dirty="0">
                  <a:solidFill>
                    <a:schemeClr val="bg1"/>
                  </a:solidFill>
                </a:rPr>
                <a:t>处理</a:t>
              </a:r>
              <a:r>
                <a:rPr lang="zh-CN" altLang="en-US" sz="5400" dirty="0" smtClean="0">
                  <a:solidFill>
                    <a:schemeClr val="bg1"/>
                  </a:solidFill>
                </a:rPr>
                <a:t>数据</a:t>
              </a:r>
              <a:endParaRPr lang="en-US" altLang="zh-CN" sz="5400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" name="流程图: 磁盘 3"/>
          <p:cNvSpPr/>
          <p:nvPr/>
        </p:nvSpPr>
        <p:spPr>
          <a:xfrm>
            <a:off x="7532927" y="1882842"/>
            <a:ext cx="1616765" cy="2663687"/>
          </a:xfrm>
          <a:prstGeom prst="flowChartMagneticDisk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按</a:t>
            </a:r>
            <a:r>
              <a:rPr lang="zh-CN" altLang="en-US" dirty="0" smtClean="0"/>
              <a:t>天分数据仓库</a:t>
            </a:r>
            <a:endParaRPr lang="zh-CN" altLang="en-US" dirty="0"/>
          </a:p>
        </p:txBody>
      </p:sp>
      <p:sp>
        <p:nvSpPr>
          <p:cNvPr id="5" name="虚尾箭头 4"/>
          <p:cNvSpPr/>
          <p:nvPr/>
        </p:nvSpPr>
        <p:spPr>
          <a:xfrm>
            <a:off x="4267201" y="2920413"/>
            <a:ext cx="2875722" cy="588543"/>
          </a:xfrm>
          <a:prstGeom prst="striped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8000">
                <a:srgbClr val="FF000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6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4707398" cy="1171070"/>
            <a:chOff x="0" y="2036"/>
            <a:chExt cx="4143040" cy="1171070"/>
          </a:xfrm>
        </p:grpSpPr>
        <p:sp>
          <p:nvSpPr>
            <p:cNvPr id="3" name="矩形 2"/>
            <p:cNvSpPr/>
            <p:nvPr/>
          </p:nvSpPr>
          <p:spPr>
            <a:xfrm>
              <a:off x="878680" y="125906"/>
              <a:ext cx="326436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5400" dirty="0">
                  <a:solidFill>
                    <a:schemeClr val="bg1"/>
                  </a:solidFill>
                </a:rPr>
                <a:t>得到</a:t>
              </a:r>
              <a:r>
                <a:rPr lang="zh-CN" altLang="en-US" sz="5400" dirty="0" smtClean="0">
                  <a:solidFill>
                    <a:schemeClr val="bg1"/>
                  </a:solidFill>
                </a:rPr>
                <a:t>数据</a:t>
              </a:r>
              <a:endParaRPr lang="en-US" altLang="zh-CN" sz="5400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267" y="1171069"/>
            <a:ext cx="7523567" cy="5303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904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4707398" cy="1171070"/>
            <a:chOff x="0" y="2036"/>
            <a:chExt cx="4143040" cy="1171070"/>
          </a:xfrm>
        </p:grpSpPr>
        <p:sp>
          <p:nvSpPr>
            <p:cNvPr id="3" name="矩形 2"/>
            <p:cNvSpPr/>
            <p:nvPr/>
          </p:nvSpPr>
          <p:spPr>
            <a:xfrm>
              <a:off x="878680" y="125906"/>
              <a:ext cx="326436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5400" dirty="0" smtClean="0">
                  <a:solidFill>
                    <a:schemeClr val="bg1"/>
                  </a:solidFill>
                </a:rPr>
                <a:t>分析与结论</a:t>
              </a:r>
              <a:endParaRPr lang="en-US" altLang="zh-CN" sz="5400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25" y="1171070"/>
            <a:ext cx="7760155" cy="4213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578864" y="5494029"/>
            <a:ext cx="91582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zh-CN" altLang="en-US" sz="3200" b="1" spc="150" dirty="0" smtClean="0">
                <a:ln w="11430"/>
                <a:solidFill>
                  <a:srgbClr val="0F2B37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结论</a:t>
            </a:r>
            <a:r>
              <a:rPr lang="en-US" altLang="zh-CN" sz="3200" b="1" spc="150" dirty="0" smtClean="0">
                <a:ln w="11430"/>
                <a:solidFill>
                  <a:srgbClr val="0F2B37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3200" b="1" spc="150" dirty="0" smtClean="0">
                <a:ln w="11430"/>
                <a:solidFill>
                  <a:srgbClr val="0F2B37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：财经新闻中积极情感总是大于消极情感</a:t>
            </a:r>
            <a:endParaRPr lang="zh-CN" altLang="en-US" sz="3200" b="1" spc="150" dirty="0">
              <a:ln w="11430"/>
              <a:solidFill>
                <a:srgbClr val="0F2B37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534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4707398" cy="1171070"/>
            <a:chOff x="0" y="2036"/>
            <a:chExt cx="4143040" cy="1171070"/>
          </a:xfrm>
        </p:grpSpPr>
        <p:sp>
          <p:nvSpPr>
            <p:cNvPr id="3" name="矩形 2"/>
            <p:cNvSpPr/>
            <p:nvPr/>
          </p:nvSpPr>
          <p:spPr>
            <a:xfrm>
              <a:off x="878680" y="125906"/>
              <a:ext cx="326436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5400" dirty="0" smtClean="0">
                  <a:solidFill>
                    <a:schemeClr val="bg1"/>
                  </a:solidFill>
                </a:rPr>
                <a:t>分析与结论</a:t>
              </a:r>
              <a:endParaRPr lang="en-US" altLang="zh-CN" sz="5400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1125215" y="5122968"/>
            <a:ext cx="100655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zh-CN" altLang="en-US" sz="3200" b="1" spc="150" dirty="0" smtClean="0">
                <a:ln w="11430"/>
                <a:solidFill>
                  <a:srgbClr val="0F2B37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结论：新闻报导的积极性与股市的涨没有正相关关系</a:t>
            </a:r>
            <a:endParaRPr lang="zh-CN" altLang="en-US" sz="3200" b="1" spc="150" dirty="0">
              <a:ln w="11430"/>
              <a:solidFill>
                <a:srgbClr val="0F2B37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623" y="1463948"/>
            <a:ext cx="8380758" cy="3378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4707398" cy="1171070"/>
            <a:chOff x="0" y="2036"/>
            <a:chExt cx="4143040" cy="1171070"/>
          </a:xfrm>
        </p:grpSpPr>
        <p:sp>
          <p:nvSpPr>
            <p:cNvPr id="3" name="矩形 2"/>
            <p:cNvSpPr/>
            <p:nvPr/>
          </p:nvSpPr>
          <p:spPr>
            <a:xfrm>
              <a:off x="878680" y="125906"/>
              <a:ext cx="326436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5400" dirty="0" smtClean="0">
                  <a:solidFill>
                    <a:schemeClr val="bg1"/>
                  </a:solidFill>
                </a:rPr>
                <a:t>原因分析</a:t>
              </a:r>
              <a:endParaRPr lang="en-US" altLang="zh-CN" sz="5400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63" y="1319003"/>
            <a:ext cx="11899499" cy="4101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673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4707398" cy="1171070"/>
            <a:chOff x="0" y="2036"/>
            <a:chExt cx="4143040" cy="1171070"/>
          </a:xfrm>
        </p:grpSpPr>
        <p:sp>
          <p:nvSpPr>
            <p:cNvPr id="3" name="矩形 2"/>
            <p:cNvSpPr/>
            <p:nvPr/>
          </p:nvSpPr>
          <p:spPr>
            <a:xfrm>
              <a:off x="878680" y="125906"/>
              <a:ext cx="326436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CN" sz="5400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6" name="笑脸 5"/>
          <p:cNvSpPr/>
          <p:nvPr/>
        </p:nvSpPr>
        <p:spPr>
          <a:xfrm>
            <a:off x="3745062" y="771066"/>
            <a:ext cx="4161182" cy="4090043"/>
          </a:xfrm>
          <a:prstGeom prst="smileyFace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33902" y="3120885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此路不通</a:t>
            </a:r>
            <a:endParaRPr lang="zh-CN" alt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273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 flipV="1">
            <a:off x="2536367" y="3222541"/>
            <a:ext cx="1440000" cy="28800"/>
          </a:xfrm>
          <a:custGeom>
            <a:avLst/>
            <a:gdLst>
              <a:gd name="connsiteX0" fmla="*/ 1071759 w 1440000"/>
              <a:gd name="connsiteY0" fmla="*/ 28800 h 28800"/>
              <a:gd name="connsiteX1" fmla="*/ 1440000 w 1440000"/>
              <a:gd name="connsiteY1" fmla="*/ 28800 h 28800"/>
              <a:gd name="connsiteX2" fmla="*/ 1440000 w 1440000"/>
              <a:gd name="connsiteY2" fmla="*/ 0 h 28800"/>
              <a:gd name="connsiteX3" fmla="*/ 1055131 w 1440000"/>
              <a:gd name="connsiteY3" fmla="*/ 0 h 28800"/>
              <a:gd name="connsiteX4" fmla="*/ 0 w 1440000"/>
              <a:gd name="connsiteY4" fmla="*/ 28800 h 28800"/>
              <a:gd name="connsiteX5" fmla="*/ 348492 w 1440000"/>
              <a:gd name="connsiteY5" fmla="*/ 28800 h 28800"/>
              <a:gd name="connsiteX6" fmla="*/ 398375 w 1440000"/>
              <a:gd name="connsiteY6" fmla="*/ 0 h 28800"/>
              <a:gd name="connsiteX7" fmla="*/ 0 w 1440000"/>
              <a:gd name="connsiteY7" fmla="*/ 0 h 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0000" h="28800">
                <a:moveTo>
                  <a:pt x="1071759" y="28800"/>
                </a:moveTo>
                <a:lnTo>
                  <a:pt x="1440000" y="28800"/>
                </a:lnTo>
                <a:lnTo>
                  <a:pt x="1440000" y="0"/>
                </a:lnTo>
                <a:lnTo>
                  <a:pt x="1055131" y="0"/>
                </a:lnTo>
                <a:close/>
                <a:moveTo>
                  <a:pt x="0" y="28800"/>
                </a:moveTo>
                <a:lnTo>
                  <a:pt x="348492" y="28800"/>
                </a:lnTo>
                <a:lnTo>
                  <a:pt x="398375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741355" y="2507831"/>
            <a:ext cx="705760" cy="714710"/>
            <a:chOff x="3569784" y="2113339"/>
            <a:chExt cx="705760" cy="714710"/>
          </a:xfrm>
          <a:solidFill>
            <a:schemeClr val="accent2"/>
          </a:solidFill>
        </p:grpSpPr>
        <p:grpSp>
          <p:nvGrpSpPr>
            <p:cNvPr id="5" name="组合 4"/>
            <p:cNvGrpSpPr/>
            <p:nvPr/>
          </p:nvGrpSpPr>
          <p:grpSpPr>
            <a:xfrm rot="1800000">
              <a:off x="3569784" y="2113339"/>
              <a:ext cx="705760" cy="703716"/>
              <a:chOff x="3569783" y="5296910"/>
              <a:chExt cx="705760" cy="703716"/>
            </a:xfrm>
            <a:grpFill/>
          </p:grpSpPr>
          <p:sp>
            <p:nvSpPr>
              <p:cNvPr id="7" name="矩形 6"/>
              <p:cNvSpPr/>
              <p:nvPr/>
            </p:nvSpPr>
            <p:spPr>
              <a:xfrm>
                <a:off x="3575456" y="5300539"/>
                <a:ext cx="700087" cy="7000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4094141" y="531350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3569783" y="598611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rot="5400000">
                <a:off x="3493849" y="538691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rot="5400000">
                <a:off x="4170613" y="5910626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文本框 5"/>
            <p:cNvSpPr txBox="1"/>
            <p:nvPr/>
          </p:nvSpPr>
          <p:spPr>
            <a:xfrm>
              <a:off x="3715169" y="2120163"/>
              <a:ext cx="5000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  <a:endParaRPr lang="zh-CN" altLang="en-US" sz="4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511870" y="2360766"/>
            <a:ext cx="43140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+mj-lt"/>
              </a:rPr>
              <a:t>背景简介</a:t>
            </a:r>
            <a:endParaRPr lang="zh-CN" altLang="en-US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521163" y="4304586"/>
            <a:ext cx="184056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· </a:t>
            </a:r>
            <a:r>
              <a:rPr lang="zh-CN" altLang="en-US" sz="2800" dirty="0" smtClean="0">
                <a:solidFill>
                  <a:schemeClr val="bg1"/>
                </a:solidFill>
              </a:rPr>
              <a:t>研究背景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· </a:t>
            </a:r>
            <a:r>
              <a:rPr lang="zh-CN" altLang="en-US" sz="2800" dirty="0" smtClean="0">
                <a:solidFill>
                  <a:schemeClr val="bg1"/>
                </a:solidFill>
              </a:rPr>
              <a:t>系统目标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41213" y="3551004"/>
            <a:ext cx="370307" cy="571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49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56591" y="3042738"/>
            <a:ext cx="48237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选择与专业有关的，又热门的板块：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计算机板块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0"/>
            <a:ext cx="10972800" cy="1171070"/>
            <a:chOff x="0" y="2036"/>
            <a:chExt cx="9657299" cy="1171070"/>
          </a:xfrm>
        </p:grpSpPr>
        <p:sp>
          <p:nvSpPr>
            <p:cNvPr id="22" name="矩形 21"/>
            <p:cNvSpPr/>
            <p:nvPr/>
          </p:nvSpPr>
          <p:spPr>
            <a:xfrm>
              <a:off x="878679" y="125906"/>
              <a:ext cx="877862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5400" dirty="0" smtClean="0">
                  <a:solidFill>
                    <a:schemeClr val="bg1"/>
                  </a:solidFill>
                </a:rPr>
                <a:t>对股票板块的预测</a:t>
              </a:r>
              <a:endParaRPr lang="en-US" altLang="zh-CN" sz="5400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338" y="1162379"/>
            <a:ext cx="5423053" cy="526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119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0" y="0"/>
            <a:ext cx="8017564" cy="1171070"/>
            <a:chOff x="0" y="2036"/>
            <a:chExt cx="7056359" cy="1171070"/>
          </a:xfrm>
        </p:grpSpPr>
        <p:sp>
          <p:nvSpPr>
            <p:cNvPr id="22" name="矩形 21"/>
            <p:cNvSpPr/>
            <p:nvPr/>
          </p:nvSpPr>
          <p:spPr>
            <a:xfrm>
              <a:off x="878679" y="125906"/>
              <a:ext cx="617768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5400" dirty="0" smtClean="0">
                  <a:solidFill>
                    <a:schemeClr val="bg1"/>
                  </a:solidFill>
                </a:rPr>
                <a:t>ARIMA</a:t>
              </a:r>
              <a:r>
                <a:rPr lang="zh-CN" altLang="en-US" sz="5400" dirty="0" smtClean="0">
                  <a:solidFill>
                    <a:schemeClr val="bg1"/>
                  </a:solidFill>
                </a:rPr>
                <a:t>建模方法</a:t>
              </a:r>
              <a:endParaRPr lang="en-US" altLang="zh-CN" sz="5400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629" y="1476787"/>
            <a:ext cx="6560119" cy="1320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297409" y="3406100"/>
            <a:ext cx="79332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</a:rPr>
              <a:t>、</a:t>
            </a:r>
            <a:r>
              <a:rPr lang="zh-CN" altLang="zh-CN" sz="2400" dirty="0" smtClean="0">
                <a:solidFill>
                  <a:schemeClr val="bg1"/>
                </a:solidFill>
              </a:rPr>
              <a:t>先</a:t>
            </a:r>
            <a:r>
              <a:rPr lang="zh-CN" altLang="zh-CN" sz="2400" dirty="0">
                <a:solidFill>
                  <a:schemeClr val="bg1"/>
                </a:solidFill>
              </a:rPr>
              <a:t>确定数据的差分</a:t>
            </a:r>
            <a:r>
              <a:rPr lang="en-US" altLang="zh-CN" sz="2400" dirty="0">
                <a:solidFill>
                  <a:schemeClr val="bg1"/>
                </a:solidFill>
              </a:rPr>
              <a:t>, </a:t>
            </a:r>
            <a:r>
              <a:rPr lang="zh-CN" altLang="zh-CN" sz="2400" dirty="0">
                <a:solidFill>
                  <a:schemeClr val="bg1"/>
                </a:solidFill>
              </a:rPr>
              <a:t>得到平稳序列</a:t>
            </a:r>
            <a:r>
              <a:rPr lang="zh-CN" altLang="zh-CN" sz="2400" dirty="0" smtClean="0">
                <a:solidFill>
                  <a:schemeClr val="bg1"/>
                </a:solidFill>
              </a:rPr>
              <a:t>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zh-CN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</a:rPr>
              <a:t>、</a:t>
            </a:r>
            <a:r>
              <a:rPr lang="zh-CN" altLang="zh-CN" sz="2400" dirty="0" smtClean="0">
                <a:solidFill>
                  <a:schemeClr val="bg1"/>
                </a:solidFill>
              </a:rPr>
              <a:t>找到</a:t>
            </a:r>
            <a:r>
              <a:rPr lang="zh-CN" altLang="zh-CN" sz="2400" dirty="0">
                <a:solidFill>
                  <a:schemeClr val="bg1"/>
                </a:solidFill>
              </a:rPr>
              <a:t>合适的</a:t>
            </a:r>
            <a:r>
              <a:rPr lang="en-US" altLang="zh-CN" sz="2400" dirty="0">
                <a:solidFill>
                  <a:schemeClr val="bg1"/>
                </a:solidFill>
              </a:rPr>
              <a:t>ARIMA</a:t>
            </a:r>
            <a:r>
              <a:rPr lang="zh-CN" altLang="zh-CN" sz="2400" dirty="0">
                <a:solidFill>
                  <a:schemeClr val="bg1"/>
                </a:solidFill>
              </a:rPr>
              <a:t>模型，关键是确定</a:t>
            </a:r>
            <a:r>
              <a:rPr lang="en-US" altLang="zh-CN" sz="2400" dirty="0">
                <a:solidFill>
                  <a:schemeClr val="bg1"/>
                </a:solidFill>
              </a:rPr>
              <a:t>ARIMA(</a:t>
            </a:r>
            <a:r>
              <a:rPr lang="en-US" altLang="zh-CN" sz="2400" dirty="0" err="1">
                <a:solidFill>
                  <a:schemeClr val="bg1"/>
                </a:solidFill>
              </a:rPr>
              <a:t>p,d,q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  <a:r>
              <a:rPr lang="zh-CN" altLang="zh-CN" sz="2400" dirty="0" smtClean="0">
                <a:solidFill>
                  <a:schemeClr val="bg1"/>
                </a:solidFill>
              </a:rPr>
              <a:t>中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     </a:t>
            </a:r>
            <a:r>
              <a:rPr lang="zh-CN" altLang="zh-CN" sz="2400" dirty="0" smtClean="0">
                <a:solidFill>
                  <a:schemeClr val="bg1"/>
                </a:solidFill>
              </a:rPr>
              <a:t>的</a:t>
            </a:r>
            <a:r>
              <a:rPr lang="zh-CN" altLang="zh-CN" sz="2400" dirty="0">
                <a:solidFill>
                  <a:schemeClr val="bg1"/>
                </a:solidFill>
              </a:rPr>
              <a:t>参数，其中，</a:t>
            </a:r>
            <a:r>
              <a:rPr lang="en-US" altLang="zh-CN" sz="2400" dirty="0">
                <a:solidFill>
                  <a:schemeClr val="bg1"/>
                </a:solidFill>
              </a:rPr>
              <a:t>d</a:t>
            </a:r>
            <a:r>
              <a:rPr lang="zh-CN" altLang="zh-CN" sz="2400" dirty="0">
                <a:solidFill>
                  <a:schemeClr val="bg1"/>
                </a:solidFill>
              </a:rPr>
              <a:t>为</a:t>
            </a:r>
            <a:r>
              <a:rPr lang="en-US" altLang="zh-CN" sz="2400" dirty="0">
                <a:solidFill>
                  <a:schemeClr val="bg1"/>
                </a:solidFill>
              </a:rPr>
              <a:t>difference</a:t>
            </a:r>
            <a:r>
              <a:rPr lang="zh-CN" altLang="zh-CN" sz="2400" dirty="0">
                <a:solidFill>
                  <a:schemeClr val="bg1"/>
                </a:solidFill>
              </a:rPr>
              <a:t>，代表差分的阶数；</a:t>
            </a:r>
            <a:r>
              <a:rPr lang="en-US" altLang="zh-CN" sz="2400" dirty="0">
                <a:solidFill>
                  <a:schemeClr val="bg1"/>
                </a:solidFill>
              </a:rPr>
              <a:t>p</a:t>
            </a:r>
            <a:r>
              <a:rPr lang="zh-CN" altLang="zh-CN" sz="2400" dirty="0" smtClean="0">
                <a:solidFill>
                  <a:schemeClr val="bg1"/>
                </a:solidFill>
              </a:rPr>
              <a:t>和</a:t>
            </a:r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    q</a:t>
            </a:r>
            <a:r>
              <a:rPr lang="zh-CN" altLang="zh-CN" sz="2400" dirty="0">
                <a:solidFill>
                  <a:schemeClr val="bg1"/>
                </a:solidFill>
              </a:rPr>
              <a:t>的</a:t>
            </a:r>
            <a:r>
              <a:rPr lang="zh-CN" altLang="zh-CN" sz="2400" dirty="0" smtClean="0">
                <a:solidFill>
                  <a:schemeClr val="bg1"/>
                </a:solidFill>
              </a:rPr>
              <a:t>值</a:t>
            </a:r>
            <a:r>
              <a:rPr lang="zh-CN" altLang="en-US" sz="2400" dirty="0">
                <a:solidFill>
                  <a:schemeClr val="bg1"/>
                </a:solidFill>
              </a:rPr>
              <a:t>根据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pacf</a:t>
            </a:r>
            <a:r>
              <a:rPr lang="zh-CN" altLang="zh-CN" sz="2400" dirty="0">
                <a:solidFill>
                  <a:schemeClr val="bg1"/>
                </a:solidFill>
              </a:rPr>
              <a:t>图和</a:t>
            </a:r>
            <a:r>
              <a:rPr lang="en-US" altLang="zh-CN" sz="2400" dirty="0" err="1">
                <a:solidFill>
                  <a:schemeClr val="bg1"/>
                </a:solidFill>
              </a:rPr>
              <a:t>acf</a:t>
            </a:r>
            <a:r>
              <a:rPr lang="zh-CN" altLang="zh-CN" sz="2400" dirty="0">
                <a:solidFill>
                  <a:schemeClr val="bg1"/>
                </a:solidFill>
              </a:rPr>
              <a:t>图</a:t>
            </a:r>
            <a:r>
              <a:rPr lang="zh-CN" altLang="zh-CN" sz="2400" dirty="0" smtClean="0">
                <a:solidFill>
                  <a:schemeClr val="bg1"/>
                </a:solidFill>
              </a:rPr>
              <a:t>来</a:t>
            </a:r>
            <a:r>
              <a:rPr lang="zh-CN" altLang="en-US" sz="2400" dirty="0" smtClean="0">
                <a:solidFill>
                  <a:schemeClr val="bg1"/>
                </a:solidFill>
              </a:rPr>
              <a:t>选择和调试</a:t>
            </a:r>
            <a:r>
              <a:rPr lang="zh-CN" altLang="zh-CN" sz="2400" dirty="0" smtClean="0">
                <a:solidFill>
                  <a:schemeClr val="bg1"/>
                </a:solidFill>
              </a:rPr>
              <a:t>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zh-CN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</a:rPr>
              <a:t>、</a:t>
            </a:r>
            <a:r>
              <a:rPr lang="zh-CN" altLang="zh-CN" sz="2400" dirty="0" smtClean="0">
                <a:solidFill>
                  <a:schemeClr val="bg1"/>
                </a:solidFill>
              </a:rPr>
              <a:t>运用</a:t>
            </a:r>
            <a:r>
              <a:rPr lang="en-US" altLang="zh-CN" sz="2400" dirty="0" err="1">
                <a:solidFill>
                  <a:schemeClr val="bg1"/>
                </a:solidFill>
              </a:rPr>
              <a:t>Ljung</a:t>
            </a:r>
            <a:r>
              <a:rPr lang="en-US" altLang="zh-CN" sz="2400" dirty="0">
                <a:solidFill>
                  <a:schemeClr val="bg1"/>
                </a:solidFill>
              </a:rPr>
              <a:t>-Box</a:t>
            </a:r>
            <a:r>
              <a:rPr lang="zh-CN" altLang="zh-CN" sz="2400" dirty="0">
                <a:solidFill>
                  <a:schemeClr val="bg1"/>
                </a:solidFill>
              </a:rPr>
              <a:t>进行检验。</a:t>
            </a:r>
          </a:p>
        </p:txBody>
      </p:sp>
    </p:spTree>
    <p:extLst>
      <p:ext uri="{BB962C8B-B14F-4D97-AF65-F5344CB8AC3E}">
        <p14:creationId xmlns:p14="http://schemas.microsoft.com/office/powerpoint/2010/main" val="20857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0" y="0"/>
            <a:ext cx="9581322" cy="1171070"/>
            <a:chOff x="0" y="2036"/>
            <a:chExt cx="8432642" cy="1171070"/>
          </a:xfrm>
        </p:grpSpPr>
        <p:sp>
          <p:nvSpPr>
            <p:cNvPr id="22" name="矩形 21"/>
            <p:cNvSpPr/>
            <p:nvPr/>
          </p:nvSpPr>
          <p:spPr>
            <a:xfrm>
              <a:off x="878679" y="125906"/>
              <a:ext cx="755396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5400" dirty="0" smtClean="0">
                  <a:solidFill>
                    <a:schemeClr val="bg1"/>
                  </a:solidFill>
                </a:rPr>
                <a:t>ARIMA</a:t>
              </a:r>
              <a:r>
                <a:rPr lang="zh-CN" altLang="en-US" sz="5400" dirty="0" smtClean="0">
                  <a:solidFill>
                    <a:schemeClr val="bg1"/>
                  </a:solidFill>
                </a:rPr>
                <a:t>建模：读取数据</a:t>
              </a:r>
              <a:endParaRPr lang="en-US" altLang="zh-CN" sz="5400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209" y="1171070"/>
            <a:ext cx="8476007" cy="5058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402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0" y="0"/>
            <a:ext cx="10429461" cy="1171070"/>
            <a:chOff x="0" y="2036"/>
            <a:chExt cx="9179100" cy="1171070"/>
          </a:xfrm>
        </p:grpSpPr>
        <p:sp>
          <p:nvSpPr>
            <p:cNvPr id="22" name="矩形 21"/>
            <p:cNvSpPr/>
            <p:nvPr/>
          </p:nvSpPr>
          <p:spPr>
            <a:xfrm>
              <a:off x="878679" y="125906"/>
              <a:ext cx="830042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5400" dirty="0" smtClean="0">
                  <a:solidFill>
                    <a:schemeClr val="bg1"/>
                  </a:solidFill>
                </a:rPr>
                <a:t>ARIMA</a:t>
              </a:r>
              <a:r>
                <a:rPr lang="zh-CN" altLang="en-US" sz="5400" dirty="0" smtClean="0">
                  <a:solidFill>
                    <a:schemeClr val="bg1"/>
                  </a:solidFill>
                </a:rPr>
                <a:t>建模：</a:t>
              </a:r>
              <a:r>
                <a:rPr lang="en-US" altLang="zh-CN" sz="5400" dirty="0" smtClean="0">
                  <a:solidFill>
                    <a:schemeClr val="bg1"/>
                  </a:solidFill>
                </a:rPr>
                <a:t>3</a:t>
              </a:r>
              <a:r>
                <a:rPr lang="zh-CN" altLang="en-US" sz="5400" dirty="0" smtClean="0">
                  <a:solidFill>
                    <a:schemeClr val="bg1"/>
                  </a:solidFill>
                </a:rPr>
                <a:t>阶差分</a:t>
              </a:r>
              <a:endParaRPr lang="en-US" altLang="zh-CN" sz="5400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797" y="1171068"/>
            <a:ext cx="9019968" cy="5133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584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0" y="0"/>
            <a:ext cx="10416209" cy="1171070"/>
            <a:chOff x="0" y="2036"/>
            <a:chExt cx="9167437" cy="1171070"/>
          </a:xfrm>
        </p:grpSpPr>
        <p:sp>
          <p:nvSpPr>
            <p:cNvPr id="22" name="矩形 21"/>
            <p:cNvSpPr/>
            <p:nvPr/>
          </p:nvSpPr>
          <p:spPr>
            <a:xfrm>
              <a:off x="878679" y="125906"/>
              <a:ext cx="828875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5400" dirty="0" smtClean="0">
                  <a:solidFill>
                    <a:schemeClr val="bg1"/>
                  </a:solidFill>
                </a:rPr>
                <a:t>ARIMA</a:t>
              </a:r>
              <a:r>
                <a:rPr lang="zh-CN" altLang="en-US" sz="5400" dirty="0" smtClean="0">
                  <a:solidFill>
                    <a:schemeClr val="bg1"/>
                  </a:solidFill>
                </a:rPr>
                <a:t>建模：预测</a:t>
              </a:r>
              <a:endParaRPr lang="en-US" altLang="zh-CN" sz="5400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067" y="1171070"/>
            <a:ext cx="8225142" cy="4742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421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0" y="0"/>
            <a:ext cx="8017564" cy="1171070"/>
            <a:chOff x="0" y="2036"/>
            <a:chExt cx="7056359" cy="1171070"/>
          </a:xfrm>
        </p:grpSpPr>
        <p:sp>
          <p:nvSpPr>
            <p:cNvPr id="22" name="矩形 21"/>
            <p:cNvSpPr/>
            <p:nvPr/>
          </p:nvSpPr>
          <p:spPr>
            <a:xfrm>
              <a:off x="878679" y="125906"/>
              <a:ext cx="617768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5400" dirty="0" smtClean="0">
                  <a:solidFill>
                    <a:schemeClr val="bg1"/>
                  </a:solidFill>
                </a:rPr>
                <a:t>ARIMA</a:t>
              </a:r>
              <a:r>
                <a:rPr lang="zh-CN" altLang="en-US" sz="5400" dirty="0" smtClean="0">
                  <a:solidFill>
                    <a:schemeClr val="bg1"/>
                  </a:solidFill>
                </a:rPr>
                <a:t>建模：检验</a:t>
              </a:r>
              <a:endParaRPr lang="en-US" altLang="zh-CN" sz="5400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126" y="1171070"/>
            <a:ext cx="9066213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23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147" y="1171070"/>
            <a:ext cx="6423647" cy="513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0" y="0"/>
            <a:ext cx="8017564" cy="1171070"/>
            <a:chOff x="0" y="2036"/>
            <a:chExt cx="7056359" cy="1171070"/>
          </a:xfrm>
        </p:grpSpPr>
        <p:sp>
          <p:nvSpPr>
            <p:cNvPr id="4" name="矩形 3"/>
            <p:cNvSpPr/>
            <p:nvPr/>
          </p:nvSpPr>
          <p:spPr>
            <a:xfrm>
              <a:off x="878679" y="125906"/>
              <a:ext cx="617768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5400" dirty="0" smtClean="0">
                  <a:solidFill>
                    <a:schemeClr val="bg1"/>
                  </a:solidFill>
                </a:rPr>
                <a:t>ARIMA</a:t>
              </a:r>
              <a:r>
                <a:rPr lang="zh-CN" altLang="en-US" sz="5400" dirty="0" smtClean="0">
                  <a:solidFill>
                    <a:schemeClr val="bg1"/>
                  </a:solidFill>
                </a:rPr>
                <a:t>建模：检验</a:t>
              </a:r>
              <a:endParaRPr lang="en-US" altLang="zh-CN" sz="5400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9198349" y="2157656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均值为</a:t>
            </a:r>
            <a:r>
              <a:rPr lang="en-US" altLang="zh-CN" dirty="0">
                <a:solidFill>
                  <a:schemeClr val="bg1"/>
                </a:solidFill>
              </a:rPr>
              <a:t>0 </a:t>
            </a:r>
            <a:r>
              <a:rPr lang="zh-CN" altLang="zh-CN" dirty="0">
                <a:solidFill>
                  <a:schemeClr val="bg1"/>
                </a:solidFill>
              </a:rPr>
              <a:t>，方差恒定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63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8017564" cy="1171070"/>
            <a:chOff x="0" y="2036"/>
            <a:chExt cx="7056359" cy="1171070"/>
          </a:xfrm>
        </p:grpSpPr>
        <p:sp>
          <p:nvSpPr>
            <p:cNvPr id="3" name="矩形 2"/>
            <p:cNvSpPr/>
            <p:nvPr/>
          </p:nvSpPr>
          <p:spPr>
            <a:xfrm>
              <a:off x="878679" y="125906"/>
              <a:ext cx="617768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5400" dirty="0" smtClean="0">
                  <a:solidFill>
                    <a:schemeClr val="bg1"/>
                  </a:solidFill>
                </a:rPr>
                <a:t>验证预测：数值表</a:t>
              </a:r>
              <a:endParaRPr lang="en-US" altLang="zh-CN" sz="5400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71" y="1621943"/>
            <a:ext cx="10285413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678833" y="5045463"/>
            <a:ext cx="49244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预测值为负数的那两天是周末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99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8017564" cy="1171070"/>
            <a:chOff x="0" y="2036"/>
            <a:chExt cx="7056359" cy="1171070"/>
          </a:xfrm>
        </p:grpSpPr>
        <p:sp>
          <p:nvSpPr>
            <p:cNvPr id="3" name="矩形 2"/>
            <p:cNvSpPr/>
            <p:nvPr/>
          </p:nvSpPr>
          <p:spPr>
            <a:xfrm>
              <a:off x="878679" y="125906"/>
              <a:ext cx="617768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5400" dirty="0" smtClean="0">
                  <a:solidFill>
                    <a:schemeClr val="bg1"/>
                  </a:solidFill>
                </a:rPr>
                <a:t>验证预测</a:t>
              </a:r>
              <a:endParaRPr lang="en-US" altLang="zh-CN" sz="5400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609" y="1047533"/>
            <a:ext cx="7878279" cy="5553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35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583" y="1171070"/>
            <a:ext cx="7341704" cy="4368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650435" y="552255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800" dirty="0">
                <a:solidFill>
                  <a:schemeClr val="bg1"/>
                </a:solidFill>
              </a:rPr>
              <a:t>对股价进行处理，减去</a:t>
            </a:r>
            <a:r>
              <a:rPr lang="en-US" altLang="zh-CN" sz="2800" dirty="0">
                <a:solidFill>
                  <a:schemeClr val="bg1"/>
                </a:solidFill>
              </a:rPr>
              <a:t>4000</a:t>
            </a:r>
            <a:r>
              <a:rPr lang="zh-CN" altLang="zh-CN" sz="2800" dirty="0">
                <a:solidFill>
                  <a:schemeClr val="bg1"/>
                </a:solidFill>
              </a:rPr>
              <a:t>，再除以</a:t>
            </a:r>
            <a:r>
              <a:rPr lang="en-US" altLang="zh-CN" sz="2800" dirty="0">
                <a:solidFill>
                  <a:schemeClr val="bg1"/>
                </a:solidFill>
              </a:rPr>
              <a:t>10</a:t>
            </a:r>
            <a:r>
              <a:rPr lang="zh-CN" altLang="zh-CN" sz="2800" dirty="0">
                <a:solidFill>
                  <a:schemeClr val="bg1"/>
                </a:solidFill>
              </a:rPr>
              <a:t>，使其的数量级与股票热度值同阶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8017564" cy="1171070"/>
            <a:chOff x="0" y="2036"/>
            <a:chExt cx="7056359" cy="1171070"/>
          </a:xfrm>
        </p:grpSpPr>
        <p:sp>
          <p:nvSpPr>
            <p:cNvPr id="6" name="矩形 5"/>
            <p:cNvSpPr/>
            <p:nvPr/>
          </p:nvSpPr>
          <p:spPr>
            <a:xfrm>
              <a:off x="878679" y="125906"/>
              <a:ext cx="617768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5400" dirty="0" smtClean="0">
                  <a:solidFill>
                    <a:schemeClr val="bg1"/>
                  </a:solidFill>
                </a:rPr>
                <a:t>验证预测：比较图</a:t>
              </a:r>
              <a:endParaRPr lang="en-US" altLang="zh-CN" sz="5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9869917" y="1647245"/>
            <a:ext cx="1569660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四个</a:t>
            </a:r>
            <a:endParaRPr lang="en-US" altLang="zh-CN" sz="54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趋势</a:t>
            </a:r>
            <a:endParaRPr lang="en-US" altLang="zh-CN" sz="54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对了</a:t>
            </a:r>
            <a:endParaRPr lang="en-US" altLang="zh-CN" sz="54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三个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173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2036"/>
            <a:ext cx="4143040" cy="1171070"/>
            <a:chOff x="0" y="2036"/>
            <a:chExt cx="4143040" cy="1171070"/>
          </a:xfrm>
        </p:grpSpPr>
        <p:sp>
          <p:nvSpPr>
            <p:cNvPr id="3" name="矩形 2"/>
            <p:cNvSpPr/>
            <p:nvPr/>
          </p:nvSpPr>
          <p:spPr>
            <a:xfrm>
              <a:off x="878680" y="125906"/>
              <a:ext cx="326436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5400" dirty="0">
                  <a:solidFill>
                    <a:schemeClr val="bg1"/>
                  </a:solidFill>
                </a:rPr>
                <a:t>研究背景</a:t>
              </a:r>
              <a:endParaRPr lang="en-US" altLang="zh-CN" sz="5400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791" y="1191520"/>
            <a:ext cx="8733183" cy="523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4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8" y="1696279"/>
            <a:ext cx="11637217" cy="349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0" y="0"/>
            <a:ext cx="8017564" cy="1171070"/>
            <a:chOff x="0" y="2036"/>
            <a:chExt cx="7056359" cy="1171070"/>
          </a:xfrm>
        </p:grpSpPr>
        <p:sp>
          <p:nvSpPr>
            <p:cNvPr id="4" name="矩形 3"/>
            <p:cNvSpPr/>
            <p:nvPr/>
          </p:nvSpPr>
          <p:spPr>
            <a:xfrm>
              <a:off x="878679" y="125906"/>
              <a:ext cx="617768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5400" dirty="0" smtClean="0">
                  <a:solidFill>
                    <a:schemeClr val="bg1"/>
                  </a:solidFill>
                </a:rPr>
                <a:t>验证预测：</a:t>
              </a:r>
              <a:r>
                <a:rPr lang="en-US" altLang="zh-CN" sz="5400" dirty="0" smtClean="0">
                  <a:solidFill>
                    <a:schemeClr val="bg1"/>
                  </a:solidFill>
                </a:rPr>
                <a:t>5</a:t>
              </a:r>
              <a:r>
                <a:rPr lang="zh-CN" altLang="en-US" sz="5400" dirty="0" smtClean="0">
                  <a:solidFill>
                    <a:schemeClr val="bg1"/>
                  </a:solidFill>
                </a:rPr>
                <a:t>天为单位</a:t>
              </a:r>
              <a:endParaRPr lang="en-US" altLang="zh-CN" sz="5400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482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8017564" cy="1171070"/>
            <a:chOff x="0" y="2036"/>
            <a:chExt cx="7056359" cy="1171070"/>
          </a:xfrm>
        </p:grpSpPr>
        <p:sp>
          <p:nvSpPr>
            <p:cNvPr id="3" name="矩形 2"/>
            <p:cNvSpPr/>
            <p:nvPr/>
          </p:nvSpPr>
          <p:spPr>
            <a:xfrm>
              <a:off x="878679" y="125906"/>
              <a:ext cx="617768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5400" dirty="0" smtClean="0">
                  <a:solidFill>
                    <a:schemeClr val="bg1"/>
                  </a:solidFill>
                </a:rPr>
                <a:t>验证结果与分析：</a:t>
              </a:r>
              <a:endParaRPr lang="en-US" altLang="zh-CN" sz="5400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1444487" y="2413338"/>
            <a:ext cx="93825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        </a:t>
            </a:r>
            <a:r>
              <a:rPr lang="zh-CN" altLang="zh-CN" sz="2400" dirty="0" smtClean="0">
                <a:solidFill>
                  <a:schemeClr val="bg1"/>
                </a:solidFill>
              </a:rPr>
              <a:t>通过</a:t>
            </a:r>
            <a:r>
              <a:rPr lang="zh-CN" altLang="zh-CN" sz="2400" dirty="0">
                <a:solidFill>
                  <a:schemeClr val="bg1"/>
                </a:solidFill>
              </a:rPr>
              <a:t>对比分析，可以知道，按天预测与实际的误差不超过</a:t>
            </a:r>
            <a:r>
              <a:rPr lang="en-US" altLang="zh-CN" sz="2400" dirty="0">
                <a:solidFill>
                  <a:schemeClr val="bg1"/>
                </a:solidFill>
              </a:rPr>
              <a:t>20%</a:t>
            </a:r>
            <a:r>
              <a:rPr lang="zh-CN" altLang="zh-CN" sz="2400" dirty="0">
                <a:solidFill>
                  <a:schemeClr val="bg1"/>
                </a:solidFill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</a:rPr>
              <a:t>5</a:t>
            </a:r>
            <a:r>
              <a:rPr lang="zh-CN" altLang="zh-CN" sz="2400" dirty="0">
                <a:solidFill>
                  <a:schemeClr val="bg1"/>
                </a:solidFill>
              </a:rPr>
              <a:t>个趋势对了</a:t>
            </a:r>
            <a:r>
              <a:rPr lang="en-US" altLang="zh-CN" sz="2400" dirty="0">
                <a:solidFill>
                  <a:schemeClr val="bg1"/>
                </a:solidFill>
              </a:rPr>
              <a:t>4</a:t>
            </a:r>
            <a:r>
              <a:rPr lang="zh-CN" altLang="zh-CN" sz="2400" dirty="0">
                <a:solidFill>
                  <a:schemeClr val="bg1"/>
                </a:solidFill>
              </a:rPr>
              <a:t>个）。而按</a:t>
            </a:r>
            <a:r>
              <a:rPr lang="en-US" altLang="zh-CN" sz="2400" dirty="0">
                <a:solidFill>
                  <a:schemeClr val="bg1"/>
                </a:solidFill>
              </a:rPr>
              <a:t>5</a:t>
            </a:r>
            <a:r>
              <a:rPr lang="zh-CN" altLang="zh-CN" sz="2400" dirty="0">
                <a:solidFill>
                  <a:schemeClr val="bg1"/>
                </a:solidFill>
              </a:rPr>
              <a:t>天（或者</a:t>
            </a:r>
            <a:r>
              <a:rPr lang="en-US" altLang="zh-CN" sz="2400" dirty="0">
                <a:solidFill>
                  <a:schemeClr val="bg1"/>
                </a:solidFill>
              </a:rPr>
              <a:t>7</a:t>
            </a:r>
            <a:r>
              <a:rPr lang="zh-CN" altLang="zh-CN" sz="2400" dirty="0">
                <a:solidFill>
                  <a:schemeClr val="bg1"/>
                </a:solidFill>
              </a:rPr>
              <a:t>天</a:t>
            </a:r>
            <a:r>
              <a:rPr lang="en-US" altLang="zh-CN" sz="2400" dirty="0">
                <a:solidFill>
                  <a:schemeClr val="bg1"/>
                </a:solidFill>
              </a:rPr>
              <a:t>/</a:t>
            </a:r>
            <a:r>
              <a:rPr lang="zh-CN" altLang="zh-CN" sz="2400" dirty="0">
                <a:solidFill>
                  <a:schemeClr val="bg1"/>
                </a:solidFill>
              </a:rPr>
              <a:t>一个星期）来预测，则实际的涨跌与预测的一致。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       </a:t>
            </a:r>
            <a:r>
              <a:rPr lang="zh-CN" altLang="zh-CN" sz="2400" dirty="0" smtClean="0">
                <a:solidFill>
                  <a:schemeClr val="bg1"/>
                </a:solidFill>
              </a:rPr>
              <a:t>然而</a:t>
            </a:r>
            <a:r>
              <a:rPr lang="zh-CN" altLang="zh-CN" sz="2400" dirty="0">
                <a:solidFill>
                  <a:schemeClr val="bg1"/>
                </a:solidFill>
              </a:rPr>
              <a:t>由于源数据的来源不全面、股市的复杂性，无法对股市进行每一天、每一只股的具体时间段的涨跌。而只能对股票板块进行未来一星期（</a:t>
            </a:r>
            <a:r>
              <a:rPr lang="en-US" altLang="zh-CN" sz="2400" dirty="0">
                <a:solidFill>
                  <a:schemeClr val="bg1"/>
                </a:solidFill>
              </a:rPr>
              <a:t>7</a:t>
            </a:r>
            <a:r>
              <a:rPr lang="zh-CN" altLang="zh-CN" sz="2400" dirty="0">
                <a:solidFill>
                  <a:schemeClr val="bg1"/>
                </a:solidFill>
              </a:rPr>
              <a:t>天，</a:t>
            </a:r>
            <a:r>
              <a:rPr lang="en-US" altLang="zh-CN" sz="2400" dirty="0">
                <a:solidFill>
                  <a:schemeClr val="bg1"/>
                </a:solidFill>
              </a:rPr>
              <a:t>5</a:t>
            </a:r>
            <a:r>
              <a:rPr lang="zh-CN" altLang="zh-CN" sz="2400" dirty="0">
                <a:solidFill>
                  <a:schemeClr val="bg1"/>
                </a:solidFill>
              </a:rPr>
              <a:t>天开市）的预测，通过验证，得到了与预测一致的涨的结果。</a:t>
            </a:r>
          </a:p>
        </p:txBody>
      </p:sp>
    </p:spTree>
    <p:extLst>
      <p:ext uri="{BB962C8B-B14F-4D97-AF65-F5344CB8AC3E}">
        <p14:creationId xmlns:p14="http://schemas.microsoft.com/office/powerpoint/2010/main" val="366222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8017564" cy="1171070"/>
            <a:chOff x="0" y="2036"/>
            <a:chExt cx="7056359" cy="1171070"/>
          </a:xfrm>
        </p:grpSpPr>
        <p:sp>
          <p:nvSpPr>
            <p:cNvPr id="3" name="矩形 2"/>
            <p:cNvSpPr/>
            <p:nvPr/>
          </p:nvSpPr>
          <p:spPr>
            <a:xfrm>
              <a:off x="878679" y="125906"/>
              <a:ext cx="617768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5400" dirty="0" smtClean="0">
                  <a:solidFill>
                    <a:srgbClr val="FFFFFF"/>
                  </a:solidFill>
                </a:rPr>
                <a:t>本系统得出的结论</a:t>
              </a:r>
              <a:r>
                <a:rPr lang="zh-CN" altLang="en-US" sz="5400" dirty="0" smtClean="0">
                  <a:solidFill>
                    <a:srgbClr val="FFFFFF"/>
                  </a:solidFill>
                </a:rPr>
                <a:t>：</a:t>
              </a:r>
              <a:endParaRPr lang="en-US" altLang="zh-CN" sz="5400" dirty="0">
                <a:solidFill>
                  <a:srgbClr val="FFFFFF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563756" y="1484800"/>
            <a:ext cx="938253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</a:rPr>
              <a:t>、</a:t>
            </a:r>
            <a:r>
              <a:rPr lang="zh-CN" altLang="zh-CN" sz="2400" dirty="0" smtClean="0">
                <a:solidFill>
                  <a:schemeClr val="bg1"/>
                </a:solidFill>
              </a:rPr>
              <a:t>新闻</a:t>
            </a:r>
            <a:r>
              <a:rPr lang="zh-CN" altLang="zh-CN" sz="2400" dirty="0">
                <a:solidFill>
                  <a:schemeClr val="bg1"/>
                </a:solidFill>
              </a:rPr>
              <a:t>报道中积极词汇往往多于消极词汇。 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lvl="0"/>
            <a:endParaRPr lang="zh-CN" altLang="zh-CN" sz="2400" dirty="0">
              <a:solidFill>
                <a:schemeClr val="bg1"/>
              </a:solidFill>
            </a:endParaRPr>
          </a:p>
          <a:p>
            <a:pPr lvl="0"/>
            <a:r>
              <a:rPr lang="en-US" altLang="zh-CN" sz="2400" dirty="0" smtClean="0">
                <a:solidFill>
                  <a:schemeClr val="bg1"/>
                </a:solidFill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</a:rPr>
              <a:t>、</a:t>
            </a:r>
            <a:r>
              <a:rPr lang="zh-CN" altLang="zh-CN" sz="2400" dirty="0" smtClean="0">
                <a:solidFill>
                  <a:schemeClr val="bg1"/>
                </a:solidFill>
              </a:rPr>
              <a:t>报道</a:t>
            </a:r>
            <a:r>
              <a:rPr lang="zh-CN" altLang="zh-CN" sz="2400" dirty="0">
                <a:solidFill>
                  <a:schemeClr val="bg1"/>
                </a:solidFill>
              </a:rPr>
              <a:t>的情感的积极性与股市的涨没有正相关关系。（至于有没有负相关关系还未知</a:t>
            </a:r>
            <a:r>
              <a:rPr lang="zh-CN" altLang="zh-CN" sz="2400" dirty="0" smtClean="0">
                <a:solidFill>
                  <a:schemeClr val="bg1"/>
                </a:solidFill>
              </a:rPr>
              <a:t>）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lvl="0"/>
            <a:endParaRPr lang="zh-CN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3</a:t>
            </a:r>
            <a:r>
              <a:rPr lang="zh-CN" altLang="en-US" sz="2400" dirty="0">
                <a:solidFill>
                  <a:schemeClr val="bg1"/>
                </a:solidFill>
              </a:rPr>
              <a:t>、</a:t>
            </a:r>
            <a:r>
              <a:rPr lang="zh-CN" altLang="zh-CN" sz="2400" dirty="0" smtClean="0">
                <a:solidFill>
                  <a:schemeClr val="bg1"/>
                </a:solidFill>
              </a:rPr>
              <a:t>按</a:t>
            </a:r>
            <a:r>
              <a:rPr lang="en-US" altLang="zh-CN" sz="2400" dirty="0">
                <a:solidFill>
                  <a:schemeClr val="bg1"/>
                </a:solidFill>
              </a:rPr>
              <a:t>5</a:t>
            </a:r>
            <a:r>
              <a:rPr lang="zh-CN" altLang="zh-CN" sz="2400" dirty="0">
                <a:solidFill>
                  <a:schemeClr val="bg1"/>
                </a:solidFill>
              </a:rPr>
              <a:t>天（或者</a:t>
            </a:r>
            <a:r>
              <a:rPr lang="en-US" altLang="zh-CN" sz="2400" dirty="0">
                <a:solidFill>
                  <a:schemeClr val="bg1"/>
                </a:solidFill>
              </a:rPr>
              <a:t>7</a:t>
            </a:r>
            <a:r>
              <a:rPr lang="zh-CN" altLang="zh-CN" sz="2400" dirty="0">
                <a:solidFill>
                  <a:schemeClr val="bg1"/>
                </a:solidFill>
              </a:rPr>
              <a:t>天</a:t>
            </a:r>
            <a:r>
              <a:rPr lang="en-US" altLang="zh-CN" sz="2400" dirty="0">
                <a:solidFill>
                  <a:schemeClr val="bg1"/>
                </a:solidFill>
              </a:rPr>
              <a:t>/</a:t>
            </a:r>
            <a:r>
              <a:rPr lang="zh-CN" altLang="zh-CN" sz="2400" dirty="0">
                <a:solidFill>
                  <a:schemeClr val="bg1"/>
                </a:solidFill>
              </a:rPr>
              <a:t>一个星期）来预测，实际的涨跌与预测的一致。而按每天预测的话则会有误差，误差来自最后一天。也可以说只能预测前</a:t>
            </a:r>
            <a:r>
              <a:rPr lang="en-US" altLang="zh-CN" sz="2400" dirty="0">
                <a:solidFill>
                  <a:schemeClr val="bg1"/>
                </a:solidFill>
              </a:rPr>
              <a:t>4</a:t>
            </a:r>
            <a:r>
              <a:rPr lang="zh-CN" altLang="zh-CN" sz="2400" dirty="0">
                <a:solidFill>
                  <a:schemeClr val="bg1"/>
                </a:solidFill>
              </a:rPr>
              <a:t>天。但此结论由于验证的次数少，还未证得其一般性</a:t>
            </a:r>
            <a:r>
              <a:rPr lang="zh-CN" altLang="zh-CN" sz="2400" dirty="0" smtClean="0">
                <a:solidFill>
                  <a:schemeClr val="bg1"/>
                </a:solidFill>
              </a:rPr>
              <a:t>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zh-CN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4</a:t>
            </a:r>
            <a:r>
              <a:rPr lang="zh-CN" altLang="en-US" sz="2400" dirty="0">
                <a:solidFill>
                  <a:schemeClr val="bg1"/>
                </a:solidFill>
              </a:rPr>
              <a:t>、</a:t>
            </a:r>
            <a:r>
              <a:rPr lang="zh-CN" altLang="zh-CN" sz="2400" dirty="0" smtClean="0">
                <a:solidFill>
                  <a:schemeClr val="bg1"/>
                </a:solidFill>
              </a:rPr>
              <a:t>新闻</a:t>
            </a:r>
            <a:r>
              <a:rPr lang="zh-CN" altLang="zh-CN" sz="2400" dirty="0">
                <a:solidFill>
                  <a:schemeClr val="bg1"/>
                </a:solidFill>
              </a:rPr>
              <a:t>报道中，关于券商的报道最多，其次是计算机</a:t>
            </a:r>
            <a:r>
              <a:rPr lang="zh-CN" altLang="zh-CN" sz="2400" dirty="0" smtClean="0">
                <a:solidFill>
                  <a:schemeClr val="bg1"/>
                </a:solidFill>
              </a:rPr>
              <a:t>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zh-CN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5</a:t>
            </a:r>
            <a:r>
              <a:rPr lang="zh-CN" altLang="en-US" sz="2400" dirty="0">
                <a:solidFill>
                  <a:schemeClr val="bg1"/>
                </a:solidFill>
              </a:rPr>
              <a:t>、</a:t>
            </a:r>
            <a:r>
              <a:rPr lang="zh-CN" altLang="zh-CN" sz="2400" dirty="0" smtClean="0">
                <a:solidFill>
                  <a:schemeClr val="bg1"/>
                </a:solidFill>
              </a:rPr>
              <a:t>相关性</a:t>
            </a:r>
            <a:r>
              <a:rPr lang="zh-CN" altLang="zh-CN" sz="2400" dirty="0">
                <a:solidFill>
                  <a:schemeClr val="bg1"/>
                </a:solidFill>
              </a:rPr>
              <a:t>假设成立。即新闻报道对股票板块中股票名称的涉及与股票板块的涨跌有关。</a:t>
            </a:r>
          </a:p>
        </p:txBody>
      </p:sp>
    </p:spTree>
    <p:extLst>
      <p:ext uri="{BB962C8B-B14F-4D97-AF65-F5344CB8AC3E}">
        <p14:creationId xmlns:p14="http://schemas.microsoft.com/office/powerpoint/2010/main" val="374500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 flipV="1">
            <a:off x="2536367" y="3222541"/>
            <a:ext cx="1440000" cy="28800"/>
          </a:xfrm>
          <a:custGeom>
            <a:avLst/>
            <a:gdLst>
              <a:gd name="connsiteX0" fmla="*/ 1071759 w 1440000"/>
              <a:gd name="connsiteY0" fmla="*/ 28800 h 28800"/>
              <a:gd name="connsiteX1" fmla="*/ 1440000 w 1440000"/>
              <a:gd name="connsiteY1" fmla="*/ 28800 h 28800"/>
              <a:gd name="connsiteX2" fmla="*/ 1440000 w 1440000"/>
              <a:gd name="connsiteY2" fmla="*/ 0 h 28800"/>
              <a:gd name="connsiteX3" fmla="*/ 1055131 w 1440000"/>
              <a:gd name="connsiteY3" fmla="*/ 0 h 28800"/>
              <a:gd name="connsiteX4" fmla="*/ 0 w 1440000"/>
              <a:gd name="connsiteY4" fmla="*/ 28800 h 28800"/>
              <a:gd name="connsiteX5" fmla="*/ 348492 w 1440000"/>
              <a:gd name="connsiteY5" fmla="*/ 28800 h 28800"/>
              <a:gd name="connsiteX6" fmla="*/ 398375 w 1440000"/>
              <a:gd name="connsiteY6" fmla="*/ 0 h 28800"/>
              <a:gd name="connsiteX7" fmla="*/ 0 w 1440000"/>
              <a:gd name="connsiteY7" fmla="*/ 0 h 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0000" h="28800">
                <a:moveTo>
                  <a:pt x="1071759" y="28800"/>
                </a:moveTo>
                <a:lnTo>
                  <a:pt x="1440000" y="28800"/>
                </a:lnTo>
                <a:lnTo>
                  <a:pt x="1440000" y="0"/>
                </a:lnTo>
                <a:lnTo>
                  <a:pt x="1055131" y="0"/>
                </a:lnTo>
                <a:close/>
                <a:moveTo>
                  <a:pt x="0" y="28800"/>
                </a:moveTo>
                <a:lnTo>
                  <a:pt x="348492" y="28800"/>
                </a:lnTo>
                <a:lnTo>
                  <a:pt x="398375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741355" y="2507831"/>
            <a:ext cx="705760" cy="714710"/>
            <a:chOff x="3569784" y="2113339"/>
            <a:chExt cx="705760" cy="714710"/>
          </a:xfrm>
          <a:solidFill>
            <a:schemeClr val="accent2"/>
          </a:solidFill>
        </p:grpSpPr>
        <p:grpSp>
          <p:nvGrpSpPr>
            <p:cNvPr id="5" name="组合 4"/>
            <p:cNvGrpSpPr/>
            <p:nvPr/>
          </p:nvGrpSpPr>
          <p:grpSpPr>
            <a:xfrm rot="1800000">
              <a:off x="3569784" y="2113339"/>
              <a:ext cx="705760" cy="703716"/>
              <a:chOff x="3569783" y="5296910"/>
              <a:chExt cx="705760" cy="703716"/>
            </a:xfrm>
            <a:grpFill/>
          </p:grpSpPr>
          <p:sp>
            <p:nvSpPr>
              <p:cNvPr id="7" name="矩形 6"/>
              <p:cNvSpPr/>
              <p:nvPr/>
            </p:nvSpPr>
            <p:spPr>
              <a:xfrm>
                <a:off x="3575456" y="5300539"/>
                <a:ext cx="700087" cy="7000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4094141" y="531350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3569783" y="598611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rot="5400000">
                <a:off x="3493849" y="5386910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rot="5400000">
                <a:off x="4170613" y="5910626"/>
                <a:ext cx="180000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文本框 5"/>
            <p:cNvSpPr txBox="1"/>
            <p:nvPr/>
          </p:nvSpPr>
          <p:spPr>
            <a:xfrm>
              <a:off x="3715169" y="2120163"/>
              <a:ext cx="5000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3</a:t>
              </a:r>
              <a:endParaRPr lang="zh-CN" altLang="en-US" sz="4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511870" y="2360766"/>
            <a:ext cx="43140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+mj-lt"/>
              </a:rPr>
              <a:t>优劣</a:t>
            </a:r>
            <a:r>
              <a:rPr lang="zh-CN" altLang="en-US" sz="6000" dirty="0" smtClean="0">
                <a:solidFill>
                  <a:schemeClr val="bg1"/>
                </a:solidFill>
                <a:latin typeface="+mj-lt"/>
              </a:rPr>
              <a:t>与总结</a:t>
            </a:r>
            <a:endParaRPr lang="zh-CN" altLang="en-US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23528" y="4066047"/>
            <a:ext cx="112242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· </a:t>
            </a:r>
            <a:r>
              <a:rPr lang="zh-CN" altLang="en-US" sz="2800" dirty="0" smtClean="0">
                <a:solidFill>
                  <a:schemeClr val="bg1"/>
                </a:solidFill>
              </a:rPr>
              <a:t>优点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· </a:t>
            </a:r>
            <a:r>
              <a:rPr lang="zh-CN" altLang="en-US" sz="2800" dirty="0" smtClean="0">
                <a:solidFill>
                  <a:schemeClr val="bg1"/>
                </a:solidFill>
              </a:rPr>
              <a:t>不足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· </a:t>
            </a:r>
            <a:r>
              <a:rPr lang="zh-CN" altLang="en-US" sz="2800" dirty="0">
                <a:solidFill>
                  <a:schemeClr val="bg1"/>
                </a:solidFill>
              </a:rPr>
              <a:t>总结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41213" y="3551004"/>
            <a:ext cx="370307" cy="571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73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8017564" cy="1171070"/>
            <a:chOff x="0" y="2036"/>
            <a:chExt cx="7056359" cy="1171070"/>
          </a:xfrm>
        </p:grpSpPr>
        <p:sp>
          <p:nvSpPr>
            <p:cNvPr id="3" name="矩形 2"/>
            <p:cNvSpPr/>
            <p:nvPr/>
          </p:nvSpPr>
          <p:spPr>
            <a:xfrm>
              <a:off x="878679" y="125906"/>
              <a:ext cx="617768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5400" dirty="0" smtClean="0">
                  <a:solidFill>
                    <a:schemeClr val="bg1"/>
                  </a:solidFill>
                </a:rPr>
                <a:t>优点：</a:t>
              </a:r>
              <a:endParaRPr lang="en-US" altLang="zh-CN" sz="5400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1444487" y="2413338"/>
            <a:ext cx="9382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        </a:t>
            </a:r>
            <a:r>
              <a:rPr lang="zh-CN" altLang="en-US" sz="2400" dirty="0" smtClean="0">
                <a:solidFill>
                  <a:schemeClr val="bg1"/>
                </a:solidFill>
              </a:rPr>
              <a:t>本文本挖掘系统从构造到实现，都有着严谨与科学的理论支撑，对数据的处理、分析和可视化需要一定的技术。而且通过预测与实际股市的走势的对比和分析，得到了较为准确的结果。</a:t>
            </a:r>
            <a:endParaRPr lang="zh-CN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98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8017564" cy="1171070"/>
            <a:chOff x="0" y="2036"/>
            <a:chExt cx="7056359" cy="1171070"/>
          </a:xfrm>
        </p:grpSpPr>
        <p:sp>
          <p:nvSpPr>
            <p:cNvPr id="3" name="矩形 2"/>
            <p:cNvSpPr/>
            <p:nvPr/>
          </p:nvSpPr>
          <p:spPr>
            <a:xfrm>
              <a:off x="878679" y="125906"/>
              <a:ext cx="617768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5400" dirty="0" smtClean="0">
                  <a:solidFill>
                    <a:schemeClr val="bg1"/>
                  </a:solidFill>
                </a:rPr>
                <a:t>不足：</a:t>
              </a:r>
              <a:endParaRPr lang="en-US" altLang="zh-CN" sz="5400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428776" y="2002521"/>
            <a:ext cx="1153793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        </a:t>
            </a:r>
            <a:r>
              <a:rPr lang="zh-CN" altLang="zh-CN" sz="2800" dirty="0" smtClean="0">
                <a:solidFill>
                  <a:schemeClr val="bg1"/>
                </a:solidFill>
              </a:rPr>
              <a:t>但是</a:t>
            </a:r>
            <a:r>
              <a:rPr lang="zh-CN" altLang="zh-CN" sz="2800" dirty="0">
                <a:solidFill>
                  <a:schemeClr val="bg1"/>
                </a:solidFill>
              </a:rPr>
              <a:t>仍然存在不足，如</a:t>
            </a:r>
            <a:r>
              <a:rPr lang="zh-CN" altLang="zh-CN" sz="2800" dirty="0" smtClean="0">
                <a:solidFill>
                  <a:schemeClr val="bg1"/>
                </a:solidFill>
              </a:rPr>
              <a:t>：</a:t>
            </a:r>
            <a:r>
              <a:rPr lang="en-US" altLang="zh-CN" sz="2800" dirty="0" smtClean="0">
                <a:solidFill>
                  <a:schemeClr val="bg1"/>
                </a:solidFill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</a:rPr>
              <a:t>、</a:t>
            </a:r>
            <a:r>
              <a:rPr lang="zh-CN" altLang="zh-CN" sz="2800" dirty="0" smtClean="0">
                <a:solidFill>
                  <a:schemeClr val="bg1"/>
                </a:solidFill>
              </a:rPr>
              <a:t>没有</a:t>
            </a:r>
            <a:r>
              <a:rPr lang="zh-CN" altLang="zh-CN" sz="2800" dirty="0">
                <a:solidFill>
                  <a:schemeClr val="bg1"/>
                </a:solidFill>
              </a:rPr>
              <a:t>完成友好的交互界面，没有搭建出安全且完整的网站体系，各功能未统一为一体，因此暂时还无法推广到大众股民使用</a:t>
            </a:r>
            <a:r>
              <a:rPr lang="zh-CN" altLang="zh-CN" sz="2800" dirty="0" smtClean="0">
                <a:solidFill>
                  <a:schemeClr val="bg1"/>
                </a:solidFill>
              </a:rPr>
              <a:t>；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        2</a:t>
            </a:r>
            <a:r>
              <a:rPr lang="zh-CN" altLang="en-US" sz="2800" dirty="0" smtClean="0">
                <a:solidFill>
                  <a:schemeClr val="bg1"/>
                </a:solidFill>
              </a:rPr>
              <a:t>、</a:t>
            </a:r>
            <a:r>
              <a:rPr lang="zh-CN" altLang="zh-CN" sz="2800" dirty="0" smtClean="0">
                <a:solidFill>
                  <a:schemeClr val="bg1"/>
                </a:solidFill>
              </a:rPr>
              <a:t>更</a:t>
            </a:r>
            <a:r>
              <a:rPr lang="zh-CN" altLang="zh-CN" sz="2800" dirty="0">
                <a:solidFill>
                  <a:schemeClr val="bg1"/>
                </a:solidFill>
              </a:rPr>
              <a:t>甚者，财经新闻的来源不够广和深，而且由于时间问题，对股票涨跌的验证只有一次，板块只选择了计算机，由于基数不够多，因而还未能够证明出其普遍性</a:t>
            </a:r>
            <a:r>
              <a:rPr lang="zh-CN" altLang="zh-CN" sz="2800" dirty="0" smtClean="0">
                <a:solidFill>
                  <a:schemeClr val="bg1"/>
                </a:solidFill>
              </a:rPr>
              <a:t>；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        3</a:t>
            </a:r>
            <a:r>
              <a:rPr lang="zh-CN" altLang="en-US" sz="2800" dirty="0" smtClean="0">
                <a:solidFill>
                  <a:schemeClr val="bg1"/>
                </a:solidFill>
              </a:rPr>
              <a:t>、</a:t>
            </a:r>
            <a:r>
              <a:rPr lang="zh-CN" altLang="zh-CN" sz="2800" dirty="0" smtClean="0">
                <a:solidFill>
                  <a:schemeClr val="bg1"/>
                </a:solidFill>
              </a:rPr>
              <a:t>也</a:t>
            </a:r>
            <a:r>
              <a:rPr lang="zh-CN" altLang="zh-CN" sz="2800" dirty="0">
                <a:solidFill>
                  <a:schemeClr val="bg1"/>
                </a:solidFill>
              </a:rPr>
              <a:t>未能证明预测新闻报导时出现负数的原因是因为休假日</a:t>
            </a:r>
            <a:r>
              <a:rPr lang="zh-CN" altLang="zh-CN" sz="2800" dirty="0" smtClean="0">
                <a:solidFill>
                  <a:schemeClr val="bg1"/>
                </a:solidFill>
              </a:rPr>
              <a:t>；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        4</a:t>
            </a:r>
            <a:r>
              <a:rPr lang="zh-CN" altLang="en-US" sz="2800" dirty="0" smtClean="0">
                <a:solidFill>
                  <a:schemeClr val="bg1"/>
                </a:solidFill>
              </a:rPr>
              <a:t>、</a:t>
            </a:r>
            <a:r>
              <a:rPr lang="zh-CN" altLang="zh-CN" sz="2800" dirty="0" smtClean="0">
                <a:solidFill>
                  <a:schemeClr val="bg1"/>
                </a:solidFill>
              </a:rPr>
              <a:t>也</a:t>
            </a:r>
            <a:r>
              <a:rPr lang="zh-CN" altLang="zh-CN" sz="2800" dirty="0">
                <a:solidFill>
                  <a:schemeClr val="bg1"/>
                </a:solidFill>
              </a:rPr>
              <a:t>未证出股票报道的情感积极性与股票的涨有无“负相关性”。</a:t>
            </a:r>
          </a:p>
        </p:txBody>
      </p:sp>
    </p:spTree>
    <p:extLst>
      <p:ext uri="{BB962C8B-B14F-4D97-AF65-F5344CB8AC3E}">
        <p14:creationId xmlns:p14="http://schemas.microsoft.com/office/powerpoint/2010/main" val="73481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8017564" cy="1171070"/>
            <a:chOff x="0" y="2036"/>
            <a:chExt cx="7056359" cy="1171070"/>
          </a:xfrm>
        </p:grpSpPr>
        <p:sp>
          <p:nvSpPr>
            <p:cNvPr id="3" name="矩形 2"/>
            <p:cNvSpPr/>
            <p:nvPr/>
          </p:nvSpPr>
          <p:spPr>
            <a:xfrm>
              <a:off x="878679" y="125906"/>
              <a:ext cx="617768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5400" dirty="0" smtClean="0">
                  <a:solidFill>
                    <a:schemeClr val="bg1"/>
                  </a:solidFill>
                </a:rPr>
                <a:t>总结：</a:t>
              </a:r>
              <a:endParaRPr lang="en-US" altLang="zh-CN" sz="5400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1696278" y="2373580"/>
            <a:ext cx="96740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        通过本次项目，学习到了很多，如</a:t>
            </a:r>
            <a:r>
              <a:rPr lang="en-US" altLang="zh-CN" sz="2800" dirty="0" smtClean="0">
                <a:solidFill>
                  <a:schemeClr val="bg1"/>
                </a:solidFill>
              </a:rPr>
              <a:t>python</a:t>
            </a:r>
            <a:r>
              <a:rPr lang="zh-CN" altLang="en-US" sz="2800" dirty="0" smtClean="0">
                <a:solidFill>
                  <a:schemeClr val="bg1"/>
                </a:solidFill>
              </a:rPr>
              <a:t>语言、爬虫、</a:t>
            </a:r>
            <a:r>
              <a:rPr lang="en-US" altLang="zh-CN" sz="2800" dirty="0" smtClean="0">
                <a:solidFill>
                  <a:schemeClr val="bg1"/>
                </a:solidFill>
              </a:rPr>
              <a:t>R</a:t>
            </a:r>
            <a:r>
              <a:rPr lang="zh-CN" altLang="en-US" sz="2800" dirty="0" smtClean="0">
                <a:solidFill>
                  <a:schemeClr val="bg1"/>
                </a:solidFill>
              </a:rPr>
              <a:t>语言、数据挖掘过程、可视化、</a:t>
            </a:r>
            <a:r>
              <a:rPr lang="en-US" altLang="zh-CN" sz="2800" dirty="0" smtClean="0">
                <a:solidFill>
                  <a:schemeClr val="bg1"/>
                </a:solidFill>
              </a:rPr>
              <a:t>ARIMA</a:t>
            </a:r>
            <a:r>
              <a:rPr lang="zh-CN" altLang="en-US" sz="2800" dirty="0" smtClean="0">
                <a:solidFill>
                  <a:schemeClr val="bg1"/>
                </a:solidFill>
              </a:rPr>
              <a:t>模型等。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        </a:t>
            </a:r>
            <a:r>
              <a:rPr lang="zh-CN" altLang="en-US" sz="2800" dirty="0" smtClean="0">
                <a:solidFill>
                  <a:schemeClr val="bg1"/>
                </a:solidFill>
              </a:rPr>
              <a:t>感谢学校、学院、老师们、同学们对我的帮助！</a:t>
            </a:r>
            <a:endParaRPr lang="zh-CN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370278" y="2977753"/>
            <a:ext cx="5451443" cy="902493"/>
            <a:chOff x="3663982" y="2983380"/>
            <a:chExt cx="5451443" cy="902493"/>
          </a:xfrm>
        </p:grpSpPr>
        <p:sp>
          <p:nvSpPr>
            <p:cNvPr id="6" name="文本框 5"/>
            <p:cNvSpPr txBox="1"/>
            <p:nvPr/>
          </p:nvSpPr>
          <p:spPr>
            <a:xfrm>
              <a:off x="3663982" y="2983380"/>
              <a:ext cx="4809530" cy="445621"/>
            </a:xfrm>
            <a:custGeom>
              <a:avLst/>
              <a:gdLst/>
              <a:ahLst/>
              <a:cxnLst/>
              <a:rect l="l" t="t" r="r" b="b"/>
              <a:pathLst>
                <a:path w="4809530" h="445621">
                  <a:moveTo>
                    <a:pt x="3914775" y="14883"/>
                  </a:moveTo>
                  <a:lnTo>
                    <a:pt x="4071342" y="14883"/>
                  </a:lnTo>
                  <a:lnTo>
                    <a:pt x="3705225" y="368499"/>
                  </a:lnTo>
                  <a:lnTo>
                    <a:pt x="3762005" y="445621"/>
                  </a:lnTo>
                  <a:lnTo>
                    <a:pt x="3483444" y="445621"/>
                  </a:lnTo>
                  <a:close/>
                  <a:moveTo>
                    <a:pt x="3365896" y="14883"/>
                  </a:moveTo>
                  <a:lnTo>
                    <a:pt x="3481388" y="14883"/>
                  </a:lnTo>
                  <a:lnTo>
                    <a:pt x="3481388" y="445621"/>
                  </a:lnTo>
                  <a:lnTo>
                    <a:pt x="3365896" y="445621"/>
                  </a:lnTo>
                  <a:close/>
                  <a:moveTo>
                    <a:pt x="3070026" y="14883"/>
                  </a:moveTo>
                  <a:lnTo>
                    <a:pt x="3180754" y="14883"/>
                  </a:lnTo>
                  <a:lnTo>
                    <a:pt x="3180754" y="445621"/>
                  </a:lnTo>
                  <a:lnTo>
                    <a:pt x="3070026" y="445621"/>
                  </a:lnTo>
                  <a:close/>
                  <a:moveTo>
                    <a:pt x="2493168" y="14883"/>
                  </a:moveTo>
                  <a:lnTo>
                    <a:pt x="2611636" y="14883"/>
                  </a:lnTo>
                  <a:lnTo>
                    <a:pt x="2899792" y="445621"/>
                  </a:lnTo>
                  <a:lnTo>
                    <a:pt x="2766860" y="445621"/>
                  </a:lnTo>
                  <a:lnTo>
                    <a:pt x="2603896" y="201811"/>
                  </a:lnTo>
                  <a:lnTo>
                    <a:pt x="2603896" y="445621"/>
                  </a:lnTo>
                  <a:lnTo>
                    <a:pt x="2493168" y="445621"/>
                  </a:lnTo>
                  <a:close/>
                  <a:moveTo>
                    <a:pt x="1924050" y="14883"/>
                  </a:moveTo>
                  <a:lnTo>
                    <a:pt x="2048470" y="14883"/>
                  </a:lnTo>
                  <a:lnTo>
                    <a:pt x="2224762" y="445621"/>
                  </a:lnTo>
                  <a:lnTo>
                    <a:pt x="2105067" y="445621"/>
                  </a:lnTo>
                  <a:lnTo>
                    <a:pt x="2045494" y="287536"/>
                  </a:lnTo>
                  <a:cubicBezTo>
                    <a:pt x="2017713" y="214114"/>
                    <a:pt x="1997075" y="153789"/>
                    <a:pt x="1983581" y="106561"/>
                  </a:cubicBezTo>
                  <a:cubicBezTo>
                    <a:pt x="1972468" y="162521"/>
                    <a:pt x="1956792" y="218083"/>
                    <a:pt x="1936551" y="273249"/>
                  </a:cubicBezTo>
                  <a:lnTo>
                    <a:pt x="1872012" y="445621"/>
                  </a:lnTo>
                  <a:lnTo>
                    <a:pt x="1758630" y="445621"/>
                  </a:lnTo>
                  <a:close/>
                  <a:moveTo>
                    <a:pt x="812006" y="14883"/>
                  </a:moveTo>
                  <a:lnTo>
                    <a:pt x="927497" y="14883"/>
                  </a:lnTo>
                  <a:lnTo>
                    <a:pt x="927497" y="373261"/>
                  </a:lnTo>
                  <a:lnTo>
                    <a:pt x="1381125" y="373261"/>
                  </a:lnTo>
                  <a:lnTo>
                    <a:pt x="1381125" y="14883"/>
                  </a:lnTo>
                  <a:lnTo>
                    <a:pt x="1496615" y="14883"/>
                  </a:lnTo>
                  <a:lnTo>
                    <a:pt x="1496615" y="445621"/>
                  </a:lnTo>
                  <a:lnTo>
                    <a:pt x="812006" y="445621"/>
                  </a:lnTo>
                  <a:close/>
                  <a:moveTo>
                    <a:pt x="0" y="14883"/>
                  </a:moveTo>
                  <a:lnTo>
                    <a:pt x="691753" y="14883"/>
                  </a:lnTo>
                  <a:lnTo>
                    <a:pt x="691753" y="117872"/>
                  </a:lnTo>
                  <a:lnTo>
                    <a:pt x="403027" y="117872"/>
                  </a:lnTo>
                  <a:lnTo>
                    <a:pt x="403027" y="445621"/>
                  </a:lnTo>
                  <a:lnTo>
                    <a:pt x="287536" y="445621"/>
                  </a:lnTo>
                  <a:lnTo>
                    <a:pt x="287536" y="117872"/>
                  </a:lnTo>
                  <a:lnTo>
                    <a:pt x="0" y="117872"/>
                  </a:lnTo>
                  <a:close/>
                  <a:moveTo>
                    <a:pt x="4481513" y="0"/>
                  </a:moveTo>
                  <a:cubicBezTo>
                    <a:pt x="4546203" y="0"/>
                    <a:pt x="4603254" y="10418"/>
                    <a:pt x="4652665" y="31254"/>
                  </a:cubicBezTo>
                  <a:cubicBezTo>
                    <a:pt x="4702076" y="52090"/>
                    <a:pt x="4740076" y="82749"/>
                    <a:pt x="4766667" y="123230"/>
                  </a:cubicBezTo>
                  <a:cubicBezTo>
                    <a:pt x="4793257" y="163711"/>
                    <a:pt x="4807544" y="209550"/>
                    <a:pt x="4809530" y="260747"/>
                  </a:cubicBezTo>
                  <a:lnTo>
                    <a:pt x="4698802" y="269081"/>
                  </a:lnTo>
                  <a:cubicBezTo>
                    <a:pt x="4692848" y="213916"/>
                    <a:pt x="4672707" y="172244"/>
                    <a:pt x="4638377" y="144066"/>
                  </a:cubicBezTo>
                  <a:cubicBezTo>
                    <a:pt x="4604047" y="115888"/>
                    <a:pt x="4553346" y="101799"/>
                    <a:pt x="4486275" y="101799"/>
                  </a:cubicBezTo>
                  <a:cubicBezTo>
                    <a:pt x="4416425" y="101799"/>
                    <a:pt x="4365525" y="114598"/>
                    <a:pt x="4333578" y="140196"/>
                  </a:cubicBezTo>
                  <a:cubicBezTo>
                    <a:pt x="4301629" y="165795"/>
                    <a:pt x="4285654" y="196652"/>
                    <a:pt x="4285654" y="232767"/>
                  </a:cubicBezTo>
                  <a:cubicBezTo>
                    <a:pt x="4285654" y="264120"/>
                    <a:pt x="4296965" y="289917"/>
                    <a:pt x="4319587" y="310158"/>
                  </a:cubicBezTo>
                  <a:cubicBezTo>
                    <a:pt x="4341812" y="330399"/>
                    <a:pt x="4399855" y="351135"/>
                    <a:pt x="4493716" y="372368"/>
                  </a:cubicBezTo>
                  <a:cubicBezTo>
                    <a:pt x="4587577" y="393601"/>
                    <a:pt x="4651971" y="412155"/>
                    <a:pt x="4686895" y="428030"/>
                  </a:cubicBezTo>
                  <a:lnTo>
                    <a:pt x="4716159" y="445621"/>
                  </a:lnTo>
                  <a:lnTo>
                    <a:pt x="4336288" y="445621"/>
                  </a:lnTo>
                  <a:lnTo>
                    <a:pt x="4298156" y="430411"/>
                  </a:lnTo>
                  <a:cubicBezTo>
                    <a:pt x="4256484" y="408583"/>
                    <a:pt x="4225429" y="381496"/>
                    <a:pt x="4204990" y="349151"/>
                  </a:cubicBezTo>
                  <a:cubicBezTo>
                    <a:pt x="4184550" y="316806"/>
                    <a:pt x="4174331" y="280591"/>
                    <a:pt x="4174331" y="240506"/>
                  </a:cubicBezTo>
                  <a:cubicBezTo>
                    <a:pt x="4174331" y="196453"/>
                    <a:pt x="4186833" y="155278"/>
                    <a:pt x="4211836" y="116979"/>
                  </a:cubicBezTo>
                  <a:cubicBezTo>
                    <a:pt x="4236839" y="78681"/>
                    <a:pt x="4273351" y="49610"/>
                    <a:pt x="4321373" y="29766"/>
                  </a:cubicBezTo>
                  <a:cubicBezTo>
                    <a:pt x="4369395" y="9922"/>
                    <a:pt x="4422775" y="0"/>
                    <a:pt x="44815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600" dirty="0">
                <a:solidFill>
                  <a:schemeClr val="bg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951519" y="3429000"/>
              <a:ext cx="4548187" cy="456873"/>
            </a:xfrm>
            <a:custGeom>
              <a:avLst/>
              <a:gdLst/>
              <a:ahLst/>
              <a:cxnLst/>
              <a:rect l="l" t="t" r="r" b="b"/>
              <a:pathLst>
                <a:path w="4548187" h="456873">
                  <a:moveTo>
                    <a:pt x="4048752" y="0"/>
                  </a:moveTo>
                  <a:lnTo>
                    <a:pt x="4428623" y="0"/>
                  </a:lnTo>
                  <a:lnTo>
                    <a:pt x="4465588" y="22220"/>
                  </a:lnTo>
                  <a:cubicBezTo>
                    <a:pt x="4484340" y="37054"/>
                    <a:pt x="4499768" y="53449"/>
                    <a:pt x="4511873" y="71408"/>
                  </a:cubicBezTo>
                  <a:cubicBezTo>
                    <a:pt x="4536082" y="107325"/>
                    <a:pt x="4548187" y="148700"/>
                    <a:pt x="4548187" y="195531"/>
                  </a:cubicBezTo>
                  <a:cubicBezTo>
                    <a:pt x="4548187" y="241965"/>
                    <a:pt x="4534892" y="285721"/>
                    <a:pt x="4508301" y="326797"/>
                  </a:cubicBezTo>
                  <a:cubicBezTo>
                    <a:pt x="4481710" y="367874"/>
                    <a:pt x="4443511" y="399822"/>
                    <a:pt x="4393704" y="422643"/>
                  </a:cubicBezTo>
                  <a:cubicBezTo>
                    <a:pt x="4343896" y="445463"/>
                    <a:pt x="4287837" y="456873"/>
                    <a:pt x="4225528" y="456873"/>
                  </a:cubicBezTo>
                  <a:cubicBezTo>
                    <a:pt x="4146550" y="456873"/>
                    <a:pt x="4080371" y="445364"/>
                    <a:pt x="4026991" y="422345"/>
                  </a:cubicBezTo>
                  <a:cubicBezTo>
                    <a:pt x="3973611" y="399326"/>
                    <a:pt x="3931741" y="364699"/>
                    <a:pt x="3901380" y="318463"/>
                  </a:cubicBezTo>
                  <a:cubicBezTo>
                    <a:pt x="3871019" y="272227"/>
                    <a:pt x="3855045" y="219939"/>
                    <a:pt x="3853457" y="161598"/>
                  </a:cubicBezTo>
                  <a:lnTo>
                    <a:pt x="3962400" y="152073"/>
                  </a:lnTo>
                  <a:cubicBezTo>
                    <a:pt x="3967559" y="195729"/>
                    <a:pt x="3979565" y="231547"/>
                    <a:pt x="3998416" y="259527"/>
                  </a:cubicBezTo>
                  <a:cubicBezTo>
                    <a:pt x="4017268" y="287507"/>
                    <a:pt x="4046537" y="310128"/>
                    <a:pt x="4086225" y="327393"/>
                  </a:cubicBezTo>
                  <a:cubicBezTo>
                    <a:pt x="4125912" y="344657"/>
                    <a:pt x="4170560" y="353289"/>
                    <a:pt x="4220170" y="353289"/>
                  </a:cubicBezTo>
                  <a:cubicBezTo>
                    <a:pt x="4264223" y="353289"/>
                    <a:pt x="4303117" y="346740"/>
                    <a:pt x="4336851" y="333643"/>
                  </a:cubicBezTo>
                  <a:cubicBezTo>
                    <a:pt x="4370585" y="320546"/>
                    <a:pt x="4395688" y="302588"/>
                    <a:pt x="4412159" y="279768"/>
                  </a:cubicBezTo>
                  <a:cubicBezTo>
                    <a:pt x="4428628" y="256947"/>
                    <a:pt x="4436864" y="232043"/>
                    <a:pt x="4436864" y="205056"/>
                  </a:cubicBezTo>
                  <a:cubicBezTo>
                    <a:pt x="4436864" y="177671"/>
                    <a:pt x="4428926" y="153760"/>
                    <a:pt x="4413051" y="133321"/>
                  </a:cubicBezTo>
                  <a:cubicBezTo>
                    <a:pt x="4397176" y="112882"/>
                    <a:pt x="4370983" y="95717"/>
                    <a:pt x="4334470" y="81826"/>
                  </a:cubicBezTo>
                  <a:cubicBezTo>
                    <a:pt x="4311054" y="72698"/>
                    <a:pt x="4259262" y="58510"/>
                    <a:pt x="4179093" y="39261"/>
                  </a:cubicBezTo>
                  <a:cubicBezTo>
                    <a:pt x="4139009" y="29637"/>
                    <a:pt x="4104927" y="20286"/>
                    <a:pt x="4076848" y="11207"/>
                  </a:cubicBezTo>
                  <a:close/>
                  <a:moveTo>
                    <a:pt x="3078360" y="0"/>
                  </a:moveTo>
                  <a:lnTo>
                    <a:pt x="3193851" y="0"/>
                  </a:lnTo>
                  <a:lnTo>
                    <a:pt x="3193851" y="2054"/>
                  </a:lnTo>
                  <a:lnTo>
                    <a:pt x="3195908" y="0"/>
                  </a:lnTo>
                  <a:lnTo>
                    <a:pt x="3474469" y="0"/>
                  </a:lnTo>
                  <a:lnTo>
                    <a:pt x="3799879" y="441990"/>
                  </a:lnTo>
                  <a:lnTo>
                    <a:pt x="3647479" y="441990"/>
                  </a:lnTo>
                  <a:lnTo>
                    <a:pt x="3336726" y="268"/>
                  </a:lnTo>
                  <a:lnTo>
                    <a:pt x="3193851" y="139571"/>
                  </a:lnTo>
                  <a:lnTo>
                    <a:pt x="3193851" y="441990"/>
                  </a:lnTo>
                  <a:lnTo>
                    <a:pt x="3078360" y="441990"/>
                  </a:lnTo>
                  <a:close/>
                  <a:moveTo>
                    <a:pt x="2479324" y="0"/>
                  </a:moveTo>
                  <a:lnTo>
                    <a:pt x="2612256" y="0"/>
                  </a:lnTo>
                  <a:lnTo>
                    <a:pt x="2782490" y="254467"/>
                  </a:lnTo>
                  <a:lnTo>
                    <a:pt x="2782490" y="0"/>
                  </a:lnTo>
                  <a:lnTo>
                    <a:pt x="2893218" y="0"/>
                  </a:lnTo>
                  <a:lnTo>
                    <a:pt x="2893218" y="441990"/>
                  </a:lnTo>
                  <a:lnTo>
                    <a:pt x="2774751" y="441990"/>
                  </a:lnTo>
                  <a:close/>
                  <a:moveTo>
                    <a:pt x="2205632" y="0"/>
                  </a:moveTo>
                  <a:lnTo>
                    <a:pt x="2316360" y="0"/>
                  </a:lnTo>
                  <a:lnTo>
                    <a:pt x="2316360" y="441990"/>
                  </a:lnTo>
                  <a:lnTo>
                    <a:pt x="2205632" y="441990"/>
                  </a:lnTo>
                  <a:close/>
                  <a:moveTo>
                    <a:pt x="1471094" y="0"/>
                  </a:moveTo>
                  <a:lnTo>
                    <a:pt x="1584476" y="0"/>
                  </a:lnTo>
                  <a:lnTo>
                    <a:pt x="1553170" y="83612"/>
                  </a:lnTo>
                  <a:lnTo>
                    <a:pt x="1849040" y="83612"/>
                  </a:lnTo>
                  <a:lnTo>
                    <a:pt x="1817531" y="0"/>
                  </a:lnTo>
                  <a:lnTo>
                    <a:pt x="1937226" y="0"/>
                  </a:lnTo>
                  <a:lnTo>
                    <a:pt x="2118122" y="441990"/>
                  </a:lnTo>
                  <a:lnTo>
                    <a:pt x="1986557" y="441990"/>
                  </a:lnTo>
                  <a:lnTo>
                    <a:pt x="1884759" y="177671"/>
                  </a:lnTo>
                  <a:lnTo>
                    <a:pt x="1519833" y="177671"/>
                  </a:lnTo>
                  <a:lnTo>
                    <a:pt x="1423987" y="441990"/>
                  </a:lnTo>
                  <a:lnTo>
                    <a:pt x="1301353" y="441990"/>
                  </a:lnTo>
                  <a:close/>
                  <a:moveTo>
                    <a:pt x="524470" y="0"/>
                  </a:moveTo>
                  <a:lnTo>
                    <a:pt x="1209079" y="0"/>
                  </a:lnTo>
                  <a:lnTo>
                    <a:pt x="1209079" y="441990"/>
                  </a:lnTo>
                  <a:lnTo>
                    <a:pt x="1093589" y="441990"/>
                  </a:lnTo>
                  <a:lnTo>
                    <a:pt x="1093589" y="30629"/>
                  </a:lnTo>
                  <a:lnTo>
                    <a:pt x="639961" y="30629"/>
                  </a:lnTo>
                  <a:lnTo>
                    <a:pt x="639961" y="441990"/>
                  </a:lnTo>
                  <a:lnTo>
                    <a:pt x="524470" y="441990"/>
                  </a:lnTo>
                  <a:close/>
                  <a:moveTo>
                    <a:pt x="0" y="0"/>
                  </a:moveTo>
                  <a:lnTo>
                    <a:pt x="115491" y="0"/>
                  </a:lnTo>
                  <a:lnTo>
                    <a:pt x="115491" y="441990"/>
                  </a:lnTo>
                  <a:lnTo>
                    <a:pt x="0" y="441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6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8901113" y="2983380"/>
              <a:ext cx="214312" cy="4429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901113" y="3426292"/>
              <a:ext cx="214312" cy="10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901113" y="3745229"/>
              <a:ext cx="214312" cy="1406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6821612" y="4728001"/>
            <a:ext cx="43733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· </a:t>
            </a:r>
            <a:r>
              <a:rPr lang="zh-CN" altLang="en-US" sz="2400" dirty="0">
                <a:solidFill>
                  <a:schemeClr val="bg1"/>
                </a:solidFill>
              </a:rPr>
              <a:t>感谢</a:t>
            </a:r>
            <a:r>
              <a:rPr lang="zh-CN" altLang="en-US" sz="2400" dirty="0" smtClean="0">
                <a:solidFill>
                  <a:schemeClr val="bg1"/>
                </a:solidFill>
              </a:rPr>
              <a:t>答辩委员会的批评与指正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· </a:t>
            </a:r>
            <a:r>
              <a:rPr lang="zh-CN" altLang="en-US" sz="2400" dirty="0" smtClean="0">
                <a:solidFill>
                  <a:schemeClr val="bg1"/>
                </a:solidFill>
              </a:rPr>
              <a:t>谢谢大家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0"/>
            <a:ext cx="5380382" cy="1171070"/>
            <a:chOff x="0" y="2036"/>
            <a:chExt cx="4735342" cy="1171070"/>
          </a:xfrm>
        </p:grpSpPr>
        <p:sp>
          <p:nvSpPr>
            <p:cNvPr id="15" name="矩形 14"/>
            <p:cNvSpPr/>
            <p:nvPr/>
          </p:nvSpPr>
          <p:spPr>
            <a:xfrm>
              <a:off x="878679" y="125906"/>
              <a:ext cx="385666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5400" dirty="0">
                  <a:solidFill>
                    <a:schemeClr val="bg1"/>
                  </a:solidFill>
                </a:rPr>
                <a:t>FAQ</a:t>
              </a:r>
              <a:endParaRPr lang="zh-CN" alt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0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14" y="1173106"/>
            <a:ext cx="6639338" cy="4736061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2036"/>
            <a:ext cx="4143040" cy="1171070"/>
            <a:chOff x="0" y="2036"/>
            <a:chExt cx="4143040" cy="1171070"/>
          </a:xfrm>
        </p:grpSpPr>
        <p:sp>
          <p:nvSpPr>
            <p:cNvPr id="10" name="矩形 9"/>
            <p:cNvSpPr/>
            <p:nvPr/>
          </p:nvSpPr>
          <p:spPr>
            <a:xfrm>
              <a:off x="878680" y="125906"/>
              <a:ext cx="326436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5400" dirty="0">
                  <a:solidFill>
                    <a:schemeClr val="bg1"/>
                  </a:solidFill>
                </a:rPr>
                <a:t>研究背景</a:t>
              </a:r>
              <a:endParaRPr lang="en-US" altLang="zh-CN" sz="5400" dirty="0">
                <a:solidFill>
                  <a:schemeClr val="bg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604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99" y="1610904"/>
            <a:ext cx="11547211" cy="465737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2036"/>
            <a:ext cx="4143040" cy="1171070"/>
            <a:chOff x="0" y="2036"/>
            <a:chExt cx="4143040" cy="1171070"/>
          </a:xfrm>
        </p:grpSpPr>
        <p:sp>
          <p:nvSpPr>
            <p:cNvPr id="4" name="矩形 3"/>
            <p:cNvSpPr/>
            <p:nvPr/>
          </p:nvSpPr>
          <p:spPr>
            <a:xfrm>
              <a:off x="878680" y="125906"/>
              <a:ext cx="326436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5400" dirty="0">
                  <a:solidFill>
                    <a:schemeClr val="bg1"/>
                  </a:solidFill>
                </a:rPr>
                <a:t>研究背景</a:t>
              </a:r>
              <a:endParaRPr lang="en-US" altLang="zh-CN" sz="5400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81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174" y="1406704"/>
            <a:ext cx="5473147" cy="370610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910243" y="5516761"/>
            <a:ext cx="63450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财经新闻</a:t>
            </a:r>
            <a:r>
              <a:rPr lang="en-US" altLang="zh-CN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-&gt;</a:t>
            </a:r>
            <a:r>
              <a:rPr lang="zh-CN" altLang="zh-CN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文本挖掘</a:t>
            </a:r>
            <a:r>
              <a:rPr lang="zh-CN" alt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系统</a:t>
            </a:r>
            <a:endParaRPr lang="zh-CN" altLang="zh-CN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0" y="2036"/>
            <a:ext cx="4143040" cy="1171070"/>
            <a:chOff x="0" y="2036"/>
            <a:chExt cx="4143040" cy="1171070"/>
          </a:xfrm>
        </p:grpSpPr>
        <p:sp>
          <p:nvSpPr>
            <p:cNvPr id="5" name="矩形 4"/>
            <p:cNvSpPr/>
            <p:nvPr/>
          </p:nvSpPr>
          <p:spPr>
            <a:xfrm>
              <a:off x="878680" y="125906"/>
              <a:ext cx="326436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5400" dirty="0">
                  <a:solidFill>
                    <a:schemeClr val="bg1"/>
                  </a:solidFill>
                </a:rPr>
                <a:t>研究背景</a:t>
              </a:r>
              <a:endParaRPr lang="en-US" altLang="zh-CN" sz="5400" dirty="0">
                <a:solidFill>
                  <a:schemeClr val="bg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732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0"/>
            <a:ext cx="4143040" cy="1171070"/>
            <a:chOff x="0" y="2036"/>
            <a:chExt cx="4143040" cy="1171070"/>
          </a:xfrm>
        </p:grpSpPr>
        <p:sp>
          <p:nvSpPr>
            <p:cNvPr id="6" name="矩形 5"/>
            <p:cNvSpPr/>
            <p:nvPr/>
          </p:nvSpPr>
          <p:spPr>
            <a:xfrm>
              <a:off x="878680" y="125906"/>
              <a:ext cx="326436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5400" dirty="0" smtClean="0">
                  <a:solidFill>
                    <a:schemeClr val="bg1"/>
                  </a:solidFill>
                </a:rPr>
                <a:t>系统目标</a:t>
              </a:r>
              <a:endParaRPr lang="en-US" altLang="zh-CN" sz="5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2427252175"/>
              </p:ext>
            </p:extLst>
          </p:nvPr>
        </p:nvGraphicFramePr>
        <p:xfrm>
          <a:off x="1555714" y="1171070"/>
          <a:ext cx="906244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229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0"/>
            <a:ext cx="4143040" cy="1171070"/>
            <a:chOff x="0" y="2036"/>
            <a:chExt cx="4143040" cy="1171070"/>
          </a:xfrm>
        </p:grpSpPr>
        <p:sp>
          <p:nvSpPr>
            <p:cNvPr id="6" name="矩形 5"/>
            <p:cNvSpPr/>
            <p:nvPr/>
          </p:nvSpPr>
          <p:spPr>
            <a:xfrm>
              <a:off x="878680" y="125906"/>
              <a:ext cx="326436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5400" dirty="0" smtClean="0">
                  <a:solidFill>
                    <a:schemeClr val="bg1"/>
                  </a:solidFill>
                </a:rPr>
                <a:t>理论基础</a:t>
              </a:r>
              <a:endParaRPr lang="en-US" altLang="zh-CN" sz="54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036"/>
              <a:ext cx="754743" cy="11710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537909065"/>
              </p:ext>
            </p:extLst>
          </p:nvPr>
        </p:nvGraphicFramePr>
        <p:xfrm>
          <a:off x="2111513" y="10472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532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615d87c86e7ac97c8bc13806a2889fec6cee2"/>
</p:tagLst>
</file>

<file path=ppt/theme/theme1.xml><?xml version="1.0" encoding="utf-8"?>
<a:theme xmlns:a="http://schemas.openxmlformats.org/drawingml/2006/main" name="第一PPT模板网-WWW.1PPT.COM">
  <a:themeElements>
    <a:clrScheme name="自定义 32">
      <a:dk1>
        <a:srgbClr val="000000"/>
      </a:dk1>
      <a:lt1>
        <a:srgbClr val="FFFFFF"/>
      </a:lt1>
      <a:dk2>
        <a:srgbClr val="7F7F7F"/>
      </a:dk2>
      <a:lt2>
        <a:srgbClr val="E7E6E6"/>
      </a:lt2>
      <a:accent1>
        <a:srgbClr val="00BA89"/>
      </a:accent1>
      <a:accent2>
        <a:srgbClr val="0F2B37"/>
      </a:accent2>
      <a:accent3>
        <a:srgbClr val="FFB441"/>
      </a:accent3>
      <a:accent4>
        <a:srgbClr val="AFABAB"/>
      </a:accent4>
      <a:accent5>
        <a:srgbClr val="DBD9D9"/>
      </a:accent5>
      <a:accent6>
        <a:srgbClr val="46A7E2"/>
      </a:accent6>
      <a:hlink>
        <a:srgbClr val="46A7E2"/>
      </a:hlink>
      <a:folHlink>
        <a:srgbClr val="46A7E2"/>
      </a:folHlink>
    </a:clrScheme>
    <a:fontScheme name="Helvetica">
      <a:majorFont>
        <a:latin typeface="Helvetica"/>
        <a:ea typeface="方正大黑简体"/>
        <a:cs typeface=""/>
      </a:majorFont>
      <a:minorFont>
        <a:latin typeface="Helvetic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模板网-WWW.1PPT.COM">
  <a:themeElements>
    <a:clrScheme name="自定义 32">
      <a:dk1>
        <a:srgbClr val="000000"/>
      </a:dk1>
      <a:lt1>
        <a:srgbClr val="FFFFFF"/>
      </a:lt1>
      <a:dk2>
        <a:srgbClr val="7F7F7F"/>
      </a:dk2>
      <a:lt2>
        <a:srgbClr val="E7E6E6"/>
      </a:lt2>
      <a:accent1>
        <a:srgbClr val="00BA89"/>
      </a:accent1>
      <a:accent2>
        <a:srgbClr val="0F2B37"/>
      </a:accent2>
      <a:accent3>
        <a:srgbClr val="FFB441"/>
      </a:accent3>
      <a:accent4>
        <a:srgbClr val="AFABAB"/>
      </a:accent4>
      <a:accent5>
        <a:srgbClr val="DBD9D9"/>
      </a:accent5>
      <a:accent6>
        <a:srgbClr val="46A7E2"/>
      </a:accent6>
      <a:hlink>
        <a:srgbClr val="46A7E2"/>
      </a:hlink>
      <a:folHlink>
        <a:srgbClr val="46A7E2"/>
      </a:folHlink>
    </a:clrScheme>
    <a:fontScheme name="Helvetica">
      <a:majorFont>
        <a:latin typeface="Helvetica"/>
        <a:ea typeface="方正大黑简体"/>
        <a:cs typeface=""/>
      </a:majorFont>
      <a:minorFont>
        <a:latin typeface="Helvetic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第一PPT模板网-WWW.1PPT.COM">
  <a:themeElements>
    <a:clrScheme name="自定义 32">
      <a:dk1>
        <a:srgbClr val="000000"/>
      </a:dk1>
      <a:lt1>
        <a:srgbClr val="FFFFFF"/>
      </a:lt1>
      <a:dk2>
        <a:srgbClr val="7F7F7F"/>
      </a:dk2>
      <a:lt2>
        <a:srgbClr val="E7E6E6"/>
      </a:lt2>
      <a:accent1>
        <a:srgbClr val="00BA89"/>
      </a:accent1>
      <a:accent2>
        <a:srgbClr val="0F2B37"/>
      </a:accent2>
      <a:accent3>
        <a:srgbClr val="FFB441"/>
      </a:accent3>
      <a:accent4>
        <a:srgbClr val="AFABAB"/>
      </a:accent4>
      <a:accent5>
        <a:srgbClr val="DBD9D9"/>
      </a:accent5>
      <a:accent6>
        <a:srgbClr val="46A7E2"/>
      </a:accent6>
      <a:hlink>
        <a:srgbClr val="46A7E2"/>
      </a:hlink>
      <a:folHlink>
        <a:srgbClr val="46A7E2"/>
      </a:folHlink>
    </a:clrScheme>
    <a:fontScheme name="Helvetica">
      <a:majorFont>
        <a:latin typeface="Helvetica"/>
        <a:ea typeface="方正大黑简体"/>
        <a:cs typeface=""/>
      </a:majorFont>
      <a:minorFont>
        <a:latin typeface="Helvetic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1193</Words>
  <Application>Microsoft Office PowerPoint</Application>
  <PresentationFormat>自定义</PresentationFormat>
  <Paragraphs>150</Paragraphs>
  <Slides>47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47</vt:i4>
      </vt:variant>
    </vt:vector>
  </HeadingPairs>
  <TitlesOfParts>
    <vt:vector size="50" baseType="lpstr">
      <vt:lpstr>第一PPT模板网-WWW.1PPT.COM</vt:lpstr>
      <vt:lpstr>1_第一PPT模板网-WWW.1PPT.COM</vt:lpstr>
      <vt:lpstr>3_第一PPT模板网-WWW.1PPT.COM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just</dc:creator>
  <cp:lastModifiedBy>AutoBVT</cp:lastModifiedBy>
  <cp:revision>316</cp:revision>
  <dcterms:created xsi:type="dcterms:W3CDTF">2015-05-12T05:39:49Z</dcterms:created>
  <dcterms:modified xsi:type="dcterms:W3CDTF">2016-05-24T09:22:42Z</dcterms:modified>
</cp:coreProperties>
</file>