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6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358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GMU</a:t>
            </a:r>
            <a:r>
              <a:rPr spc="-25" dirty="0"/>
              <a:t> </a:t>
            </a:r>
            <a:r>
              <a:rPr spc="-5" dirty="0"/>
              <a:t>SWE</a:t>
            </a:r>
            <a:r>
              <a:rPr spc="-20" dirty="0"/>
              <a:t> </a:t>
            </a:r>
            <a:r>
              <a:rPr spc="-5" dirty="0"/>
              <a:t>432</a:t>
            </a:r>
            <a:r>
              <a:rPr spc="-20" dirty="0"/>
              <a:t> Fall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358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</a:t>
            </a:r>
            <a:r>
              <a:rPr spc="-140" dirty="0"/>
              <a:t>T</a:t>
            </a:r>
            <a:r>
              <a:rPr spc="-5" dirty="0"/>
              <a:t>o</a:t>
            </a:r>
            <a:r>
              <a:rPr dirty="0"/>
              <a:t>za/Bell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358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GMU</a:t>
            </a:r>
            <a:r>
              <a:rPr spc="-25" dirty="0"/>
              <a:t> </a:t>
            </a:r>
            <a:r>
              <a:rPr spc="-5" dirty="0"/>
              <a:t>SWE</a:t>
            </a:r>
            <a:r>
              <a:rPr spc="-20" dirty="0"/>
              <a:t> </a:t>
            </a:r>
            <a:r>
              <a:rPr spc="-5" dirty="0"/>
              <a:t>432</a:t>
            </a:r>
            <a:r>
              <a:rPr spc="-20" dirty="0"/>
              <a:t> Fall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358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</a:t>
            </a:r>
            <a:r>
              <a:rPr spc="-140" dirty="0"/>
              <a:t>T</a:t>
            </a:r>
            <a:r>
              <a:rPr spc="-5" dirty="0"/>
              <a:t>o</a:t>
            </a:r>
            <a:r>
              <a:rPr dirty="0"/>
              <a:t>za/Bell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358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GMU</a:t>
            </a:r>
            <a:r>
              <a:rPr spc="-25" dirty="0"/>
              <a:t> </a:t>
            </a:r>
            <a:r>
              <a:rPr spc="-5" dirty="0"/>
              <a:t>SWE</a:t>
            </a:r>
            <a:r>
              <a:rPr spc="-20" dirty="0"/>
              <a:t> </a:t>
            </a:r>
            <a:r>
              <a:rPr spc="-5" dirty="0"/>
              <a:t>432</a:t>
            </a:r>
            <a:r>
              <a:rPr spc="-20" dirty="0"/>
              <a:t> Fall </a:t>
            </a:r>
            <a:r>
              <a:rPr spc="-5"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358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</a:t>
            </a:r>
            <a:r>
              <a:rPr spc="-140" dirty="0"/>
              <a:t>T</a:t>
            </a:r>
            <a:r>
              <a:rPr spc="-5" dirty="0"/>
              <a:t>o</a:t>
            </a:r>
            <a:r>
              <a:rPr dirty="0"/>
              <a:t>za/Bell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358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GMU</a:t>
            </a:r>
            <a:r>
              <a:rPr spc="-25" dirty="0"/>
              <a:t> </a:t>
            </a:r>
            <a:r>
              <a:rPr spc="-5" dirty="0"/>
              <a:t>SWE</a:t>
            </a:r>
            <a:r>
              <a:rPr spc="-20" dirty="0"/>
              <a:t> </a:t>
            </a:r>
            <a:r>
              <a:rPr spc="-5" dirty="0"/>
              <a:t>432</a:t>
            </a:r>
            <a:r>
              <a:rPr spc="-20" dirty="0"/>
              <a:t> Fall </a:t>
            </a:r>
            <a:r>
              <a:rPr spc="-5" dirty="0"/>
              <a:t>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358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</a:t>
            </a:r>
            <a:r>
              <a:rPr spc="-140" dirty="0"/>
              <a:t>T</a:t>
            </a:r>
            <a:r>
              <a:rPr spc="-5" dirty="0"/>
              <a:t>o</a:t>
            </a:r>
            <a:r>
              <a:rPr dirty="0"/>
              <a:t>za/Bell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358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GMU</a:t>
            </a:r>
            <a:r>
              <a:rPr spc="-25" dirty="0"/>
              <a:t> </a:t>
            </a:r>
            <a:r>
              <a:rPr spc="-5" dirty="0"/>
              <a:t>SWE</a:t>
            </a:r>
            <a:r>
              <a:rPr spc="-20" dirty="0"/>
              <a:t> </a:t>
            </a:r>
            <a:r>
              <a:rPr spc="-5" dirty="0"/>
              <a:t>432</a:t>
            </a:r>
            <a:r>
              <a:rPr spc="-20" dirty="0"/>
              <a:t> Fall </a:t>
            </a:r>
            <a:r>
              <a:rPr spc="-5" dirty="0"/>
              <a:t>2016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358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</a:t>
            </a:r>
            <a:r>
              <a:rPr spc="-140" dirty="0"/>
              <a:t>T</a:t>
            </a:r>
            <a:r>
              <a:rPr spc="-5" dirty="0"/>
              <a:t>o</a:t>
            </a:r>
            <a:r>
              <a:rPr dirty="0"/>
              <a:t>za/Bell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9079" y="266700"/>
            <a:ext cx="740664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40500" y="4787900"/>
            <a:ext cx="6366509" cy="370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86400" y="9486013"/>
            <a:ext cx="2036445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358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GMU</a:t>
            </a:r>
            <a:r>
              <a:rPr spc="-25" dirty="0"/>
              <a:t> </a:t>
            </a:r>
            <a:r>
              <a:rPr spc="-5" dirty="0"/>
              <a:t>SWE</a:t>
            </a:r>
            <a:r>
              <a:rPr spc="-20" dirty="0"/>
              <a:t> </a:t>
            </a:r>
            <a:r>
              <a:rPr spc="-5" dirty="0"/>
              <a:t>432</a:t>
            </a:r>
            <a:r>
              <a:rPr spc="-20" dirty="0"/>
              <a:t> Fall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100" y="9486013"/>
            <a:ext cx="964565" cy="226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3585F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</a:t>
            </a:r>
            <a:r>
              <a:rPr spc="-140" dirty="0"/>
              <a:t>T</a:t>
            </a:r>
            <a:r>
              <a:rPr spc="-5" dirty="0"/>
              <a:t>o</a:t>
            </a:r>
            <a:r>
              <a:rPr dirty="0"/>
              <a:t>za/Bell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687300" y="9488678"/>
            <a:ext cx="2038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thods" TargetMode="External"/><Relationship Id="rId2" Type="http://schemas.openxmlformats.org/officeDocument/2006/relationships/hyperlink" Target="https://firebase.google.com/docs/firestore/query-data/get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tpstatuses.i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1200" y="279400"/>
            <a:ext cx="90309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4540" algn="l"/>
              </a:tabLst>
            </a:pPr>
            <a:r>
              <a:rPr spc="-20" dirty="0"/>
              <a:t>Why</a:t>
            </a:r>
            <a:r>
              <a:rPr dirty="0"/>
              <a:t> we	</a:t>
            </a:r>
            <a:r>
              <a:rPr spc="-5" dirty="0"/>
              <a:t>need</a:t>
            </a:r>
            <a:r>
              <a:rPr spc="-55" dirty="0"/>
              <a:t> </a:t>
            </a:r>
            <a:r>
              <a:rPr spc="-15" dirty="0"/>
              <a:t>backends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836673"/>
            <a:ext cx="186690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500" y="1767332"/>
            <a:ext cx="1044702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50" spc="10" dirty="0">
                <a:latin typeface="Arial MT"/>
                <a:cs typeface="Arial MT"/>
              </a:rPr>
              <a:t>Security: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i="1" spc="-70" dirty="0">
                <a:latin typeface="Arial"/>
                <a:cs typeface="Arial"/>
              </a:rPr>
              <a:t>SOME</a:t>
            </a:r>
            <a:r>
              <a:rPr sz="3350" i="1" spc="10" dirty="0">
                <a:latin typeface="Arial"/>
                <a:cs typeface="Arial"/>
              </a:rPr>
              <a:t> </a:t>
            </a:r>
            <a:r>
              <a:rPr sz="3350" spc="75" dirty="0">
                <a:latin typeface="Arial MT"/>
                <a:cs typeface="Arial MT"/>
              </a:rPr>
              <a:t>part</a:t>
            </a:r>
            <a:r>
              <a:rPr sz="3350" spc="10" dirty="0">
                <a:latin typeface="Arial MT"/>
                <a:cs typeface="Arial MT"/>
              </a:rPr>
              <a:t> of </a:t>
            </a:r>
            <a:r>
              <a:rPr sz="3350" spc="15" dirty="0">
                <a:latin typeface="Arial MT"/>
                <a:cs typeface="Arial MT"/>
              </a:rPr>
              <a:t>our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110" dirty="0">
                <a:latin typeface="Arial MT"/>
                <a:cs typeface="Arial MT"/>
              </a:rPr>
              <a:t>code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55" dirty="0">
                <a:latin typeface="Arial MT"/>
                <a:cs typeface="Arial MT"/>
              </a:rPr>
              <a:t>needs</a:t>
            </a:r>
            <a:r>
              <a:rPr sz="3350" spc="10" dirty="0">
                <a:latin typeface="Arial MT"/>
                <a:cs typeface="Arial MT"/>
              </a:rPr>
              <a:t> to </a:t>
            </a:r>
            <a:r>
              <a:rPr sz="3350" spc="110" dirty="0">
                <a:latin typeface="Arial MT"/>
                <a:cs typeface="Arial MT"/>
              </a:rPr>
              <a:t>be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75" dirty="0">
                <a:latin typeface="Arial MT"/>
                <a:cs typeface="Arial MT"/>
              </a:rPr>
              <a:t>“trusted”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2415032"/>
            <a:ext cx="10194290" cy="17100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82600" marR="5080" indent="-469900">
              <a:lnSpc>
                <a:spcPct val="102000"/>
              </a:lnSpc>
              <a:spcBef>
                <a:spcPts val="50"/>
              </a:spcBef>
              <a:buSzPct val="74626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350" spc="-5" dirty="0">
                <a:latin typeface="Arial MT"/>
                <a:cs typeface="Arial MT"/>
              </a:rPr>
              <a:t>Validation,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security,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60" dirty="0">
                <a:latin typeface="Arial MT"/>
                <a:cs typeface="Arial MT"/>
              </a:rPr>
              <a:t>etc.</a:t>
            </a:r>
            <a:r>
              <a:rPr sz="3350" spc="10" dirty="0">
                <a:latin typeface="Arial MT"/>
                <a:cs typeface="Arial MT"/>
              </a:rPr>
              <a:t> that </a:t>
            </a:r>
            <a:r>
              <a:rPr sz="3350" spc="20" dirty="0">
                <a:latin typeface="Arial MT"/>
                <a:cs typeface="Arial MT"/>
              </a:rPr>
              <a:t>we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35" dirty="0">
                <a:latin typeface="Arial MT"/>
                <a:cs typeface="Arial MT"/>
              </a:rPr>
              <a:t>don’t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15" dirty="0">
                <a:latin typeface="Arial MT"/>
                <a:cs typeface="Arial MT"/>
              </a:rPr>
              <a:t>want</a:t>
            </a:r>
            <a:r>
              <a:rPr sz="3350" spc="10" dirty="0">
                <a:latin typeface="Arial MT"/>
                <a:cs typeface="Arial MT"/>
              </a:rPr>
              <a:t> to allow </a:t>
            </a:r>
            <a:r>
              <a:rPr sz="3350" spc="-915" dirty="0">
                <a:latin typeface="Arial MT"/>
                <a:cs typeface="Arial MT"/>
              </a:rPr>
              <a:t> </a:t>
            </a:r>
            <a:r>
              <a:rPr sz="3350" spc="15" dirty="0">
                <a:latin typeface="Arial MT"/>
                <a:cs typeface="Arial MT"/>
              </a:rPr>
              <a:t>users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10" dirty="0">
                <a:latin typeface="Arial MT"/>
                <a:cs typeface="Arial MT"/>
              </a:rPr>
              <a:t>to </a:t>
            </a:r>
            <a:r>
              <a:rPr sz="3350" spc="75" dirty="0">
                <a:latin typeface="Arial MT"/>
                <a:cs typeface="Arial MT"/>
              </a:rPr>
              <a:t>bypass</a:t>
            </a:r>
            <a:endParaRPr sz="335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080"/>
              </a:spcBef>
            </a:pPr>
            <a:r>
              <a:rPr sz="3350" spc="25" dirty="0">
                <a:latin typeface="Arial MT"/>
                <a:cs typeface="Arial MT"/>
              </a:rPr>
              <a:t>Performance: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3652773"/>
            <a:ext cx="186690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5481573"/>
            <a:ext cx="186690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5100" y="6129273"/>
            <a:ext cx="186690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4243832"/>
            <a:ext cx="10264775" cy="2357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82600" marR="872490" indent="-469900">
              <a:lnSpc>
                <a:spcPct val="102000"/>
              </a:lnSpc>
              <a:spcBef>
                <a:spcPts val="50"/>
              </a:spcBef>
              <a:buSzPct val="74626"/>
              <a:buFont typeface="Arial"/>
              <a:buChar char="•"/>
              <a:tabLst>
                <a:tab pos="481965" algn="l"/>
                <a:tab pos="482600" algn="l"/>
              </a:tabLst>
            </a:pPr>
            <a:r>
              <a:rPr sz="3350" spc="40" dirty="0">
                <a:latin typeface="Arial MT"/>
                <a:cs typeface="Arial MT"/>
              </a:rPr>
              <a:t>Avoid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80" dirty="0">
                <a:latin typeface="Arial MT"/>
                <a:cs typeface="Arial MT"/>
              </a:rPr>
              <a:t>duplicating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50" dirty="0">
                <a:latin typeface="Arial MT"/>
                <a:cs typeface="Arial MT"/>
              </a:rPr>
              <a:t>computation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75" dirty="0">
                <a:latin typeface="Arial MT"/>
                <a:cs typeface="Arial MT"/>
              </a:rPr>
              <a:t>(do</a:t>
            </a:r>
            <a:r>
              <a:rPr sz="3350" spc="5" dirty="0">
                <a:latin typeface="Arial MT"/>
                <a:cs typeface="Arial MT"/>
              </a:rPr>
              <a:t> it </a:t>
            </a:r>
            <a:r>
              <a:rPr sz="3350" spc="65" dirty="0">
                <a:latin typeface="Arial MT"/>
                <a:cs typeface="Arial MT"/>
              </a:rPr>
              <a:t>once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80" dirty="0">
                <a:latin typeface="Arial MT"/>
                <a:cs typeface="Arial MT"/>
              </a:rPr>
              <a:t>and </a:t>
            </a:r>
            <a:r>
              <a:rPr sz="3350" spc="-915" dirty="0">
                <a:latin typeface="Arial MT"/>
                <a:cs typeface="Arial MT"/>
              </a:rPr>
              <a:t> </a:t>
            </a:r>
            <a:r>
              <a:rPr sz="3350" spc="75" dirty="0">
                <a:latin typeface="Arial MT"/>
                <a:cs typeface="Arial MT"/>
              </a:rPr>
              <a:t>cache)</a:t>
            </a:r>
            <a:endParaRPr sz="3350">
              <a:latin typeface="Arial MT"/>
              <a:cs typeface="Arial MT"/>
            </a:endParaRPr>
          </a:p>
          <a:p>
            <a:pPr marL="482600" marR="5080">
              <a:lnSpc>
                <a:spcPts val="5100"/>
              </a:lnSpc>
              <a:spcBef>
                <a:spcPts val="150"/>
              </a:spcBef>
            </a:pPr>
            <a:r>
              <a:rPr sz="3350" spc="20" dirty="0">
                <a:latin typeface="Arial MT"/>
                <a:cs typeface="Arial MT"/>
              </a:rPr>
              <a:t>Do</a:t>
            </a:r>
            <a:r>
              <a:rPr sz="3350" dirty="0">
                <a:latin typeface="Arial MT"/>
                <a:cs typeface="Arial MT"/>
              </a:rPr>
              <a:t> </a:t>
            </a:r>
            <a:r>
              <a:rPr sz="3350" spc="15" dirty="0">
                <a:latin typeface="Arial MT"/>
                <a:cs typeface="Arial MT"/>
              </a:rPr>
              <a:t>heavy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50" dirty="0">
                <a:latin typeface="Arial MT"/>
                <a:cs typeface="Arial MT"/>
              </a:rPr>
              <a:t>computation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15" dirty="0">
                <a:latin typeface="Arial MT"/>
                <a:cs typeface="Arial MT"/>
              </a:rPr>
              <a:t>on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more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45" dirty="0">
                <a:latin typeface="Arial MT"/>
                <a:cs typeface="Arial MT"/>
              </a:rPr>
              <a:t>powerful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40" dirty="0">
                <a:latin typeface="Arial MT"/>
                <a:cs typeface="Arial MT"/>
              </a:rPr>
              <a:t>machines </a:t>
            </a:r>
            <a:r>
              <a:rPr sz="3350" spc="-915" dirty="0">
                <a:latin typeface="Arial MT"/>
                <a:cs typeface="Arial MT"/>
              </a:rPr>
              <a:t> </a:t>
            </a:r>
            <a:r>
              <a:rPr sz="3350" spc="20" dirty="0">
                <a:latin typeface="Arial MT"/>
                <a:cs typeface="Arial MT"/>
              </a:rPr>
              <a:t>Do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25" dirty="0">
                <a:latin typeface="Arial MT"/>
                <a:cs typeface="Arial MT"/>
              </a:rPr>
              <a:t>data-intensive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50" dirty="0">
                <a:latin typeface="Arial MT"/>
                <a:cs typeface="Arial MT"/>
              </a:rPr>
              <a:t>computation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50" dirty="0">
                <a:latin typeface="Arial MT"/>
                <a:cs typeface="Arial MT"/>
              </a:rPr>
              <a:t>“nearer”</a:t>
            </a:r>
            <a:r>
              <a:rPr sz="3350" spc="15" dirty="0">
                <a:latin typeface="Arial MT"/>
                <a:cs typeface="Arial MT"/>
              </a:rPr>
              <a:t> </a:t>
            </a:r>
            <a:r>
              <a:rPr sz="3350" spc="10" dirty="0">
                <a:latin typeface="Arial MT"/>
                <a:cs typeface="Arial MT"/>
              </a:rPr>
              <a:t>to </a:t>
            </a:r>
            <a:r>
              <a:rPr sz="3350" spc="15" dirty="0">
                <a:latin typeface="Arial MT"/>
                <a:cs typeface="Arial MT"/>
              </a:rPr>
              <a:t>the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60" dirty="0">
                <a:latin typeface="Arial MT"/>
                <a:cs typeface="Arial MT"/>
              </a:rPr>
              <a:t>data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6789673"/>
            <a:ext cx="186690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390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9700" y="6588353"/>
            <a:ext cx="10497185" cy="184150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70"/>
              </a:spcBef>
            </a:pPr>
            <a:r>
              <a:rPr sz="3350" spc="40" dirty="0">
                <a:latin typeface="Arial MT"/>
                <a:cs typeface="Arial MT"/>
              </a:rPr>
              <a:t>Compatibility:</a:t>
            </a:r>
            <a:endParaRPr sz="3350">
              <a:latin typeface="Arial MT"/>
              <a:cs typeface="Arial MT"/>
            </a:endParaRPr>
          </a:p>
          <a:p>
            <a:pPr marL="508000" marR="30480" indent="-469900">
              <a:lnSpc>
                <a:spcPct val="102000"/>
              </a:lnSpc>
              <a:spcBef>
                <a:spcPts val="1000"/>
              </a:spcBef>
              <a:buSzPct val="74626"/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350" spc="20" dirty="0">
                <a:latin typeface="Arial MT"/>
                <a:cs typeface="Arial MT"/>
              </a:rPr>
              <a:t>Can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85" dirty="0">
                <a:latin typeface="Arial MT"/>
                <a:cs typeface="Arial MT"/>
              </a:rPr>
              <a:t>bring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20" dirty="0">
                <a:latin typeface="Arial MT"/>
                <a:cs typeface="Arial MT"/>
              </a:rPr>
              <a:t>some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70" dirty="0">
                <a:latin typeface="Arial MT"/>
                <a:cs typeface="Arial MT"/>
              </a:rPr>
              <a:t>dynamic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35" dirty="0">
                <a:latin typeface="Arial MT"/>
                <a:cs typeface="Arial MT"/>
              </a:rPr>
              <a:t>behavior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15" dirty="0">
                <a:latin typeface="Arial MT"/>
                <a:cs typeface="Arial MT"/>
              </a:rPr>
              <a:t>without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45" dirty="0">
                <a:latin typeface="Arial MT"/>
                <a:cs typeface="Arial MT"/>
              </a:rPr>
              <a:t>requiring </a:t>
            </a:r>
            <a:r>
              <a:rPr sz="3350" spc="-915" dirty="0">
                <a:latin typeface="Arial MT"/>
                <a:cs typeface="Arial MT"/>
              </a:rPr>
              <a:t> </a:t>
            </a:r>
            <a:r>
              <a:rPr sz="3350" spc="65" dirty="0">
                <a:latin typeface="Arial MT"/>
                <a:cs typeface="Arial MT"/>
              </a:rPr>
              <a:t>much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-75" dirty="0">
                <a:latin typeface="Arial MT"/>
                <a:cs typeface="Arial MT"/>
              </a:rPr>
              <a:t>JS</a:t>
            </a:r>
            <a:r>
              <a:rPr sz="3350" spc="10" dirty="0">
                <a:latin typeface="Arial MT"/>
                <a:cs typeface="Arial MT"/>
              </a:rPr>
              <a:t> </a:t>
            </a:r>
            <a:r>
              <a:rPr sz="3350" spc="75" dirty="0">
                <a:latin typeface="Arial MT"/>
                <a:cs typeface="Arial MT"/>
              </a:rPr>
              <a:t>support</a:t>
            </a:r>
            <a:endParaRPr sz="3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DE43-7422-8AAF-0904-0C8A87D0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139" y="333970"/>
            <a:ext cx="8732521" cy="1846659"/>
          </a:xfrm>
        </p:spPr>
        <p:txBody>
          <a:bodyPr/>
          <a:lstStyle/>
          <a:p>
            <a:r>
              <a:rPr lang="en-IN" dirty="0"/>
              <a:t>Creating a virtual env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67500-7A1A-7F82-F2A2-ED4DE20C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7400" y="2819400"/>
            <a:ext cx="3809999" cy="492443"/>
          </a:xfrm>
        </p:spPr>
        <p:txBody>
          <a:bodyPr/>
          <a:lstStyle/>
          <a:p>
            <a:r>
              <a:rPr lang="en-IN" dirty="0"/>
              <a:t>python -m </a:t>
            </a:r>
            <a:r>
              <a:rPr lang="en-IN" dirty="0" err="1"/>
              <a:t>venv</a:t>
            </a:r>
            <a:r>
              <a:rPr lang="en-IN" dirty="0"/>
              <a:t> env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EA6789A-D70D-0FDA-F842-8E06A50692E7}"/>
              </a:ext>
            </a:extLst>
          </p:cNvPr>
          <p:cNvSpPr txBox="1">
            <a:spLocks/>
          </p:cNvSpPr>
          <p:nvPr/>
        </p:nvSpPr>
        <p:spPr>
          <a:xfrm>
            <a:off x="4521201" y="4038600"/>
            <a:ext cx="449580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200" b="1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 dirty="0"/>
              <a:t>.\env\Scripts\activate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5245F-70A8-4A3B-9332-B303506AB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4712614"/>
            <a:ext cx="3903124" cy="11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826E-EB5C-2874-1E88-BEA88461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139" y="749673"/>
            <a:ext cx="9494521" cy="1028700"/>
          </a:xfrm>
        </p:spPr>
        <p:txBody>
          <a:bodyPr/>
          <a:lstStyle/>
          <a:p>
            <a:r>
              <a:rPr lang="en-IN" dirty="0"/>
              <a:t>Installing Dependencies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BF5BCE0-D257-A6A9-9F81-4D1A4A6EAD63}"/>
              </a:ext>
            </a:extLst>
          </p:cNvPr>
          <p:cNvSpPr txBox="1">
            <a:spLocks/>
          </p:cNvSpPr>
          <p:nvPr/>
        </p:nvSpPr>
        <p:spPr>
          <a:xfrm>
            <a:off x="3721098" y="4138136"/>
            <a:ext cx="556260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200" b="1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kern="0" dirty="0"/>
              <a:t>pip install flask</a:t>
            </a:r>
          </a:p>
          <a:p>
            <a:pPr algn="ctr"/>
            <a:r>
              <a:rPr lang="en-IN" kern="0" dirty="0"/>
              <a:t>pip install </a:t>
            </a:r>
            <a:r>
              <a:rPr lang="en-IN" kern="0" dirty="0" err="1"/>
              <a:t>firebase_admin</a:t>
            </a:r>
            <a:endParaRPr lang="en-IN" kern="0" dirty="0"/>
          </a:p>
          <a:p>
            <a:pPr algn="ctr"/>
            <a:r>
              <a:rPr lang="en-IN" kern="0" dirty="0"/>
              <a:t>pip install </a:t>
            </a:r>
            <a:r>
              <a:rPr lang="en-IN" kern="0" dirty="0" err="1"/>
              <a:t>bcrypt</a:t>
            </a:r>
            <a:endParaRPr lang="en-IN" kern="0" dirty="0"/>
          </a:p>
        </p:txBody>
      </p:sp>
    </p:spTree>
    <p:extLst>
      <p:ext uri="{BB962C8B-B14F-4D97-AF65-F5344CB8AC3E}">
        <p14:creationId xmlns:p14="http://schemas.microsoft.com/office/powerpoint/2010/main" val="116327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DBA6-0DE5-1F4D-F19F-0280DF71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548" y="685800"/>
            <a:ext cx="7406640" cy="939800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E635-BD75-0F63-A125-F5BC60BB8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399" y="5257800"/>
            <a:ext cx="10668000" cy="533400"/>
          </a:xfrm>
        </p:spPr>
        <p:txBody>
          <a:bodyPr/>
          <a:lstStyle/>
          <a:p>
            <a:r>
              <a:rPr lang="en-GB" dirty="0">
                <a:hlinkClick r:id="rId2"/>
              </a:rPr>
              <a:t>Get data with Cloud </a:t>
            </a:r>
            <a:r>
              <a:rPr lang="en-GB" dirty="0" err="1">
                <a:hlinkClick r:id="rId2"/>
              </a:rPr>
              <a:t>Firestore</a:t>
            </a:r>
            <a:r>
              <a:rPr lang="en-GB" dirty="0">
                <a:hlinkClick r:id="rId2"/>
              </a:rPr>
              <a:t>  |  Firebase (google.com)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44889-D8C6-8258-2DAC-7976410846EC}"/>
              </a:ext>
            </a:extLst>
          </p:cNvPr>
          <p:cNvSpPr txBox="1"/>
          <p:nvPr/>
        </p:nvSpPr>
        <p:spPr>
          <a:xfrm>
            <a:off x="2235200" y="3516750"/>
            <a:ext cx="8917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hlinkClick r:id="rId3"/>
              </a:rPr>
              <a:t>HTTP request methods - HTTP | MDN (mozilla.org)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0A93D-4BAE-144F-5B4C-8C89B0B8B5B5}"/>
              </a:ext>
            </a:extLst>
          </p:cNvPr>
          <p:cNvSpPr txBox="1"/>
          <p:nvPr/>
        </p:nvSpPr>
        <p:spPr>
          <a:xfrm>
            <a:off x="3073400" y="4292025"/>
            <a:ext cx="65038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hlinkClick r:id="rId4"/>
              </a:rPr>
              <a:t>HTTP </a:t>
            </a:r>
            <a:r>
              <a:rPr lang="fr-FR" sz="3200" dirty="0" err="1">
                <a:hlinkClick r:id="rId4"/>
              </a:rPr>
              <a:t>Status</a:t>
            </a:r>
            <a:r>
              <a:rPr lang="fr-FR" sz="3200" dirty="0">
                <a:hlinkClick r:id="rId4"/>
              </a:rPr>
              <a:t> Codes — httpstatuses.io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0094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</a:t>
            </a:r>
            <a:r>
              <a:rPr spc="-35" dirty="0"/>
              <a:t> </a:t>
            </a:r>
            <a:r>
              <a:rPr spc="-100" dirty="0"/>
              <a:t>Web</a:t>
            </a:r>
            <a:r>
              <a:rPr spc="-35" dirty="0"/>
              <a:t> </a:t>
            </a:r>
            <a:r>
              <a:rPr spc="-5" dirty="0"/>
              <a:t>Apps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54753" y="2184400"/>
            <a:ext cx="5295900" cy="2590800"/>
            <a:chOff x="3854753" y="2184400"/>
            <a:chExt cx="5295900" cy="2590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4753" y="2184400"/>
              <a:ext cx="5295291" cy="2590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92853" y="2197100"/>
              <a:ext cx="5219700" cy="2514600"/>
            </a:xfrm>
            <a:custGeom>
              <a:avLst/>
              <a:gdLst/>
              <a:ahLst/>
              <a:cxnLst/>
              <a:rect l="l" t="t" r="r" b="b"/>
              <a:pathLst>
                <a:path w="5219700" h="2514600">
                  <a:moveTo>
                    <a:pt x="0" y="0"/>
                  </a:moveTo>
                  <a:lnTo>
                    <a:pt x="5219092" y="0"/>
                  </a:lnTo>
                  <a:lnTo>
                    <a:pt x="5219092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8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37000" y="2222500"/>
            <a:ext cx="2284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“Front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End”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4753" y="5981700"/>
            <a:ext cx="5295900" cy="2143760"/>
            <a:chOff x="3854753" y="5981700"/>
            <a:chExt cx="5295900" cy="2143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4753" y="5981700"/>
              <a:ext cx="5295291" cy="21434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92853" y="5994400"/>
              <a:ext cx="5219700" cy="2067560"/>
            </a:xfrm>
            <a:custGeom>
              <a:avLst/>
              <a:gdLst/>
              <a:ahLst/>
              <a:cxnLst/>
              <a:rect l="l" t="t" r="r" b="b"/>
              <a:pathLst>
                <a:path w="5219700" h="2067559">
                  <a:moveTo>
                    <a:pt x="0" y="0"/>
                  </a:moveTo>
                  <a:lnTo>
                    <a:pt x="5219092" y="0"/>
                  </a:lnTo>
                  <a:lnTo>
                    <a:pt x="5219092" y="2067271"/>
                  </a:lnTo>
                  <a:lnTo>
                    <a:pt x="0" y="2067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8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37000" y="6019800"/>
            <a:ext cx="1584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“Back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End”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0" y="3330921"/>
            <a:ext cx="1692910" cy="1346200"/>
            <a:chOff x="3949700" y="3330921"/>
            <a:chExt cx="1692910" cy="13462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9700" y="3330921"/>
              <a:ext cx="1692870" cy="1346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87800" y="3343621"/>
              <a:ext cx="1616710" cy="1270000"/>
            </a:xfrm>
            <a:custGeom>
              <a:avLst/>
              <a:gdLst/>
              <a:ahLst/>
              <a:cxnLst/>
              <a:rect l="l" t="t" r="r" b="b"/>
              <a:pathLst>
                <a:path w="1616710" h="1270000">
                  <a:moveTo>
                    <a:pt x="0" y="0"/>
                  </a:moveTo>
                  <a:lnTo>
                    <a:pt x="1616670" y="0"/>
                  </a:lnTo>
                  <a:lnTo>
                    <a:pt x="1616670" y="1270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87800" y="3784600"/>
            <a:ext cx="161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 MT"/>
                <a:cs typeface="Arial MT"/>
              </a:rPr>
              <a:t>HTML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89600" y="3329781"/>
            <a:ext cx="1625600" cy="1346200"/>
            <a:chOff x="5689600" y="3329781"/>
            <a:chExt cx="1625600" cy="13462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600" y="3329781"/>
              <a:ext cx="1625600" cy="1346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27700" y="3342481"/>
              <a:ext cx="1549400" cy="1270000"/>
            </a:xfrm>
            <a:custGeom>
              <a:avLst/>
              <a:gdLst/>
              <a:ahLst/>
              <a:cxnLst/>
              <a:rect l="l" t="t" r="r" b="b"/>
              <a:pathLst>
                <a:path w="1549400" h="1270000">
                  <a:moveTo>
                    <a:pt x="0" y="0"/>
                  </a:moveTo>
                  <a:lnTo>
                    <a:pt x="1549400" y="0"/>
                  </a:lnTo>
                  <a:lnTo>
                    <a:pt x="1549400" y="1270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27700" y="3784600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 MT"/>
                <a:cs typeface="Arial MT"/>
              </a:rPr>
              <a:t>CSS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62229" y="3330921"/>
            <a:ext cx="1692910" cy="1346200"/>
            <a:chOff x="7362229" y="3330921"/>
            <a:chExt cx="1692910" cy="134620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2229" y="3330921"/>
              <a:ext cx="1692870" cy="1346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400329" y="3343621"/>
              <a:ext cx="1616710" cy="1270000"/>
            </a:xfrm>
            <a:custGeom>
              <a:avLst/>
              <a:gdLst/>
              <a:ahLst/>
              <a:cxnLst/>
              <a:rect l="l" t="t" r="r" b="b"/>
              <a:pathLst>
                <a:path w="1616709" h="1270000">
                  <a:moveTo>
                    <a:pt x="0" y="0"/>
                  </a:moveTo>
                  <a:lnTo>
                    <a:pt x="1616670" y="0"/>
                  </a:lnTo>
                  <a:lnTo>
                    <a:pt x="1616670" y="1270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00329" y="3784600"/>
            <a:ext cx="161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Arial MT"/>
                <a:cs typeface="Arial MT"/>
              </a:rPr>
              <a:t>JavaScript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37899" y="2794000"/>
            <a:ext cx="5129530" cy="570865"/>
            <a:chOff x="3937899" y="2794000"/>
            <a:chExt cx="5129530" cy="57086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7899" y="2794000"/>
              <a:ext cx="5129001" cy="57060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975999" y="2806700"/>
              <a:ext cx="5053330" cy="494665"/>
            </a:xfrm>
            <a:custGeom>
              <a:avLst/>
              <a:gdLst/>
              <a:ahLst/>
              <a:cxnLst/>
              <a:rect l="l" t="t" r="r" b="b"/>
              <a:pathLst>
                <a:path w="5053330" h="494664">
                  <a:moveTo>
                    <a:pt x="0" y="0"/>
                  </a:moveTo>
                  <a:lnTo>
                    <a:pt x="5052801" y="0"/>
                  </a:lnTo>
                  <a:lnTo>
                    <a:pt x="5052801" y="494407"/>
                  </a:lnTo>
                  <a:lnTo>
                    <a:pt x="0" y="494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987800" y="2844800"/>
            <a:ext cx="502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React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33298" y="1105637"/>
            <a:ext cx="4207510" cy="3082925"/>
            <a:chOff x="933298" y="1105637"/>
            <a:chExt cx="4207510" cy="3082925"/>
          </a:xfrm>
        </p:grpSpPr>
        <p:sp>
          <p:nvSpPr>
            <p:cNvPr id="28" name="object 28"/>
            <p:cNvSpPr/>
            <p:nvPr/>
          </p:nvSpPr>
          <p:spPr>
            <a:xfrm>
              <a:off x="1190308" y="1336532"/>
              <a:ext cx="3549650" cy="2381885"/>
            </a:xfrm>
            <a:custGeom>
              <a:avLst/>
              <a:gdLst/>
              <a:ahLst/>
              <a:cxnLst/>
              <a:rect l="l" t="t" r="r" b="b"/>
              <a:pathLst>
                <a:path w="3549650" h="2381885">
                  <a:moveTo>
                    <a:pt x="3314330" y="0"/>
                  </a:moveTo>
                  <a:lnTo>
                    <a:pt x="0" y="1989537"/>
                  </a:lnTo>
                  <a:lnTo>
                    <a:pt x="235309" y="2381534"/>
                  </a:lnTo>
                  <a:lnTo>
                    <a:pt x="3549640" y="391996"/>
                  </a:lnTo>
                  <a:lnTo>
                    <a:pt x="33143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3298" y="1105637"/>
              <a:ext cx="4207459" cy="308287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 rot="19800000">
            <a:off x="1107904" y="2409371"/>
            <a:ext cx="3741073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3300" b="1" spc="-44" baseline="-7575" dirty="0">
                <a:latin typeface="Arial"/>
                <a:cs typeface="Arial"/>
              </a:rPr>
              <a:t>Wh</a:t>
            </a:r>
            <a:r>
              <a:rPr sz="3300" b="1" spc="-44" baseline="-6313" dirty="0">
                <a:latin typeface="Arial"/>
                <a:cs typeface="Arial"/>
              </a:rPr>
              <a:t>at</a:t>
            </a:r>
            <a:r>
              <a:rPr sz="3300" b="1" spc="-82" baseline="-6313" dirty="0">
                <a:latin typeface="Arial"/>
                <a:cs typeface="Arial"/>
              </a:rPr>
              <a:t> </a:t>
            </a:r>
            <a:r>
              <a:rPr sz="3300" b="1" spc="-22" baseline="-5050" dirty="0">
                <a:latin typeface="Arial"/>
                <a:cs typeface="Arial"/>
              </a:rPr>
              <a:t>the</a:t>
            </a:r>
            <a:r>
              <a:rPr sz="3300" b="1" spc="-75" baseline="-5050" dirty="0">
                <a:latin typeface="Arial"/>
                <a:cs typeface="Arial"/>
              </a:rPr>
              <a:t> </a:t>
            </a:r>
            <a:r>
              <a:rPr sz="3300" b="1" spc="-44" baseline="-3787" dirty="0">
                <a:latin typeface="Arial"/>
                <a:cs typeface="Arial"/>
              </a:rPr>
              <a:t>us</a:t>
            </a:r>
            <a:r>
              <a:rPr sz="3300" b="1" spc="-44" baseline="-2525" dirty="0">
                <a:latin typeface="Arial"/>
                <a:cs typeface="Arial"/>
              </a:rPr>
              <a:t>er</a:t>
            </a:r>
            <a:r>
              <a:rPr sz="3300" b="1" spc="-82" baseline="-2525" dirty="0">
                <a:latin typeface="Arial"/>
                <a:cs typeface="Arial"/>
              </a:rPr>
              <a:t> </a:t>
            </a:r>
            <a:r>
              <a:rPr sz="3300" b="1" spc="-44" baseline="-1262" dirty="0">
                <a:latin typeface="Arial"/>
                <a:cs typeface="Arial"/>
              </a:rPr>
              <a:t>inte</a:t>
            </a:r>
            <a:r>
              <a:rPr sz="2200" b="1" spc="-30" dirty="0">
                <a:latin typeface="Arial"/>
                <a:cs typeface="Arial"/>
              </a:rPr>
              <a:t>ra</a:t>
            </a:r>
            <a:r>
              <a:rPr sz="3300" b="1" spc="-44" baseline="1262" dirty="0">
                <a:latin typeface="Arial"/>
                <a:cs typeface="Arial"/>
              </a:rPr>
              <a:t>cts</a:t>
            </a:r>
            <a:r>
              <a:rPr sz="3300" b="1" spc="-75" baseline="1262" dirty="0">
                <a:latin typeface="Arial"/>
                <a:cs typeface="Arial"/>
              </a:rPr>
              <a:t> </a:t>
            </a:r>
            <a:r>
              <a:rPr sz="3300" b="1" spc="-30" baseline="2525" dirty="0">
                <a:latin typeface="Arial"/>
                <a:cs typeface="Arial"/>
              </a:rPr>
              <a:t>w</a:t>
            </a:r>
            <a:r>
              <a:rPr sz="3300" b="1" spc="-30" baseline="3787" dirty="0">
                <a:latin typeface="Arial"/>
                <a:cs typeface="Arial"/>
              </a:rPr>
              <a:t>ith</a:t>
            </a:r>
            <a:endParaRPr sz="3300" baseline="3787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505568" y="4052027"/>
            <a:ext cx="4739640" cy="3402329"/>
            <a:chOff x="1505568" y="4052027"/>
            <a:chExt cx="4739640" cy="3402329"/>
          </a:xfrm>
        </p:grpSpPr>
        <p:sp>
          <p:nvSpPr>
            <p:cNvPr id="32" name="object 32"/>
            <p:cNvSpPr/>
            <p:nvPr/>
          </p:nvSpPr>
          <p:spPr>
            <a:xfrm>
              <a:off x="1762578" y="4282922"/>
              <a:ext cx="4081779" cy="2701290"/>
            </a:xfrm>
            <a:custGeom>
              <a:avLst/>
              <a:gdLst/>
              <a:ahLst/>
              <a:cxnLst/>
              <a:rect l="l" t="t" r="r" b="b"/>
              <a:pathLst>
                <a:path w="4081779" h="2701290">
                  <a:moveTo>
                    <a:pt x="3846191" y="0"/>
                  </a:moveTo>
                  <a:lnTo>
                    <a:pt x="0" y="2308805"/>
                  </a:lnTo>
                  <a:lnTo>
                    <a:pt x="235309" y="2700801"/>
                  </a:lnTo>
                  <a:lnTo>
                    <a:pt x="4081500" y="391996"/>
                  </a:lnTo>
                  <a:lnTo>
                    <a:pt x="3846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5568" y="4052027"/>
              <a:ext cx="4739319" cy="340214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 rot="19800000">
            <a:off x="1636729" y="5515399"/>
            <a:ext cx="4359347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sz="3300" b="1" spc="-44" baseline="-2525" dirty="0">
                <a:latin typeface="Arial"/>
                <a:cs typeface="Arial"/>
              </a:rPr>
              <a:t>W</a:t>
            </a:r>
            <a:r>
              <a:rPr sz="3300" b="1" spc="-44" baseline="-1262" dirty="0">
                <a:latin typeface="Arial"/>
                <a:cs typeface="Arial"/>
              </a:rPr>
              <a:t>ha</a:t>
            </a:r>
            <a:r>
              <a:rPr sz="2200" b="1" spc="-30" dirty="0">
                <a:latin typeface="Arial"/>
                <a:cs typeface="Arial"/>
              </a:rPr>
              <a:t>t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th</a:t>
            </a:r>
            <a:r>
              <a:rPr sz="3300" b="1" spc="-22" baseline="1262" dirty="0">
                <a:latin typeface="Arial"/>
                <a:cs typeface="Arial"/>
              </a:rPr>
              <a:t>e</a:t>
            </a:r>
            <a:r>
              <a:rPr sz="3300" b="1" spc="-75" baseline="1262" dirty="0">
                <a:latin typeface="Arial"/>
                <a:cs typeface="Arial"/>
              </a:rPr>
              <a:t> </a:t>
            </a:r>
            <a:r>
              <a:rPr sz="3300" b="1" spc="-37" baseline="1262" dirty="0">
                <a:latin typeface="Arial"/>
                <a:cs typeface="Arial"/>
              </a:rPr>
              <a:t>fr</a:t>
            </a:r>
            <a:r>
              <a:rPr sz="3300" b="1" spc="-37" baseline="2525" dirty="0">
                <a:latin typeface="Arial"/>
                <a:cs typeface="Arial"/>
              </a:rPr>
              <a:t>on</a:t>
            </a:r>
            <a:r>
              <a:rPr sz="3300" b="1" spc="-37" baseline="3787" dirty="0">
                <a:latin typeface="Arial"/>
                <a:cs typeface="Arial"/>
              </a:rPr>
              <a:t>t</a:t>
            </a:r>
            <a:r>
              <a:rPr sz="3300" b="1" spc="-67" baseline="3787" dirty="0">
                <a:latin typeface="Arial"/>
                <a:cs typeface="Arial"/>
              </a:rPr>
              <a:t> </a:t>
            </a:r>
            <a:r>
              <a:rPr sz="3300" b="1" spc="-44" baseline="3787" dirty="0">
                <a:latin typeface="Arial"/>
                <a:cs typeface="Arial"/>
              </a:rPr>
              <a:t>e</a:t>
            </a:r>
            <a:r>
              <a:rPr sz="3300" b="1" spc="-44" baseline="5050" dirty="0">
                <a:latin typeface="Arial"/>
                <a:cs typeface="Arial"/>
              </a:rPr>
              <a:t>nd</a:t>
            </a:r>
            <a:r>
              <a:rPr sz="3300" b="1" spc="-75" baseline="5050" dirty="0">
                <a:latin typeface="Arial"/>
                <a:cs typeface="Arial"/>
              </a:rPr>
              <a:t> </a:t>
            </a:r>
            <a:r>
              <a:rPr sz="3300" b="1" spc="-44" baseline="6313" dirty="0">
                <a:latin typeface="Arial"/>
                <a:cs typeface="Arial"/>
              </a:rPr>
              <a:t>inte</a:t>
            </a:r>
            <a:r>
              <a:rPr sz="3300" b="1" spc="-44" baseline="7575" dirty="0">
                <a:latin typeface="Arial"/>
                <a:cs typeface="Arial"/>
              </a:rPr>
              <a:t>ra</a:t>
            </a:r>
            <a:r>
              <a:rPr sz="3300" b="1" spc="-44" baseline="8838" dirty="0">
                <a:latin typeface="Arial"/>
                <a:cs typeface="Arial"/>
              </a:rPr>
              <a:t>cts</a:t>
            </a:r>
            <a:r>
              <a:rPr sz="3300" b="1" spc="-67" baseline="8838" dirty="0">
                <a:latin typeface="Arial"/>
                <a:cs typeface="Arial"/>
              </a:rPr>
              <a:t> </a:t>
            </a:r>
            <a:r>
              <a:rPr sz="3300" b="1" spc="-30" baseline="10101" dirty="0">
                <a:latin typeface="Arial"/>
                <a:cs typeface="Arial"/>
              </a:rPr>
              <a:t>w</a:t>
            </a:r>
            <a:r>
              <a:rPr sz="3300" b="1" spc="-30" baseline="11363" dirty="0">
                <a:latin typeface="Arial"/>
                <a:cs typeface="Arial"/>
              </a:rPr>
              <a:t>ith</a:t>
            </a:r>
            <a:endParaRPr sz="3300" baseline="11363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0882" y="6507063"/>
            <a:ext cx="1692870" cy="134620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478982" y="6519763"/>
            <a:ext cx="1616710" cy="1270000"/>
          </a:xfrm>
          <a:prstGeom prst="rect">
            <a:avLst/>
          </a:prstGeom>
          <a:solidFill>
            <a:srgbClr val="B2F5C3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Times New Roman"/>
              <a:cs typeface="Times New Roman"/>
            </a:endParaRPr>
          </a:p>
          <a:p>
            <a:pPr marL="219710">
              <a:lnSpc>
                <a:spcPct val="100000"/>
              </a:lnSpc>
            </a:pPr>
            <a:r>
              <a:rPr sz="2400" spc="-10" dirty="0">
                <a:latin typeface="Arial MT"/>
                <a:cs typeface="Arial MT"/>
              </a:rPr>
              <a:t>Firebase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3746" y="6507063"/>
            <a:ext cx="1692870" cy="134620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921846" y="6519763"/>
            <a:ext cx="1616710" cy="1270000"/>
          </a:xfrm>
          <a:prstGeom prst="rect">
            <a:avLst/>
          </a:prstGeom>
          <a:solidFill>
            <a:srgbClr val="B2F5C3"/>
          </a:solidFill>
        </p:spPr>
        <p:txBody>
          <a:bodyPr vert="horz" wrap="square" lIns="0" tIns="259079" rIns="0" bIns="0" rtlCol="0">
            <a:spAutoFit/>
          </a:bodyPr>
          <a:lstStyle/>
          <a:p>
            <a:pPr marL="177165" marR="177800" indent="241300">
              <a:lnSpc>
                <a:spcPct val="100699"/>
              </a:lnSpc>
              <a:spcBef>
                <a:spcPts val="2039"/>
              </a:spcBef>
            </a:pPr>
            <a:r>
              <a:rPr sz="2400" spc="-35" dirty="0">
                <a:latin typeface="Arial MT"/>
                <a:cs typeface="Arial MT"/>
              </a:rPr>
              <a:t>Some 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other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API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666531" y="4656137"/>
            <a:ext cx="2586990" cy="1811020"/>
            <a:chOff x="5666531" y="4656137"/>
            <a:chExt cx="2586990" cy="1811020"/>
          </a:xfrm>
        </p:grpSpPr>
        <p:sp>
          <p:nvSpPr>
            <p:cNvPr id="40" name="object 40"/>
            <p:cNvSpPr/>
            <p:nvPr/>
          </p:nvSpPr>
          <p:spPr>
            <a:xfrm>
              <a:off x="5882133" y="4813122"/>
              <a:ext cx="2056130" cy="1497330"/>
            </a:xfrm>
            <a:custGeom>
              <a:avLst/>
              <a:gdLst/>
              <a:ahLst/>
              <a:cxnLst/>
              <a:rect l="l" t="t" r="r" b="b"/>
              <a:pathLst>
                <a:path w="2056129" h="1497329">
                  <a:moveTo>
                    <a:pt x="0" y="1496785"/>
                  </a:moveTo>
                  <a:lnTo>
                    <a:pt x="30800" y="1474359"/>
                  </a:lnTo>
                  <a:lnTo>
                    <a:pt x="2024864" y="22426"/>
                  </a:lnTo>
                  <a:lnTo>
                    <a:pt x="2055664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66524" y="4656137"/>
              <a:ext cx="2487295" cy="1811020"/>
            </a:xfrm>
            <a:custGeom>
              <a:avLst/>
              <a:gdLst/>
              <a:ahLst/>
              <a:cxnLst/>
              <a:rect l="l" t="t" r="r" b="b"/>
              <a:pathLst>
                <a:path w="2487295" h="1811020">
                  <a:moveTo>
                    <a:pt x="336105" y="1754555"/>
                  </a:moveTo>
                  <a:lnTo>
                    <a:pt x="156692" y="1508150"/>
                  </a:lnTo>
                  <a:lnTo>
                    <a:pt x="0" y="1810766"/>
                  </a:lnTo>
                  <a:lnTo>
                    <a:pt x="336105" y="1754555"/>
                  </a:lnTo>
                  <a:close/>
                </a:path>
                <a:path w="2487295" h="1811020">
                  <a:moveTo>
                    <a:pt x="2486876" y="0"/>
                  </a:moveTo>
                  <a:lnTo>
                    <a:pt x="2150757" y="56222"/>
                  </a:lnTo>
                  <a:lnTo>
                    <a:pt x="2330170" y="302615"/>
                  </a:lnTo>
                  <a:lnTo>
                    <a:pt x="2486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13173" y="4934061"/>
              <a:ext cx="300990" cy="1255395"/>
            </a:xfrm>
            <a:custGeom>
              <a:avLst/>
              <a:gdLst/>
              <a:ahLst/>
              <a:cxnLst/>
              <a:rect l="l" t="t" r="r" b="b"/>
              <a:pathLst>
                <a:path w="300990" h="1255395">
                  <a:moveTo>
                    <a:pt x="0" y="1254908"/>
                  </a:moveTo>
                  <a:lnTo>
                    <a:pt x="8879" y="1217857"/>
                  </a:lnTo>
                  <a:lnTo>
                    <a:pt x="291863" y="37050"/>
                  </a:lnTo>
                  <a:lnTo>
                    <a:pt x="300742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73848" y="4674717"/>
              <a:ext cx="579755" cy="1774189"/>
            </a:xfrm>
            <a:custGeom>
              <a:avLst/>
              <a:gdLst/>
              <a:ahLst/>
              <a:cxnLst/>
              <a:rect l="l" t="t" r="r" b="b"/>
              <a:pathLst>
                <a:path w="579754" h="1774189">
                  <a:moveTo>
                    <a:pt x="296405" y="1512722"/>
                  </a:moveTo>
                  <a:lnTo>
                    <a:pt x="0" y="1441691"/>
                  </a:lnTo>
                  <a:lnTo>
                    <a:pt x="77165" y="1773618"/>
                  </a:lnTo>
                  <a:lnTo>
                    <a:pt x="296405" y="1512722"/>
                  </a:lnTo>
                  <a:close/>
                </a:path>
                <a:path w="579754" h="1774189">
                  <a:moveTo>
                    <a:pt x="579386" y="331914"/>
                  </a:moveTo>
                  <a:lnTo>
                    <a:pt x="502221" y="0"/>
                  </a:lnTo>
                  <a:lnTo>
                    <a:pt x="282981" y="260883"/>
                  </a:lnTo>
                  <a:lnTo>
                    <a:pt x="579386" y="331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258300" y="2098039"/>
            <a:ext cx="255841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3600" spc="-135" dirty="0">
                <a:latin typeface="Arial MT"/>
                <a:cs typeface="Arial MT"/>
              </a:rPr>
              <a:t>Pr</a:t>
            </a:r>
            <a:r>
              <a:rPr sz="3600" spc="-5" dirty="0">
                <a:latin typeface="Arial MT"/>
                <a:cs typeface="Arial MT"/>
              </a:rPr>
              <a:t>esentation  </a:t>
            </a:r>
            <a:r>
              <a:rPr sz="3600" spc="-55" dirty="0">
                <a:latin typeface="Arial MT"/>
                <a:cs typeface="Arial MT"/>
              </a:rPr>
              <a:t>Some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spc="75" dirty="0">
                <a:latin typeface="Arial MT"/>
                <a:cs typeface="Arial MT"/>
              </a:rPr>
              <a:t>logic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58300" y="6035040"/>
            <a:ext cx="34810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Data </a:t>
            </a:r>
            <a:r>
              <a:rPr sz="3600" spc="25" dirty="0">
                <a:latin typeface="Arial MT"/>
                <a:cs typeface="Arial MT"/>
              </a:rPr>
              <a:t>storage </a:t>
            </a:r>
            <a:r>
              <a:rPr sz="3600" spc="30" dirty="0">
                <a:latin typeface="Arial MT"/>
                <a:cs typeface="Arial MT"/>
              </a:rPr>
              <a:t> </a:t>
            </a:r>
            <a:r>
              <a:rPr sz="3600" spc="-55" dirty="0">
                <a:latin typeface="Arial MT"/>
                <a:cs typeface="Arial MT"/>
              </a:rPr>
              <a:t>Some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other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75" dirty="0">
                <a:latin typeface="Arial MT"/>
                <a:cs typeface="Arial MT"/>
              </a:rPr>
              <a:t>logic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266700"/>
            <a:ext cx="105098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8915" algn="l"/>
                <a:tab pos="5299710" algn="l"/>
                <a:tab pos="8328659" algn="l"/>
              </a:tabLst>
            </a:pPr>
            <a:r>
              <a:rPr dirty="0"/>
              <a:t>W</a:t>
            </a:r>
            <a:r>
              <a:rPr spc="-5" dirty="0"/>
              <a:t>h</a:t>
            </a:r>
            <a:r>
              <a:rPr dirty="0"/>
              <a:t>ere	</a:t>
            </a:r>
            <a:r>
              <a:rPr spc="-5" dirty="0"/>
              <a:t>d</a:t>
            </a:r>
            <a:r>
              <a:rPr dirty="0"/>
              <a:t>o</a:t>
            </a:r>
            <a:r>
              <a:rPr spc="-5" dirty="0"/>
              <a:t> </a:t>
            </a:r>
            <a:r>
              <a:rPr dirty="0"/>
              <a:t>we	</a:t>
            </a:r>
            <a:r>
              <a:rPr spc="-5" dirty="0"/>
              <a:t>pu</a:t>
            </a:r>
            <a:r>
              <a:rPr dirty="0"/>
              <a:t>t</a:t>
            </a:r>
            <a:r>
              <a:rPr spc="-5" dirty="0"/>
              <a:t> th</a:t>
            </a:r>
            <a:r>
              <a:rPr dirty="0"/>
              <a:t>e	</a:t>
            </a:r>
            <a:r>
              <a:rPr spc="-5" dirty="0"/>
              <a:t>log</a:t>
            </a:r>
            <a:r>
              <a:rPr dirty="0"/>
              <a:t>ic?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85670" y="1714500"/>
            <a:ext cx="3031490" cy="1500505"/>
            <a:chOff x="1685670" y="1714500"/>
            <a:chExt cx="3031490" cy="1500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5670" y="1714500"/>
              <a:ext cx="3031369" cy="15000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3770" y="1727200"/>
              <a:ext cx="2955290" cy="1424305"/>
            </a:xfrm>
            <a:custGeom>
              <a:avLst/>
              <a:gdLst/>
              <a:ahLst/>
              <a:cxnLst/>
              <a:rect l="l" t="t" r="r" b="b"/>
              <a:pathLst>
                <a:path w="2955290" h="1424305">
                  <a:moveTo>
                    <a:pt x="0" y="0"/>
                  </a:moveTo>
                  <a:lnTo>
                    <a:pt x="2955169" y="0"/>
                  </a:lnTo>
                  <a:lnTo>
                    <a:pt x="2955169" y="1423823"/>
                  </a:lnTo>
                  <a:lnTo>
                    <a:pt x="0" y="1423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8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65300" y="1752600"/>
            <a:ext cx="1155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“Front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 MT"/>
                <a:cs typeface="Arial MT"/>
              </a:rPr>
              <a:t>End”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39431" y="2363687"/>
            <a:ext cx="991869" cy="795655"/>
            <a:chOff x="1739431" y="2363687"/>
            <a:chExt cx="991869" cy="7956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9431" y="2363687"/>
              <a:ext cx="991595" cy="7953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77531" y="2376387"/>
              <a:ext cx="915669" cy="719455"/>
            </a:xfrm>
            <a:custGeom>
              <a:avLst/>
              <a:gdLst/>
              <a:ahLst/>
              <a:cxnLst/>
              <a:rect l="l" t="t" r="r" b="b"/>
              <a:pathLst>
                <a:path w="915669" h="719455">
                  <a:moveTo>
                    <a:pt x="0" y="0"/>
                  </a:moveTo>
                  <a:lnTo>
                    <a:pt x="915395" y="0"/>
                  </a:lnTo>
                  <a:lnTo>
                    <a:pt x="915395" y="719103"/>
                  </a:lnTo>
                  <a:lnTo>
                    <a:pt x="0" y="719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32000" y="2628900"/>
            <a:ext cx="4197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 MT"/>
                <a:cs typeface="Arial MT"/>
              </a:rPr>
              <a:t>HTML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24602" y="2363040"/>
            <a:ext cx="953769" cy="795655"/>
            <a:chOff x="2724602" y="2363040"/>
            <a:chExt cx="953769" cy="79565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4602" y="2363040"/>
              <a:ext cx="953505" cy="7953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62702" y="2375740"/>
              <a:ext cx="877569" cy="719455"/>
            </a:xfrm>
            <a:custGeom>
              <a:avLst/>
              <a:gdLst/>
              <a:ahLst/>
              <a:cxnLst/>
              <a:rect l="l" t="t" r="r" b="b"/>
              <a:pathLst>
                <a:path w="877570" h="719455">
                  <a:moveTo>
                    <a:pt x="0" y="0"/>
                  </a:moveTo>
                  <a:lnTo>
                    <a:pt x="877305" y="0"/>
                  </a:lnTo>
                  <a:lnTo>
                    <a:pt x="877305" y="719103"/>
                  </a:lnTo>
                  <a:lnTo>
                    <a:pt x="0" y="719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48000" y="2628900"/>
            <a:ext cx="309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Arial MT"/>
                <a:cs typeface="Arial MT"/>
              </a:rPr>
              <a:t>CSS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71684" y="2363687"/>
            <a:ext cx="991869" cy="795655"/>
            <a:chOff x="3671684" y="2363687"/>
            <a:chExt cx="991869" cy="79565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1684" y="2363687"/>
              <a:ext cx="991595" cy="7953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709784" y="2376387"/>
              <a:ext cx="915669" cy="719455"/>
            </a:xfrm>
            <a:custGeom>
              <a:avLst/>
              <a:gdLst/>
              <a:ahLst/>
              <a:cxnLst/>
              <a:rect l="l" t="t" r="r" b="b"/>
              <a:pathLst>
                <a:path w="915670" h="719455">
                  <a:moveTo>
                    <a:pt x="0" y="0"/>
                  </a:moveTo>
                  <a:lnTo>
                    <a:pt x="915395" y="0"/>
                  </a:lnTo>
                  <a:lnTo>
                    <a:pt x="915395" y="719103"/>
                  </a:lnTo>
                  <a:lnTo>
                    <a:pt x="0" y="719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62702" y="2628900"/>
            <a:ext cx="18345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115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Arial MT"/>
                <a:cs typeface="Arial MT"/>
              </a:rPr>
              <a:t>JavaScript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32749" y="2059669"/>
            <a:ext cx="2937510" cy="356235"/>
            <a:chOff x="1732749" y="2059669"/>
            <a:chExt cx="2937510" cy="35623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2749" y="2059669"/>
              <a:ext cx="2937211" cy="35614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70849" y="2072369"/>
              <a:ext cx="2861310" cy="280035"/>
            </a:xfrm>
            <a:custGeom>
              <a:avLst/>
              <a:gdLst/>
              <a:ahLst/>
              <a:cxnLst/>
              <a:rect l="l" t="t" r="r" b="b"/>
              <a:pathLst>
                <a:path w="2861310" h="280035">
                  <a:moveTo>
                    <a:pt x="0" y="0"/>
                  </a:moveTo>
                  <a:lnTo>
                    <a:pt x="2861011" y="0"/>
                  </a:lnTo>
                  <a:lnTo>
                    <a:pt x="2861011" y="279944"/>
                  </a:lnTo>
                  <a:lnTo>
                    <a:pt x="0" y="279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70849" y="2095500"/>
            <a:ext cx="2861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React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85670" y="3521717"/>
            <a:ext cx="3031490" cy="1247140"/>
            <a:chOff x="1685670" y="3521717"/>
            <a:chExt cx="3031490" cy="124714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5670" y="3521717"/>
              <a:ext cx="3031369" cy="124673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23770" y="3534418"/>
              <a:ext cx="2955290" cy="1170940"/>
            </a:xfrm>
            <a:custGeom>
              <a:avLst/>
              <a:gdLst/>
              <a:ahLst/>
              <a:cxnLst/>
              <a:rect l="l" t="t" r="r" b="b"/>
              <a:pathLst>
                <a:path w="2955290" h="1170939">
                  <a:moveTo>
                    <a:pt x="0" y="0"/>
                  </a:moveTo>
                  <a:lnTo>
                    <a:pt x="2955169" y="0"/>
                  </a:lnTo>
                  <a:lnTo>
                    <a:pt x="2955169" y="1170536"/>
                  </a:lnTo>
                  <a:lnTo>
                    <a:pt x="0" y="1170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8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65300" y="3568700"/>
            <a:ext cx="805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FFFFFF"/>
                </a:solidFill>
                <a:latin typeface="Arial MT"/>
                <a:cs typeface="Arial MT"/>
              </a:rPr>
              <a:t>“Back</a:t>
            </a:r>
            <a:r>
              <a:rPr sz="1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 MT"/>
                <a:cs typeface="Arial MT"/>
              </a:rPr>
              <a:t>End”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17549" y="3819190"/>
            <a:ext cx="991869" cy="795655"/>
            <a:chOff x="2017549" y="3819190"/>
            <a:chExt cx="991869" cy="79565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7549" y="3819190"/>
              <a:ext cx="991595" cy="79530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5649" y="3831890"/>
              <a:ext cx="915669" cy="719455"/>
            </a:xfrm>
            <a:custGeom>
              <a:avLst/>
              <a:gdLst/>
              <a:ahLst/>
              <a:cxnLst/>
              <a:rect l="l" t="t" r="r" b="b"/>
              <a:pathLst>
                <a:path w="915669" h="719454">
                  <a:moveTo>
                    <a:pt x="0" y="0"/>
                  </a:moveTo>
                  <a:lnTo>
                    <a:pt x="915395" y="0"/>
                  </a:lnTo>
                  <a:lnTo>
                    <a:pt x="915395" y="719103"/>
                  </a:lnTo>
                  <a:lnTo>
                    <a:pt x="0" y="719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09800" y="4089400"/>
            <a:ext cx="615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Fi</a:t>
            </a:r>
            <a:r>
              <a:rPr sz="1200" spc="-45" dirty="0">
                <a:latin typeface="Arial MT"/>
                <a:cs typeface="Arial MT"/>
              </a:rPr>
              <a:t>r</a:t>
            </a:r>
            <a:r>
              <a:rPr sz="1200" spc="10" dirty="0">
                <a:latin typeface="Arial MT"/>
                <a:cs typeface="Arial MT"/>
              </a:rPr>
              <a:t>ebase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0756" y="3819190"/>
            <a:ext cx="991595" cy="79530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438856" y="3831890"/>
            <a:ext cx="915669" cy="719455"/>
          </a:xfrm>
          <a:prstGeom prst="rect">
            <a:avLst/>
          </a:prstGeom>
          <a:solidFill>
            <a:srgbClr val="B2F5C3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332740" marR="61594" indent="-266700">
              <a:lnSpc>
                <a:spcPts val="1400"/>
              </a:lnSpc>
            </a:pPr>
            <a:r>
              <a:rPr sz="1200" spc="-20" dirty="0">
                <a:latin typeface="Arial MT"/>
                <a:cs typeface="Arial MT"/>
              </a:rPr>
              <a:t>Some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other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API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930026"/>
            <a:ext cx="4171950" cy="2885440"/>
            <a:chOff x="0" y="930026"/>
            <a:chExt cx="4171950" cy="2885440"/>
          </a:xfrm>
        </p:grpSpPr>
        <p:sp>
          <p:nvSpPr>
            <p:cNvPr id="34" name="object 34"/>
            <p:cNvSpPr/>
            <p:nvPr/>
          </p:nvSpPr>
          <p:spPr>
            <a:xfrm>
              <a:off x="2657482" y="3163208"/>
              <a:ext cx="1378585" cy="601345"/>
            </a:xfrm>
            <a:custGeom>
              <a:avLst/>
              <a:gdLst/>
              <a:ahLst/>
              <a:cxnLst/>
              <a:rect l="l" t="t" r="r" b="b"/>
              <a:pathLst>
                <a:path w="1378585" h="601345">
                  <a:moveTo>
                    <a:pt x="0" y="600964"/>
                  </a:moveTo>
                  <a:lnTo>
                    <a:pt x="11641" y="595889"/>
                  </a:lnTo>
                  <a:lnTo>
                    <a:pt x="1366945" y="5075"/>
                  </a:lnTo>
                  <a:lnTo>
                    <a:pt x="137858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57360" y="3112413"/>
              <a:ext cx="1579245" cy="702945"/>
            </a:xfrm>
            <a:custGeom>
              <a:avLst/>
              <a:gdLst/>
              <a:ahLst/>
              <a:cxnLst/>
              <a:rect l="l" t="t" r="r" b="b"/>
              <a:pathLst>
                <a:path w="1579245" h="702945">
                  <a:moveTo>
                    <a:pt x="136118" y="702576"/>
                  </a:moveTo>
                  <a:lnTo>
                    <a:pt x="87401" y="590804"/>
                  </a:lnTo>
                  <a:lnTo>
                    <a:pt x="0" y="695413"/>
                  </a:lnTo>
                  <a:lnTo>
                    <a:pt x="136118" y="702576"/>
                  </a:lnTo>
                  <a:close/>
                </a:path>
                <a:path w="1579245" h="702945">
                  <a:moveTo>
                    <a:pt x="1578825" y="7150"/>
                  </a:moveTo>
                  <a:lnTo>
                    <a:pt x="1442694" y="0"/>
                  </a:lnTo>
                  <a:lnTo>
                    <a:pt x="1491424" y="111760"/>
                  </a:lnTo>
                  <a:lnTo>
                    <a:pt x="1578825" y="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75345" y="3234442"/>
              <a:ext cx="141605" cy="459105"/>
            </a:xfrm>
            <a:custGeom>
              <a:avLst/>
              <a:gdLst/>
              <a:ahLst/>
              <a:cxnLst/>
              <a:rect l="l" t="t" r="r" b="b"/>
              <a:pathLst>
                <a:path w="141604" h="459104">
                  <a:moveTo>
                    <a:pt x="0" y="458498"/>
                  </a:moveTo>
                  <a:lnTo>
                    <a:pt x="3744" y="446362"/>
                  </a:lnTo>
                  <a:lnTo>
                    <a:pt x="137733" y="12135"/>
                  </a:lnTo>
                  <a:lnTo>
                    <a:pt x="14147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20833" y="3130079"/>
              <a:ext cx="250825" cy="667385"/>
            </a:xfrm>
            <a:custGeom>
              <a:avLst/>
              <a:gdLst/>
              <a:ahLst/>
              <a:cxnLst/>
              <a:rect l="l" t="t" r="r" b="b"/>
              <a:pathLst>
                <a:path w="250825" h="667385">
                  <a:moveTo>
                    <a:pt x="116497" y="568706"/>
                  </a:moveTo>
                  <a:lnTo>
                    <a:pt x="0" y="532752"/>
                  </a:lnTo>
                  <a:lnTo>
                    <a:pt x="22301" y="667232"/>
                  </a:lnTo>
                  <a:lnTo>
                    <a:pt x="116497" y="568706"/>
                  </a:lnTo>
                  <a:close/>
                </a:path>
                <a:path w="250825" h="667385">
                  <a:moveTo>
                    <a:pt x="250494" y="134480"/>
                  </a:moveTo>
                  <a:lnTo>
                    <a:pt x="228193" y="0"/>
                  </a:lnTo>
                  <a:lnTo>
                    <a:pt x="133985" y="98526"/>
                  </a:lnTo>
                  <a:lnTo>
                    <a:pt x="250494" y="134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703" y="1160920"/>
              <a:ext cx="2177415" cy="1488440"/>
            </a:xfrm>
            <a:custGeom>
              <a:avLst/>
              <a:gdLst/>
              <a:ahLst/>
              <a:cxnLst/>
              <a:rect l="l" t="t" r="r" b="b"/>
              <a:pathLst>
                <a:path w="2177415" h="1488439">
                  <a:moveTo>
                    <a:pt x="2007467" y="0"/>
                  </a:moveTo>
                  <a:lnTo>
                    <a:pt x="0" y="1205049"/>
                  </a:lnTo>
                  <a:lnTo>
                    <a:pt x="169945" y="1488158"/>
                  </a:lnTo>
                  <a:lnTo>
                    <a:pt x="2177413" y="283108"/>
                  </a:lnTo>
                  <a:lnTo>
                    <a:pt x="20074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930026"/>
              <a:ext cx="2692927" cy="2189501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749800" y="1905000"/>
            <a:ext cx="129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Presentation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37100" y="2451100"/>
            <a:ext cx="1245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Some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11700" y="3581400"/>
            <a:ext cx="134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storage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11700" y="4038600"/>
            <a:ext cx="188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Some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other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 rot="19800000">
            <a:off x="108040" y="1838779"/>
            <a:ext cx="2210893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950" b="1" spc="-30" baseline="-4273" dirty="0">
                <a:latin typeface="Arial"/>
                <a:cs typeface="Arial"/>
              </a:rPr>
              <a:t>Wha</a:t>
            </a:r>
            <a:r>
              <a:rPr sz="1950" b="1" spc="-30" baseline="-2136" dirty="0">
                <a:latin typeface="Arial"/>
                <a:cs typeface="Arial"/>
              </a:rPr>
              <a:t>t</a:t>
            </a:r>
            <a:r>
              <a:rPr sz="1950" b="1" spc="-52" baseline="-2136" dirty="0">
                <a:latin typeface="Arial"/>
                <a:cs typeface="Arial"/>
              </a:rPr>
              <a:t> </a:t>
            </a:r>
            <a:r>
              <a:rPr sz="1950" b="1" spc="-15" baseline="-2136" dirty="0">
                <a:latin typeface="Arial"/>
                <a:cs typeface="Arial"/>
              </a:rPr>
              <a:t>the</a:t>
            </a:r>
            <a:r>
              <a:rPr sz="1950" b="1" spc="-52" baseline="-2136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user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950" b="1" spc="-30" baseline="2136" dirty="0">
                <a:latin typeface="Arial"/>
                <a:cs typeface="Arial"/>
              </a:rPr>
              <a:t>inte</a:t>
            </a:r>
            <a:r>
              <a:rPr sz="1950" b="1" spc="-30" baseline="4273" dirty="0">
                <a:latin typeface="Arial"/>
                <a:cs typeface="Arial"/>
              </a:rPr>
              <a:t>racts</a:t>
            </a:r>
            <a:r>
              <a:rPr sz="1950" b="1" spc="-44" baseline="4273" dirty="0">
                <a:latin typeface="Arial"/>
                <a:cs typeface="Arial"/>
              </a:rPr>
              <a:t> </a:t>
            </a:r>
            <a:r>
              <a:rPr sz="1950" b="1" spc="-22" baseline="6410" dirty="0">
                <a:latin typeface="Arial"/>
                <a:cs typeface="Arial"/>
              </a:rPr>
              <a:t>with</a:t>
            </a:r>
            <a:endParaRPr sz="1950" baseline="641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91491" y="2779989"/>
            <a:ext cx="2812415" cy="2156460"/>
            <a:chOff x="191491" y="2779989"/>
            <a:chExt cx="2812415" cy="2156460"/>
          </a:xfrm>
        </p:grpSpPr>
        <p:sp>
          <p:nvSpPr>
            <p:cNvPr id="46" name="object 46"/>
            <p:cNvSpPr/>
            <p:nvPr/>
          </p:nvSpPr>
          <p:spPr>
            <a:xfrm>
              <a:off x="448501" y="3010884"/>
              <a:ext cx="2154555" cy="1455420"/>
            </a:xfrm>
            <a:custGeom>
              <a:avLst/>
              <a:gdLst/>
              <a:ahLst/>
              <a:cxnLst/>
              <a:rect l="l" t="t" r="r" b="b"/>
              <a:pathLst>
                <a:path w="2154555" h="1455420">
                  <a:moveTo>
                    <a:pt x="2001918" y="0"/>
                  </a:moveTo>
                  <a:lnTo>
                    <a:pt x="0" y="1201718"/>
                  </a:lnTo>
                  <a:lnTo>
                    <a:pt x="152090" y="1455082"/>
                  </a:lnTo>
                  <a:lnTo>
                    <a:pt x="2154009" y="253363"/>
                  </a:lnTo>
                  <a:lnTo>
                    <a:pt x="2001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1491" y="2779989"/>
              <a:ext cx="2811828" cy="215642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 rot="19800000">
            <a:off x="441329" y="3678001"/>
            <a:ext cx="21799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650" b="1" spc="-22" baseline="-5050" dirty="0">
                <a:latin typeface="Arial"/>
                <a:cs typeface="Arial"/>
              </a:rPr>
              <a:t>Wha</a:t>
            </a:r>
            <a:r>
              <a:rPr sz="1650" b="1" spc="-22" baseline="-2525" dirty="0">
                <a:latin typeface="Arial"/>
                <a:cs typeface="Arial"/>
              </a:rPr>
              <a:t>t</a:t>
            </a:r>
            <a:r>
              <a:rPr sz="1650" b="1" spc="-44" baseline="-2525" dirty="0">
                <a:latin typeface="Arial"/>
                <a:cs typeface="Arial"/>
              </a:rPr>
              <a:t> </a:t>
            </a:r>
            <a:r>
              <a:rPr sz="1650" b="1" spc="-15" baseline="-2525" dirty="0">
                <a:latin typeface="Arial"/>
                <a:cs typeface="Arial"/>
              </a:rPr>
              <a:t>the</a:t>
            </a:r>
            <a:r>
              <a:rPr sz="1650" b="1" spc="-44" baseline="-252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front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e</a:t>
            </a:r>
            <a:r>
              <a:rPr sz="1650" b="1" spc="-22" baseline="2525" dirty="0">
                <a:latin typeface="Arial"/>
                <a:cs typeface="Arial"/>
              </a:rPr>
              <a:t>nd</a:t>
            </a:r>
            <a:r>
              <a:rPr sz="1650" b="1" spc="-37" baseline="2525" dirty="0">
                <a:latin typeface="Arial"/>
                <a:cs typeface="Arial"/>
              </a:rPr>
              <a:t> </a:t>
            </a:r>
            <a:r>
              <a:rPr sz="1650" b="1" spc="-22" baseline="2525" dirty="0">
                <a:latin typeface="Arial"/>
                <a:cs typeface="Arial"/>
              </a:rPr>
              <a:t>in</a:t>
            </a:r>
            <a:r>
              <a:rPr sz="1650" b="1" spc="-22" baseline="5050" dirty="0">
                <a:latin typeface="Arial"/>
                <a:cs typeface="Arial"/>
              </a:rPr>
              <a:t>teracts</a:t>
            </a:r>
            <a:r>
              <a:rPr sz="1650" b="1" spc="-44" baseline="5050" dirty="0">
                <a:latin typeface="Arial"/>
                <a:cs typeface="Arial"/>
              </a:rPr>
              <a:t> </a:t>
            </a:r>
            <a:r>
              <a:rPr sz="1650" b="1" spc="-15" baseline="7575" dirty="0">
                <a:latin typeface="Arial"/>
                <a:cs typeface="Arial"/>
              </a:rPr>
              <a:t>with</a:t>
            </a:r>
            <a:endParaRPr sz="1650" baseline="7575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9400" y="4787900"/>
            <a:ext cx="5001260" cy="142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8395" algn="ctr">
              <a:lnSpc>
                <a:spcPts val="382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Frontend</a:t>
            </a:r>
            <a:endParaRPr sz="3200">
              <a:latin typeface="Arial"/>
              <a:cs typeface="Arial"/>
            </a:endParaRPr>
          </a:p>
          <a:p>
            <a:pPr marL="1129030" algn="ctr">
              <a:lnSpc>
                <a:spcPts val="3579"/>
              </a:lnSpc>
            </a:pPr>
            <a:r>
              <a:rPr sz="3000" b="1" spc="-5" dirty="0">
                <a:latin typeface="Arial"/>
                <a:cs typeface="Arial"/>
              </a:rPr>
              <a:t>Pros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75" dirty="0">
                <a:latin typeface="Arial MT"/>
                <a:cs typeface="Arial MT"/>
              </a:rPr>
              <a:t>Very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responsive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(low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20" dirty="0">
                <a:latin typeface="Arial MT"/>
                <a:cs typeface="Arial MT"/>
              </a:rPr>
              <a:t>latency)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57500" y="7099300"/>
            <a:ext cx="978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Cons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9400" y="7556500"/>
            <a:ext cx="22199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 MT"/>
                <a:cs typeface="Arial MT"/>
              </a:rPr>
              <a:t>Security 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70" dirty="0">
                <a:latin typeface="Arial MT"/>
                <a:cs typeface="Arial MT"/>
              </a:rPr>
              <a:t>Pe</a:t>
            </a:r>
            <a:r>
              <a:rPr sz="3000" spc="10" dirty="0">
                <a:latin typeface="Arial MT"/>
                <a:cs typeface="Arial MT"/>
              </a:rPr>
              <a:t>r</a:t>
            </a:r>
            <a:r>
              <a:rPr sz="3000" dirty="0">
                <a:latin typeface="Arial MT"/>
                <a:cs typeface="Arial MT"/>
              </a:rPr>
              <a:t>fo</a:t>
            </a:r>
            <a:r>
              <a:rPr sz="3000" spc="50" dirty="0">
                <a:latin typeface="Arial MT"/>
                <a:cs typeface="Arial MT"/>
              </a:rPr>
              <a:t>r</a:t>
            </a:r>
            <a:r>
              <a:rPr sz="3000" spc="30" dirty="0">
                <a:latin typeface="Arial MT"/>
                <a:cs typeface="Arial MT"/>
              </a:rPr>
              <a:t>mance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 algn="ctr">
              <a:lnSpc>
                <a:spcPts val="3820"/>
              </a:lnSpc>
              <a:spcBef>
                <a:spcPts val="100"/>
              </a:spcBef>
            </a:pPr>
            <a:r>
              <a:rPr dirty="0"/>
              <a:t>Backend</a:t>
            </a:r>
          </a:p>
          <a:p>
            <a:pPr marL="119380" algn="ctr">
              <a:lnSpc>
                <a:spcPts val="3579"/>
              </a:lnSpc>
            </a:pPr>
            <a:r>
              <a:rPr sz="3000" spc="-5" dirty="0"/>
              <a:t>Pros</a:t>
            </a:r>
            <a:endParaRPr sz="3000"/>
          </a:p>
          <a:p>
            <a:pPr marL="241300" marR="678180" indent="-228600">
              <a:lnSpc>
                <a:spcPct val="100000"/>
              </a:lnSpc>
            </a:pPr>
            <a:r>
              <a:rPr sz="3000" b="0" spc="-45" dirty="0">
                <a:latin typeface="Arial MT"/>
                <a:cs typeface="Arial MT"/>
              </a:rPr>
              <a:t>Easy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to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spc="10" dirty="0">
                <a:latin typeface="Arial MT"/>
                <a:cs typeface="Arial MT"/>
              </a:rPr>
              <a:t>refactor</a:t>
            </a:r>
            <a:r>
              <a:rPr sz="3000" b="0" spc="-5" dirty="0">
                <a:latin typeface="Arial MT"/>
                <a:cs typeface="Arial MT"/>
              </a:rPr>
              <a:t> </a:t>
            </a:r>
            <a:r>
              <a:rPr sz="3000" b="0" spc="20" dirty="0">
                <a:latin typeface="Arial MT"/>
                <a:cs typeface="Arial MT"/>
              </a:rPr>
              <a:t>between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spc="20" dirty="0">
                <a:latin typeface="Arial MT"/>
                <a:cs typeface="Arial MT"/>
              </a:rPr>
              <a:t>multiple </a:t>
            </a:r>
            <a:r>
              <a:rPr sz="3000" b="0" spc="-819" dirty="0">
                <a:latin typeface="Arial MT"/>
                <a:cs typeface="Arial MT"/>
              </a:rPr>
              <a:t> </a:t>
            </a:r>
            <a:r>
              <a:rPr sz="3000" b="0" spc="20" dirty="0">
                <a:latin typeface="Arial MT"/>
                <a:cs typeface="Arial MT"/>
              </a:rPr>
              <a:t>clients</a:t>
            </a:r>
            <a:endParaRPr sz="3000">
              <a:latin typeface="Arial MT"/>
              <a:cs typeface="Arial MT"/>
            </a:endParaRPr>
          </a:p>
          <a:p>
            <a:pPr marL="241300" marR="5080" indent="-228600">
              <a:lnSpc>
                <a:spcPct val="100000"/>
              </a:lnSpc>
            </a:pPr>
            <a:r>
              <a:rPr sz="3000" b="0" spc="65" dirty="0">
                <a:latin typeface="Arial MT"/>
                <a:cs typeface="Arial MT"/>
              </a:rPr>
              <a:t>Logic </a:t>
            </a:r>
            <a:r>
              <a:rPr sz="3000" b="0" spc="-5" dirty="0">
                <a:latin typeface="Arial MT"/>
                <a:cs typeface="Arial MT"/>
              </a:rPr>
              <a:t>is </a:t>
            </a:r>
            <a:r>
              <a:rPr sz="3000" b="0" spc="50" dirty="0">
                <a:latin typeface="Arial MT"/>
                <a:cs typeface="Arial MT"/>
              </a:rPr>
              <a:t>hidden </a:t>
            </a:r>
            <a:r>
              <a:rPr sz="3000" b="0" spc="-15" dirty="0">
                <a:latin typeface="Arial MT"/>
                <a:cs typeface="Arial MT"/>
              </a:rPr>
              <a:t>from </a:t>
            </a:r>
            <a:r>
              <a:rPr sz="3000" b="0" spc="-5" dirty="0">
                <a:latin typeface="Arial MT"/>
                <a:cs typeface="Arial MT"/>
              </a:rPr>
              <a:t>users </a:t>
            </a:r>
            <a:r>
              <a:rPr sz="3000" b="0" spc="65" dirty="0">
                <a:latin typeface="Arial MT"/>
                <a:cs typeface="Arial MT"/>
              </a:rPr>
              <a:t>(good </a:t>
            </a:r>
            <a:r>
              <a:rPr sz="3000" b="0" dirty="0">
                <a:latin typeface="Arial MT"/>
                <a:cs typeface="Arial MT"/>
              </a:rPr>
              <a:t>for </a:t>
            </a:r>
            <a:r>
              <a:rPr sz="3000" b="0" spc="5" dirty="0">
                <a:latin typeface="Arial MT"/>
                <a:cs typeface="Arial MT"/>
              </a:rPr>
              <a:t> </a:t>
            </a:r>
            <a:r>
              <a:rPr sz="3000" b="0" spc="-15" dirty="0">
                <a:latin typeface="Arial MT"/>
                <a:cs typeface="Arial MT"/>
              </a:rPr>
              <a:t>security,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spc="15" dirty="0">
                <a:latin typeface="Arial MT"/>
                <a:cs typeface="Arial MT"/>
              </a:rPr>
              <a:t>compatibility,</a:t>
            </a:r>
            <a:r>
              <a:rPr sz="3000" b="0" spc="-5" dirty="0">
                <a:latin typeface="Arial MT"/>
                <a:cs typeface="Arial MT"/>
              </a:rPr>
              <a:t> </a:t>
            </a:r>
            <a:r>
              <a:rPr sz="3000" b="0" spc="50" dirty="0">
                <a:latin typeface="Arial MT"/>
                <a:cs typeface="Arial MT"/>
              </a:rPr>
              <a:t>and</a:t>
            </a:r>
            <a:r>
              <a:rPr sz="3000" b="0" spc="-5" dirty="0">
                <a:latin typeface="Arial MT"/>
                <a:cs typeface="Arial MT"/>
              </a:rPr>
              <a:t> intensive </a:t>
            </a:r>
            <a:r>
              <a:rPr sz="3000" b="0" spc="-815" dirty="0">
                <a:latin typeface="Arial MT"/>
                <a:cs typeface="Arial MT"/>
              </a:rPr>
              <a:t> </a:t>
            </a:r>
            <a:r>
              <a:rPr sz="3000" b="0" spc="25" dirty="0">
                <a:latin typeface="Arial MT"/>
                <a:cs typeface="Arial MT"/>
              </a:rPr>
              <a:t>computation)</a:t>
            </a:r>
            <a:endParaRPr sz="3000">
              <a:latin typeface="Arial MT"/>
              <a:cs typeface="Arial MT"/>
            </a:endParaRPr>
          </a:p>
          <a:p>
            <a:pPr marL="123189" algn="ctr">
              <a:lnSpc>
                <a:spcPct val="100000"/>
              </a:lnSpc>
            </a:pPr>
            <a:r>
              <a:rPr sz="3000" dirty="0"/>
              <a:t>Cons</a:t>
            </a:r>
            <a:endParaRPr sz="3000"/>
          </a:p>
        </p:txBody>
      </p:sp>
      <p:sp>
        <p:nvSpPr>
          <p:cNvPr id="53" name="object 53"/>
          <p:cNvSpPr txBox="1"/>
          <p:nvPr/>
        </p:nvSpPr>
        <p:spPr>
          <a:xfrm>
            <a:off x="279400" y="8470900"/>
            <a:ext cx="120891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latin typeface="Arial MT"/>
                <a:cs typeface="Arial MT"/>
              </a:rPr>
              <a:t>Unable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-15" dirty="0">
                <a:latin typeface="Arial MT"/>
                <a:cs typeface="Arial MT"/>
              </a:rPr>
              <a:t>share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20" dirty="0">
                <a:latin typeface="Arial MT"/>
                <a:cs typeface="Arial MT"/>
              </a:rPr>
              <a:t>between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front-ends</a:t>
            </a:r>
            <a:r>
              <a:rPr sz="3000" spc="395" dirty="0">
                <a:latin typeface="Arial MT"/>
                <a:cs typeface="Arial MT"/>
              </a:rPr>
              <a:t> </a:t>
            </a:r>
            <a:r>
              <a:rPr sz="3000" spc="10" dirty="0">
                <a:latin typeface="Arial MT"/>
                <a:cs typeface="Arial MT"/>
              </a:rPr>
              <a:t>Interactions</a:t>
            </a:r>
            <a:r>
              <a:rPr sz="3000" spc="5" dirty="0">
                <a:latin typeface="Arial MT"/>
                <a:cs typeface="Arial MT"/>
              </a:rPr>
              <a:t> require </a:t>
            </a:r>
            <a:r>
              <a:rPr sz="3000" spc="-5" dirty="0">
                <a:latin typeface="Arial MT"/>
                <a:cs typeface="Arial MT"/>
              </a:rPr>
              <a:t>a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spc="25" dirty="0">
                <a:latin typeface="Arial MT"/>
                <a:cs typeface="Arial MT"/>
              </a:rPr>
              <a:t>round-trip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</a:t>
            </a:r>
            <a:endParaRPr sz="3000">
              <a:latin typeface="Arial MT"/>
              <a:cs typeface="Arial MT"/>
            </a:endParaRPr>
          </a:p>
          <a:p>
            <a:pPr marL="1974214" algn="ctr">
              <a:lnSpc>
                <a:spcPct val="100000"/>
              </a:lnSpc>
            </a:pPr>
            <a:r>
              <a:rPr sz="3000" spc="-5" dirty="0">
                <a:latin typeface="Arial MT"/>
                <a:cs typeface="Arial MT"/>
              </a:rPr>
              <a:t>server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7200" y="279400"/>
            <a:ext cx="70167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</a:t>
            </a:r>
            <a:r>
              <a:rPr spc="-40" dirty="0"/>
              <a:t> </a:t>
            </a:r>
            <a:r>
              <a:rPr spc="-120" dirty="0"/>
              <a:t>Trust</a:t>
            </a:r>
            <a:r>
              <a:rPr spc="-35" dirty="0"/>
              <a:t> </a:t>
            </a:r>
            <a:r>
              <a:rPr spc="-5" dirty="0"/>
              <a:t>Matters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2500" y="1752600"/>
            <a:ext cx="9955530" cy="390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indent="-4953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545465" algn="l"/>
                <a:tab pos="546100" algn="l"/>
              </a:tabLst>
            </a:pPr>
            <a:r>
              <a:rPr sz="3600" spc="-5" dirty="0">
                <a:latin typeface="Arial MT"/>
                <a:cs typeface="Arial MT"/>
              </a:rPr>
              <a:t>Example: </a:t>
            </a:r>
            <a:r>
              <a:rPr sz="3600" spc="-35" dirty="0">
                <a:latin typeface="Arial MT"/>
                <a:cs typeface="Arial MT"/>
              </a:rPr>
              <a:t>Transaction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spc="130" dirty="0">
                <a:latin typeface="Arial MT"/>
                <a:cs typeface="Arial MT"/>
              </a:rPr>
              <a:t>app</a:t>
            </a:r>
            <a:endParaRPr sz="3600">
              <a:latin typeface="Arial MT"/>
              <a:cs typeface="Arial MT"/>
            </a:endParaRPr>
          </a:p>
          <a:p>
            <a:pPr marL="50800">
              <a:lnSpc>
                <a:spcPts val="2240"/>
              </a:lnSpc>
              <a:spcBef>
                <a:spcPts val="2180"/>
              </a:spcBef>
            </a:pPr>
            <a:r>
              <a:rPr sz="1900" b="1" dirty="0">
                <a:solidFill>
                  <a:srgbClr val="011480"/>
                </a:solidFill>
                <a:latin typeface="Courier New"/>
                <a:cs typeface="Courier New"/>
              </a:rPr>
              <a:t>function</a:t>
            </a:r>
            <a:r>
              <a:rPr sz="1900" b="1" spc="15" dirty="0">
                <a:solidFill>
                  <a:srgbClr val="011480"/>
                </a:solidFill>
                <a:latin typeface="Courier New"/>
                <a:cs typeface="Courier New"/>
              </a:rPr>
              <a:t> </a:t>
            </a:r>
            <a:r>
              <a:rPr sz="1900" i="1" dirty="0">
                <a:latin typeface="Courier New"/>
                <a:cs typeface="Courier New"/>
              </a:rPr>
              <a:t>updateBalance</a:t>
            </a:r>
            <a:r>
              <a:rPr sz="1900" dirty="0">
                <a:latin typeface="Courier New"/>
                <a:cs typeface="Courier New"/>
              </a:rPr>
              <a:t>(user,</a:t>
            </a:r>
            <a:r>
              <a:rPr sz="1900" spc="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amountToAdd)</a:t>
            </a:r>
            <a:endParaRPr sz="1900">
              <a:latin typeface="Courier New"/>
              <a:cs typeface="Courier New"/>
            </a:endParaRPr>
          </a:p>
          <a:p>
            <a:pPr marL="50800">
              <a:lnSpc>
                <a:spcPts val="2200"/>
              </a:lnSpc>
            </a:pPr>
            <a:r>
              <a:rPr sz="1900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31825" marR="17780">
              <a:lnSpc>
                <a:spcPts val="2200"/>
              </a:lnSpc>
              <a:spcBef>
                <a:spcPts val="100"/>
              </a:spcBef>
            </a:pPr>
            <a:r>
              <a:rPr sz="1900" dirty="0">
                <a:latin typeface="Courier New"/>
                <a:cs typeface="Courier New"/>
              </a:rPr>
              <a:t>user.</a:t>
            </a:r>
            <a:r>
              <a:rPr sz="1900" b="1" dirty="0">
                <a:solidFill>
                  <a:srgbClr val="66187A"/>
                </a:solidFill>
                <a:latin typeface="Courier New"/>
                <a:cs typeface="Courier New"/>
              </a:rPr>
              <a:t>balance </a:t>
            </a:r>
            <a:r>
              <a:rPr sz="1900" dirty="0">
                <a:latin typeface="Courier New"/>
                <a:cs typeface="Courier New"/>
              </a:rPr>
              <a:t>= user.</a:t>
            </a:r>
            <a:r>
              <a:rPr sz="1900" b="1" dirty="0">
                <a:solidFill>
                  <a:srgbClr val="66187A"/>
                </a:solidFill>
                <a:latin typeface="Courier New"/>
                <a:cs typeface="Courier New"/>
              </a:rPr>
              <a:t>balance </a:t>
            </a:r>
            <a:r>
              <a:rPr sz="1900" dirty="0">
                <a:latin typeface="Courier New"/>
                <a:cs typeface="Courier New"/>
              </a:rPr>
              <a:t>+ amountToAdd; 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fireRef.</a:t>
            </a:r>
            <a:r>
              <a:rPr sz="1900" dirty="0">
                <a:solidFill>
                  <a:srgbClr val="7A7A43"/>
                </a:solidFill>
                <a:latin typeface="Courier New"/>
                <a:cs typeface="Courier New"/>
              </a:rPr>
              <a:t>child</a:t>
            </a:r>
            <a:r>
              <a:rPr sz="1900" dirty="0">
                <a:latin typeface="Courier New"/>
                <a:cs typeface="Courier New"/>
              </a:rPr>
              <a:t>(user.username).</a:t>
            </a:r>
            <a:r>
              <a:rPr sz="1900" dirty="0">
                <a:solidFill>
                  <a:srgbClr val="7A7A43"/>
                </a:solidFill>
                <a:latin typeface="Courier New"/>
                <a:cs typeface="Courier New"/>
              </a:rPr>
              <a:t>child</a:t>
            </a:r>
            <a:r>
              <a:rPr sz="1900" dirty="0">
                <a:latin typeface="Courier New"/>
                <a:cs typeface="Courier New"/>
              </a:rPr>
              <a:t>(</a:t>
            </a:r>
            <a:r>
              <a:rPr sz="1900" b="1" dirty="0">
                <a:solidFill>
                  <a:srgbClr val="018001"/>
                </a:solidFill>
                <a:latin typeface="Courier New"/>
                <a:cs typeface="Courier New"/>
              </a:rPr>
              <a:t>"balance"</a:t>
            </a:r>
            <a:r>
              <a:rPr sz="1900" dirty="0">
                <a:latin typeface="Courier New"/>
                <a:cs typeface="Courier New"/>
              </a:rPr>
              <a:t>).</a:t>
            </a:r>
            <a:r>
              <a:rPr sz="1900" dirty="0">
                <a:solidFill>
                  <a:srgbClr val="7A7A43"/>
                </a:solidFill>
                <a:latin typeface="Courier New"/>
                <a:cs typeface="Courier New"/>
              </a:rPr>
              <a:t>set</a:t>
            </a:r>
            <a:r>
              <a:rPr sz="1900" dirty="0">
                <a:latin typeface="Courier New"/>
                <a:cs typeface="Courier New"/>
              </a:rPr>
              <a:t>(user.</a:t>
            </a:r>
            <a:r>
              <a:rPr sz="1900" b="1" dirty="0">
                <a:solidFill>
                  <a:srgbClr val="66187A"/>
                </a:solidFill>
                <a:latin typeface="Courier New"/>
                <a:cs typeface="Courier New"/>
              </a:rPr>
              <a:t>balance</a:t>
            </a:r>
            <a:r>
              <a:rPr sz="1900" dirty="0">
                <a:latin typeface="Courier New"/>
                <a:cs typeface="Courier New"/>
              </a:rPr>
              <a:t>);</a:t>
            </a:r>
            <a:endParaRPr sz="1900">
              <a:latin typeface="Courier New"/>
              <a:cs typeface="Courier New"/>
            </a:endParaRPr>
          </a:p>
          <a:p>
            <a:pPr marL="50800">
              <a:lnSpc>
                <a:spcPts val="2140"/>
              </a:lnSpc>
            </a:pPr>
            <a:r>
              <a:rPr sz="190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Courier New"/>
              <a:cs typeface="Courier New"/>
            </a:endParaRPr>
          </a:p>
          <a:p>
            <a:pPr marL="546100" indent="-495300">
              <a:lnSpc>
                <a:spcPct val="100000"/>
              </a:lnSpc>
              <a:buSzPct val="75000"/>
              <a:buChar char="•"/>
              <a:tabLst>
                <a:tab pos="545465" algn="l"/>
                <a:tab pos="546100" algn="l"/>
              </a:tabLst>
            </a:pPr>
            <a:r>
              <a:rPr sz="3600" spc="-80" dirty="0">
                <a:latin typeface="Arial MT"/>
                <a:cs typeface="Arial MT"/>
              </a:rPr>
              <a:t>What’s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spc="-15" dirty="0">
                <a:latin typeface="Arial MT"/>
                <a:cs typeface="Arial MT"/>
              </a:rPr>
              <a:t>wrong?</a:t>
            </a:r>
            <a:endParaRPr sz="3600">
              <a:latin typeface="Arial MT"/>
              <a:cs typeface="Arial MT"/>
            </a:endParaRPr>
          </a:p>
          <a:p>
            <a:pPr marL="546100" indent="-495300">
              <a:lnSpc>
                <a:spcPct val="100000"/>
              </a:lnSpc>
              <a:spcBef>
                <a:spcPts val="1080"/>
              </a:spcBef>
              <a:buSzPct val="75000"/>
              <a:buChar char="•"/>
              <a:tabLst>
                <a:tab pos="545465" algn="l"/>
                <a:tab pos="546100" algn="l"/>
              </a:tabLst>
            </a:pPr>
            <a:r>
              <a:rPr sz="3600" spc="-5" dirty="0">
                <a:latin typeface="Arial MT"/>
                <a:cs typeface="Arial MT"/>
              </a:rPr>
              <a:t>How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95" dirty="0">
                <a:latin typeface="Arial MT"/>
                <a:cs typeface="Arial MT"/>
              </a:rPr>
              <a:t>do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you </a:t>
            </a:r>
            <a:r>
              <a:rPr sz="3600" dirty="0">
                <a:latin typeface="Arial MT"/>
                <a:cs typeface="Arial MT"/>
              </a:rPr>
              <a:t>fix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-45" dirty="0">
                <a:latin typeface="Arial MT"/>
                <a:cs typeface="Arial MT"/>
              </a:rPr>
              <a:t>that?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</a:t>
            </a:r>
            <a:r>
              <a:rPr spc="-35" dirty="0"/>
              <a:t> </a:t>
            </a:r>
            <a:r>
              <a:rPr spc="-100" dirty="0"/>
              <a:t>Web</a:t>
            </a:r>
            <a:r>
              <a:rPr spc="-35" dirty="0"/>
              <a:t> </a:t>
            </a:r>
            <a:r>
              <a:rPr spc="-5" dirty="0"/>
              <a:t>Apps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54753" y="2184400"/>
            <a:ext cx="5295900" cy="2590800"/>
            <a:chOff x="3854753" y="2184400"/>
            <a:chExt cx="5295900" cy="2590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4753" y="2184400"/>
              <a:ext cx="5295291" cy="2590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92853" y="2197100"/>
              <a:ext cx="5219700" cy="2514600"/>
            </a:xfrm>
            <a:custGeom>
              <a:avLst/>
              <a:gdLst/>
              <a:ahLst/>
              <a:cxnLst/>
              <a:rect l="l" t="t" r="r" b="b"/>
              <a:pathLst>
                <a:path w="5219700" h="2514600">
                  <a:moveTo>
                    <a:pt x="0" y="0"/>
                  </a:moveTo>
                  <a:lnTo>
                    <a:pt x="5219092" y="0"/>
                  </a:lnTo>
                  <a:lnTo>
                    <a:pt x="5219092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8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37000" y="2222500"/>
            <a:ext cx="2284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“Front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End”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4753" y="5981700"/>
            <a:ext cx="5295900" cy="2143760"/>
            <a:chOff x="3854753" y="5981700"/>
            <a:chExt cx="5295900" cy="2143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4753" y="5981700"/>
              <a:ext cx="5295291" cy="21434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92853" y="5994400"/>
              <a:ext cx="5219700" cy="2067560"/>
            </a:xfrm>
            <a:custGeom>
              <a:avLst/>
              <a:gdLst/>
              <a:ahLst/>
              <a:cxnLst/>
              <a:rect l="l" t="t" r="r" b="b"/>
              <a:pathLst>
                <a:path w="5219700" h="2067559">
                  <a:moveTo>
                    <a:pt x="0" y="0"/>
                  </a:moveTo>
                  <a:lnTo>
                    <a:pt x="5219092" y="0"/>
                  </a:lnTo>
                  <a:lnTo>
                    <a:pt x="5219092" y="2067271"/>
                  </a:lnTo>
                  <a:lnTo>
                    <a:pt x="0" y="2067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8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37000" y="6019800"/>
            <a:ext cx="1584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“Back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End”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0" y="3329781"/>
            <a:ext cx="5105400" cy="1347470"/>
            <a:chOff x="3949700" y="3329781"/>
            <a:chExt cx="5105400" cy="134747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9700" y="3330921"/>
              <a:ext cx="1692870" cy="1346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87800" y="3343621"/>
              <a:ext cx="1616710" cy="1270000"/>
            </a:xfrm>
            <a:custGeom>
              <a:avLst/>
              <a:gdLst/>
              <a:ahLst/>
              <a:cxnLst/>
              <a:rect l="l" t="t" r="r" b="b"/>
              <a:pathLst>
                <a:path w="1616710" h="1270000">
                  <a:moveTo>
                    <a:pt x="0" y="0"/>
                  </a:moveTo>
                  <a:lnTo>
                    <a:pt x="1616670" y="0"/>
                  </a:lnTo>
                  <a:lnTo>
                    <a:pt x="1616670" y="1270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600" y="3329781"/>
              <a:ext cx="1625600" cy="1346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27700" y="3342481"/>
              <a:ext cx="1549400" cy="1270000"/>
            </a:xfrm>
            <a:custGeom>
              <a:avLst/>
              <a:gdLst/>
              <a:ahLst/>
              <a:cxnLst/>
              <a:rect l="l" t="t" r="r" b="b"/>
              <a:pathLst>
                <a:path w="1549400" h="1270000">
                  <a:moveTo>
                    <a:pt x="0" y="0"/>
                  </a:moveTo>
                  <a:lnTo>
                    <a:pt x="1549400" y="0"/>
                  </a:lnTo>
                  <a:lnTo>
                    <a:pt x="1549400" y="1270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2229" y="3330921"/>
              <a:ext cx="1692870" cy="1346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00329" y="3343621"/>
              <a:ext cx="1616710" cy="1270000"/>
            </a:xfrm>
            <a:custGeom>
              <a:avLst/>
              <a:gdLst/>
              <a:ahLst/>
              <a:cxnLst/>
              <a:rect l="l" t="t" r="r" b="b"/>
              <a:pathLst>
                <a:path w="1616709" h="1270000">
                  <a:moveTo>
                    <a:pt x="0" y="0"/>
                  </a:moveTo>
                  <a:lnTo>
                    <a:pt x="1616670" y="0"/>
                  </a:lnTo>
                  <a:lnTo>
                    <a:pt x="1616670" y="1270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87800" y="3784600"/>
            <a:ext cx="502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  <a:tabLst>
                <a:tab pos="2221865" algn="l"/>
                <a:tab pos="3504565" algn="l"/>
              </a:tabLst>
            </a:pPr>
            <a:r>
              <a:rPr sz="2400" spc="-35" dirty="0">
                <a:latin typeface="Arial MT"/>
                <a:cs typeface="Arial MT"/>
              </a:rPr>
              <a:t>HTML	</a:t>
            </a:r>
            <a:r>
              <a:rPr sz="2400" spc="-90" dirty="0">
                <a:latin typeface="Arial MT"/>
                <a:cs typeface="Arial MT"/>
              </a:rPr>
              <a:t>CSS	</a:t>
            </a:r>
            <a:r>
              <a:rPr sz="2400" spc="10" dirty="0">
                <a:latin typeface="Arial MT"/>
                <a:cs typeface="Arial MT"/>
              </a:rPr>
              <a:t>JavaScript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7899" y="2794000"/>
            <a:ext cx="5129001" cy="57060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987800" y="2806700"/>
            <a:ext cx="5029200" cy="494665"/>
          </a:xfrm>
          <a:prstGeom prst="rect">
            <a:avLst/>
          </a:prstGeom>
          <a:solidFill>
            <a:srgbClr val="B2F5C3"/>
          </a:solidFill>
        </p:spPr>
        <p:txBody>
          <a:bodyPr vert="horz" wrap="square" lIns="0" tIns="508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Arial MT"/>
                <a:cs typeface="Arial MT"/>
              </a:rPr>
              <a:t>React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0258" y="6505921"/>
            <a:ext cx="1692870" cy="13462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568358" y="6518621"/>
            <a:ext cx="1616710" cy="1270000"/>
          </a:xfrm>
          <a:prstGeom prst="rect">
            <a:avLst/>
          </a:prstGeom>
          <a:solidFill>
            <a:srgbClr val="B2F5C3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</a:pPr>
            <a:r>
              <a:rPr sz="2400" spc="-10" dirty="0">
                <a:latin typeface="Arial MT"/>
                <a:cs typeface="Arial MT"/>
              </a:rPr>
              <a:t>Firebase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1670" y="6505921"/>
            <a:ext cx="1692870" cy="13462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819770" y="6518621"/>
            <a:ext cx="1616710" cy="1270000"/>
          </a:xfrm>
          <a:prstGeom prst="rect">
            <a:avLst/>
          </a:prstGeom>
          <a:solidFill>
            <a:srgbClr val="B2F5C3"/>
          </a:solidFill>
        </p:spPr>
        <p:txBody>
          <a:bodyPr vert="horz" wrap="square" lIns="0" tIns="260350" rIns="0" bIns="0" rtlCol="0">
            <a:spAutoFit/>
          </a:bodyPr>
          <a:lstStyle/>
          <a:p>
            <a:pPr marL="177800" marR="177165" indent="241300">
              <a:lnSpc>
                <a:spcPct val="100699"/>
              </a:lnSpc>
              <a:spcBef>
                <a:spcPts val="2050"/>
              </a:spcBef>
            </a:pPr>
            <a:r>
              <a:rPr sz="2400" spc="-35" dirty="0">
                <a:latin typeface="Arial MT"/>
                <a:cs typeface="Arial MT"/>
              </a:rPr>
              <a:t>Some 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other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API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66531" y="4656137"/>
            <a:ext cx="2586990" cy="1811020"/>
            <a:chOff x="5666531" y="4656137"/>
            <a:chExt cx="2586990" cy="1811020"/>
          </a:xfrm>
        </p:grpSpPr>
        <p:sp>
          <p:nvSpPr>
            <p:cNvPr id="26" name="object 26"/>
            <p:cNvSpPr/>
            <p:nvPr/>
          </p:nvSpPr>
          <p:spPr>
            <a:xfrm>
              <a:off x="5882133" y="4813122"/>
              <a:ext cx="2056130" cy="1497330"/>
            </a:xfrm>
            <a:custGeom>
              <a:avLst/>
              <a:gdLst/>
              <a:ahLst/>
              <a:cxnLst/>
              <a:rect l="l" t="t" r="r" b="b"/>
              <a:pathLst>
                <a:path w="2056129" h="1497329">
                  <a:moveTo>
                    <a:pt x="0" y="1496785"/>
                  </a:moveTo>
                  <a:lnTo>
                    <a:pt x="30800" y="1474359"/>
                  </a:lnTo>
                  <a:lnTo>
                    <a:pt x="2024864" y="22426"/>
                  </a:lnTo>
                  <a:lnTo>
                    <a:pt x="2055664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66524" y="4656137"/>
              <a:ext cx="2487295" cy="1811020"/>
            </a:xfrm>
            <a:custGeom>
              <a:avLst/>
              <a:gdLst/>
              <a:ahLst/>
              <a:cxnLst/>
              <a:rect l="l" t="t" r="r" b="b"/>
              <a:pathLst>
                <a:path w="2487295" h="1811020">
                  <a:moveTo>
                    <a:pt x="336105" y="1754555"/>
                  </a:moveTo>
                  <a:lnTo>
                    <a:pt x="156692" y="1508150"/>
                  </a:lnTo>
                  <a:lnTo>
                    <a:pt x="0" y="1810766"/>
                  </a:lnTo>
                  <a:lnTo>
                    <a:pt x="336105" y="1754555"/>
                  </a:lnTo>
                  <a:close/>
                </a:path>
                <a:path w="2487295" h="1811020">
                  <a:moveTo>
                    <a:pt x="2486876" y="0"/>
                  </a:moveTo>
                  <a:lnTo>
                    <a:pt x="2150757" y="56222"/>
                  </a:lnTo>
                  <a:lnTo>
                    <a:pt x="2330170" y="302615"/>
                  </a:lnTo>
                  <a:lnTo>
                    <a:pt x="2486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13173" y="4934061"/>
              <a:ext cx="300990" cy="1255395"/>
            </a:xfrm>
            <a:custGeom>
              <a:avLst/>
              <a:gdLst/>
              <a:ahLst/>
              <a:cxnLst/>
              <a:rect l="l" t="t" r="r" b="b"/>
              <a:pathLst>
                <a:path w="300990" h="1255395">
                  <a:moveTo>
                    <a:pt x="0" y="1254908"/>
                  </a:moveTo>
                  <a:lnTo>
                    <a:pt x="8879" y="1217857"/>
                  </a:lnTo>
                  <a:lnTo>
                    <a:pt x="291863" y="37050"/>
                  </a:lnTo>
                  <a:lnTo>
                    <a:pt x="300742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73848" y="4674717"/>
              <a:ext cx="579755" cy="1774189"/>
            </a:xfrm>
            <a:custGeom>
              <a:avLst/>
              <a:gdLst/>
              <a:ahLst/>
              <a:cxnLst/>
              <a:rect l="l" t="t" r="r" b="b"/>
              <a:pathLst>
                <a:path w="579754" h="1774189">
                  <a:moveTo>
                    <a:pt x="296405" y="1512722"/>
                  </a:moveTo>
                  <a:lnTo>
                    <a:pt x="0" y="1441691"/>
                  </a:lnTo>
                  <a:lnTo>
                    <a:pt x="77165" y="1773618"/>
                  </a:lnTo>
                  <a:lnTo>
                    <a:pt x="296405" y="1512722"/>
                  </a:lnTo>
                  <a:close/>
                </a:path>
                <a:path w="579754" h="1774189">
                  <a:moveTo>
                    <a:pt x="579386" y="331914"/>
                  </a:moveTo>
                  <a:lnTo>
                    <a:pt x="502221" y="0"/>
                  </a:lnTo>
                  <a:lnTo>
                    <a:pt x="282981" y="260883"/>
                  </a:lnTo>
                  <a:lnTo>
                    <a:pt x="579386" y="331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258300" y="2098039"/>
            <a:ext cx="255841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3600" spc="-135" dirty="0">
                <a:latin typeface="Arial MT"/>
                <a:cs typeface="Arial MT"/>
              </a:rPr>
              <a:t>Pr</a:t>
            </a:r>
            <a:r>
              <a:rPr sz="3600" spc="-5" dirty="0">
                <a:latin typeface="Arial MT"/>
                <a:cs typeface="Arial MT"/>
              </a:rPr>
              <a:t>esentation  </a:t>
            </a:r>
            <a:r>
              <a:rPr sz="3600" spc="-55" dirty="0">
                <a:latin typeface="Arial MT"/>
                <a:cs typeface="Arial MT"/>
              </a:rPr>
              <a:t>Some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spc="75" dirty="0">
                <a:latin typeface="Arial MT"/>
                <a:cs typeface="Arial MT"/>
              </a:rPr>
              <a:t>logic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258300" y="6035040"/>
            <a:ext cx="34810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Data </a:t>
            </a:r>
            <a:r>
              <a:rPr sz="3600" spc="25" dirty="0">
                <a:latin typeface="Arial MT"/>
                <a:cs typeface="Arial MT"/>
              </a:rPr>
              <a:t>storage </a:t>
            </a:r>
            <a:r>
              <a:rPr sz="3600" spc="30" dirty="0">
                <a:latin typeface="Arial MT"/>
                <a:cs typeface="Arial MT"/>
              </a:rPr>
              <a:t> </a:t>
            </a:r>
            <a:r>
              <a:rPr sz="3600" spc="-55" dirty="0">
                <a:latin typeface="Arial MT"/>
                <a:cs typeface="Arial MT"/>
              </a:rPr>
              <a:t>Some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other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75" dirty="0">
                <a:latin typeface="Arial MT"/>
                <a:cs typeface="Arial MT"/>
              </a:rPr>
              <a:t>logic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Dynamic</a:t>
            </a:r>
            <a:r>
              <a:rPr spc="-35" dirty="0"/>
              <a:t> </a:t>
            </a:r>
            <a:r>
              <a:rPr spc="-100" dirty="0"/>
              <a:t>Web</a:t>
            </a:r>
            <a:r>
              <a:rPr spc="-35" dirty="0"/>
              <a:t> </a:t>
            </a:r>
            <a:r>
              <a:rPr spc="-5" dirty="0"/>
              <a:t>Apps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54753" y="2184400"/>
            <a:ext cx="5295900" cy="2590800"/>
            <a:chOff x="3854753" y="2184400"/>
            <a:chExt cx="5295900" cy="2590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4753" y="2184400"/>
              <a:ext cx="5295291" cy="2590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92853" y="2197100"/>
              <a:ext cx="5219700" cy="2514600"/>
            </a:xfrm>
            <a:custGeom>
              <a:avLst/>
              <a:gdLst/>
              <a:ahLst/>
              <a:cxnLst/>
              <a:rect l="l" t="t" r="r" b="b"/>
              <a:pathLst>
                <a:path w="5219700" h="2514600">
                  <a:moveTo>
                    <a:pt x="0" y="0"/>
                  </a:moveTo>
                  <a:lnTo>
                    <a:pt x="5219092" y="0"/>
                  </a:lnTo>
                  <a:lnTo>
                    <a:pt x="5219092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84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37000" y="2222500"/>
            <a:ext cx="2284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“Front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End”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54753" y="5981700"/>
            <a:ext cx="5295900" cy="2143760"/>
            <a:chOff x="3854753" y="5981700"/>
            <a:chExt cx="5295900" cy="2143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4753" y="5981700"/>
              <a:ext cx="5295291" cy="21434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92853" y="5994400"/>
              <a:ext cx="5219700" cy="2067560"/>
            </a:xfrm>
            <a:custGeom>
              <a:avLst/>
              <a:gdLst/>
              <a:ahLst/>
              <a:cxnLst/>
              <a:rect l="l" t="t" r="r" b="b"/>
              <a:pathLst>
                <a:path w="5219700" h="2067559">
                  <a:moveTo>
                    <a:pt x="0" y="0"/>
                  </a:moveTo>
                  <a:lnTo>
                    <a:pt x="5219092" y="0"/>
                  </a:lnTo>
                  <a:lnTo>
                    <a:pt x="5219092" y="2067271"/>
                  </a:lnTo>
                  <a:lnTo>
                    <a:pt x="0" y="2067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8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37000" y="6019800"/>
            <a:ext cx="1584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“Back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End”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0" y="3329781"/>
            <a:ext cx="5105400" cy="1347470"/>
            <a:chOff x="3949700" y="3329781"/>
            <a:chExt cx="5105400" cy="134747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9700" y="3330921"/>
              <a:ext cx="1692870" cy="1346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87800" y="3343621"/>
              <a:ext cx="1616710" cy="1270000"/>
            </a:xfrm>
            <a:custGeom>
              <a:avLst/>
              <a:gdLst/>
              <a:ahLst/>
              <a:cxnLst/>
              <a:rect l="l" t="t" r="r" b="b"/>
              <a:pathLst>
                <a:path w="1616710" h="1270000">
                  <a:moveTo>
                    <a:pt x="0" y="0"/>
                  </a:moveTo>
                  <a:lnTo>
                    <a:pt x="1616670" y="0"/>
                  </a:lnTo>
                  <a:lnTo>
                    <a:pt x="1616670" y="1270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600" y="3329781"/>
              <a:ext cx="1625600" cy="1346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27700" y="3342481"/>
              <a:ext cx="1549400" cy="1270000"/>
            </a:xfrm>
            <a:custGeom>
              <a:avLst/>
              <a:gdLst/>
              <a:ahLst/>
              <a:cxnLst/>
              <a:rect l="l" t="t" r="r" b="b"/>
              <a:pathLst>
                <a:path w="1549400" h="1270000">
                  <a:moveTo>
                    <a:pt x="0" y="0"/>
                  </a:moveTo>
                  <a:lnTo>
                    <a:pt x="1549400" y="0"/>
                  </a:lnTo>
                  <a:lnTo>
                    <a:pt x="1549400" y="1270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2229" y="3330921"/>
              <a:ext cx="1692870" cy="1346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00329" y="3343621"/>
              <a:ext cx="1616710" cy="1270000"/>
            </a:xfrm>
            <a:custGeom>
              <a:avLst/>
              <a:gdLst/>
              <a:ahLst/>
              <a:cxnLst/>
              <a:rect l="l" t="t" r="r" b="b"/>
              <a:pathLst>
                <a:path w="1616709" h="1270000">
                  <a:moveTo>
                    <a:pt x="0" y="0"/>
                  </a:moveTo>
                  <a:lnTo>
                    <a:pt x="1616670" y="0"/>
                  </a:lnTo>
                  <a:lnTo>
                    <a:pt x="1616670" y="1270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87800" y="3784600"/>
            <a:ext cx="502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  <a:tabLst>
                <a:tab pos="2221865" algn="l"/>
                <a:tab pos="3504565" algn="l"/>
              </a:tabLst>
            </a:pPr>
            <a:r>
              <a:rPr sz="2400" spc="-35" dirty="0">
                <a:latin typeface="Arial MT"/>
                <a:cs typeface="Arial MT"/>
              </a:rPr>
              <a:t>HTML	</a:t>
            </a:r>
            <a:r>
              <a:rPr sz="2400" spc="-90" dirty="0">
                <a:latin typeface="Arial MT"/>
                <a:cs typeface="Arial MT"/>
              </a:rPr>
              <a:t>CSS	</a:t>
            </a:r>
            <a:r>
              <a:rPr sz="2400" spc="10" dirty="0">
                <a:latin typeface="Arial MT"/>
                <a:cs typeface="Arial MT"/>
              </a:rPr>
              <a:t>JavaScript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7899" y="2794000"/>
            <a:ext cx="5129001" cy="57060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987800" y="2806700"/>
            <a:ext cx="5029200" cy="494665"/>
          </a:xfrm>
          <a:prstGeom prst="rect">
            <a:avLst/>
          </a:prstGeom>
          <a:solidFill>
            <a:srgbClr val="B2F5C3"/>
          </a:solidFill>
        </p:spPr>
        <p:txBody>
          <a:bodyPr vert="horz" wrap="square" lIns="0" tIns="508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Arial MT"/>
                <a:cs typeface="Arial MT"/>
              </a:rPr>
              <a:t>React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9700" y="6507063"/>
            <a:ext cx="1692870" cy="13462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987800" y="6519763"/>
            <a:ext cx="1616710" cy="1270000"/>
          </a:xfrm>
          <a:prstGeom prst="rect">
            <a:avLst/>
          </a:prstGeom>
          <a:solidFill>
            <a:srgbClr val="B2F5C3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</a:pPr>
            <a:r>
              <a:rPr sz="2400" spc="-10" dirty="0">
                <a:latin typeface="Arial MT"/>
                <a:cs typeface="Arial MT"/>
              </a:rPr>
              <a:t>Firebase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5965" y="6507063"/>
            <a:ext cx="1692870" cy="13462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694065" y="6519763"/>
            <a:ext cx="1616710" cy="1270000"/>
          </a:xfrm>
          <a:prstGeom prst="rect">
            <a:avLst/>
          </a:prstGeom>
          <a:solidFill>
            <a:srgbClr val="B2F5C3"/>
          </a:solidFill>
        </p:spPr>
        <p:txBody>
          <a:bodyPr vert="horz" wrap="square" lIns="0" tIns="259079" rIns="0" bIns="0" rtlCol="0">
            <a:spAutoFit/>
          </a:bodyPr>
          <a:lstStyle/>
          <a:p>
            <a:pPr marL="185420" marR="168910" indent="228600">
              <a:lnSpc>
                <a:spcPct val="100699"/>
              </a:lnSpc>
              <a:spcBef>
                <a:spcPts val="2039"/>
              </a:spcBef>
            </a:pPr>
            <a:r>
              <a:rPr sz="2400" spc="-35" dirty="0">
                <a:latin typeface="Arial MT"/>
                <a:cs typeface="Arial MT"/>
              </a:rPr>
              <a:t>Some 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other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API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58300" y="2098039"/>
            <a:ext cx="255841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3600" spc="-135" dirty="0">
                <a:latin typeface="Arial MT"/>
                <a:cs typeface="Arial MT"/>
              </a:rPr>
              <a:t>Pr</a:t>
            </a:r>
            <a:r>
              <a:rPr sz="3600" spc="-5" dirty="0">
                <a:latin typeface="Arial MT"/>
                <a:cs typeface="Arial MT"/>
              </a:rPr>
              <a:t>esentation  </a:t>
            </a:r>
            <a:r>
              <a:rPr sz="3600" spc="-55" dirty="0">
                <a:latin typeface="Arial MT"/>
                <a:cs typeface="Arial MT"/>
              </a:rPr>
              <a:t>Some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spc="75" dirty="0">
                <a:latin typeface="Arial MT"/>
                <a:cs typeface="Arial MT"/>
              </a:rPr>
              <a:t>logic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58300" y="6035040"/>
            <a:ext cx="34810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-5" dirty="0">
                <a:latin typeface="Arial MT"/>
                <a:cs typeface="Arial MT"/>
              </a:rPr>
              <a:t>Data </a:t>
            </a:r>
            <a:r>
              <a:rPr sz="3600" spc="25" dirty="0">
                <a:latin typeface="Arial MT"/>
                <a:cs typeface="Arial MT"/>
              </a:rPr>
              <a:t>storage </a:t>
            </a:r>
            <a:r>
              <a:rPr sz="3600" spc="30" dirty="0">
                <a:latin typeface="Arial MT"/>
                <a:cs typeface="Arial MT"/>
              </a:rPr>
              <a:t> </a:t>
            </a:r>
            <a:r>
              <a:rPr sz="3600" spc="-55" dirty="0">
                <a:latin typeface="Arial MT"/>
                <a:cs typeface="Arial MT"/>
              </a:rPr>
              <a:t>Some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-5" dirty="0">
                <a:latin typeface="Arial MT"/>
                <a:cs typeface="Arial MT"/>
              </a:rPr>
              <a:t>other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spc="75" dirty="0">
                <a:latin typeface="Arial MT"/>
                <a:cs typeface="Arial MT"/>
              </a:rPr>
              <a:t>logic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2229" y="6507063"/>
            <a:ext cx="1692870" cy="13462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7400329" y="6519763"/>
            <a:ext cx="1616710" cy="1270000"/>
          </a:xfrm>
          <a:prstGeom prst="rect">
            <a:avLst/>
          </a:prstGeom>
          <a:solidFill>
            <a:srgbClr val="B2F5C3"/>
          </a:solidFill>
        </p:spPr>
        <p:txBody>
          <a:bodyPr vert="horz" wrap="square" lIns="0" tIns="259079" rIns="0" bIns="0" rtlCol="0">
            <a:spAutoFit/>
          </a:bodyPr>
          <a:lstStyle/>
          <a:p>
            <a:pPr marL="206375" marR="198755" indent="25400">
              <a:lnSpc>
                <a:spcPct val="100699"/>
              </a:lnSpc>
              <a:spcBef>
                <a:spcPts val="2039"/>
              </a:spcBef>
            </a:pPr>
            <a:r>
              <a:rPr sz="2400" dirty="0">
                <a:latin typeface="Arial MT"/>
                <a:cs typeface="Arial MT"/>
              </a:rPr>
              <a:t>Our </a:t>
            </a:r>
            <a:r>
              <a:rPr sz="2400" spc="-5" dirty="0">
                <a:latin typeface="Arial MT"/>
                <a:cs typeface="Arial MT"/>
              </a:rPr>
              <a:t>own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backend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66531" y="4656137"/>
            <a:ext cx="2586990" cy="1811020"/>
            <a:chOff x="5666531" y="4656137"/>
            <a:chExt cx="2586990" cy="1811020"/>
          </a:xfrm>
        </p:grpSpPr>
        <p:sp>
          <p:nvSpPr>
            <p:cNvPr id="30" name="object 30"/>
            <p:cNvSpPr/>
            <p:nvPr/>
          </p:nvSpPr>
          <p:spPr>
            <a:xfrm>
              <a:off x="5882133" y="4813122"/>
              <a:ext cx="2056130" cy="1497330"/>
            </a:xfrm>
            <a:custGeom>
              <a:avLst/>
              <a:gdLst/>
              <a:ahLst/>
              <a:cxnLst/>
              <a:rect l="l" t="t" r="r" b="b"/>
              <a:pathLst>
                <a:path w="2056129" h="1497329">
                  <a:moveTo>
                    <a:pt x="0" y="1496785"/>
                  </a:moveTo>
                  <a:lnTo>
                    <a:pt x="30800" y="1474359"/>
                  </a:lnTo>
                  <a:lnTo>
                    <a:pt x="2024864" y="22426"/>
                  </a:lnTo>
                  <a:lnTo>
                    <a:pt x="2055664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66524" y="4656137"/>
              <a:ext cx="2487295" cy="1811020"/>
            </a:xfrm>
            <a:custGeom>
              <a:avLst/>
              <a:gdLst/>
              <a:ahLst/>
              <a:cxnLst/>
              <a:rect l="l" t="t" r="r" b="b"/>
              <a:pathLst>
                <a:path w="2487295" h="1811020">
                  <a:moveTo>
                    <a:pt x="336105" y="1754555"/>
                  </a:moveTo>
                  <a:lnTo>
                    <a:pt x="156692" y="1508150"/>
                  </a:lnTo>
                  <a:lnTo>
                    <a:pt x="0" y="1810766"/>
                  </a:lnTo>
                  <a:lnTo>
                    <a:pt x="336105" y="1754555"/>
                  </a:lnTo>
                  <a:close/>
                </a:path>
                <a:path w="2487295" h="1811020">
                  <a:moveTo>
                    <a:pt x="2486876" y="0"/>
                  </a:moveTo>
                  <a:lnTo>
                    <a:pt x="2150757" y="56222"/>
                  </a:lnTo>
                  <a:lnTo>
                    <a:pt x="2330170" y="302615"/>
                  </a:lnTo>
                  <a:lnTo>
                    <a:pt x="2486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13173" y="4934061"/>
              <a:ext cx="300990" cy="1255395"/>
            </a:xfrm>
            <a:custGeom>
              <a:avLst/>
              <a:gdLst/>
              <a:ahLst/>
              <a:cxnLst/>
              <a:rect l="l" t="t" r="r" b="b"/>
              <a:pathLst>
                <a:path w="300990" h="1255395">
                  <a:moveTo>
                    <a:pt x="0" y="1254908"/>
                  </a:moveTo>
                  <a:lnTo>
                    <a:pt x="8879" y="1217857"/>
                  </a:lnTo>
                  <a:lnTo>
                    <a:pt x="291863" y="37050"/>
                  </a:lnTo>
                  <a:lnTo>
                    <a:pt x="300742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73848" y="4674717"/>
              <a:ext cx="579755" cy="1774189"/>
            </a:xfrm>
            <a:custGeom>
              <a:avLst/>
              <a:gdLst/>
              <a:ahLst/>
              <a:cxnLst/>
              <a:rect l="l" t="t" r="r" b="b"/>
              <a:pathLst>
                <a:path w="579754" h="1774189">
                  <a:moveTo>
                    <a:pt x="296405" y="1512722"/>
                  </a:moveTo>
                  <a:lnTo>
                    <a:pt x="0" y="1441691"/>
                  </a:lnTo>
                  <a:lnTo>
                    <a:pt x="77165" y="1773618"/>
                  </a:lnTo>
                  <a:lnTo>
                    <a:pt x="296405" y="1512722"/>
                  </a:lnTo>
                  <a:close/>
                </a:path>
                <a:path w="579754" h="1774189">
                  <a:moveTo>
                    <a:pt x="579386" y="331914"/>
                  </a:moveTo>
                  <a:lnTo>
                    <a:pt x="502221" y="0"/>
                  </a:lnTo>
                  <a:lnTo>
                    <a:pt x="282981" y="260883"/>
                  </a:lnTo>
                  <a:lnTo>
                    <a:pt x="579386" y="331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39063" y="4871810"/>
              <a:ext cx="1257935" cy="1379855"/>
            </a:xfrm>
            <a:custGeom>
              <a:avLst/>
              <a:gdLst/>
              <a:ahLst/>
              <a:cxnLst/>
              <a:rect l="l" t="t" r="r" b="b"/>
              <a:pathLst>
                <a:path w="1257934" h="1379854">
                  <a:moveTo>
                    <a:pt x="0" y="1379410"/>
                  </a:moveTo>
                  <a:lnTo>
                    <a:pt x="25666" y="1351252"/>
                  </a:lnTo>
                  <a:lnTo>
                    <a:pt x="1231678" y="28157"/>
                  </a:lnTo>
                  <a:lnTo>
                    <a:pt x="1257345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9397" y="4674717"/>
              <a:ext cx="1616710" cy="1774189"/>
            </a:xfrm>
            <a:custGeom>
              <a:avLst/>
              <a:gdLst/>
              <a:ahLst/>
              <a:cxnLst/>
              <a:rect l="l" t="t" r="r" b="b"/>
              <a:pathLst>
                <a:path w="1616709" h="1774189">
                  <a:moveTo>
                    <a:pt x="317957" y="1651012"/>
                  </a:moveTo>
                  <a:lnTo>
                    <a:pt x="92697" y="1445691"/>
                  </a:lnTo>
                  <a:lnTo>
                    <a:pt x="0" y="1773618"/>
                  </a:lnTo>
                  <a:lnTo>
                    <a:pt x="317957" y="1651012"/>
                  </a:lnTo>
                  <a:close/>
                </a:path>
                <a:path w="1616709" h="1774189">
                  <a:moveTo>
                    <a:pt x="1616671" y="0"/>
                  </a:moveTo>
                  <a:lnTo>
                    <a:pt x="1298702" y="122593"/>
                  </a:lnTo>
                  <a:lnTo>
                    <a:pt x="1523974" y="327926"/>
                  </a:lnTo>
                  <a:lnTo>
                    <a:pt x="1616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55600"/>
            <a:ext cx="1098232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5" dirty="0"/>
              <a:t>What</a:t>
            </a:r>
            <a:r>
              <a:rPr sz="5100" spc="-15" dirty="0"/>
              <a:t> </a:t>
            </a:r>
            <a:r>
              <a:rPr sz="5100" spc="-5" dirty="0"/>
              <a:t>does</a:t>
            </a:r>
            <a:r>
              <a:rPr sz="5100" spc="-10" dirty="0"/>
              <a:t> </a:t>
            </a:r>
            <a:r>
              <a:rPr sz="5100" spc="-5" dirty="0"/>
              <a:t>our</a:t>
            </a:r>
            <a:r>
              <a:rPr sz="5100" spc="-10" dirty="0"/>
              <a:t> backend</a:t>
            </a:r>
            <a:r>
              <a:rPr sz="5100" spc="-15" dirty="0"/>
              <a:t> </a:t>
            </a:r>
            <a:r>
              <a:rPr sz="5100" spc="-5" dirty="0"/>
              <a:t>look</a:t>
            </a:r>
            <a:r>
              <a:rPr sz="5100" spc="-10" dirty="0"/>
              <a:t> </a:t>
            </a:r>
            <a:r>
              <a:rPr sz="5100" spc="-15" dirty="0"/>
              <a:t>like?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6765329" y="1855415"/>
            <a:ext cx="3122930" cy="6043295"/>
            <a:chOff x="6765329" y="1855415"/>
            <a:chExt cx="3122930" cy="6043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329" y="1855415"/>
              <a:ext cx="3122612" cy="60427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03429" y="1868115"/>
              <a:ext cx="3046730" cy="5967095"/>
            </a:xfrm>
            <a:custGeom>
              <a:avLst/>
              <a:gdLst/>
              <a:ahLst/>
              <a:cxnLst/>
              <a:rect l="l" t="t" r="r" b="b"/>
              <a:pathLst>
                <a:path w="3046729" h="5967095">
                  <a:moveTo>
                    <a:pt x="0" y="0"/>
                  </a:moveTo>
                  <a:lnTo>
                    <a:pt x="3046412" y="0"/>
                  </a:lnTo>
                  <a:lnTo>
                    <a:pt x="3046412" y="5966569"/>
                  </a:lnTo>
                  <a:lnTo>
                    <a:pt x="0" y="5966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03429" y="1868115"/>
            <a:ext cx="3046730" cy="774065"/>
          </a:xfrm>
          <a:prstGeom prst="rect">
            <a:avLst/>
          </a:prstGeom>
          <a:solidFill>
            <a:srgbClr val="B2F5C3"/>
          </a:solidFill>
        </p:spPr>
        <p:txBody>
          <a:bodyPr vert="horz" wrap="square" lIns="0" tIns="4953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own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backend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86600" y="2628900"/>
            <a:ext cx="2480310" cy="1346200"/>
            <a:chOff x="7086600" y="2628900"/>
            <a:chExt cx="2480310" cy="13462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2628900"/>
              <a:ext cx="2480071" cy="1346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24700" y="2641600"/>
              <a:ext cx="2404110" cy="1270000"/>
            </a:xfrm>
            <a:custGeom>
              <a:avLst/>
              <a:gdLst/>
              <a:ahLst/>
              <a:cxnLst/>
              <a:rect l="l" t="t" r="r" b="b"/>
              <a:pathLst>
                <a:path w="2404109" h="1270000">
                  <a:moveTo>
                    <a:pt x="0" y="0"/>
                  </a:moveTo>
                  <a:lnTo>
                    <a:pt x="2403871" y="0"/>
                  </a:lnTo>
                  <a:lnTo>
                    <a:pt x="2403871" y="1270000"/>
                  </a:lnTo>
                  <a:lnTo>
                    <a:pt x="0" y="127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8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66000" y="2882900"/>
            <a:ext cx="19234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Connection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8900" y="3251200"/>
            <a:ext cx="1240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Frontend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8453" y="2628900"/>
            <a:ext cx="2839280" cy="13462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746553" y="2641600"/>
            <a:ext cx="2763520" cy="1270000"/>
          </a:xfrm>
          <a:prstGeom prst="rect">
            <a:avLst/>
          </a:prstGeom>
          <a:solidFill>
            <a:srgbClr val="3284C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247015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Web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“Front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End”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98573" y="3124200"/>
            <a:ext cx="5068570" cy="2628900"/>
            <a:chOff x="4498573" y="3124200"/>
            <a:chExt cx="5068570" cy="2628900"/>
          </a:xfrm>
        </p:grpSpPr>
        <p:sp>
          <p:nvSpPr>
            <p:cNvPr id="15" name="object 15"/>
            <p:cNvSpPr/>
            <p:nvPr/>
          </p:nvSpPr>
          <p:spPr>
            <a:xfrm>
              <a:off x="4765273" y="3276600"/>
              <a:ext cx="2129790" cy="0"/>
            </a:xfrm>
            <a:custGeom>
              <a:avLst/>
              <a:gdLst/>
              <a:ahLst/>
              <a:cxnLst/>
              <a:rect l="l" t="t" r="r" b="b"/>
              <a:pathLst>
                <a:path w="2129790">
                  <a:moveTo>
                    <a:pt x="0" y="0"/>
                  </a:moveTo>
                  <a:lnTo>
                    <a:pt x="38100" y="0"/>
                  </a:lnTo>
                  <a:lnTo>
                    <a:pt x="2091088" y="0"/>
                  </a:lnTo>
                  <a:lnTo>
                    <a:pt x="2129188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8568" y="3124199"/>
              <a:ext cx="2663190" cy="304800"/>
            </a:xfrm>
            <a:custGeom>
              <a:avLst/>
              <a:gdLst/>
              <a:ahLst/>
              <a:cxnLst/>
              <a:rect l="l" t="t" r="r" b="b"/>
              <a:pathLst>
                <a:path w="2663190" h="304800">
                  <a:moveTo>
                    <a:pt x="304800" y="0"/>
                  </a:moveTo>
                  <a:lnTo>
                    <a:pt x="0" y="1524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  <a:path w="2663190" h="304800">
                  <a:moveTo>
                    <a:pt x="2662593" y="152400"/>
                  </a:moveTo>
                  <a:lnTo>
                    <a:pt x="2357793" y="0"/>
                  </a:lnTo>
                  <a:lnTo>
                    <a:pt x="2357793" y="304800"/>
                  </a:lnTo>
                  <a:lnTo>
                    <a:pt x="2662593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4406900"/>
              <a:ext cx="2480071" cy="13462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257800" y="2590800"/>
            <a:ext cx="114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latin typeface="Arial MT"/>
                <a:cs typeface="Arial MT"/>
              </a:rPr>
              <a:t>AJAX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24700" y="4419600"/>
            <a:ext cx="2404110" cy="1270000"/>
          </a:xfrm>
          <a:prstGeom prst="rect">
            <a:avLst/>
          </a:prstGeom>
          <a:solidFill>
            <a:srgbClr val="64829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8890" algn="ctr">
              <a:lnSpc>
                <a:spcPct val="100000"/>
              </a:lnSpc>
            </a:pP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Logic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86600" y="3931047"/>
            <a:ext cx="2480310" cy="3600450"/>
            <a:chOff x="7086600" y="3931047"/>
            <a:chExt cx="2480310" cy="360045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8120" y="3931047"/>
              <a:ext cx="121920" cy="46910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6184900"/>
              <a:ext cx="2480071" cy="13462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124700" y="6197600"/>
            <a:ext cx="2404110" cy="1270000"/>
          </a:xfrm>
          <a:prstGeom prst="rect">
            <a:avLst/>
          </a:prstGeom>
          <a:solidFill>
            <a:srgbClr val="64829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Persistent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65675" y="5709047"/>
            <a:ext cx="121920" cy="4691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340359"/>
            <a:ext cx="10944225" cy="821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200" spc="5" dirty="0"/>
              <a:t>The</a:t>
            </a:r>
            <a:r>
              <a:rPr sz="5200" dirty="0"/>
              <a:t> </a:t>
            </a:r>
            <a:r>
              <a:rPr sz="5200" spc="5" dirty="0"/>
              <a:t>“good”</a:t>
            </a:r>
            <a:r>
              <a:rPr sz="5200" dirty="0"/>
              <a:t> </a:t>
            </a:r>
            <a:r>
              <a:rPr sz="5200" spc="5" dirty="0"/>
              <a:t>old</a:t>
            </a:r>
            <a:r>
              <a:rPr sz="5200" dirty="0"/>
              <a:t> </a:t>
            </a:r>
            <a:r>
              <a:rPr sz="5200" spc="-5" dirty="0"/>
              <a:t>days</a:t>
            </a:r>
            <a:r>
              <a:rPr sz="5200" dirty="0"/>
              <a:t> </a:t>
            </a:r>
            <a:r>
              <a:rPr sz="5200" spc="5" dirty="0"/>
              <a:t>of</a:t>
            </a:r>
            <a:r>
              <a:rPr sz="5200" dirty="0"/>
              <a:t> backends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660400" y="2082800"/>
            <a:ext cx="3279140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80"/>
              </a:lnSpc>
              <a:spcBef>
                <a:spcPts val="100"/>
              </a:spcBef>
            </a:pPr>
            <a:r>
              <a:rPr sz="1300" i="1" spc="-55" dirty="0">
                <a:latin typeface="Arial"/>
                <a:cs typeface="Arial"/>
              </a:rPr>
              <a:t>HTTP</a:t>
            </a:r>
            <a:r>
              <a:rPr sz="1300" i="1" spc="-30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Request</a:t>
            </a:r>
            <a:endParaRPr sz="1300">
              <a:latin typeface="Arial"/>
              <a:cs typeface="Arial"/>
            </a:endParaRPr>
          </a:p>
          <a:p>
            <a:pPr marL="88900" marR="5080">
              <a:lnSpc>
                <a:spcPts val="1500"/>
              </a:lnSpc>
              <a:spcBef>
                <a:spcPts val="20"/>
              </a:spcBef>
            </a:pPr>
            <a:r>
              <a:rPr sz="1300" b="1" dirty="0">
                <a:solidFill>
                  <a:srgbClr val="A92633"/>
                </a:solidFill>
                <a:latin typeface="Consolas"/>
                <a:cs typeface="Consolas"/>
              </a:rPr>
              <a:t>GET</a:t>
            </a:r>
            <a:r>
              <a:rPr sz="1300" b="1" spc="-50" dirty="0">
                <a:solidFill>
                  <a:srgbClr val="A92633"/>
                </a:solidFill>
                <a:latin typeface="Consolas"/>
                <a:cs typeface="Consolas"/>
              </a:rPr>
              <a:t> </a:t>
            </a:r>
            <a:r>
              <a:rPr sz="1300" b="1" dirty="0">
                <a:latin typeface="Consolas"/>
                <a:cs typeface="Consolas"/>
              </a:rPr>
              <a:t>/myApplicationEndpoint</a:t>
            </a:r>
            <a:r>
              <a:rPr sz="1300" b="1" spc="-50" dirty="0">
                <a:latin typeface="Consolas"/>
                <a:cs typeface="Consolas"/>
              </a:rPr>
              <a:t> </a:t>
            </a:r>
            <a:r>
              <a:rPr sz="1300" b="1" dirty="0">
                <a:solidFill>
                  <a:srgbClr val="A92633"/>
                </a:solidFill>
                <a:latin typeface="Consolas"/>
                <a:cs typeface="Consolas"/>
              </a:rPr>
              <a:t>HTTP/1.1 </a:t>
            </a:r>
            <a:r>
              <a:rPr sz="1300" b="1" spc="-705" dirty="0">
                <a:solidFill>
                  <a:srgbClr val="A92633"/>
                </a:solidFill>
                <a:latin typeface="Consolas"/>
                <a:cs typeface="Consolas"/>
              </a:rPr>
              <a:t> </a:t>
            </a:r>
            <a:r>
              <a:rPr sz="1300" b="1" dirty="0">
                <a:solidFill>
                  <a:srgbClr val="A92633"/>
                </a:solidFill>
                <a:latin typeface="Consolas"/>
                <a:cs typeface="Consolas"/>
              </a:rPr>
              <a:t>Host</a:t>
            </a:r>
            <a:r>
              <a:rPr sz="1300" dirty="0">
                <a:solidFill>
                  <a:srgbClr val="A92633"/>
                </a:solidFill>
                <a:latin typeface="Consolas"/>
                <a:cs typeface="Consolas"/>
              </a:rPr>
              <a:t>:</a:t>
            </a:r>
            <a:r>
              <a:rPr sz="1300" spc="-5" dirty="0">
                <a:solidFill>
                  <a:srgbClr val="A92633"/>
                </a:solidFill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cs.gmu.edu</a:t>
            </a:r>
            <a:endParaRPr sz="1300">
              <a:latin typeface="Consolas"/>
              <a:cs typeface="Consolas"/>
            </a:endParaRPr>
          </a:p>
          <a:p>
            <a:pPr marL="88900">
              <a:lnSpc>
                <a:spcPts val="1460"/>
              </a:lnSpc>
            </a:pPr>
            <a:r>
              <a:rPr sz="1300" b="1" dirty="0">
                <a:solidFill>
                  <a:srgbClr val="A92633"/>
                </a:solidFill>
                <a:latin typeface="Consolas"/>
                <a:cs typeface="Consolas"/>
              </a:rPr>
              <a:t>Accept</a:t>
            </a:r>
            <a:r>
              <a:rPr sz="1300" dirty="0">
                <a:solidFill>
                  <a:srgbClr val="A92633"/>
                </a:solidFill>
                <a:latin typeface="Consolas"/>
                <a:cs typeface="Consolas"/>
              </a:rPr>
              <a:t>:</a:t>
            </a:r>
            <a:r>
              <a:rPr sz="1300" spc="-65" dirty="0">
                <a:solidFill>
                  <a:srgbClr val="A92633"/>
                </a:solidFill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text/html</a:t>
            </a:r>
            <a:endParaRPr sz="13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36224" y="2590057"/>
            <a:ext cx="213360" cy="381000"/>
            <a:chOff x="5536224" y="2590057"/>
            <a:chExt cx="213360" cy="381000"/>
          </a:xfrm>
        </p:grpSpPr>
        <p:sp>
          <p:nvSpPr>
            <p:cNvPr id="5" name="object 5"/>
            <p:cNvSpPr/>
            <p:nvPr/>
          </p:nvSpPr>
          <p:spPr>
            <a:xfrm>
              <a:off x="5642904" y="2590057"/>
              <a:ext cx="0" cy="193040"/>
            </a:xfrm>
            <a:custGeom>
              <a:avLst/>
              <a:gdLst/>
              <a:ahLst/>
              <a:cxnLst/>
              <a:rect l="l" t="t" r="r" b="b"/>
              <a:pathLst>
                <a:path h="193039">
                  <a:moveTo>
                    <a:pt x="0" y="0"/>
                  </a:moveTo>
                  <a:lnTo>
                    <a:pt x="0" y="19304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36224" y="2757697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60" y="0"/>
                  </a:moveTo>
                  <a:lnTo>
                    <a:pt x="0" y="0"/>
                  </a:lnTo>
                  <a:lnTo>
                    <a:pt x="106679" y="2133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29200" y="2959100"/>
            <a:ext cx="12192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30" dirty="0">
                <a:latin typeface="Arial MT"/>
                <a:cs typeface="Arial MT"/>
              </a:rPr>
              <a:t>web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server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40200" y="3276600"/>
            <a:ext cx="3009900" cy="304800"/>
            <a:chOff x="4140200" y="3276600"/>
            <a:chExt cx="3009900" cy="3048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0200" y="3276600"/>
              <a:ext cx="3009900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1948" y="3297766"/>
              <a:ext cx="2975103" cy="2624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61947" y="3297766"/>
              <a:ext cx="2975610" cy="262890"/>
            </a:xfrm>
            <a:custGeom>
              <a:avLst/>
              <a:gdLst/>
              <a:ahLst/>
              <a:cxnLst/>
              <a:rect l="l" t="t" r="r" b="b"/>
              <a:pathLst>
                <a:path w="2975609" h="262889">
                  <a:moveTo>
                    <a:pt x="52194" y="0"/>
                  </a:moveTo>
                  <a:lnTo>
                    <a:pt x="2922908" y="0"/>
                  </a:lnTo>
                  <a:lnTo>
                    <a:pt x="2943226" y="3992"/>
                  </a:lnTo>
                  <a:lnTo>
                    <a:pt x="2959816" y="14879"/>
                  </a:lnTo>
                  <a:lnTo>
                    <a:pt x="2971002" y="31026"/>
                  </a:lnTo>
                  <a:lnTo>
                    <a:pt x="2975103" y="50800"/>
                  </a:lnTo>
                  <a:lnTo>
                    <a:pt x="2975103" y="211666"/>
                  </a:lnTo>
                  <a:lnTo>
                    <a:pt x="2971002" y="231440"/>
                  </a:lnTo>
                  <a:lnTo>
                    <a:pt x="2959816" y="247587"/>
                  </a:lnTo>
                  <a:lnTo>
                    <a:pt x="2943226" y="258474"/>
                  </a:lnTo>
                  <a:lnTo>
                    <a:pt x="2922908" y="262466"/>
                  </a:lnTo>
                  <a:lnTo>
                    <a:pt x="52194" y="262466"/>
                  </a:lnTo>
                  <a:lnTo>
                    <a:pt x="31878" y="258474"/>
                  </a:lnTo>
                  <a:lnTo>
                    <a:pt x="15287" y="247587"/>
                  </a:lnTo>
                  <a:lnTo>
                    <a:pt x="4101" y="231440"/>
                  </a:lnTo>
                  <a:lnTo>
                    <a:pt x="0" y="211666"/>
                  </a:lnTo>
                  <a:lnTo>
                    <a:pt x="0" y="50800"/>
                  </a:lnTo>
                  <a:lnTo>
                    <a:pt x="4101" y="31026"/>
                  </a:lnTo>
                  <a:lnTo>
                    <a:pt x="15287" y="14879"/>
                  </a:lnTo>
                  <a:lnTo>
                    <a:pt x="31878" y="3992"/>
                  </a:lnTo>
                  <a:lnTo>
                    <a:pt x="52194" y="0"/>
                  </a:lnTo>
                  <a:close/>
                </a:path>
              </a:pathLst>
            </a:custGeom>
            <a:ln w="8468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2434" y="3433233"/>
              <a:ext cx="2679700" cy="127000"/>
            </a:xfrm>
            <a:custGeom>
              <a:avLst/>
              <a:gdLst/>
              <a:ahLst/>
              <a:cxnLst/>
              <a:rect l="l" t="t" r="r" b="b"/>
              <a:pathLst>
                <a:path w="2679700" h="127000">
                  <a:moveTo>
                    <a:pt x="0" y="127000"/>
                  </a:moveTo>
                  <a:lnTo>
                    <a:pt x="0" y="10583"/>
                  </a:lnTo>
                  <a:lnTo>
                    <a:pt x="0" y="1231"/>
                  </a:lnTo>
                  <a:lnTo>
                    <a:pt x="9963" y="0"/>
                  </a:lnTo>
                  <a:lnTo>
                    <a:pt x="19573" y="0"/>
                  </a:lnTo>
                  <a:lnTo>
                    <a:pt x="738338" y="0"/>
                  </a:lnTo>
                  <a:lnTo>
                    <a:pt x="747951" y="0"/>
                  </a:lnTo>
                  <a:lnTo>
                    <a:pt x="756824" y="1231"/>
                  </a:lnTo>
                  <a:lnTo>
                    <a:pt x="756824" y="10583"/>
                  </a:lnTo>
                  <a:lnTo>
                    <a:pt x="756824" y="127000"/>
                  </a:lnTo>
                </a:path>
                <a:path w="2679700" h="127000">
                  <a:moveTo>
                    <a:pt x="965603" y="127000"/>
                  </a:moveTo>
                  <a:lnTo>
                    <a:pt x="965603" y="10583"/>
                  </a:lnTo>
                  <a:lnTo>
                    <a:pt x="965603" y="1231"/>
                  </a:lnTo>
                  <a:lnTo>
                    <a:pt x="969039" y="0"/>
                  </a:lnTo>
                  <a:lnTo>
                    <a:pt x="978652" y="0"/>
                  </a:lnTo>
                  <a:lnTo>
                    <a:pt x="1697418" y="0"/>
                  </a:lnTo>
                  <a:lnTo>
                    <a:pt x="1707030" y="0"/>
                  </a:lnTo>
                  <a:lnTo>
                    <a:pt x="1713729" y="1231"/>
                  </a:lnTo>
                  <a:lnTo>
                    <a:pt x="1713729" y="10583"/>
                  </a:lnTo>
                  <a:lnTo>
                    <a:pt x="1713729" y="127000"/>
                  </a:lnTo>
                </a:path>
                <a:path w="2679700" h="127000">
                  <a:moveTo>
                    <a:pt x="1922508" y="127000"/>
                  </a:moveTo>
                  <a:lnTo>
                    <a:pt x="1922508" y="10583"/>
                  </a:lnTo>
                  <a:lnTo>
                    <a:pt x="1922508" y="1231"/>
                  </a:lnTo>
                  <a:lnTo>
                    <a:pt x="1928119" y="0"/>
                  </a:lnTo>
                  <a:lnTo>
                    <a:pt x="1937731" y="0"/>
                  </a:lnTo>
                  <a:lnTo>
                    <a:pt x="2656497" y="0"/>
                  </a:lnTo>
                  <a:lnTo>
                    <a:pt x="2666110" y="0"/>
                  </a:lnTo>
                  <a:lnTo>
                    <a:pt x="2679332" y="1231"/>
                  </a:lnTo>
                  <a:lnTo>
                    <a:pt x="2679332" y="10583"/>
                  </a:lnTo>
                  <a:lnTo>
                    <a:pt x="2679332" y="127000"/>
                  </a:lnTo>
                </a:path>
              </a:pathLst>
            </a:custGeom>
            <a:ln w="8582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259" y="3433233"/>
              <a:ext cx="200079" cy="1270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4991" y="3428965"/>
              <a:ext cx="208616" cy="1355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6163" y="3433233"/>
              <a:ext cx="208779" cy="1270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1897" y="3428967"/>
              <a:ext cx="217311" cy="1355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173622" y="3344333"/>
              <a:ext cx="782955" cy="0"/>
            </a:xfrm>
            <a:custGeom>
              <a:avLst/>
              <a:gdLst/>
              <a:ahLst/>
              <a:cxnLst/>
              <a:rect l="l" t="t" r="r" b="b"/>
              <a:pathLst>
                <a:path w="782954">
                  <a:moveTo>
                    <a:pt x="0" y="0"/>
                  </a:moveTo>
                  <a:lnTo>
                    <a:pt x="782921" y="0"/>
                  </a:lnTo>
                </a:path>
              </a:pathLst>
            </a:custGeom>
            <a:ln w="1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3622" y="3344333"/>
              <a:ext cx="782955" cy="0"/>
            </a:xfrm>
            <a:custGeom>
              <a:avLst/>
              <a:gdLst/>
              <a:ahLst/>
              <a:cxnLst/>
              <a:rect l="l" t="t" r="r" b="b"/>
              <a:pathLst>
                <a:path w="782954">
                  <a:moveTo>
                    <a:pt x="0" y="0"/>
                  </a:moveTo>
                  <a:lnTo>
                    <a:pt x="782921" y="0"/>
                  </a:lnTo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04686" y="3361928"/>
              <a:ext cx="21590" cy="20955"/>
            </a:xfrm>
            <a:custGeom>
              <a:avLst/>
              <a:gdLst/>
              <a:ahLst/>
              <a:cxnLst/>
              <a:rect l="l" t="t" r="r" b="b"/>
              <a:pathLst>
                <a:path w="21589" h="20954">
                  <a:moveTo>
                    <a:pt x="17659" y="3719"/>
                  </a:moveTo>
                  <a:lnTo>
                    <a:pt x="21486" y="7438"/>
                  </a:lnTo>
                  <a:lnTo>
                    <a:pt x="21486" y="13470"/>
                  </a:lnTo>
                  <a:lnTo>
                    <a:pt x="17659" y="17189"/>
                  </a:lnTo>
                  <a:lnTo>
                    <a:pt x="13840" y="20909"/>
                  </a:lnTo>
                  <a:lnTo>
                    <a:pt x="7646" y="20909"/>
                  </a:lnTo>
                  <a:lnTo>
                    <a:pt x="3827" y="17189"/>
                  </a:lnTo>
                  <a:lnTo>
                    <a:pt x="0" y="13470"/>
                  </a:lnTo>
                  <a:lnTo>
                    <a:pt x="0" y="7438"/>
                  </a:lnTo>
                  <a:lnTo>
                    <a:pt x="3827" y="3719"/>
                  </a:lnTo>
                  <a:lnTo>
                    <a:pt x="7646" y="0"/>
                  </a:lnTo>
                  <a:lnTo>
                    <a:pt x="13840" y="0"/>
                  </a:lnTo>
                  <a:lnTo>
                    <a:pt x="17659" y="3719"/>
                  </a:lnTo>
                </a:path>
              </a:pathLst>
            </a:custGeom>
            <a:ln w="317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4688" y="3342878"/>
              <a:ext cx="21483" cy="2090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665540" y="3342878"/>
              <a:ext cx="60960" cy="40005"/>
            </a:xfrm>
            <a:custGeom>
              <a:avLst/>
              <a:gdLst/>
              <a:ahLst/>
              <a:cxnLst/>
              <a:rect l="l" t="t" r="r" b="b"/>
              <a:pathLst>
                <a:path w="60960" h="40004">
                  <a:moveTo>
                    <a:pt x="56805" y="3719"/>
                  </a:moveTo>
                  <a:lnTo>
                    <a:pt x="60632" y="7438"/>
                  </a:lnTo>
                  <a:lnTo>
                    <a:pt x="60632" y="13470"/>
                  </a:lnTo>
                  <a:lnTo>
                    <a:pt x="56805" y="17189"/>
                  </a:lnTo>
                  <a:lnTo>
                    <a:pt x="52986" y="20909"/>
                  </a:lnTo>
                  <a:lnTo>
                    <a:pt x="46792" y="20909"/>
                  </a:lnTo>
                  <a:lnTo>
                    <a:pt x="42973" y="17189"/>
                  </a:lnTo>
                  <a:lnTo>
                    <a:pt x="39146" y="13470"/>
                  </a:lnTo>
                  <a:lnTo>
                    <a:pt x="39146" y="7438"/>
                  </a:lnTo>
                  <a:lnTo>
                    <a:pt x="42973" y="3719"/>
                  </a:lnTo>
                  <a:lnTo>
                    <a:pt x="46792" y="0"/>
                  </a:lnTo>
                  <a:lnTo>
                    <a:pt x="52986" y="0"/>
                  </a:lnTo>
                  <a:lnTo>
                    <a:pt x="56805" y="3719"/>
                  </a:lnTo>
                </a:path>
                <a:path w="60960" h="40004">
                  <a:moveTo>
                    <a:pt x="37232" y="22769"/>
                  </a:moveTo>
                  <a:lnTo>
                    <a:pt x="41059" y="26488"/>
                  </a:lnTo>
                  <a:lnTo>
                    <a:pt x="41059" y="32520"/>
                  </a:lnTo>
                  <a:lnTo>
                    <a:pt x="37232" y="36239"/>
                  </a:lnTo>
                  <a:lnTo>
                    <a:pt x="33413" y="39959"/>
                  </a:lnTo>
                  <a:lnTo>
                    <a:pt x="27219" y="39959"/>
                  </a:lnTo>
                  <a:lnTo>
                    <a:pt x="23400" y="36239"/>
                  </a:lnTo>
                  <a:lnTo>
                    <a:pt x="19573" y="32520"/>
                  </a:lnTo>
                  <a:lnTo>
                    <a:pt x="19573" y="26488"/>
                  </a:lnTo>
                  <a:lnTo>
                    <a:pt x="23400" y="22769"/>
                  </a:lnTo>
                  <a:lnTo>
                    <a:pt x="27219" y="19050"/>
                  </a:lnTo>
                  <a:lnTo>
                    <a:pt x="33413" y="19050"/>
                  </a:lnTo>
                  <a:lnTo>
                    <a:pt x="37232" y="22769"/>
                  </a:lnTo>
                </a:path>
                <a:path w="60960" h="40004">
                  <a:moveTo>
                    <a:pt x="37232" y="3719"/>
                  </a:moveTo>
                  <a:lnTo>
                    <a:pt x="41059" y="7438"/>
                  </a:lnTo>
                  <a:lnTo>
                    <a:pt x="41059" y="13470"/>
                  </a:lnTo>
                  <a:lnTo>
                    <a:pt x="37232" y="17189"/>
                  </a:lnTo>
                  <a:lnTo>
                    <a:pt x="33413" y="20909"/>
                  </a:lnTo>
                  <a:lnTo>
                    <a:pt x="27219" y="20909"/>
                  </a:lnTo>
                  <a:lnTo>
                    <a:pt x="23400" y="17189"/>
                  </a:lnTo>
                  <a:lnTo>
                    <a:pt x="19573" y="13470"/>
                  </a:lnTo>
                  <a:lnTo>
                    <a:pt x="19573" y="7438"/>
                  </a:lnTo>
                  <a:lnTo>
                    <a:pt x="23400" y="3719"/>
                  </a:lnTo>
                  <a:lnTo>
                    <a:pt x="27219" y="0"/>
                  </a:lnTo>
                  <a:lnTo>
                    <a:pt x="33413" y="0"/>
                  </a:lnTo>
                  <a:lnTo>
                    <a:pt x="37232" y="3719"/>
                  </a:lnTo>
                </a:path>
                <a:path w="60960" h="40004">
                  <a:moveTo>
                    <a:pt x="17659" y="22769"/>
                  </a:moveTo>
                  <a:lnTo>
                    <a:pt x="21486" y="26488"/>
                  </a:lnTo>
                  <a:lnTo>
                    <a:pt x="21486" y="32520"/>
                  </a:lnTo>
                  <a:lnTo>
                    <a:pt x="17659" y="36239"/>
                  </a:lnTo>
                  <a:lnTo>
                    <a:pt x="13840" y="39959"/>
                  </a:lnTo>
                  <a:lnTo>
                    <a:pt x="7646" y="39959"/>
                  </a:lnTo>
                  <a:lnTo>
                    <a:pt x="3827" y="36239"/>
                  </a:lnTo>
                  <a:lnTo>
                    <a:pt x="0" y="32520"/>
                  </a:lnTo>
                  <a:lnTo>
                    <a:pt x="0" y="26488"/>
                  </a:lnTo>
                  <a:lnTo>
                    <a:pt x="3827" y="22769"/>
                  </a:lnTo>
                  <a:lnTo>
                    <a:pt x="7646" y="19050"/>
                  </a:lnTo>
                  <a:lnTo>
                    <a:pt x="13840" y="19050"/>
                  </a:lnTo>
                  <a:lnTo>
                    <a:pt x="17659" y="22769"/>
                  </a:lnTo>
                </a:path>
              </a:pathLst>
            </a:custGeom>
            <a:ln w="317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5541" y="3342878"/>
              <a:ext cx="21484" cy="2090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45967" y="3342878"/>
              <a:ext cx="41275" cy="40005"/>
            </a:xfrm>
            <a:custGeom>
              <a:avLst/>
              <a:gdLst/>
              <a:ahLst/>
              <a:cxnLst/>
              <a:rect l="l" t="t" r="r" b="b"/>
              <a:pathLst>
                <a:path w="41275" h="40004">
                  <a:moveTo>
                    <a:pt x="37232" y="3719"/>
                  </a:moveTo>
                  <a:lnTo>
                    <a:pt x="41059" y="7438"/>
                  </a:lnTo>
                  <a:lnTo>
                    <a:pt x="41059" y="13470"/>
                  </a:lnTo>
                  <a:lnTo>
                    <a:pt x="37232" y="17189"/>
                  </a:lnTo>
                  <a:lnTo>
                    <a:pt x="33413" y="20909"/>
                  </a:lnTo>
                  <a:lnTo>
                    <a:pt x="27219" y="20909"/>
                  </a:lnTo>
                  <a:lnTo>
                    <a:pt x="23400" y="17189"/>
                  </a:lnTo>
                  <a:lnTo>
                    <a:pt x="19573" y="13470"/>
                  </a:lnTo>
                  <a:lnTo>
                    <a:pt x="19573" y="7438"/>
                  </a:lnTo>
                  <a:lnTo>
                    <a:pt x="23400" y="3719"/>
                  </a:lnTo>
                  <a:lnTo>
                    <a:pt x="27219" y="0"/>
                  </a:lnTo>
                  <a:lnTo>
                    <a:pt x="33413" y="0"/>
                  </a:lnTo>
                  <a:lnTo>
                    <a:pt x="37232" y="3719"/>
                  </a:lnTo>
                </a:path>
                <a:path w="41275" h="40004">
                  <a:moveTo>
                    <a:pt x="17659" y="3719"/>
                  </a:moveTo>
                  <a:lnTo>
                    <a:pt x="21486" y="7438"/>
                  </a:lnTo>
                  <a:lnTo>
                    <a:pt x="21486" y="13470"/>
                  </a:lnTo>
                  <a:lnTo>
                    <a:pt x="17659" y="17189"/>
                  </a:lnTo>
                  <a:lnTo>
                    <a:pt x="13840" y="20909"/>
                  </a:lnTo>
                  <a:lnTo>
                    <a:pt x="7646" y="20909"/>
                  </a:lnTo>
                  <a:lnTo>
                    <a:pt x="3827" y="17189"/>
                  </a:lnTo>
                  <a:lnTo>
                    <a:pt x="0" y="13470"/>
                  </a:lnTo>
                  <a:lnTo>
                    <a:pt x="0" y="7438"/>
                  </a:lnTo>
                  <a:lnTo>
                    <a:pt x="3827" y="3719"/>
                  </a:lnTo>
                  <a:lnTo>
                    <a:pt x="7646" y="0"/>
                  </a:lnTo>
                  <a:lnTo>
                    <a:pt x="13840" y="0"/>
                  </a:lnTo>
                  <a:lnTo>
                    <a:pt x="17659" y="3719"/>
                  </a:lnTo>
                </a:path>
                <a:path w="41275" h="40004">
                  <a:moveTo>
                    <a:pt x="17659" y="22769"/>
                  </a:moveTo>
                  <a:lnTo>
                    <a:pt x="21486" y="26488"/>
                  </a:lnTo>
                  <a:lnTo>
                    <a:pt x="21486" y="32520"/>
                  </a:lnTo>
                  <a:lnTo>
                    <a:pt x="17659" y="36239"/>
                  </a:lnTo>
                  <a:lnTo>
                    <a:pt x="13840" y="39959"/>
                  </a:lnTo>
                  <a:lnTo>
                    <a:pt x="7646" y="39959"/>
                  </a:lnTo>
                  <a:lnTo>
                    <a:pt x="3827" y="36239"/>
                  </a:lnTo>
                  <a:lnTo>
                    <a:pt x="0" y="32520"/>
                  </a:lnTo>
                  <a:lnTo>
                    <a:pt x="0" y="26488"/>
                  </a:lnTo>
                  <a:lnTo>
                    <a:pt x="3827" y="22769"/>
                  </a:lnTo>
                  <a:lnTo>
                    <a:pt x="7646" y="19050"/>
                  </a:lnTo>
                  <a:lnTo>
                    <a:pt x="13840" y="19050"/>
                  </a:lnTo>
                  <a:lnTo>
                    <a:pt x="17659" y="22769"/>
                  </a:lnTo>
                </a:path>
              </a:pathLst>
            </a:custGeom>
            <a:ln w="317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26395" y="3342878"/>
              <a:ext cx="21484" cy="2090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06821" y="3342878"/>
              <a:ext cx="41275" cy="40005"/>
            </a:xfrm>
            <a:custGeom>
              <a:avLst/>
              <a:gdLst/>
              <a:ahLst/>
              <a:cxnLst/>
              <a:rect l="l" t="t" r="r" b="b"/>
              <a:pathLst>
                <a:path w="41275" h="40004">
                  <a:moveTo>
                    <a:pt x="37232" y="3719"/>
                  </a:moveTo>
                  <a:lnTo>
                    <a:pt x="41059" y="7438"/>
                  </a:lnTo>
                  <a:lnTo>
                    <a:pt x="41059" y="13470"/>
                  </a:lnTo>
                  <a:lnTo>
                    <a:pt x="37232" y="17189"/>
                  </a:lnTo>
                  <a:lnTo>
                    <a:pt x="33413" y="20909"/>
                  </a:lnTo>
                  <a:lnTo>
                    <a:pt x="27219" y="20909"/>
                  </a:lnTo>
                  <a:lnTo>
                    <a:pt x="23400" y="17189"/>
                  </a:lnTo>
                  <a:lnTo>
                    <a:pt x="19573" y="13470"/>
                  </a:lnTo>
                  <a:lnTo>
                    <a:pt x="19573" y="7438"/>
                  </a:lnTo>
                  <a:lnTo>
                    <a:pt x="23400" y="3719"/>
                  </a:lnTo>
                  <a:lnTo>
                    <a:pt x="27219" y="0"/>
                  </a:lnTo>
                  <a:lnTo>
                    <a:pt x="33413" y="0"/>
                  </a:lnTo>
                  <a:lnTo>
                    <a:pt x="37232" y="3719"/>
                  </a:lnTo>
                </a:path>
                <a:path w="41275" h="40004">
                  <a:moveTo>
                    <a:pt x="37232" y="22769"/>
                  </a:moveTo>
                  <a:lnTo>
                    <a:pt x="41059" y="26488"/>
                  </a:lnTo>
                  <a:lnTo>
                    <a:pt x="41059" y="32520"/>
                  </a:lnTo>
                  <a:lnTo>
                    <a:pt x="37232" y="36239"/>
                  </a:lnTo>
                  <a:lnTo>
                    <a:pt x="33413" y="39959"/>
                  </a:lnTo>
                  <a:lnTo>
                    <a:pt x="27219" y="39959"/>
                  </a:lnTo>
                  <a:lnTo>
                    <a:pt x="23400" y="36239"/>
                  </a:lnTo>
                  <a:lnTo>
                    <a:pt x="19573" y="32520"/>
                  </a:lnTo>
                  <a:lnTo>
                    <a:pt x="19573" y="26488"/>
                  </a:lnTo>
                  <a:lnTo>
                    <a:pt x="23400" y="22769"/>
                  </a:lnTo>
                  <a:lnTo>
                    <a:pt x="27219" y="19050"/>
                  </a:lnTo>
                  <a:lnTo>
                    <a:pt x="33413" y="19050"/>
                  </a:lnTo>
                  <a:lnTo>
                    <a:pt x="37232" y="22769"/>
                  </a:lnTo>
                </a:path>
                <a:path w="41275" h="40004">
                  <a:moveTo>
                    <a:pt x="17659" y="22769"/>
                  </a:moveTo>
                  <a:lnTo>
                    <a:pt x="21486" y="26488"/>
                  </a:lnTo>
                  <a:lnTo>
                    <a:pt x="21486" y="32520"/>
                  </a:lnTo>
                  <a:lnTo>
                    <a:pt x="17659" y="36239"/>
                  </a:lnTo>
                  <a:lnTo>
                    <a:pt x="13840" y="39959"/>
                  </a:lnTo>
                  <a:lnTo>
                    <a:pt x="7646" y="39959"/>
                  </a:lnTo>
                  <a:lnTo>
                    <a:pt x="3827" y="36239"/>
                  </a:lnTo>
                  <a:lnTo>
                    <a:pt x="0" y="32520"/>
                  </a:lnTo>
                  <a:lnTo>
                    <a:pt x="0" y="26488"/>
                  </a:lnTo>
                  <a:lnTo>
                    <a:pt x="3827" y="22769"/>
                  </a:lnTo>
                  <a:lnTo>
                    <a:pt x="7646" y="19050"/>
                  </a:lnTo>
                  <a:lnTo>
                    <a:pt x="13840" y="19050"/>
                  </a:lnTo>
                  <a:lnTo>
                    <a:pt x="17659" y="22769"/>
                  </a:lnTo>
                </a:path>
              </a:pathLst>
            </a:custGeom>
            <a:ln w="317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6823" y="3342878"/>
              <a:ext cx="21483" cy="2090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567675" y="3342878"/>
              <a:ext cx="60960" cy="40005"/>
            </a:xfrm>
            <a:custGeom>
              <a:avLst/>
              <a:gdLst/>
              <a:ahLst/>
              <a:cxnLst/>
              <a:rect l="l" t="t" r="r" b="b"/>
              <a:pathLst>
                <a:path w="60960" h="40004">
                  <a:moveTo>
                    <a:pt x="56805" y="3719"/>
                  </a:moveTo>
                  <a:lnTo>
                    <a:pt x="60632" y="7438"/>
                  </a:lnTo>
                  <a:lnTo>
                    <a:pt x="60632" y="13470"/>
                  </a:lnTo>
                  <a:lnTo>
                    <a:pt x="56805" y="17189"/>
                  </a:lnTo>
                  <a:lnTo>
                    <a:pt x="52986" y="20909"/>
                  </a:lnTo>
                  <a:lnTo>
                    <a:pt x="46792" y="20909"/>
                  </a:lnTo>
                  <a:lnTo>
                    <a:pt x="42973" y="17189"/>
                  </a:lnTo>
                  <a:lnTo>
                    <a:pt x="39146" y="13470"/>
                  </a:lnTo>
                  <a:lnTo>
                    <a:pt x="39146" y="7438"/>
                  </a:lnTo>
                  <a:lnTo>
                    <a:pt x="42973" y="3719"/>
                  </a:lnTo>
                  <a:lnTo>
                    <a:pt x="46792" y="0"/>
                  </a:lnTo>
                  <a:lnTo>
                    <a:pt x="52986" y="0"/>
                  </a:lnTo>
                  <a:lnTo>
                    <a:pt x="56805" y="3719"/>
                  </a:lnTo>
                </a:path>
                <a:path w="60960" h="40004">
                  <a:moveTo>
                    <a:pt x="37232" y="22769"/>
                  </a:moveTo>
                  <a:lnTo>
                    <a:pt x="41059" y="26488"/>
                  </a:lnTo>
                  <a:lnTo>
                    <a:pt x="41059" y="32520"/>
                  </a:lnTo>
                  <a:lnTo>
                    <a:pt x="37232" y="36239"/>
                  </a:lnTo>
                  <a:lnTo>
                    <a:pt x="33413" y="39959"/>
                  </a:lnTo>
                  <a:lnTo>
                    <a:pt x="27219" y="39959"/>
                  </a:lnTo>
                  <a:lnTo>
                    <a:pt x="23400" y="36239"/>
                  </a:lnTo>
                  <a:lnTo>
                    <a:pt x="19573" y="32520"/>
                  </a:lnTo>
                  <a:lnTo>
                    <a:pt x="19573" y="26488"/>
                  </a:lnTo>
                  <a:lnTo>
                    <a:pt x="23400" y="22769"/>
                  </a:lnTo>
                  <a:lnTo>
                    <a:pt x="27219" y="19050"/>
                  </a:lnTo>
                  <a:lnTo>
                    <a:pt x="33413" y="19050"/>
                  </a:lnTo>
                  <a:lnTo>
                    <a:pt x="37232" y="22769"/>
                  </a:lnTo>
                </a:path>
                <a:path w="60960" h="40004">
                  <a:moveTo>
                    <a:pt x="37232" y="3719"/>
                  </a:moveTo>
                  <a:lnTo>
                    <a:pt x="41059" y="7438"/>
                  </a:lnTo>
                  <a:lnTo>
                    <a:pt x="41059" y="13470"/>
                  </a:lnTo>
                  <a:lnTo>
                    <a:pt x="37232" y="17189"/>
                  </a:lnTo>
                  <a:lnTo>
                    <a:pt x="33413" y="20909"/>
                  </a:lnTo>
                  <a:lnTo>
                    <a:pt x="27219" y="20909"/>
                  </a:lnTo>
                  <a:lnTo>
                    <a:pt x="23400" y="17189"/>
                  </a:lnTo>
                  <a:lnTo>
                    <a:pt x="19573" y="13470"/>
                  </a:lnTo>
                  <a:lnTo>
                    <a:pt x="19573" y="7438"/>
                  </a:lnTo>
                  <a:lnTo>
                    <a:pt x="23400" y="3719"/>
                  </a:lnTo>
                  <a:lnTo>
                    <a:pt x="27219" y="0"/>
                  </a:lnTo>
                  <a:lnTo>
                    <a:pt x="33413" y="0"/>
                  </a:lnTo>
                  <a:lnTo>
                    <a:pt x="37232" y="3719"/>
                  </a:lnTo>
                </a:path>
                <a:path w="60960" h="40004">
                  <a:moveTo>
                    <a:pt x="17659" y="22769"/>
                  </a:moveTo>
                  <a:lnTo>
                    <a:pt x="21486" y="26488"/>
                  </a:lnTo>
                  <a:lnTo>
                    <a:pt x="21486" y="32520"/>
                  </a:lnTo>
                  <a:lnTo>
                    <a:pt x="17659" y="36239"/>
                  </a:lnTo>
                  <a:lnTo>
                    <a:pt x="13840" y="39959"/>
                  </a:lnTo>
                  <a:lnTo>
                    <a:pt x="7646" y="39959"/>
                  </a:lnTo>
                  <a:lnTo>
                    <a:pt x="3827" y="36239"/>
                  </a:lnTo>
                  <a:lnTo>
                    <a:pt x="0" y="32520"/>
                  </a:lnTo>
                  <a:lnTo>
                    <a:pt x="0" y="26488"/>
                  </a:lnTo>
                  <a:lnTo>
                    <a:pt x="3827" y="22769"/>
                  </a:lnTo>
                  <a:lnTo>
                    <a:pt x="7646" y="19050"/>
                  </a:lnTo>
                  <a:lnTo>
                    <a:pt x="13840" y="19050"/>
                  </a:lnTo>
                  <a:lnTo>
                    <a:pt x="17659" y="22769"/>
                  </a:lnTo>
                </a:path>
              </a:pathLst>
            </a:custGeom>
            <a:ln w="317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67676" y="3342878"/>
              <a:ext cx="21483" cy="2090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103" y="3342878"/>
              <a:ext cx="41275" cy="40005"/>
            </a:xfrm>
            <a:custGeom>
              <a:avLst/>
              <a:gdLst/>
              <a:ahLst/>
              <a:cxnLst/>
              <a:rect l="l" t="t" r="r" b="b"/>
              <a:pathLst>
                <a:path w="41275" h="40004">
                  <a:moveTo>
                    <a:pt x="37230" y="3719"/>
                  </a:moveTo>
                  <a:lnTo>
                    <a:pt x="41058" y="7438"/>
                  </a:lnTo>
                  <a:lnTo>
                    <a:pt x="41058" y="13470"/>
                  </a:lnTo>
                  <a:lnTo>
                    <a:pt x="37230" y="17189"/>
                  </a:lnTo>
                  <a:lnTo>
                    <a:pt x="33411" y="20909"/>
                  </a:lnTo>
                  <a:lnTo>
                    <a:pt x="27217" y="20909"/>
                  </a:lnTo>
                  <a:lnTo>
                    <a:pt x="23398" y="17189"/>
                  </a:lnTo>
                  <a:lnTo>
                    <a:pt x="19571" y="13470"/>
                  </a:lnTo>
                  <a:lnTo>
                    <a:pt x="19571" y="7438"/>
                  </a:lnTo>
                  <a:lnTo>
                    <a:pt x="23398" y="3719"/>
                  </a:lnTo>
                  <a:lnTo>
                    <a:pt x="27217" y="0"/>
                  </a:lnTo>
                  <a:lnTo>
                    <a:pt x="33411" y="0"/>
                  </a:lnTo>
                  <a:lnTo>
                    <a:pt x="37230" y="3719"/>
                  </a:lnTo>
                </a:path>
                <a:path w="41275" h="40004">
                  <a:moveTo>
                    <a:pt x="17657" y="22769"/>
                  </a:moveTo>
                  <a:lnTo>
                    <a:pt x="21485" y="26488"/>
                  </a:lnTo>
                  <a:lnTo>
                    <a:pt x="21485" y="32520"/>
                  </a:lnTo>
                  <a:lnTo>
                    <a:pt x="17657" y="36239"/>
                  </a:lnTo>
                  <a:lnTo>
                    <a:pt x="13838" y="39959"/>
                  </a:lnTo>
                  <a:lnTo>
                    <a:pt x="7643" y="39959"/>
                  </a:lnTo>
                  <a:lnTo>
                    <a:pt x="3821" y="36239"/>
                  </a:lnTo>
                  <a:lnTo>
                    <a:pt x="0" y="32520"/>
                  </a:lnTo>
                  <a:lnTo>
                    <a:pt x="0" y="26488"/>
                  </a:lnTo>
                  <a:lnTo>
                    <a:pt x="3821" y="22769"/>
                  </a:lnTo>
                  <a:lnTo>
                    <a:pt x="7643" y="19050"/>
                  </a:lnTo>
                  <a:lnTo>
                    <a:pt x="13838" y="19050"/>
                  </a:lnTo>
                  <a:lnTo>
                    <a:pt x="17657" y="22769"/>
                  </a:lnTo>
                </a:path>
              </a:pathLst>
            </a:custGeom>
            <a:ln w="317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8103" y="3342878"/>
              <a:ext cx="21484" cy="2090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528530" y="3342878"/>
              <a:ext cx="41275" cy="40005"/>
            </a:xfrm>
            <a:custGeom>
              <a:avLst/>
              <a:gdLst/>
              <a:ahLst/>
              <a:cxnLst/>
              <a:rect l="l" t="t" r="r" b="b"/>
              <a:pathLst>
                <a:path w="41275" h="40004">
                  <a:moveTo>
                    <a:pt x="37230" y="3719"/>
                  </a:moveTo>
                  <a:lnTo>
                    <a:pt x="41058" y="7438"/>
                  </a:lnTo>
                  <a:lnTo>
                    <a:pt x="41058" y="13470"/>
                  </a:lnTo>
                  <a:lnTo>
                    <a:pt x="37230" y="17189"/>
                  </a:lnTo>
                  <a:lnTo>
                    <a:pt x="33411" y="20909"/>
                  </a:lnTo>
                  <a:lnTo>
                    <a:pt x="27216" y="20909"/>
                  </a:lnTo>
                  <a:lnTo>
                    <a:pt x="23394" y="17189"/>
                  </a:lnTo>
                  <a:lnTo>
                    <a:pt x="19573" y="13470"/>
                  </a:lnTo>
                  <a:lnTo>
                    <a:pt x="19573" y="7438"/>
                  </a:lnTo>
                  <a:lnTo>
                    <a:pt x="23394" y="3719"/>
                  </a:lnTo>
                  <a:lnTo>
                    <a:pt x="27216" y="0"/>
                  </a:lnTo>
                  <a:lnTo>
                    <a:pt x="33411" y="0"/>
                  </a:lnTo>
                  <a:lnTo>
                    <a:pt x="37230" y="3719"/>
                  </a:lnTo>
                </a:path>
                <a:path w="41275" h="40004">
                  <a:moveTo>
                    <a:pt x="17661" y="22769"/>
                  </a:moveTo>
                  <a:lnTo>
                    <a:pt x="21483" y="26488"/>
                  </a:lnTo>
                  <a:lnTo>
                    <a:pt x="21483" y="32520"/>
                  </a:lnTo>
                  <a:lnTo>
                    <a:pt x="17661" y="36239"/>
                  </a:lnTo>
                  <a:lnTo>
                    <a:pt x="13840" y="39959"/>
                  </a:lnTo>
                  <a:lnTo>
                    <a:pt x="7643" y="39959"/>
                  </a:lnTo>
                  <a:lnTo>
                    <a:pt x="3821" y="36239"/>
                  </a:lnTo>
                  <a:lnTo>
                    <a:pt x="0" y="32520"/>
                  </a:lnTo>
                  <a:lnTo>
                    <a:pt x="0" y="26488"/>
                  </a:lnTo>
                  <a:lnTo>
                    <a:pt x="3821" y="22769"/>
                  </a:lnTo>
                  <a:lnTo>
                    <a:pt x="7643" y="19050"/>
                  </a:lnTo>
                  <a:lnTo>
                    <a:pt x="13840" y="19050"/>
                  </a:lnTo>
                  <a:lnTo>
                    <a:pt x="17661" y="22769"/>
                  </a:lnTo>
                </a:path>
                <a:path w="41275" h="40004">
                  <a:moveTo>
                    <a:pt x="17661" y="3719"/>
                  </a:moveTo>
                  <a:lnTo>
                    <a:pt x="21483" y="7438"/>
                  </a:lnTo>
                  <a:lnTo>
                    <a:pt x="21483" y="13470"/>
                  </a:lnTo>
                  <a:lnTo>
                    <a:pt x="17661" y="17189"/>
                  </a:lnTo>
                  <a:lnTo>
                    <a:pt x="13840" y="20909"/>
                  </a:lnTo>
                  <a:lnTo>
                    <a:pt x="7643" y="20909"/>
                  </a:lnTo>
                  <a:lnTo>
                    <a:pt x="3821" y="17189"/>
                  </a:lnTo>
                  <a:lnTo>
                    <a:pt x="0" y="13470"/>
                  </a:lnTo>
                  <a:lnTo>
                    <a:pt x="0" y="7438"/>
                  </a:lnTo>
                  <a:lnTo>
                    <a:pt x="3821" y="3719"/>
                  </a:lnTo>
                  <a:lnTo>
                    <a:pt x="7643" y="0"/>
                  </a:lnTo>
                  <a:lnTo>
                    <a:pt x="13840" y="0"/>
                  </a:lnTo>
                  <a:lnTo>
                    <a:pt x="17661" y="3719"/>
                  </a:lnTo>
                </a:path>
              </a:pathLst>
            </a:custGeom>
            <a:ln w="317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2042" y="3323685"/>
              <a:ext cx="80437" cy="7834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8899" y="3352800"/>
              <a:ext cx="156584" cy="1524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85884" y="3387710"/>
              <a:ext cx="80437" cy="7834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93515" y="3352800"/>
              <a:ext cx="156584" cy="1524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28876" y="3387710"/>
              <a:ext cx="80433" cy="7834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2374900" y="6731000"/>
            <a:ext cx="326136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</a:pPr>
            <a:r>
              <a:rPr sz="1200" i="1" spc="-50" dirty="0">
                <a:latin typeface="Arial"/>
                <a:cs typeface="Arial"/>
              </a:rPr>
              <a:t>HTTP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Response</a:t>
            </a:r>
            <a:endParaRPr sz="1200">
              <a:latin typeface="Arial"/>
              <a:cs typeface="Arial"/>
            </a:endParaRPr>
          </a:p>
          <a:p>
            <a:pPr marL="63500">
              <a:lnSpc>
                <a:spcPts val="1300"/>
              </a:lnSpc>
            </a:pPr>
            <a:r>
              <a:rPr sz="1200" b="1" dirty="0">
                <a:solidFill>
                  <a:srgbClr val="A92633"/>
                </a:solidFill>
                <a:latin typeface="Consolas"/>
                <a:cs typeface="Consolas"/>
              </a:rPr>
              <a:t>HTTP/1.1</a:t>
            </a:r>
            <a:r>
              <a:rPr sz="1200" b="1" spc="-40" dirty="0">
                <a:solidFill>
                  <a:srgbClr val="A92633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92633"/>
                </a:solidFill>
                <a:latin typeface="Consolas"/>
                <a:cs typeface="Consolas"/>
              </a:rPr>
              <a:t>200</a:t>
            </a:r>
            <a:r>
              <a:rPr sz="1200" b="1" spc="-40" dirty="0">
                <a:solidFill>
                  <a:srgbClr val="A92633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92633"/>
                </a:solidFill>
                <a:latin typeface="Consolas"/>
                <a:cs typeface="Consolas"/>
              </a:rPr>
              <a:t>OK</a:t>
            </a:r>
            <a:endParaRPr sz="1200">
              <a:latin typeface="Consolas"/>
              <a:cs typeface="Consolas"/>
            </a:endParaRPr>
          </a:p>
          <a:p>
            <a:pPr marL="63500">
              <a:lnSpc>
                <a:spcPts val="1420"/>
              </a:lnSpc>
            </a:pPr>
            <a:r>
              <a:rPr sz="1200" b="1" dirty="0">
                <a:solidFill>
                  <a:srgbClr val="A92633"/>
                </a:solidFill>
                <a:latin typeface="Consolas"/>
                <a:cs typeface="Consolas"/>
              </a:rPr>
              <a:t>Content-Type:</a:t>
            </a:r>
            <a:r>
              <a:rPr sz="1200" b="1" spc="-50" dirty="0">
                <a:solidFill>
                  <a:srgbClr val="A92633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92633"/>
                </a:solidFill>
                <a:latin typeface="Consolas"/>
                <a:cs typeface="Consolas"/>
              </a:rPr>
              <a:t>text/html;</a:t>
            </a:r>
            <a:r>
              <a:rPr sz="1200" b="1" spc="-45" dirty="0">
                <a:solidFill>
                  <a:srgbClr val="A92633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92633"/>
                </a:solidFill>
                <a:latin typeface="Consolas"/>
                <a:cs typeface="Consolas"/>
              </a:rPr>
              <a:t>charset=UTF-8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onsolas"/>
              <a:cs typeface="Consolas"/>
            </a:endParaRPr>
          </a:p>
          <a:p>
            <a:pPr marL="63500">
              <a:lnSpc>
                <a:spcPct val="100000"/>
              </a:lnSpc>
            </a:pPr>
            <a:r>
              <a:rPr sz="1200" b="1" dirty="0">
                <a:solidFill>
                  <a:srgbClr val="A92633"/>
                </a:solidFill>
                <a:latin typeface="Consolas"/>
                <a:cs typeface="Consolas"/>
              </a:rPr>
              <a:t>&lt;html&gt;&lt;head&gt;...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39000" y="3124200"/>
            <a:ext cx="3532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82506"/>
                </a:solidFill>
                <a:latin typeface="Arial"/>
                <a:cs typeface="Arial"/>
              </a:rPr>
              <a:t>Runs</a:t>
            </a:r>
            <a:r>
              <a:rPr sz="3600" b="1" spc="-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a</a:t>
            </a:r>
            <a:r>
              <a:rPr sz="3600" b="1" spc="-45" dirty="0">
                <a:solidFill>
                  <a:srgbClr val="C8250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C82506"/>
                </a:solidFill>
                <a:latin typeface="Arial"/>
                <a:cs typeface="Arial"/>
              </a:rPr>
              <a:t>program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31800" y="3657008"/>
            <a:ext cx="1825625" cy="2774315"/>
            <a:chOff x="431800" y="3657008"/>
            <a:chExt cx="1825625" cy="2774315"/>
          </a:xfrm>
        </p:grpSpPr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800" y="3657008"/>
              <a:ext cx="1825529" cy="277411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9900" y="3669708"/>
              <a:ext cx="1749329" cy="269791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69900" y="3669708"/>
              <a:ext cx="1749425" cy="2698115"/>
            </a:xfrm>
            <a:custGeom>
              <a:avLst/>
              <a:gdLst/>
              <a:ahLst/>
              <a:cxnLst/>
              <a:rect l="l" t="t" r="r" b="b"/>
              <a:pathLst>
                <a:path w="1749425" h="2698115">
                  <a:moveTo>
                    <a:pt x="1749329" y="0"/>
                  </a:moveTo>
                  <a:lnTo>
                    <a:pt x="0" y="0"/>
                  </a:lnTo>
                  <a:lnTo>
                    <a:pt x="0" y="2697910"/>
                  </a:lnTo>
                  <a:lnTo>
                    <a:pt x="1749329" y="2697910"/>
                  </a:lnTo>
                  <a:lnTo>
                    <a:pt x="1749329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69900" y="3669708"/>
            <a:ext cx="1749425" cy="269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00965" marR="78740" indent="-25400">
              <a:lnSpc>
                <a:spcPct val="100699"/>
              </a:lnSpc>
              <a:spcBef>
                <a:spcPts val="2065"/>
              </a:spcBef>
            </a:pP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Server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696261" y="3657008"/>
            <a:ext cx="1825625" cy="2774315"/>
            <a:chOff x="10696261" y="3657008"/>
            <a:chExt cx="1825625" cy="2774315"/>
          </a:xfrm>
        </p:grpSpPr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96261" y="3657008"/>
              <a:ext cx="1825529" cy="277411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34361" y="3669708"/>
              <a:ext cx="1749328" cy="269791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734361" y="3669708"/>
              <a:ext cx="1749425" cy="2698115"/>
            </a:xfrm>
            <a:custGeom>
              <a:avLst/>
              <a:gdLst/>
              <a:ahLst/>
              <a:cxnLst/>
              <a:rect l="l" t="t" r="r" b="b"/>
              <a:pathLst>
                <a:path w="1749425" h="2698115">
                  <a:moveTo>
                    <a:pt x="1749329" y="0"/>
                  </a:moveTo>
                  <a:lnTo>
                    <a:pt x="0" y="0"/>
                  </a:lnTo>
                  <a:lnTo>
                    <a:pt x="0" y="2697910"/>
                  </a:lnTo>
                  <a:lnTo>
                    <a:pt x="1749329" y="2697910"/>
                  </a:lnTo>
                  <a:lnTo>
                    <a:pt x="1749329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820400" y="4445000"/>
            <a:ext cx="1567180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620" algn="ctr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My 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Application  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Backend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94200" y="3632200"/>
            <a:ext cx="4215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Give me </a:t>
            </a:r>
            <a:r>
              <a:rPr sz="2000" spc="-5" dirty="0">
                <a:latin typeface="Consolas"/>
                <a:cs typeface="Consolas"/>
              </a:rPr>
              <a:t>/</a:t>
            </a:r>
            <a:r>
              <a:rPr sz="2000" b="1" spc="-5" dirty="0">
                <a:latin typeface="Consolas"/>
                <a:cs typeface="Consolas"/>
              </a:rPr>
              <a:t>myApplicationEndpoint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947710" y="4042637"/>
            <a:ext cx="8782050" cy="2739390"/>
            <a:chOff x="1947710" y="4042637"/>
            <a:chExt cx="8782050" cy="2739390"/>
          </a:xfrm>
        </p:grpSpPr>
        <p:sp>
          <p:nvSpPr>
            <p:cNvPr id="51" name="object 51"/>
            <p:cNvSpPr/>
            <p:nvPr/>
          </p:nvSpPr>
          <p:spPr>
            <a:xfrm>
              <a:off x="2287935" y="4103597"/>
              <a:ext cx="8319770" cy="0"/>
            </a:xfrm>
            <a:custGeom>
              <a:avLst/>
              <a:gdLst/>
              <a:ahLst/>
              <a:cxnLst/>
              <a:rect l="l" t="t" r="r" b="b"/>
              <a:pathLst>
                <a:path w="8319770">
                  <a:moveTo>
                    <a:pt x="0" y="0"/>
                  </a:moveTo>
                  <a:lnTo>
                    <a:pt x="8307010" y="0"/>
                  </a:lnTo>
                  <a:lnTo>
                    <a:pt x="831971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594945" y="4042637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97154" y="5691879"/>
              <a:ext cx="8319770" cy="0"/>
            </a:xfrm>
            <a:custGeom>
              <a:avLst/>
              <a:gdLst/>
              <a:ahLst/>
              <a:cxnLst/>
              <a:rect l="l" t="t" r="r" b="b"/>
              <a:pathLst>
                <a:path w="8319770">
                  <a:moveTo>
                    <a:pt x="8319710" y="0"/>
                  </a:moveTo>
                  <a:lnTo>
                    <a:pt x="1270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87935" y="563091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60960"/>
                  </a:lnTo>
                  <a:lnTo>
                    <a:pt x="121919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73110" y="6431205"/>
              <a:ext cx="217804" cy="217804"/>
            </a:xfrm>
            <a:custGeom>
              <a:avLst/>
              <a:gdLst/>
              <a:ahLst/>
              <a:cxnLst/>
              <a:rect l="l" t="t" r="r" b="b"/>
              <a:pathLst>
                <a:path w="217805" h="217804">
                  <a:moveTo>
                    <a:pt x="0" y="0"/>
                  </a:moveTo>
                  <a:lnTo>
                    <a:pt x="199674" y="199674"/>
                  </a:lnTo>
                  <a:lnTo>
                    <a:pt x="217634" y="217634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97350" y="6555444"/>
              <a:ext cx="226695" cy="226695"/>
            </a:xfrm>
            <a:custGeom>
              <a:avLst/>
              <a:gdLst/>
              <a:ahLst/>
              <a:cxnLst/>
              <a:rect l="l" t="t" r="r" b="b"/>
              <a:pathLst>
                <a:path w="226694" h="226695">
                  <a:moveTo>
                    <a:pt x="150867" y="0"/>
                  </a:moveTo>
                  <a:lnTo>
                    <a:pt x="0" y="150868"/>
                  </a:lnTo>
                  <a:lnTo>
                    <a:pt x="226301" y="226302"/>
                  </a:lnTo>
                  <a:lnTo>
                    <a:pt x="150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445000" y="5308600"/>
            <a:ext cx="4076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Here’s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some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text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to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send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back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02600" y="4572000"/>
            <a:ext cx="2651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whatever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wants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802436" y="4420398"/>
            <a:ext cx="2750185" cy="739140"/>
            <a:chOff x="7802436" y="4420398"/>
            <a:chExt cx="2750185" cy="739140"/>
          </a:xfrm>
        </p:grpSpPr>
        <p:sp>
          <p:nvSpPr>
            <p:cNvPr id="60" name="object 60"/>
            <p:cNvSpPr/>
            <p:nvPr/>
          </p:nvSpPr>
          <p:spPr>
            <a:xfrm>
              <a:off x="7815136" y="4433098"/>
              <a:ext cx="2724785" cy="666750"/>
            </a:xfrm>
            <a:custGeom>
              <a:avLst/>
              <a:gdLst/>
              <a:ahLst/>
              <a:cxnLst/>
              <a:rect l="l" t="t" r="r" b="b"/>
              <a:pathLst>
                <a:path w="2724784" h="666750">
                  <a:moveTo>
                    <a:pt x="2591261" y="666212"/>
                  </a:moveTo>
                  <a:lnTo>
                    <a:pt x="2506472" y="660614"/>
                  </a:lnTo>
                  <a:lnTo>
                    <a:pt x="2435380" y="655842"/>
                  </a:lnTo>
                  <a:lnTo>
                    <a:pt x="2365311" y="651072"/>
                  </a:lnTo>
                  <a:lnTo>
                    <a:pt x="2296265" y="646305"/>
                  </a:lnTo>
                  <a:lnTo>
                    <a:pt x="2228241" y="641539"/>
                  </a:lnTo>
                  <a:lnTo>
                    <a:pt x="2161240" y="636776"/>
                  </a:lnTo>
                  <a:lnTo>
                    <a:pt x="2095262" y="632015"/>
                  </a:lnTo>
                  <a:lnTo>
                    <a:pt x="2030306" y="627256"/>
                  </a:lnTo>
                  <a:lnTo>
                    <a:pt x="1966374" y="622499"/>
                  </a:lnTo>
                  <a:lnTo>
                    <a:pt x="1903464" y="617744"/>
                  </a:lnTo>
                  <a:lnTo>
                    <a:pt x="1841577" y="612992"/>
                  </a:lnTo>
                  <a:lnTo>
                    <a:pt x="1780712" y="608241"/>
                  </a:lnTo>
                  <a:lnTo>
                    <a:pt x="1720871" y="603493"/>
                  </a:lnTo>
                  <a:lnTo>
                    <a:pt x="1662052" y="598747"/>
                  </a:lnTo>
                  <a:lnTo>
                    <a:pt x="1604256" y="594003"/>
                  </a:lnTo>
                  <a:lnTo>
                    <a:pt x="1547482" y="589261"/>
                  </a:lnTo>
                  <a:lnTo>
                    <a:pt x="1491732" y="584521"/>
                  </a:lnTo>
                  <a:lnTo>
                    <a:pt x="1437004" y="579783"/>
                  </a:lnTo>
                  <a:lnTo>
                    <a:pt x="1383299" y="575048"/>
                  </a:lnTo>
                  <a:lnTo>
                    <a:pt x="1330616" y="570315"/>
                  </a:lnTo>
                  <a:lnTo>
                    <a:pt x="1278957" y="565583"/>
                  </a:lnTo>
                  <a:lnTo>
                    <a:pt x="1228320" y="560854"/>
                  </a:lnTo>
                  <a:lnTo>
                    <a:pt x="1178706" y="556128"/>
                  </a:lnTo>
                  <a:lnTo>
                    <a:pt x="1130115" y="551403"/>
                  </a:lnTo>
                  <a:lnTo>
                    <a:pt x="1082546" y="546680"/>
                  </a:lnTo>
                  <a:lnTo>
                    <a:pt x="1036001" y="541960"/>
                  </a:lnTo>
                  <a:lnTo>
                    <a:pt x="990478" y="537242"/>
                  </a:lnTo>
                  <a:lnTo>
                    <a:pt x="945978" y="532525"/>
                  </a:lnTo>
                  <a:lnTo>
                    <a:pt x="902500" y="527811"/>
                  </a:lnTo>
                  <a:lnTo>
                    <a:pt x="860045" y="523100"/>
                  </a:lnTo>
                  <a:lnTo>
                    <a:pt x="818614" y="518390"/>
                  </a:lnTo>
                  <a:lnTo>
                    <a:pt x="778204" y="513682"/>
                  </a:lnTo>
                  <a:lnTo>
                    <a:pt x="738818" y="508977"/>
                  </a:lnTo>
                  <a:lnTo>
                    <a:pt x="700454" y="504274"/>
                  </a:lnTo>
                  <a:lnTo>
                    <a:pt x="626795" y="494873"/>
                  </a:lnTo>
                  <a:lnTo>
                    <a:pt x="557227" y="485482"/>
                  </a:lnTo>
                  <a:lnTo>
                    <a:pt x="491751" y="476099"/>
                  </a:lnTo>
                  <a:lnTo>
                    <a:pt x="430365" y="466724"/>
                  </a:lnTo>
                  <a:lnTo>
                    <a:pt x="373070" y="457359"/>
                  </a:lnTo>
                  <a:lnTo>
                    <a:pt x="319866" y="448001"/>
                  </a:lnTo>
                  <a:lnTo>
                    <a:pt x="270754" y="438653"/>
                  </a:lnTo>
                  <a:lnTo>
                    <a:pt x="225732" y="429313"/>
                  </a:lnTo>
                  <a:lnTo>
                    <a:pt x="184801" y="419981"/>
                  </a:lnTo>
                  <a:lnTo>
                    <a:pt x="131076" y="406000"/>
                  </a:lnTo>
                  <a:lnTo>
                    <a:pt x="86556" y="392038"/>
                  </a:lnTo>
                  <a:lnTo>
                    <a:pt x="41514" y="373452"/>
                  </a:lnTo>
                  <a:lnTo>
                    <a:pt x="8224" y="350268"/>
                  </a:lnTo>
                  <a:lnTo>
                    <a:pt x="2" y="331759"/>
                  </a:lnTo>
                  <a:lnTo>
                    <a:pt x="503" y="327137"/>
                  </a:lnTo>
                  <a:lnTo>
                    <a:pt x="32649" y="294845"/>
                  </a:lnTo>
                  <a:lnTo>
                    <a:pt x="73519" y="276439"/>
                  </a:lnTo>
                  <a:lnTo>
                    <a:pt x="114911" y="262657"/>
                  </a:lnTo>
                  <a:lnTo>
                    <a:pt x="165507" y="248894"/>
                  </a:lnTo>
                  <a:lnTo>
                    <a:pt x="204352" y="239730"/>
                  </a:lnTo>
                  <a:lnTo>
                    <a:pt x="247288" y="230574"/>
                  </a:lnTo>
                  <a:lnTo>
                    <a:pt x="294315" y="221427"/>
                  </a:lnTo>
                  <a:lnTo>
                    <a:pt x="345433" y="212288"/>
                  </a:lnTo>
                  <a:lnTo>
                    <a:pt x="400641" y="203158"/>
                  </a:lnTo>
                  <a:lnTo>
                    <a:pt x="459941" y="194037"/>
                  </a:lnTo>
                  <a:lnTo>
                    <a:pt x="523332" y="184924"/>
                  </a:lnTo>
                  <a:lnTo>
                    <a:pt x="590814" y="175820"/>
                  </a:lnTo>
                  <a:lnTo>
                    <a:pt x="662387" y="166724"/>
                  </a:lnTo>
                  <a:lnTo>
                    <a:pt x="738052" y="157637"/>
                  </a:lnTo>
                  <a:lnTo>
                    <a:pt x="777418" y="153096"/>
                  </a:lnTo>
                  <a:lnTo>
                    <a:pt x="817807" y="148558"/>
                  </a:lnTo>
                  <a:lnTo>
                    <a:pt x="859218" y="144022"/>
                  </a:lnTo>
                  <a:lnTo>
                    <a:pt x="901653" y="139488"/>
                  </a:lnTo>
                  <a:lnTo>
                    <a:pt x="945110" y="134956"/>
                  </a:lnTo>
                  <a:lnTo>
                    <a:pt x="989590" y="130427"/>
                  </a:lnTo>
                  <a:lnTo>
                    <a:pt x="1035093" y="125899"/>
                  </a:lnTo>
                  <a:lnTo>
                    <a:pt x="1081618" y="121374"/>
                  </a:lnTo>
                  <a:lnTo>
                    <a:pt x="1129167" y="116851"/>
                  </a:lnTo>
                  <a:lnTo>
                    <a:pt x="1177738" y="112330"/>
                  </a:lnTo>
                  <a:lnTo>
                    <a:pt x="1227331" y="107811"/>
                  </a:lnTo>
                  <a:lnTo>
                    <a:pt x="1277948" y="103294"/>
                  </a:lnTo>
                  <a:lnTo>
                    <a:pt x="1329587" y="98779"/>
                  </a:lnTo>
                  <a:lnTo>
                    <a:pt x="1382249" y="94267"/>
                  </a:lnTo>
                  <a:lnTo>
                    <a:pt x="1435934" y="89756"/>
                  </a:lnTo>
                  <a:lnTo>
                    <a:pt x="1490642" y="85248"/>
                  </a:lnTo>
                  <a:lnTo>
                    <a:pt x="1546372" y="80742"/>
                  </a:lnTo>
                  <a:lnTo>
                    <a:pt x="1603125" y="76238"/>
                  </a:lnTo>
                  <a:lnTo>
                    <a:pt x="1660901" y="71736"/>
                  </a:lnTo>
                  <a:lnTo>
                    <a:pt x="1719700" y="67237"/>
                  </a:lnTo>
                  <a:lnTo>
                    <a:pt x="1779521" y="62739"/>
                  </a:lnTo>
                  <a:lnTo>
                    <a:pt x="1840365" y="58244"/>
                  </a:lnTo>
                  <a:lnTo>
                    <a:pt x="1902232" y="53751"/>
                  </a:lnTo>
                  <a:lnTo>
                    <a:pt x="1965122" y="49260"/>
                  </a:lnTo>
                  <a:lnTo>
                    <a:pt x="2029034" y="44771"/>
                  </a:lnTo>
                  <a:lnTo>
                    <a:pt x="2093969" y="40284"/>
                  </a:lnTo>
                  <a:lnTo>
                    <a:pt x="2159927" y="35799"/>
                  </a:lnTo>
                  <a:lnTo>
                    <a:pt x="2226908" y="31317"/>
                  </a:lnTo>
                  <a:lnTo>
                    <a:pt x="2294911" y="26837"/>
                  </a:lnTo>
                  <a:lnTo>
                    <a:pt x="2363937" y="22358"/>
                  </a:lnTo>
                  <a:lnTo>
                    <a:pt x="2433986" y="17882"/>
                  </a:lnTo>
                  <a:lnTo>
                    <a:pt x="2505058" y="13408"/>
                  </a:lnTo>
                  <a:lnTo>
                    <a:pt x="2577153" y="8937"/>
                  </a:lnTo>
                  <a:lnTo>
                    <a:pt x="2650270" y="4467"/>
                  </a:lnTo>
                  <a:lnTo>
                    <a:pt x="272441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389766" y="5037655"/>
              <a:ext cx="125730" cy="121920"/>
            </a:xfrm>
            <a:custGeom>
              <a:avLst/>
              <a:gdLst/>
              <a:ahLst/>
              <a:cxnLst/>
              <a:rect l="l" t="t" r="r" b="b"/>
              <a:pathLst>
                <a:path w="125729" h="121920">
                  <a:moveTo>
                    <a:pt x="7909" y="0"/>
                  </a:moveTo>
                  <a:lnTo>
                    <a:pt x="0" y="121663"/>
                  </a:lnTo>
                  <a:lnTo>
                    <a:pt x="125618" y="68742"/>
                  </a:lnTo>
                  <a:lnTo>
                    <a:pt x="7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D6AC-0D8A-A0EA-81AF-BA3A3432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200" y="647542"/>
            <a:ext cx="9296400" cy="1846659"/>
          </a:xfrm>
        </p:spPr>
        <p:txBody>
          <a:bodyPr/>
          <a:lstStyle/>
          <a:p>
            <a:r>
              <a:rPr lang="en-IN" dirty="0"/>
              <a:t>What is socket address?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F2E00-262F-042D-1FDF-C6D53DB9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500" y="3429000"/>
            <a:ext cx="5257800" cy="492443"/>
          </a:xfrm>
        </p:spPr>
        <p:txBody>
          <a:bodyPr/>
          <a:lstStyle/>
          <a:p>
            <a:r>
              <a:rPr lang="en-IN" dirty="0"/>
              <a:t>localhost – 127.0.0.1:5000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4B9A91B-3C53-FC37-AC3E-B0444E8E9F0F}"/>
              </a:ext>
            </a:extLst>
          </p:cNvPr>
          <p:cNvSpPr txBox="1">
            <a:spLocks/>
          </p:cNvSpPr>
          <p:nvPr/>
        </p:nvSpPr>
        <p:spPr>
          <a:xfrm>
            <a:off x="6252326" y="5010330"/>
            <a:ext cx="259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200" b="1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 dirty="0"/>
              <a:t>192.168.72.2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36EA14-4A3B-EB86-FCED-770ECC0E3C77}"/>
              </a:ext>
            </a:extLst>
          </p:cNvPr>
          <p:cNvCxnSpPr/>
          <p:nvPr/>
        </p:nvCxnSpPr>
        <p:spPr>
          <a:xfrm>
            <a:off x="6121400" y="3921443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8A14A5-B853-77ED-471B-3DAAA33A0679}"/>
              </a:ext>
            </a:extLst>
          </p:cNvPr>
          <p:cNvCxnSpPr>
            <a:cxnSpLocks/>
          </p:cNvCxnSpPr>
          <p:nvPr/>
        </p:nvCxnSpPr>
        <p:spPr>
          <a:xfrm>
            <a:off x="7950200" y="392144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EEF633-C595-CFAF-82E5-AE4890436865}"/>
              </a:ext>
            </a:extLst>
          </p:cNvPr>
          <p:cNvCxnSpPr>
            <a:cxnSpLocks/>
          </p:cNvCxnSpPr>
          <p:nvPr/>
        </p:nvCxnSpPr>
        <p:spPr>
          <a:xfrm>
            <a:off x="6121400" y="3376237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C695DA-3872-382D-3B0F-D46DBE255176}"/>
              </a:ext>
            </a:extLst>
          </p:cNvPr>
          <p:cNvSpPr txBox="1"/>
          <p:nvPr/>
        </p:nvSpPr>
        <p:spPr>
          <a:xfrm>
            <a:off x="6228486" y="3860376"/>
            <a:ext cx="1455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ip</a:t>
            </a:r>
            <a:r>
              <a:rPr lang="en-IN" sz="2400" dirty="0"/>
              <a:t>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DA90E-CCD0-710E-DC9F-CEB8F02F56BF}"/>
              </a:ext>
            </a:extLst>
          </p:cNvPr>
          <p:cNvSpPr txBox="1"/>
          <p:nvPr/>
        </p:nvSpPr>
        <p:spPr>
          <a:xfrm>
            <a:off x="7980042" y="3871495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port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9914F-AA2A-BCC9-87A7-A7C86F498518}"/>
              </a:ext>
            </a:extLst>
          </p:cNvPr>
          <p:cNvSpPr txBox="1"/>
          <p:nvPr/>
        </p:nvSpPr>
        <p:spPr>
          <a:xfrm>
            <a:off x="6502400" y="2976920"/>
            <a:ext cx="2039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Socket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30A0F1-1070-1544-03FC-0471F028602D}"/>
              </a:ext>
            </a:extLst>
          </p:cNvPr>
          <p:cNvSpPr txBox="1"/>
          <p:nvPr/>
        </p:nvSpPr>
        <p:spPr>
          <a:xfrm>
            <a:off x="3846311" y="4964163"/>
            <a:ext cx="2380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Network </a:t>
            </a:r>
            <a:r>
              <a:rPr lang="en-IN" sz="3200" b="1" dirty="0" err="1"/>
              <a:t>ip</a:t>
            </a:r>
            <a:r>
              <a:rPr lang="en-IN" sz="3200" b="1" dirty="0"/>
              <a:t> </a:t>
            </a:r>
            <a:r>
              <a:rPr lang="en-IN" sz="3200" dirty="0"/>
              <a:t>~</a:t>
            </a:r>
            <a:endParaRPr lang="en-IN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49101-B6F3-74B0-F38C-61ECB3B98009}"/>
              </a:ext>
            </a:extLst>
          </p:cNvPr>
          <p:cNvSpPr txBox="1"/>
          <p:nvPr/>
        </p:nvSpPr>
        <p:spPr>
          <a:xfrm>
            <a:off x="4098075" y="5691082"/>
            <a:ext cx="4808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ipconfig</a:t>
            </a:r>
            <a:r>
              <a:rPr lang="en-IN" sz="2800" dirty="0"/>
              <a:t> command in terminal</a:t>
            </a:r>
          </a:p>
        </p:txBody>
      </p:sp>
    </p:spTree>
    <p:extLst>
      <p:ext uri="{BB962C8B-B14F-4D97-AF65-F5344CB8AC3E}">
        <p14:creationId xmlns:p14="http://schemas.microsoft.com/office/powerpoint/2010/main" val="223126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504</Words>
  <Application>Microsoft Office PowerPoint</Application>
  <PresentationFormat>Custom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Consolas</vt:lpstr>
      <vt:lpstr>Courier New</vt:lpstr>
      <vt:lpstr>Times New Roman</vt:lpstr>
      <vt:lpstr>Verdana</vt:lpstr>
      <vt:lpstr>Office Theme</vt:lpstr>
      <vt:lpstr>Why we need backends</vt:lpstr>
      <vt:lpstr>Dynamic Web Apps</vt:lpstr>
      <vt:lpstr>Where do we put the logic?</vt:lpstr>
      <vt:lpstr>Why Trust Matters</vt:lpstr>
      <vt:lpstr>Dynamic Web Apps</vt:lpstr>
      <vt:lpstr>Dynamic Web Apps</vt:lpstr>
      <vt:lpstr>What does our backend look like?</vt:lpstr>
      <vt:lpstr>The “good” old days of backends</vt:lpstr>
      <vt:lpstr>What is socket address?</vt:lpstr>
      <vt:lpstr>Creating a virtual env</vt:lpstr>
      <vt:lpstr>Installing Dependencies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need backends</dc:title>
  <cp:lastModifiedBy>Aryaman Gupta</cp:lastModifiedBy>
  <cp:revision>1</cp:revision>
  <dcterms:created xsi:type="dcterms:W3CDTF">2024-03-17T04:47:31Z</dcterms:created>
  <dcterms:modified xsi:type="dcterms:W3CDTF">2024-03-17T07:29:07Z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2024-03-17T00:00:00Z</vt:filetime>
  </property>
</Properties>
</file>