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8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77" d="100"/>
          <a:sy n="77" d="100"/>
        </p:scale>
        <p:origin x="32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9DDD4-C4D6-4D01-A8F6-65AA660BF11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80085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9DDD4-C4D6-4D01-A8F6-65AA660BF11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165867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9DDD4-C4D6-4D01-A8F6-65AA660BF11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275389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9DDD4-C4D6-4D01-A8F6-65AA660BF11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349735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9DDD4-C4D6-4D01-A8F6-65AA660BF11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264947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9DDD4-C4D6-4D01-A8F6-65AA660BF11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168577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9DDD4-C4D6-4D01-A8F6-65AA660BF116}"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389479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9DDD4-C4D6-4D01-A8F6-65AA660BF116}"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213949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9DDD4-C4D6-4D01-A8F6-65AA660BF116}"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209222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BB9DDD4-C4D6-4D01-A8F6-65AA660BF11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312560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BB9DDD4-C4D6-4D01-A8F6-65AA660BF11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A7508-303A-48C3-A28E-5C9A254DEEC7}" type="slidenum">
              <a:rPr lang="en-IN" smtClean="0"/>
              <a:t>‹#›</a:t>
            </a:fld>
            <a:endParaRPr lang="en-IN"/>
          </a:p>
        </p:txBody>
      </p:sp>
    </p:spTree>
    <p:extLst>
      <p:ext uri="{BB962C8B-B14F-4D97-AF65-F5344CB8AC3E}">
        <p14:creationId xmlns:p14="http://schemas.microsoft.com/office/powerpoint/2010/main" val="313135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BB9DDD4-C4D6-4D01-A8F6-65AA660BF116}" type="datetimeFigureOut">
              <a:rPr lang="en-IN" smtClean="0"/>
              <a:t>13-06-2022</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08A7508-303A-48C3-A28E-5C9A254DEEC7}" type="slidenum">
              <a:rPr lang="en-IN" smtClean="0"/>
              <a:t>‹#›</a:t>
            </a:fld>
            <a:endParaRPr lang="en-IN"/>
          </a:p>
        </p:txBody>
      </p:sp>
    </p:spTree>
    <p:extLst>
      <p:ext uri="{BB962C8B-B14F-4D97-AF65-F5344CB8AC3E}">
        <p14:creationId xmlns:p14="http://schemas.microsoft.com/office/powerpoint/2010/main" val="3427886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19C95-270B-4DC6-B943-C256206A5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Tree>
    <p:extLst>
      <p:ext uri="{BB962C8B-B14F-4D97-AF65-F5344CB8AC3E}">
        <p14:creationId xmlns:p14="http://schemas.microsoft.com/office/powerpoint/2010/main" val="4199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4"/>
            <a:ext cx="5236285" cy="7692486"/>
          </a:xfrm>
          <a:custGeom>
            <a:avLst/>
            <a:gdLst/>
            <a:ahLst/>
            <a:cxnLst/>
            <a:rect l="l" t="t" r="r" b="b"/>
            <a:pathLst>
              <a:path w="5769609" h="8475980">
                <a:moveTo>
                  <a:pt x="5769229" y="7732281"/>
                </a:moveTo>
                <a:lnTo>
                  <a:pt x="0" y="7732281"/>
                </a:lnTo>
                <a:lnTo>
                  <a:pt x="0" y="7881620"/>
                </a:lnTo>
                <a:lnTo>
                  <a:pt x="0" y="8030972"/>
                </a:lnTo>
                <a:lnTo>
                  <a:pt x="0" y="8178800"/>
                </a:lnTo>
                <a:lnTo>
                  <a:pt x="0" y="8328101"/>
                </a:lnTo>
                <a:lnTo>
                  <a:pt x="0" y="8475929"/>
                </a:lnTo>
                <a:lnTo>
                  <a:pt x="5769229" y="8475929"/>
                </a:lnTo>
                <a:lnTo>
                  <a:pt x="5769229" y="7881620"/>
                </a:lnTo>
                <a:lnTo>
                  <a:pt x="5769229" y="7732281"/>
                </a:lnTo>
                <a:close/>
              </a:path>
              <a:path w="5769609" h="8475980">
                <a:moveTo>
                  <a:pt x="5769229" y="7287273"/>
                </a:moveTo>
                <a:lnTo>
                  <a:pt x="0" y="7287273"/>
                </a:lnTo>
                <a:lnTo>
                  <a:pt x="0" y="7435088"/>
                </a:lnTo>
                <a:lnTo>
                  <a:pt x="0" y="7584440"/>
                </a:lnTo>
                <a:lnTo>
                  <a:pt x="0" y="7732268"/>
                </a:lnTo>
                <a:lnTo>
                  <a:pt x="5769229" y="7732268"/>
                </a:lnTo>
                <a:lnTo>
                  <a:pt x="5769229" y="7584440"/>
                </a:lnTo>
                <a:lnTo>
                  <a:pt x="5769229" y="7435088"/>
                </a:lnTo>
                <a:lnTo>
                  <a:pt x="5769229" y="7287273"/>
                </a:lnTo>
                <a:close/>
              </a:path>
              <a:path w="5769609" h="8475980">
                <a:moveTo>
                  <a:pt x="5769229" y="6691071"/>
                </a:moveTo>
                <a:lnTo>
                  <a:pt x="0" y="6691071"/>
                </a:lnTo>
                <a:lnTo>
                  <a:pt x="0" y="6840728"/>
                </a:lnTo>
                <a:lnTo>
                  <a:pt x="0" y="6990080"/>
                </a:lnTo>
                <a:lnTo>
                  <a:pt x="0" y="7137908"/>
                </a:lnTo>
                <a:lnTo>
                  <a:pt x="0" y="7287260"/>
                </a:lnTo>
                <a:lnTo>
                  <a:pt x="5769229" y="7287260"/>
                </a:lnTo>
                <a:lnTo>
                  <a:pt x="5769229" y="7137908"/>
                </a:lnTo>
                <a:lnTo>
                  <a:pt x="5769229" y="6990080"/>
                </a:lnTo>
                <a:lnTo>
                  <a:pt x="5769229" y="6840728"/>
                </a:lnTo>
                <a:lnTo>
                  <a:pt x="5769229" y="6691071"/>
                </a:lnTo>
                <a:close/>
              </a:path>
              <a:path w="5769609" h="8475980">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8475980">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8475980">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8475980">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8475980">
                <a:moveTo>
                  <a:pt x="5769229" y="891552"/>
                </a:moveTo>
                <a:lnTo>
                  <a:pt x="0" y="891552"/>
                </a:lnTo>
                <a:lnTo>
                  <a:pt x="0" y="1040892"/>
                </a:lnTo>
                <a:lnTo>
                  <a:pt x="0" y="1188720"/>
                </a:lnTo>
                <a:lnTo>
                  <a:pt x="0" y="2229612"/>
                </a:lnTo>
                <a:lnTo>
                  <a:pt x="5769229" y="2229612"/>
                </a:lnTo>
                <a:lnTo>
                  <a:pt x="5769229" y="1040892"/>
                </a:lnTo>
                <a:lnTo>
                  <a:pt x="5769229" y="891552"/>
                </a:lnTo>
                <a:close/>
              </a:path>
              <a:path w="5769609" h="8475980">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5" y="910583"/>
            <a:ext cx="5221301" cy="8249018"/>
          </a:xfrm>
          <a:prstGeom prst="rect">
            <a:avLst/>
          </a:prstGeom>
        </p:spPr>
        <p:txBody>
          <a:bodyPr vert="horz" wrap="square" lIns="0" tIns="10950" rIns="0" bIns="0" rtlCol="0">
            <a:spAutoFit/>
          </a:bodyPr>
          <a:lstStyle/>
          <a:p>
            <a:pPr marL="11527">
              <a:spcBef>
                <a:spcPts val="86"/>
              </a:spcBef>
            </a:pPr>
            <a:r>
              <a:rPr sz="908" i="1" spc="-9" dirty="0">
                <a:solidFill>
                  <a:srgbClr val="808080"/>
                </a:solidFill>
                <a:latin typeface="Arial"/>
                <a:cs typeface="Arial"/>
              </a:rPr>
              <a:t>upon </a:t>
            </a:r>
            <a:r>
              <a:rPr sz="908" i="1" spc="54" dirty="0">
                <a:solidFill>
                  <a:srgbClr val="808080"/>
                </a:solidFill>
                <a:latin typeface="Arial"/>
                <a:cs typeface="Arial"/>
              </a:rPr>
              <a:t>completion </a:t>
            </a:r>
            <a:r>
              <a:rPr sz="908" i="1" spc="118" dirty="0">
                <a:solidFill>
                  <a:srgbClr val="808080"/>
                </a:solidFill>
                <a:latin typeface="Arial"/>
                <a:cs typeface="Arial"/>
              </a:rPr>
              <a:t>of</a:t>
            </a:r>
            <a:r>
              <a:rPr sz="908" i="1" spc="141" dirty="0">
                <a:solidFill>
                  <a:srgbClr val="808080"/>
                </a:solidFill>
                <a:latin typeface="Arial"/>
                <a:cs typeface="Arial"/>
              </a:rPr>
              <a:t> </a:t>
            </a:r>
            <a:r>
              <a:rPr sz="908" i="1" spc="77" dirty="0">
                <a:solidFill>
                  <a:srgbClr val="808080"/>
                </a:solidFill>
                <a:latin typeface="Arial"/>
                <a:cs typeface="Arial"/>
              </a:rPr>
              <a:t>decryption</a:t>
            </a:r>
            <a:endParaRPr sz="908" dirty="0">
              <a:latin typeface="Arial"/>
              <a:cs typeface="Arial"/>
            </a:endParaRPr>
          </a:p>
          <a:p>
            <a:pPr>
              <a:spcBef>
                <a:spcPts val="45"/>
              </a:spcBef>
            </a:pPr>
            <a:endParaRPr sz="862" dirty="0">
              <a:latin typeface="Arial"/>
              <a:cs typeface="Arial"/>
            </a:endParaRPr>
          </a:p>
          <a:p>
            <a:pPr marL="518693">
              <a:lnSpc>
                <a:spcPts val="1071"/>
              </a:lnSpc>
            </a:pPr>
            <a:r>
              <a:rPr sz="908" b="1" spc="41" dirty="0">
                <a:solidFill>
                  <a:srgbClr val="000080"/>
                </a:solidFill>
                <a:latin typeface="Arial"/>
                <a:cs typeface="Arial"/>
              </a:rPr>
              <a:t>def</a:t>
            </a:r>
            <a:r>
              <a:rPr sz="908" b="1" spc="250" dirty="0">
                <a:solidFill>
                  <a:srgbClr val="000080"/>
                </a:solidFill>
                <a:latin typeface="Arial"/>
                <a:cs typeface="Arial"/>
              </a:rPr>
              <a:t> </a:t>
            </a:r>
            <a:r>
              <a:rPr sz="908" spc="59" dirty="0">
                <a:latin typeface="Arial"/>
                <a:cs typeface="Arial"/>
              </a:rPr>
              <a:t>browsekey():</a:t>
            </a:r>
            <a:endParaRPr sz="908" dirty="0">
              <a:latin typeface="Arial"/>
              <a:cs typeface="Arial"/>
            </a:endParaRPr>
          </a:p>
          <a:p>
            <a:pPr marL="773429">
              <a:lnSpc>
                <a:spcPts val="1071"/>
              </a:lnSpc>
            </a:pPr>
            <a:r>
              <a:rPr sz="908" b="1" spc="50" dirty="0">
                <a:solidFill>
                  <a:srgbClr val="000080"/>
                </a:solidFill>
                <a:latin typeface="Arial"/>
                <a:cs typeface="Arial"/>
              </a:rPr>
              <a:t>global</a:t>
            </a:r>
            <a:r>
              <a:rPr sz="908" b="1" spc="241" dirty="0">
                <a:solidFill>
                  <a:srgbClr val="000080"/>
                </a:solidFill>
                <a:latin typeface="Arial"/>
                <a:cs typeface="Arial"/>
              </a:rPr>
              <a:t> </a:t>
            </a:r>
            <a:r>
              <a:rPr sz="908" spc="91" dirty="0">
                <a:latin typeface="Arial"/>
                <a:cs typeface="Arial"/>
              </a:rPr>
              <a:t>filepath_key</a:t>
            </a:r>
            <a:endParaRPr sz="908" dirty="0">
              <a:latin typeface="Arial"/>
              <a:cs typeface="Arial"/>
            </a:endParaRPr>
          </a:p>
          <a:p>
            <a:pPr>
              <a:spcBef>
                <a:spcPts val="41"/>
              </a:spcBef>
            </a:pPr>
            <a:endParaRPr sz="862" dirty="0">
              <a:latin typeface="Arial"/>
              <a:cs typeface="Arial"/>
            </a:endParaRPr>
          </a:p>
          <a:p>
            <a:pPr marL="773429">
              <a:lnSpc>
                <a:spcPts val="1080"/>
              </a:lnSpc>
            </a:pPr>
            <a:r>
              <a:rPr sz="908" i="1" spc="-9" dirty="0">
                <a:solidFill>
                  <a:srgbClr val="808080"/>
                </a:solidFill>
                <a:latin typeface="Arial"/>
                <a:cs typeface="Arial"/>
              </a:rPr>
              <a:t># </a:t>
            </a:r>
            <a:r>
              <a:rPr sz="908" i="1" spc="-41" dirty="0">
                <a:solidFill>
                  <a:srgbClr val="808080"/>
                </a:solidFill>
                <a:latin typeface="Arial"/>
                <a:cs typeface="Arial"/>
              </a:rPr>
              <a:t>Opens </a:t>
            </a:r>
            <a:r>
              <a:rPr sz="908" i="1" spc="-32" dirty="0">
                <a:solidFill>
                  <a:srgbClr val="808080"/>
                </a:solidFill>
                <a:latin typeface="Arial"/>
                <a:cs typeface="Arial"/>
              </a:rPr>
              <a:t>Windows </a:t>
            </a:r>
            <a:r>
              <a:rPr sz="908" i="1" spc="64" dirty="0">
                <a:solidFill>
                  <a:srgbClr val="808080"/>
                </a:solidFill>
                <a:latin typeface="Arial"/>
                <a:cs typeface="Arial"/>
              </a:rPr>
              <a:t>dialogue </a:t>
            </a:r>
            <a:r>
              <a:rPr sz="908" i="1" spc="9" dirty="0">
                <a:solidFill>
                  <a:srgbClr val="808080"/>
                </a:solidFill>
                <a:latin typeface="Arial"/>
                <a:cs typeface="Arial"/>
              </a:rPr>
              <a:t>box </a:t>
            </a:r>
            <a:r>
              <a:rPr sz="908" i="1" spc="118" dirty="0">
                <a:solidFill>
                  <a:srgbClr val="808080"/>
                </a:solidFill>
                <a:latin typeface="Arial"/>
                <a:cs typeface="Arial"/>
              </a:rPr>
              <a:t>to </a:t>
            </a:r>
            <a:r>
              <a:rPr sz="908" i="1" spc="9" dirty="0">
                <a:solidFill>
                  <a:srgbClr val="808080"/>
                </a:solidFill>
                <a:latin typeface="Arial"/>
                <a:cs typeface="Arial"/>
              </a:rPr>
              <a:t>browse </a:t>
            </a:r>
            <a:r>
              <a:rPr sz="908" i="1" spc="73" dirty="0">
                <a:solidFill>
                  <a:srgbClr val="808080"/>
                </a:solidFill>
                <a:latin typeface="Arial"/>
                <a:cs typeface="Arial"/>
              </a:rPr>
              <a:t>the </a:t>
            </a:r>
            <a:r>
              <a:rPr sz="908" i="1" spc="68" dirty="0">
                <a:solidFill>
                  <a:srgbClr val="808080"/>
                </a:solidFill>
                <a:latin typeface="Arial"/>
                <a:cs typeface="Arial"/>
              </a:rPr>
              <a:t>desired</a:t>
            </a:r>
            <a:r>
              <a:rPr sz="908" i="1" spc="145"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marL="773429">
              <a:lnSpc>
                <a:spcPts val="1066"/>
              </a:lnSpc>
            </a:pPr>
            <a:r>
              <a:rPr sz="908" spc="64" dirty="0">
                <a:latin typeface="Arial"/>
                <a:cs typeface="Arial"/>
              </a:rPr>
              <a:t>filename </a:t>
            </a:r>
            <a:r>
              <a:rPr sz="908" spc="-36" dirty="0">
                <a:latin typeface="Arial"/>
                <a:cs typeface="Arial"/>
              </a:rPr>
              <a:t>=</a:t>
            </a:r>
            <a:r>
              <a:rPr sz="908" spc="109" dirty="0">
                <a:latin typeface="Arial"/>
                <a:cs typeface="Arial"/>
              </a:rPr>
              <a:t> </a:t>
            </a:r>
            <a:r>
              <a:rPr sz="908" spc="113" dirty="0">
                <a:latin typeface="Arial"/>
                <a:cs typeface="Arial"/>
              </a:rPr>
              <a:t>filedialog.askopenfilename(</a:t>
            </a:r>
            <a:r>
              <a:rPr sz="908" spc="113" dirty="0">
                <a:solidFill>
                  <a:srgbClr val="660099"/>
                </a:solidFill>
                <a:latin typeface="Arial"/>
                <a:cs typeface="Arial"/>
              </a:rPr>
              <a:t>initialdir</a:t>
            </a:r>
            <a:r>
              <a:rPr sz="908" spc="113" dirty="0">
                <a:latin typeface="Arial"/>
                <a:cs typeface="Arial"/>
              </a:rPr>
              <a:t>=</a:t>
            </a:r>
            <a:r>
              <a:rPr sz="908" b="1" spc="113" dirty="0">
                <a:solidFill>
                  <a:srgbClr val="008080"/>
                </a:solidFill>
                <a:latin typeface="Arial"/>
                <a:cs typeface="Arial"/>
              </a:rPr>
              <a:t>"/"</a:t>
            </a:r>
            <a:r>
              <a:rPr sz="908" spc="113" dirty="0">
                <a:latin typeface="Arial"/>
                <a:cs typeface="Arial"/>
              </a:rPr>
              <a:t>,</a:t>
            </a:r>
            <a:endParaRPr sz="908" dirty="0">
              <a:latin typeface="Arial"/>
              <a:cs typeface="Arial"/>
            </a:endParaRPr>
          </a:p>
          <a:p>
            <a:pPr marL="3181896" marR="448382">
              <a:lnSpc>
                <a:spcPts val="1053"/>
              </a:lnSpc>
              <a:spcBef>
                <a:spcPts val="54"/>
              </a:spcBef>
            </a:pPr>
            <a:r>
              <a:rPr sz="908" spc="103" dirty="0">
                <a:solidFill>
                  <a:srgbClr val="660099"/>
                </a:solidFill>
                <a:latin typeface="Arial"/>
                <a:cs typeface="Arial"/>
              </a:rPr>
              <a:t>title</a:t>
            </a:r>
            <a:r>
              <a:rPr sz="908" spc="103" dirty="0">
                <a:latin typeface="Arial"/>
                <a:cs typeface="Arial"/>
              </a:rPr>
              <a:t>=</a:t>
            </a:r>
            <a:r>
              <a:rPr sz="908" b="1" spc="103" dirty="0">
                <a:solidFill>
                  <a:srgbClr val="008080"/>
                </a:solidFill>
                <a:latin typeface="Arial"/>
                <a:cs typeface="Arial"/>
              </a:rPr>
              <a:t>"Select </a:t>
            </a:r>
            <a:r>
              <a:rPr sz="908" b="1" spc="-9" dirty="0">
                <a:solidFill>
                  <a:srgbClr val="008080"/>
                </a:solidFill>
                <a:latin typeface="Arial"/>
                <a:cs typeface="Arial"/>
              </a:rPr>
              <a:t>a </a:t>
            </a:r>
            <a:r>
              <a:rPr sz="908" b="1" spc="123" dirty="0">
                <a:solidFill>
                  <a:srgbClr val="008080"/>
                </a:solidFill>
                <a:latin typeface="Arial"/>
                <a:cs typeface="Arial"/>
              </a:rPr>
              <a:t>File"</a:t>
            </a:r>
            <a:r>
              <a:rPr sz="908" spc="123" dirty="0">
                <a:latin typeface="Arial"/>
                <a:cs typeface="Arial"/>
              </a:rPr>
              <a:t>,  </a:t>
            </a:r>
            <a:r>
              <a:rPr sz="908" spc="95" dirty="0">
                <a:solidFill>
                  <a:srgbClr val="660099"/>
                </a:solidFill>
                <a:latin typeface="Arial"/>
                <a:cs typeface="Arial"/>
              </a:rPr>
              <a:t>filetypes</a:t>
            </a:r>
            <a:r>
              <a:rPr sz="908" spc="95" dirty="0">
                <a:latin typeface="Arial"/>
                <a:cs typeface="Arial"/>
              </a:rPr>
              <a:t>=((</a:t>
            </a:r>
            <a:r>
              <a:rPr sz="908" b="1" spc="95" dirty="0">
                <a:solidFill>
                  <a:srgbClr val="008080"/>
                </a:solidFill>
                <a:latin typeface="Arial"/>
                <a:cs typeface="Arial"/>
              </a:rPr>
              <a:t>"Text</a:t>
            </a:r>
            <a:r>
              <a:rPr sz="908" b="1" spc="204" dirty="0">
                <a:solidFill>
                  <a:srgbClr val="008080"/>
                </a:solidFill>
                <a:latin typeface="Arial"/>
                <a:cs typeface="Arial"/>
              </a:rPr>
              <a:t> </a:t>
            </a:r>
            <a:r>
              <a:rPr sz="908" b="1" spc="141" dirty="0">
                <a:solidFill>
                  <a:srgbClr val="008080"/>
                </a:solidFill>
                <a:latin typeface="Arial"/>
                <a:cs typeface="Arial"/>
              </a:rPr>
              <a:t>files"</a:t>
            </a:r>
            <a:r>
              <a:rPr sz="908" spc="141" dirty="0">
                <a:latin typeface="Arial"/>
                <a:cs typeface="Arial"/>
              </a:rPr>
              <a:t>,</a:t>
            </a:r>
            <a:endParaRPr sz="908" dirty="0">
              <a:latin typeface="Arial"/>
              <a:cs typeface="Arial"/>
            </a:endParaRPr>
          </a:p>
          <a:p>
            <a:pPr marL="3942646">
              <a:lnSpc>
                <a:spcPts val="1026"/>
              </a:lnSpc>
            </a:pPr>
            <a:r>
              <a:rPr sz="908" b="1" spc="145" dirty="0">
                <a:solidFill>
                  <a:srgbClr val="008080"/>
                </a:solidFill>
                <a:latin typeface="Arial"/>
                <a:cs typeface="Arial"/>
              </a:rPr>
              <a:t>"*.txt*"</a:t>
            </a:r>
            <a:r>
              <a:rPr sz="908" spc="145" dirty="0">
                <a:latin typeface="Arial"/>
                <a:cs typeface="Arial"/>
              </a:rPr>
              <a:t>),</a:t>
            </a:r>
            <a:endParaRPr sz="908" dirty="0">
              <a:latin typeface="Arial"/>
              <a:cs typeface="Arial"/>
            </a:endParaRPr>
          </a:p>
          <a:p>
            <a:pPr marL="3942646" marR="510625" indent="-63972">
              <a:lnSpc>
                <a:spcPts val="1071"/>
              </a:lnSpc>
              <a:spcBef>
                <a:spcPts val="36"/>
              </a:spcBef>
            </a:pPr>
            <a:r>
              <a:rPr sz="908" spc="145" dirty="0">
                <a:latin typeface="Arial"/>
                <a:cs typeface="Arial"/>
              </a:rPr>
              <a:t>(</a:t>
            </a:r>
            <a:r>
              <a:rPr sz="908" b="1" spc="145" dirty="0">
                <a:solidFill>
                  <a:srgbClr val="008080"/>
                </a:solidFill>
                <a:latin typeface="Arial"/>
                <a:cs typeface="Arial"/>
              </a:rPr>
              <a:t>"all </a:t>
            </a:r>
            <a:r>
              <a:rPr sz="908" b="1" spc="141" dirty="0">
                <a:solidFill>
                  <a:srgbClr val="008080"/>
                </a:solidFill>
                <a:latin typeface="Arial"/>
                <a:cs typeface="Arial"/>
              </a:rPr>
              <a:t>files"</a:t>
            </a:r>
            <a:r>
              <a:rPr sz="908" spc="141" dirty="0">
                <a:latin typeface="Arial"/>
                <a:cs typeface="Arial"/>
              </a:rPr>
              <a:t>,  </a:t>
            </a:r>
            <a:r>
              <a:rPr sz="908" b="1" spc="154" dirty="0">
                <a:solidFill>
                  <a:srgbClr val="008080"/>
                </a:solidFill>
                <a:latin typeface="Arial"/>
                <a:cs typeface="Arial"/>
              </a:rPr>
              <a:t>"*.*"</a:t>
            </a:r>
            <a:r>
              <a:rPr sz="908" spc="154" dirty="0">
                <a:latin typeface="Arial"/>
                <a:cs typeface="Arial"/>
              </a:rPr>
              <a:t>)))</a:t>
            </a:r>
            <a:endParaRPr sz="908" dirty="0">
              <a:latin typeface="Arial"/>
              <a:cs typeface="Arial"/>
            </a:endParaRPr>
          </a:p>
          <a:p>
            <a:pPr>
              <a:spcBef>
                <a:spcPts val="5"/>
              </a:spcBef>
            </a:pPr>
            <a:endParaRPr sz="862" dirty="0">
              <a:latin typeface="Arial"/>
              <a:cs typeface="Arial"/>
            </a:endParaRPr>
          </a:p>
          <a:p>
            <a:pPr marL="773429">
              <a:lnSpc>
                <a:spcPts val="1080"/>
              </a:lnSpc>
              <a:tabLst>
                <a:tab pos="5082619" algn="l"/>
              </a:tabLst>
            </a:pPr>
            <a:r>
              <a:rPr sz="908" spc="95" dirty="0">
                <a:latin typeface="Arial"/>
                <a:cs typeface="Arial"/>
              </a:rPr>
              <a:t>label_file_explorer_key.configure(</a:t>
            </a:r>
            <a:r>
              <a:rPr sz="908" spc="95" dirty="0">
                <a:solidFill>
                  <a:srgbClr val="660099"/>
                </a:solidFill>
                <a:latin typeface="Arial"/>
                <a:cs typeface="Arial"/>
              </a:rPr>
              <a:t>text</a:t>
            </a:r>
            <a:r>
              <a:rPr sz="908" spc="95" dirty="0">
                <a:latin typeface="Arial"/>
                <a:cs typeface="Arial"/>
              </a:rPr>
              <a:t>=</a:t>
            </a:r>
            <a:r>
              <a:rPr sz="908" b="1" spc="95" dirty="0">
                <a:solidFill>
                  <a:srgbClr val="008080"/>
                </a:solidFill>
                <a:latin typeface="Arial"/>
                <a:cs typeface="Arial"/>
              </a:rPr>
              <a:t>"File  </a:t>
            </a:r>
            <a:r>
              <a:rPr sz="908" b="1" spc="-32" dirty="0">
                <a:solidFill>
                  <a:srgbClr val="008080"/>
                </a:solidFill>
                <a:latin typeface="Arial"/>
                <a:cs typeface="Arial"/>
              </a:rPr>
              <a:t>Opened:   </a:t>
            </a:r>
            <a:r>
              <a:rPr sz="908" b="1" spc="64" dirty="0">
                <a:solidFill>
                  <a:srgbClr val="008080"/>
                </a:solidFill>
                <a:latin typeface="Arial"/>
                <a:cs typeface="Arial"/>
              </a:rPr>
              <a:t>"</a:t>
            </a:r>
            <a:r>
              <a:rPr sz="908" b="1" spc="-32" dirty="0">
                <a:solidFill>
                  <a:srgbClr val="008080"/>
                </a:solidFill>
                <a:latin typeface="Arial"/>
                <a:cs typeface="Arial"/>
              </a:rPr>
              <a:t> </a:t>
            </a:r>
            <a:r>
              <a:rPr sz="908" spc="-36" dirty="0">
                <a:latin typeface="Arial"/>
                <a:cs typeface="Arial"/>
              </a:rPr>
              <a:t>+ </a:t>
            </a:r>
            <a:r>
              <a:rPr sz="908" spc="59" dirty="0">
                <a:latin typeface="Arial"/>
                <a:cs typeface="Arial"/>
              </a:rPr>
              <a:t> </a:t>
            </a:r>
            <a:r>
              <a:rPr sz="908" spc="77" dirty="0">
                <a:latin typeface="Arial"/>
                <a:cs typeface="Arial"/>
              </a:rPr>
              <a:t>filename)	</a:t>
            </a:r>
            <a:endParaRPr lang="en-IN" sz="908" spc="77" dirty="0">
              <a:latin typeface="Arial"/>
              <a:cs typeface="Arial"/>
            </a:endParaRPr>
          </a:p>
          <a:p>
            <a:pPr marL="773429">
              <a:lnSpc>
                <a:spcPts val="1080"/>
              </a:lnSpc>
              <a:tabLst>
                <a:tab pos="5082619" algn="l"/>
              </a:tabLst>
            </a:pPr>
            <a:r>
              <a:rPr sz="908" i="1" spc="-9" dirty="0">
                <a:solidFill>
                  <a:srgbClr val="808080"/>
                </a:solidFill>
                <a:latin typeface="Arial"/>
                <a:cs typeface="Arial"/>
              </a:rPr>
              <a:t>#</a:t>
            </a:r>
            <a:r>
              <a:rPr sz="908" i="1" spc="-36" dirty="0">
                <a:solidFill>
                  <a:srgbClr val="808080"/>
                </a:solidFill>
                <a:latin typeface="Arial"/>
                <a:cs typeface="Arial"/>
              </a:rPr>
              <a:t>Change</a:t>
            </a:r>
            <a:r>
              <a:rPr lang="en-IN" sz="908" i="1" spc="-36" dirty="0">
                <a:solidFill>
                  <a:srgbClr val="808080"/>
                </a:solidFill>
                <a:latin typeface="Arial"/>
                <a:cs typeface="Arial"/>
              </a:rPr>
              <a:t> </a:t>
            </a:r>
            <a:r>
              <a:rPr sz="908" i="1" spc="-36" dirty="0">
                <a:solidFill>
                  <a:srgbClr val="808080"/>
                </a:solidFill>
                <a:latin typeface="Arial"/>
                <a:cs typeface="Arial"/>
              </a:rPr>
              <a:t> </a:t>
            </a:r>
            <a:r>
              <a:rPr sz="908" i="1" spc="109" dirty="0">
                <a:solidFill>
                  <a:srgbClr val="808080"/>
                </a:solidFill>
                <a:latin typeface="Arial"/>
                <a:cs typeface="Arial"/>
              </a:rPr>
              <a:t>label</a:t>
            </a:r>
            <a:r>
              <a:rPr sz="908" i="1" spc="309" dirty="0">
                <a:solidFill>
                  <a:srgbClr val="808080"/>
                </a:solidFill>
                <a:latin typeface="Arial"/>
                <a:cs typeface="Arial"/>
              </a:rPr>
              <a:t> </a:t>
            </a:r>
            <a:r>
              <a:rPr sz="908" i="1" spc="64" dirty="0">
                <a:solidFill>
                  <a:srgbClr val="808080"/>
                </a:solidFill>
                <a:latin typeface="Arial"/>
                <a:cs typeface="Arial"/>
              </a:rPr>
              <a:t>contents</a:t>
            </a:r>
            <a:endParaRPr sz="908" dirty="0">
              <a:latin typeface="Arial"/>
              <a:cs typeface="Arial"/>
            </a:endParaRPr>
          </a:p>
          <a:p>
            <a:pPr>
              <a:spcBef>
                <a:spcPts val="45"/>
              </a:spcBef>
            </a:pPr>
            <a:endParaRPr sz="862" dirty="0">
              <a:latin typeface="Arial"/>
              <a:cs typeface="Arial"/>
            </a:endParaRPr>
          </a:p>
          <a:p>
            <a:pPr marL="773429">
              <a:lnSpc>
                <a:spcPts val="1071"/>
              </a:lnSpc>
              <a:spcBef>
                <a:spcPts val="5"/>
              </a:spcBef>
              <a:tabLst>
                <a:tab pos="2674153" algn="l"/>
              </a:tabLst>
            </a:pPr>
            <a:r>
              <a:rPr sz="908" spc="91" dirty="0">
                <a:latin typeface="Arial"/>
                <a:cs typeface="Arial"/>
              </a:rPr>
              <a:t>filepath_key</a:t>
            </a:r>
            <a:r>
              <a:rPr sz="908" spc="263" dirty="0">
                <a:latin typeface="Arial"/>
                <a:cs typeface="Arial"/>
              </a:rPr>
              <a:t> </a:t>
            </a:r>
            <a:r>
              <a:rPr sz="908" spc="-36" dirty="0">
                <a:latin typeface="Arial"/>
                <a:cs typeface="Arial"/>
              </a:rPr>
              <a:t>= </a:t>
            </a:r>
            <a:r>
              <a:rPr sz="908" spc="73" dirty="0">
                <a:latin typeface="Arial"/>
                <a:cs typeface="Arial"/>
              </a:rPr>
              <a:t> </a:t>
            </a:r>
            <a:r>
              <a:rPr sz="908" spc="103" dirty="0">
                <a:solidFill>
                  <a:srgbClr val="000080"/>
                </a:solidFill>
                <a:latin typeface="Arial"/>
                <a:cs typeface="Arial"/>
              </a:rPr>
              <a:t>str</a:t>
            </a:r>
            <a:r>
              <a:rPr sz="908" spc="103" dirty="0">
                <a:latin typeface="Arial"/>
                <a:cs typeface="Arial"/>
              </a:rPr>
              <a:t>(filename)	</a:t>
            </a:r>
            <a:r>
              <a:rPr sz="908" i="1" spc="-9" dirty="0">
                <a:solidFill>
                  <a:srgbClr val="808080"/>
                </a:solidFill>
                <a:latin typeface="Arial"/>
                <a:cs typeface="Arial"/>
              </a:rPr>
              <a:t># </a:t>
            </a:r>
            <a:r>
              <a:rPr sz="908" i="1" spc="-23" dirty="0">
                <a:solidFill>
                  <a:srgbClr val="808080"/>
                </a:solidFill>
                <a:latin typeface="Arial"/>
                <a:cs typeface="Arial"/>
              </a:rPr>
              <a:t>Changes </a:t>
            </a:r>
            <a:r>
              <a:rPr sz="908" i="1" spc="73" dirty="0">
                <a:solidFill>
                  <a:srgbClr val="808080"/>
                </a:solidFill>
                <a:latin typeface="Arial"/>
                <a:cs typeface="Arial"/>
              </a:rPr>
              <a:t>the </a:t>
            </a:r>
            <a:r>
              <a:rPr sz="908" i="1" spc="77" dirty="0">
                <a:solidFill>
                  <a:srgbClr val="808080"/>
                </a:solidFill>
                <a:latin typeface="Arial"/>
                <a:cs typeface="Arial"/>
              </a:rPr>
              <a:t>extracted </a:t>
            </a:r>
            <a:r>
              <a:rPr sz="908" i="1" spc="127" dirty="0">
                <a:solidFill>
                  <a:srgbClr val="808080"/>
                </a:solidFill>
                <a:latin typeface="Arial"/>
                <a:cs typeface="Arial"/>
              </a:rPr>
              <a:t>filepath</a:t>
            </a:r>
            <a:r>
              <a:rPr sz="908" i="1" spc="-50" dirty="0">
                <a:solidFill>
                  <a:srgbClr val="808080"/>
                </a:solidFill>
                <a:latin typeface="Arial"/>
                <a:cs typeface="Arial"/>
              </a:rPr>
              <a:t> </a:t>
            </a:r>
            <a:r>
              <a:rPr sz="908" i="1" spc="118" dirty="0">
                <a:solidFill>
                  <a:srgbClr val="808080"/>
                </a:solidFill>
                <a:latin typeface="Arial"/>
                <a:cs typeface="Arial"/>
              </a:rPr>
              <a:t>to</a:t>
            </a:r>
            <a:endParaRPr sz="908" dirty="0">
              <a:latin typeface="Arial"/>
              <a:cs typeface="Arial"/>
            </a:endParaRPr>
          </a:p>
          <a:p>
            <a:pPr marL="11527">
              <a:lnSpc>
                <a:spcPts val="1071"/>
              </a:lnSpc>
            </a:pPr>
            <a:r>
              <a:rPr sz="908" i="1" spc="127" dirty="0">
                <a:solidFill>
                  <a:srgbClr val="808080"/>
                </a:solidFill>
                <a:latin typeface="Arial"/>
                <a:cs typeface="Arial"/>
              </a:rPr>
              <a:t>string</a:t>
            </a:r>
            <a:endParaRPr sz="908" dirty="0">
              <a:latin typeface="Arial"/>
              <a:cs typeface="Arial"/>
            </a:endParaRPr>
          </a:p>
          <a:p>
            <a:pPr>
              <a:spcBef>
                <a:spcPts val="41"/>
              </a:spcBef>
            </a:pPr>
            <a:endParaRPr sz="908" dirty="0">
              <a:latin typeface="Arial"/>
              <a:cs typeface="Arial"/>
            </a:endParaRPr>
          </a:p>
          <a:p>
            <a:pPr marL="773429" marR="2923702" indent="-254736">
              <a:lnSpc>
                <a:spcPts val="1071"/>
              </a:lnSpc>
            </a:pPr>
            <a:r>
              <a:rPr sz="908" b="1" spc="41" dirty="0">
                <a:solidFill>
                  <a:srgbClr val="000080"/>
                </a:solidFill>
                <a:latin typeface="Arial"/>
                <a:cs typeface="Arial"/>
              </a:rPr>
              <a:t>def </a:t>
            </a:r>
            <a:r>
              <a:rPr sz="908" spc="77" dirty="0">
                <a:latin typeface="Arial"/>
                <a:cs typeface="Arial"/>
              </a:rPr>
              <a:t>browse_encrypted_file():  </a:t>
            </a:r>
            <a:r>
              <a:rPr sz="908" b="1" spc="50" dirty="0">
                <a:solidFill>
                  <a:srgbClr val="000080"/>
                </a:solidFill>
                <a:latin typeface="Arial"/>
                <a:cs typeface="Arial"/>
              </a:rPr>
              <a:t>global </a:t>
            </a:r>
            <a:r>
              <a:rPr sz="908" spc="95" dirty="0">
                <a:latin typeface="Arial"/>
                <a:cs typeface="Arial"/>
              </a:rPr>
              <a:t>filepath_decrypt  </a:t>
            </a:r>
            <a:r>
              <a:rPr sz="908" b="1" spc="50" dirty="0">
                <a:solidFill>
                  <a:srgbClr val="000080"/>
                </a:solidFill>
                <a:latin typeface="Arial"/>
                <a:cs typeface="Arial"/>
              </a:rPr>
              <a:t>global</a:t>
            </a:r>
            <a:r>
              <a:rPr sz="908" b="1" spc="231" dirty="0">
                <a:solidFill>
                  <a:srgbClr val="000080"/>
                </a:solidFill>
                <a:latin typeface="Arial"/>
                <a:cs typeface="Arial"/>
              </a:rPr>
              <a:t> </a:t>
            </a:r>
            <a:r>
              <a:rPr sz="908" spc="118" dirty="0">
                <a:latin typeface="Arial"/>
                <a:cs typeface="Arial"/>
              </a:rPr>
              <a:t>data_list</a:t>
            </a:r>
            <a:endParaRPr sz="908" dirty="0">
              <a:latin typeface="Arial"/>
              <a:cs typeface="Arial"/>
            </a:endParaRPr>
          </a:p>
          <a:p>
            <a:pPr>
              <a:lnSpc>
                <a:spcPct val="100000"/>
              </a:lnSpc>
            </a:pPr>
            <a:endParaRPr sz="862" dirty="0">
              <a:latin typeface="Arial"/>
              <a:cs typeface="Arial"/>
            </a:endParaRPr>
          </a:p>
          <a:p>
            <a:pPr marL="773429">
              <a:lnSpc>
                <a:spcPts val="1071"/>
              </a:lnSpc>
              <a:spcBef>
                <a:spcPts val="5"/>
              </a:spcBef>
            </a:pPr>
            <a:r>
              <a:rPr sz="908" i="1" spc="-9" dirty="0">
                <a:solidFill>
                  <a:srgbClr val="808080"/>
                </a:solidFill>
                <a:latin typeface="Arial"/>
                <a:cs typeface="Arial"/>
              </a:rPr>
              <a:t># </a:t>
            </a:r>
            <a:r>
              <a:rPr sz="908" i="1" spc="-41" dirty="0">
                <a:solidFill>
                  <a:srgbClr val="808080"/>
                </a:solidFill>
                <a:latin typeface="Arial"/>
                <a:cs typeface="Arial"/>
              </a:rPr>
              <a:t>Opens </a:t>
            </a:r>
            <a:r>
              <a:rPr sz="908" i="1" spc="-32" dirty="0">
                <a:solidFill>
                  <a:srgbClr val="808080"/>
                </a:solidFill>
                <a:latin typeface="Arial"/>
                <a:cs typeface="Arial"/>
              </a:rPr>
              <a:t>Windows </a:t>
            </a:r>
            <a:r>
              <a:rPr sz="908" i="1" spc="64" dirty="0">
                <a:solidFill>
                  <a:srgbClr val="808080"/>
                </a:solidFill>
                <a:latin typeface="Arial"/>
                <a:cs typeface="Arial"/>
              </a:rPr>
              <a:t>dialogue </a:t>
            </a:r>
            <a:r>
              <a:rPr sz="908" i="1" spc="9" dirty="0">
                <a:solidFill>
                  <a:srgbClr val="808080"/>
                </a:solidFill>
                <a:latin typeface="Arial"/>
                <a:cs typeface="Arial"/>
              </a:rPr>
              <a:t>box </a:t>
            </a:r>
            <a:r>
              <a:rPr sz="908" i="1" spc="118" dirty="0">
                <a:solidFill>
                  <a:srgbClr val="808080"/>
                </a:solidFill>
                <a:latin typeface="Arial"/>
                <a:cs typeface="Arial"/>
              </a:rPr>
              <a:t>to </a:t>
            </a:r>
            <a:r>
              <a:rPr sz="908" i="1" spc="9" dirty="0">
                <a:solidFill>
                  <a:srgbClr val="808080"/>
                </a:solidFill>
                <a:latin typeface="Arial"/>
                <a:cs typeface="Arial"/>
              </a:rPr>
              <a:t>browse </a:t>
            </a:r>
            <a:r>
              <a:rPr sz="908" i="1" spc="73" dirty="0">
                <a:solidFill>
                  <a:srgbClr val="808080"/>
                </a:solidFill>
                <a:latin typeface="Arial"/>
                <a:cs typeface="Arial"/>
              </a:rPr>
              <a:t>the </a:t>
            </a:r>
            <a:r>
              <a:rPr sz="908" i="1" spc="68" dirty="0">
                <a:solidFill>
                  <a:srgbClr val="808080"/>
                </a:solidFill>
                <a:latin typeface="Arial"/>
                <a:cs typeface="Arial"/>
              </a:rPr>
              <a:t>desired</a:t>
            </a:r>
            <a:r>
              <a:rPr sz="908" i="1" spc="145"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marL="773429">
              <a:lnSpc>
                <a:spcPts val="1062"/>
              </a:lnSpc>
            </a:pPr>
            <a:r>
              <a:rPr sz="908" spc="64" dirty="0">
                <a:latin typeface="Arial"/>
                <a:cs typeface="Arial"/>
              </a:rPr>
              <a:t>filename </a:t>
            </a:r>
            <a:r>
              <a:rPr sz="908" spc="-36" dirty="0">
                <a:latin typeface="Arial"/>
                <a:cs typeface="Arial"/>
              </a:rPr>
              <a:t>=</a:t>
            </a:r>
            <a:r>
              <a:rPr sz="908" spc="109" dirty="0">
                <a:latin typeface="Arial"/>
                <a:cs typeface="Arial"/>
              </a:rPr>
              <a:t> </a:t>
            </a:r>
            <a:r>
              <a:rPr sz="908" spc="113" dirty="0">
                <a:latin typeface="Arial"/>
                <a:cs typeface="Arial"/>
              </a:rPr>
              <a:t>filedialog.askopenfilename(</a:t>
            </a:r>
            <a:r>
              <a:rPr sz="908" spc="113" dirty="0">
                <a:solidFill>
                  <a:srgbClr val="660099"/>
                </a:solidFill>
                <a:latin typeface="Arial"/>
                <a:cs typeface="Arial"/>
              </a:rPr>
              <a:t>initialdir</a:t>
            </a:r>
            <a:r>
              <a:rPr sz="908" spc="113" dirty="0">
                <a:latin typeface="Arial"/>
                <a:cs typeface="Arial"/>
              </a:rPr>
              <a:t>=</a:t>
            </a:r>
            <a:r>
              <a:rPr sz="908" b="1" spc="113" dirty="0">
                <a:solidFill>
                  <a:srgbClr val="008080"/>
                </a:solidFill>
                <a:latin typeface="Arial"/>
                <a:cs typeface="Arial"/>
              </a:rPr>
              <a:t>"/"</a:t>
            </a:r>
            <a:r>
              <a:rPr sz="908" spc="113" dirty="0">
                <a:latin typeface="Arial"/>
                <a:cs typeface="Arial"/>
              </a:rPr>
              <a:t>,</a:t>
            </a:r>
            <a:endParaRPr sz="908" dirty="0">
              <a:latin typeface="Arial"/>
              <a:cs typeface="Arial"/>
            </a:endParaRPr>
          </a:p>
          <a:p>
            <a:pPr marL="3181896" marR="448382">
              <a:lnSpc>
                <a:spcPts val="1071"/>
              </a:lnSpc>
              <a:spcBef>
                <a:spcPts val="36"/>
              </a:spcBef>
            </a:pPr>
            <a:r>
              <a:rPr sz="908" spc="103" dirty="0">
                <a:solidFill>
                  <a:srgbClr val="660099"/>
                </a:solidFill>
                <a:latin typeface="Arial"/>
                <a:cs typeface="Arial"/>
              </a:rPr>
              <a:t>title</a:t>
            </a:r>
            <a:r>
              <a:rPr sz="908" spc="103" dirty="0">
                <a:latin typeface="Arial"/>
                <a:cs typeface="Arial"/>
              </a:rPr>
              <a:t>=</a:t>
            </a:r>
            <a:r>
              <a:rPr sz="908" b="1" spc="103" dirty="0">
                <a:solidFill>
                  <a:srgbClr val="008080"/>
                </a:solidFill>
                <a:latin typeface="Arial"/>
                <a:cs typeface="Arial"/>
              </a:rPr>
              <a:t>"Select </a:t>
            </a:r>
            <a:r>
              <a:rPr sz="908" b="1" spc="-9" dirty="0">
                <a:solidFill>
                  <a:srgbClr val="008080"/>
                </a:solidFill>
                <a:latin typeface="Arial"/>
                <a:cs typeface="Arial"/>
              </a:rPr>
              <a:t>a </a:t>
            </a:r>
            <a:r>
              <a:rPr sz="908" b="1" spc="123" dirty="0">
                <a:solidFill>
                  <a:srgbClr val="008080"/>
                </a:solidFill>
                <a:latin typeface="Arial"/>
                <a:cs typeface="Arial"/>
              </a:rPr>
              <a:t>File"</a:t>
            </a:r>
            <a:r>
              <a:rPr sz="908" spc="123" dirty="0">
                <a:latin typeface="Arial"/>
                <a:cs typeface="Arial"/>
              </a:rPr>
              <a:t>,  </a:t>
            </a:r>
            <a:r>
              <a:rPr sz="908" spc="95" dirty="0">
                <a:solidFill>
                  <a:srgbClr val="660099"/>
                </a:solidFill>
                <a:latin typeface="Arial"/>
                <a:cs typeface="Arial"/>
              </a:rPr>
              <a:t>filetypes</a:t>
            </a:r>
            <a:r>
              <a:rPr sz="908" spc="95" dirty="0">
                <a:latin typeface="Arial"/>
                <a:cs typeface="Arial"/>
              </a:rPr>
              <a:t>=((</a:t>
            </a:r>
            <a:r>
              <a:rPr sz="908" b="1" spc="95" dirty="0">
                <a:solidFill>
                  <a:srgbClr val="008080"/>
                </a:solidFill>
                <a:latin typeface="Arial"/>
                <a:cs typeface="Arial"/>
              </a:rPr>
              <a:t>"Text</a:t>
            </a:r>
            <a:r>
              <a:rPr sz="908" b="1" spc="204" dirty="0">
                <a:solidFill>
                  <a:srgbClr val="008080"/>
                </a:solidFill>
                <a:latin typeface="Arial"/>
                <a:cs typeface="Arial"/>
              </a:rPr>
              <a:t> </a:t>
            </a:r>
            <a:r>
              <a:rPr sz="908" b="1" spc="141" dirty="0">
                <a:solidFill>
                  <a:srgbClr val="008080"/>
                </a:solidFill>
                <a:latin typeface="Arial"/>
                <a:cs typeface="Arial"/>
              </a:rPr>
              <a:t>files"</a:t>
            </a:r>
            <a:r>
              <a:rPr sz="908" spc="141" dirty="0">
                <a:latin typeface="Arial"/>
                <a:cs typeface="Arial"/>
              </a:rPr>
              <a:t>,</a:t>
            </a:r>
            <a:endParaRPr sz="908" dirty="0">
              <a:latin typeface="Arial"/>
              <a:cs typeface="Arial"/>
            </a:endParaRPr>
          </a:p>
          <a:p>
            <a:pPr marL="3942646">
              <a:lnSpc>
                <a:spcPts val="1007"/>
              </a:lnSpc>
            </a:pPr>
            <a:r>
              <a:rPr sz="908" b="1" spc="145" dirty="0">
                <a:solidFill>
                  <a:srgbClr val="008080"/>
                </a:solidFill>
                <a:latin typeface="Arial"/>
                <a:cs typeface="Arial"/>
              </a:rPr>
              <a:t>"*.txt*"</a:t>
            </a:r>
            <a:r>
              <a:rPr sz="908" spc="145" dirty="0">
                <a:latin typeface="Arial"/>
                <a:cs typeface="Arial"/>
              </a:rPr>
              <a:t>),</a:t>
            </a:r>
            <a:endParaRPr sz="908" dirty="0">
              <a:latin typeface="Arial"/>
              <a:cs typeface="Arial"/>
            </a:endParaRPr>
          </a:p>
          <a:p>
            <a:pPr marL="3942646" marR="510625" indent="-63972">
              <a:lnSpc>
                <a:spcPts val="1053"/>
              </a:lnSpc>
              <a:spcBef>
                <a:spcPts val="54"/>
              </a:spcBef>
            </a:pPr>
            <a:r>
              <a:rPr sz="908" spc="145" dirty="0">
                <a:latin typeface="Arial"/>
                <a:cs typeface="Arial"/>
              </a:rPr>
              <a:t>(</a:t>
            </a:r>
            <a:r>
              <a:rPr sz="908" b="1" spc="145" dirty="0">
                <a:solidFill>
                  <a:srgbClr val="008080"/>
                </a:solidFill>
                <a:latin typeface="Arial"/>
                <a:cs typeface="Arial"/>
              </a:rPr>
              <a:t>"all </a:t>
            </a:r>
            <a:r>
              <a:rPr sz="908" b="1" spc="141" dirty="0">
                <a:solidFill>
                  <a:srgbClr val="008080"/>
                </a:solidFill>
                <a:latin typeface="Arial"/>
                <a:cs typeface="Arial"/>
              </a:rPr>
              <a:t>files"</a:t>
            </a:r>
            <a:r>
              <a:rPr sz="908" spc="141" dirty="0">
                <a:latin typeface="Arial"/>
                <a:cs typeface="Arial"/>
              </a:rPr>
              <a:t>,  </a:t>
            </a:r>
            <a:r>
              <a:rPr sz="908" b="1" spc="154" dirty="0">
                <a:solidFill>
                  <a:srgbClr val="008080"/>
                </a:solidFill>
                <a:latin typeface="Arial"/>
                <a:cs typeface="Arial"/>
              </a:rPr>
              <a:t>"*.*"</a:t>
            </a:r>
            <a:r>
              <a:rPr sz="908" spc="154" dirty="0">
                <a:latin typeface="Arial"/>
                <a:cs typeface="Arial"/>
              </a:rPr>
              <a:t>)))</a:t>
            </a:r>
            <a:endParaRPr sz="908" dirty="0">
              <a:latin typeface="Arial"/>
              <a:cs typeface="Arial"/>
            </a:endParaRPr>
          </a:p>
          <a:p>
            <a:pPr>
              <a:spcBef>
                <a:spcPts val="18"/>
              </a:spcBef>
            </a:pPr>
            <a:endParaRPr sz="908" dirty="0">
              <a:latin typeface="Arial"/>
              <a:cs typeface="Arial"/>
            </a:endParaRPr>
          </a:p>
          <a:p>
            <a:pPr marL="11527" marR="4611" indent="761902">
              <a:lnSpc>
                <a:spcPts val="1071"/>
              </a:lnSpc>
              <a:tabLst>
                <a:tab pos="709457" algn="l"/>
              </a:tabLst>
            </a:pPr>
            <a:r>
              <a:rPr sz="908" spc="77" dirty="0">
                <a:latin typeface="Arial"/>
                <a:cs typeface="Arial"/>
              </a:rPr>
              <a:t>label_file_explorer_decrypt.configure(</a:t>
            </a:r>
            <a:r>
              <a:rPr sz="908" spc="77" dirty="0">
                <a:solidFill>
                  <a:srgbClr val="660099"/>
                </a:solidFill>
                <a:latin typeface="Arial"/>
                <a:cs typeface="Arial"/>
              </a:rPr>
              <a:t>text</a:t>
            </a:r>
            <a:r>
              <a:rPr sz="908" spc="77" dirty="0">
                <a:latin typeface="Arial"/>
                <a:cs typeface="Arial"/>
              </a:rPr>
              <a:t>=</a:t>
            </a:r>
            <a:r>
              <a:rPr sz="908" b="1" spc="77" dirty="0">
                <a:solidFill>
                  <a:srgbClr val="008080"/>
                </a:solidFill>
                <a:latin typeface="Arial"/>
                <a:cs typeface="Arial"/>
              </a:rPr>
              <a:t>"Encrypted </a:t>
            </a:r>
            <a:r>
              <a:rPr sz="908" b="1" spc="103" dirty="0">
                <a:solidFill>
                  <a:srgbClr val="008080"/>
                </a:solidFill>
                <a:latin typeface="Arial"/>
                <a:cs typeface="Arial"/>
              </a:rPr>
              <a:t>File </a:t>
            </a:r>
            <a:r>
              <a:rPr sz="908" b="1" spc="-32" dirty="0">
                <a:solidFill>
                  <a:srgbClr val="008080"/>
                </a:solidFill>
                <a:latin typeface="Arial"/>
                <a:cs typeface="Arial"/>
              </a:rPr>
              <a:t>Opened: </a:t>
            </a:r>
            <a:r>
              <a:rPr sz="908" b="1" spc="64" dirty="0">
                <a:solidFill>
                  <a:srgbClr val="008080"/>
                </a:solidFill>
                <a:latin typeface="Arial"/>
                <a:cs typeface="Arial"/>
              </a:rPr>
              <a:t>" </a:t>
            </a:r>
            <a:r>
              <a:rPr sz="908" spc="-36" dirty="0">
                <a:latin typeface="Arial"/>
                <a:cs typeface="Arial"/>
              </a:rPr>
              <a:t>+  </a:t>
            </a:r>
            <a:r>
              <a:rPr sz="908" spc="77" dirty="0">
                <a:latin typeface="Arial"/>
                <a:cs typeface="Arial"/>
              </a:rPr>
              <a:t>filename)	</a:t>
            </a:r>
            <a:r>
              <a:rPr sz="908" i="1" spc="-9" dirty="0">
                <a:solidFill>
                  <a:srgbClr val="808080"/>
                </a:solidFill>
                <a:latin typeface="Arial"/>
                <a:cs typeface="Arial"/>
              </a:rPr>
              <a:t># </a:t>
            </a:r>
            <a:r>
              <a:rPr sz="908" i="1" spc="-36" dirty="0">
                <a:solidFill>
                  <a:srgbClr val="808080"/>
                </a:solidFill>
                <a:latin typeface="Arial"/>
                <a:cs typeface="Arial"/>
              </a:rPr>
              <a:t>Change </a:t>
            </a:r>
            <a:r>
              <a:rPr sz="908" i="1" spc="109" dirty="0">
                <a:solidFill>
                  <a:srgbClr val="808080"/>
                </a:solidFill>
                <a:latin typeface="Arial"/>
                <a:cs typeface="Arial"/>
              </a:rPr>
              <a:t>label</a:t>
            </a:r>
            <a:r>
              <a:rPr sz="908" i="1" spc="309" dirty="0">
                <a:solidFill>
                  <a:srgbClr val="808080"/>
                </a:solidFill>
                <a:latin typeface="Arial"/>
                <a:cs typeface="Arial"/>
              </a:rPr>
              <a:t> </a:t>
            </a:r>
            <a:r>
              <a:rPr sz="908" i="1" spc="68" dirty="0">
                <a:solidFill>
                  <a:srgbClr val="808080"/>
                </a:solidFill>
                <a:latin typeface="Arial"/>
                <a:cs typeface="Arial"/>
              </a:rPr>
              <a:t>contents</a:t>
            </a:r>
            <a:endParaRPr sz="908" dirty="0">
              <a:latin typeface="Arial"/>
              <a:cs typeface="Arial"/>
            </a:endParaRPr>
          </a:p>
          <a:p>
            <a:pPr>
              <a:spcBef>
                <a:spcPts val="9"/>
              </a:spcBef>
            </a:pPr>
            <a:endParaRPr sz="862" dirty="0">
              <a:latin typeface="Arial"/>
              <a:cs typeface="Arial"/>
            </a:endParaRPr>
          </a:p>
          <a:p>
            <a:pPr marL="773429">
              <a:lnSpc>
                <a:spcPts val="1080"/>
              </a:lnSpc>
              <a:tabLst>
                <a:tab pos="2927736" algn="l"/>
              </a:tabLst>
            </a:pPr>
            <a:r>
              <a:rPr sz="908" spc="91" dirty="0">
                <a:latin typeface="Arial"/>
                <a:cs typeface="Arial"/>
              </a:rPr>
              <a:t>filepath_decrypt</a:t>
            </a:r>
            <a:r>
              <a:rPr sz="908" spc="281" dirty="0">
                <a:latin typeface="Arial"/>
                <a:cs typeface="Arial"/>
              </a:rPr>
              <a:t> </a:t>
            </a:r>
            <a:r>
              <a:rPr sz="908" spc="-36" dirty="0">
                <a:latin typeface="Arial"/>
                <a:cs typeface="Arial"/>
              </a:rPr>
              <a:t>= </a:t>
            </a:r>
            <a:r>
              <a:rPr sz="908" spc="77" dirty="0">
                <a:latin typeface="Arial"/>
                <a:cs typeface="Arial"/>
              </a:rPr>
              <a:t> </a:t>
            </a:r>
            <a:r>
              <a:rPr sz="908" spc="103" dirty="0">
                <a:solidFill>
                  <a:srgbClr val="000080"/>
                </a:solidFill>
                <a:latin typeface="Arial"/>
                <a:cs typeface="Arial"/>
              </a:rPr>
              <a:t>str</a:t>
            </a:r>
            <a:r>
              <a:rPr sz="908" spc="103" dirty="0">
                <a:latin typeface="Arial"/>
                <a:cs typeface="Arial"/>
              </a:rPr>
              <a:t>(filename)	</a:t>
            </a:r>
            <a:r>
              <a:rPr sz="908" i="1" spc="-9" dirty="0">
                <a:solidFill>
                  <a:srgbClr val="808080"/>
                </a:solidFill>
                <a:latin typeface="Arial"/>
                <a:cs typeface="Arial"/>
              </a:rPr>
              <a:t># </a:t>
            </a:r>
            <a:r>
              <a:rPr sz="908" i="1" spc="-27" dirty="0">
                <a:solidFill>
                  <a:srgbClr val="808080"/>
                </a:solidFill>
                <a:latin typeface="Arial"/>
                <a:cs typeface="Arial"/>
              </a:rPr>
              <a:t>Changes </a:t>
            </a:r>
            <a:r>
              <a:rPr sz="908" i="1" spc="73" dirty="0">
                <a:solidFill>
                  <a:srgbClr val="808080"/>
                </a:solidFill>
                <a:latin typeface="Arial"/>
                <a:cs typeface="Arial"/>
              </a:rPr>
              <a:t>the </a:t>
            </a:r>
            <a:r>
              <a:rPr sz="908" i="1" spc="77" dirty="0">
                <a:solidFill>
                  <a:srgbClr val="808080"/>
                </a:solidFill>
                <a:latin typeface="Arial"/>
                <a:cs typeface="Arial"/>
              </a:rPr>
              <a:t>extracted </a:t>
            </a:r>
            <a:r>
              <a:rPr sz="908" i="1" spc="127" dirty="0">
                <a:solidFill>
                  <a:srgbClr val="808080"/>
                </a:solidFill>
                <a:latin typeface="Arial"/>
                <a:cs typeface="Arial"/>
              </a:rPr>
              <a:t>filepath</a:t>
            </a:r>
            <a:r>
              <a:rPr sz="908" i="1" spc="-9" dirty="0">
                <a:solidFill>
                  <a:srgbClr val="808080"/>
                </a:solidFill>
                <a:latin typeface="Arial"/>
                <a:cs typeface="Arial"/>
              </a:rPr>
              <a:t> </a:t>
            </a:r>
            <a:r>
              <a:rPr sz="908" i="1" spc="118" dirty="0">
                <a:solidFill>
                  <a:srgbClr val="808080"/>
                </a:solidFill>
                <a:latin typeface="Arial"/>
                <a:cs typeface="Arial"/>
              </a:rPr>
              <a:t>to</a:t>
            </a:r>
            <a:endParaRPr sz="908" dirty="0">
              <a:latin typeface="Arial"/>
              <a:cs typeface="Arial"/>
            </a:endParaRPr>
          </a:p>
          <a:p>
            <a:pPr marL="11527">
              <a:lnSpc>
                <a:spcPts val="1062"/>
              </a:lnSpc>
            </a:pPr>
            <a:r>
              <a:rPr sz="908" i="1" spc="127" dirty="0">
                <a:solidFill>
                  <a:srgbClr val="808080"/>
                </a:solidFill>
                <a:latin typeface="Arial"/>
                <a:cs typeface="Arial"/>
              </a:rPr>
              <a:t>string</a:t>
            </a:r>
            <a:endParaRPr sz="908" dirty="0">
              <a:latin typeface="Arial"/>
              <a:cs typeface="Arial"/>
            </a:endParaRPr>
          </a:p>
          <a:p>
            <a:pPr marL="773429">
              <a:lnSpc>
                <a:spcPts val="1062"/>
              </a:lnSpc>
            </a:pPr>
            <a:r>
              <a:rPr sz="908" spc="82" dirty="0" err="1">
                <a:latin typeface="Arial"/>
                <a:cs typeface="Arial"/>
              </a:rPr>
              <a:t>data_list.append</a:t>
            </a:r>
            <a:r>
              <a:rPr sz="908" spc="82" dirty="0">
                <a:latin typeface="Arial"/>
                <a:cs typeface="Arial"/>
              </a:rPr>
              <a:t>(</a:t>
            </a:r>
            <a:r>
              <a:rPr sz="908" spc="100" dirty="0" err="1">
                <a:latin typeface="Arial"/>
                <a:cs typeface="Arial"/>
              </a:rPr>
              <a:t>filepath_decrypt</a:t>
            </a:r>
            <a:r>
              <a:rPr sz="908" spc="100" dirty="0">
                <a:latin typeface="Arial"/>
                <a:cs typeface="Arial"/>
              </a:rPr>
              <a:t>)	</a:t>
            </a:r>
            <a:r>
              <a:rPr sz="908" i="1" spc="-9" dirty="0">
                <a:solidFill>
                  <a:srgbClr val="808080"/>
                </a:solidFill>
                <a:latin typeface="Arial"/>
                <a:cs typeface="Arial"/>
              </a:rPr>
              <a:t># </a:t>
            </a:r>
            <a:r>
              <a:rPr sz="908" i="1" spc="-18" dirty="0">
                <a:solidFill>
                  <a:srgbClr val="808080"/>
                </a:solidFill>
                <a:latin typeface="Arial"/>
                <a:cs typeface="Arial"/>
              </a:rPr>
              <a:t>Appends </a:t>
            </a:r>
            <a:r>
              <a:rPr sz="908" i="1" spc="73" dirty="0">
                <a:solidFill>
                  <a:srgbClr val="808080"/>
                </a:solidFill>
                <a:latin typeface="Arial"/>
                <a:cs typeface="Arial"/>
              </a:rPr>
              <a:t>the </a:t>
            </a:r>
            <a:r>
              <a:rPr sz="908" i="1" spc="77" dirty="0">
                <a:solidFill>
                  <a:srgbClr val="808080"/>
                </a:solidFill>
                <a:latin typeface="Arial"/>
                <a:cs typeface="Arial"/>
              </a:rPr>
              <a:t>extracted </a:t>
            </a:r>
            <a:r>
              <a:rPr sz="908" i="1" spc="127" dirty="0">
                <a:solidFill>
                  <a:srgbClr val="808080"/>
                </a:solidFill>
                <a:latin typeface="Arial"/>
                <a:cs typeface="Arial"/>
              </a:rPr>
              <a:t>filepath into </a:t>
            </a:r>
            <a:r>
              <a:rPr sz="908" i="1" spc="-9" dirty="0">
                <a:solidFill>
                  <a:srgbClr val="808080"/>
                </a:solidFill>
                <a:latin typeface="Arial"/>
                <a:cs typeface="Arial"/>
              </a:rPr>
              <a:t>a  </a:t>
            </a:r>
            <a:r>
              <a:rPr sz="908" i="1" spc="177" dirty="0">
                <a:solidFill>
                  <a:srgbClr val="808080"/>
                </a:solidFill>
                <a:latin typeface="Arial"/>
                <a:cs typeface="Arial"/>
              </a:rPr>
              <a:t>list(later </a:t>
            </a:r>
            <a:r>
              <a:rPr sz="908" i="1" dirty="0">
                <a:solidFill>
                  <a:srgbClr val="808080"/>
                </a:solidFill>
                <a:latin typeface="Arial"/>
                <a:cs typeface="Arial"/>
              </a:rPr>
              <a:t>used </a:t>
            </a:r>
            <a:r>
              <a:rPr sz="908" i="1" spc="118" dirty="0">
                <a:solidFill>
                  <a:srgbClr val="808080"/>
                </a:solidFill>
                <a:latin typeface="Arial"/>
                <a:cs typeface="Arial"/>
              </a:rPr>
              <a:t>to </a:t>
            </a:r>
            <a:r>
              <a:rPr sz="908" i="1" spc="109" dirty="0">
                <a:solidFill>
                  <a:srgbClr val="808080"/>
                </a:solidFill>
                <a:latin typeface="Arial"/>
                <a:cs typeface="Arial"/>
              </a:rPr>
              <a:t>flush </a:t>
            </a:r>
            <a:r>
              <a:rPr sz="908" i="1" spc="64" dirty="0">
                <a:solidFill>
                  <a:srgbClr val="808080"/>
                </a:solidFill>
                <a:latin typeface="Arial"/>
                <a:cs typeface="Arial"/>
              </a:rPr>
              <a:t>contents </a:t>
            </a:r>
            <a:r>
              <a:rPr sz="908" i="1" spc="100" dirty="0">
                <a:solidFill>
                  <a:srgbClr val="808080"/>
                </a:solidFill>
                <a:latin typeface="Arial"/>
                <a:cs typeface="Arial"/>
              </a:rPr>
              <a:t>inside </a:t>
            </a:r>
            <a:r>
              <a:rPr sz="908" i="1" spc="109" dirty="0">
                <a:solidFill>
                  <a:srgbClr val="808080"/>
                </a:solidFill>
                <a:latin typeface="Arial"/>
                <a:cs typeface="Arial"/>
              </a:rPr>
              <a:t>sql</a:t>
            </a:r>
            <a:r>
              <a:rPr sz="908" i="1" spc="222" dirty="0">
                <a:solidFill>
                  <a:srgbClr val="808080"/>
                </a:solidFill>
                <a:latin typeface="Arial"/>
                <a:cs typeface="Arial"/>
              </a:rPr>
              <a:t> </a:t>
            </a:r>
            <a:r>
              <a:rPr sz="908" i="1" spc="118" dirty="0">
                <a:solidFill>
                  <a:srgbClr val="808080"/>
                </a:solidFill>
                <a:latin typeface="Arial"/>
                <a:cs typeface="Arial"/>
              </a:rPr>
              <a:t>table)</a:t>
            </a:r>
            <a:endParaRPr sz="908" dirty="0">
              <a:latin typeface="Arial"/>
              <a:cs typeface="Arial"/>
            </a:endParaRPr>
          </a:p>
          <a:p>
            <a:pPr>
              <a:spcBef>
                <a:spcPts val="27"/>
              </a:spcBef>
            </a:pPr>
            <a:endParaRPr sz="862" dirty="0">
              <a:latin typeface="Arial"/>
              <a:cs typeface="Arial"/>
            </a:endParaRPr>
          </a:p>
          <a:p>
            <a:pPr marL="518693">
              <a:lnSpc>
                <a:spcPts val="1071"/>
              </a:lnSpc>
            </a:pPr>
            <a:r>
              <a:rPr sz="908" b="1" spc="41" dirty="0">
                <a:solidFill>
                  <a:srgbClr val="000080"/>
                </a:solidFill>
                <a:latin typeface="Arial"/>
                <a:cs typeface="Arial"/>
              </a:rPr>
              <a:t>def</a:t>
            </a:r>
            <a:r>
              <a:rPr sz="908" b="1" spc="250" dirty="0">
                <a:solidFill>
                  <a:srgbClr val="000080"/>
                </a:solidFill>
                <a:latin typeface="Arial"/>
                <a:cs typeface="Arial"/>
              </a:rPr>
              <a:t> </a:t>
            </a:r>
            <a:r>
              <a:rPr sz="908" spc="86" dirty="0">
                <a:latin typeface="Arial"/>
                <a:cs typeface="Arial"/>
              </a:rPr>
              <a:t>extract_key(filename):</a:t>
            </a:r>
            <a:endParaRPr sz="908" dirty="0">
              <a:latin typeface="Arial"/>
              <a:cs typeface="Arial"/>
            </a:endParaRPr>
          </a:p>
          <a:p>
            <a:pPr marL="773429">
              <a:lnSpc>
                <a:spcPts val="1071"/>
              </a:lnSpc>
            </a:pPr>
            <a:r>
              <a:rPr sz="908" b="1" spc="50" dirty="0">
                <a:solidFill>
                  <a:srgbClr val="000080"/>
                </a:solidFill>
                <a:latin typeface="Arial"/>
                <a:cs typeface="Arial"/>
              </a:rPr>
              <a:t>global</a:t>
            </a:r>
            <a:r>
              <a:rPr sz="908" b="1" spc="241" dirty="0">
                <a:solidFill>
                  <a:srgbClr val="000080"/>
                </a:solidFill>
                <a:latin typeface="Arial"/>
                <a:cs typeface="Arial"/>
              </a:rPr>
              <a:t> </a:t>
            </a:r>
            <a:r>
              <a:rPr sz="908" spc="59" dirty="0">
                <a:latin typeface="Arial"/>
                <a:cs typeface="Arial"/>
              </a:rPr>
              <a:t>extracted_key</a:t>
            </a:r>
            <a:endParaRPr sz="908" dirty="0">
              <a:latin typeface="Arial"/>
              <a:cs typeface="Arial"/>
            </a:endParaRPr>
          </a:p>
          <a:p>
            <a:pPr>
              <a:spcBef>
                <a:spcPts val="41"/>
              </a:spcBef>
            </a:pPr>
            <a:endParaRPr sz="908" dirty="0">
              <a:latin typeface="Arial"/>
              <a:cs typeface="Arial"/>
            </a:endParaRPr>
          </a:p>
          <a:p>
            <a:pPr marL="11527" marR="196527" indent="761902">
              <a:lnSpc>
                <a:spcPts val="1071"/>
              </a:lnSpc>
              <a:tabLst>
                <a:tab pos="3624514" algn="l"/>
              </a:tabLst>
            </a:pPr>
            <a:r>
              <a:rPr sz="908" spc="59" dirty="0">
                <a:latin typeface="Arial"/>
                <a:cs typeface="Arial"/>
              </a:rPr>
              <a:t>extracted_key  </a:t>
            </a:r>
            <a:r>
              <a:rPr sz="908" spc="-36" dirty="0">
                <a:latin typeface="Arial"/>
                <a:cs typeface="Arial"/>
              </a:rPr>
              <a:t>=</a:t>
            </a:r>
            <a:r>
              <a:rPr sz="908" spc="177" dirty="0">
                <a:latin typeface="Arial"/>
                <a:cs typeface="Arial"/>
              </a:rPr>
              <a:t> </a:t>
            </a:r>
            <a:r>
              <a:rPr sz="908" spc="64" dirty="0">
                <a:solidFill>
                  <a:srgbClr val="000080"/>
                </a:solidFill>
                <a:latin typeface="Arial"/>
                <a:cs typeface="Arial"/>
              </a:rPr>
              <a:t>open</a:t>
            </a:r>
            <a:r>
              <a:rPr sz="908" spc="64" dirty="0">
                <a:latin typeface="Arial"/>
                <a:cs typeface="Arial"/>
              </a:rPr>
              <a:t>(filename,</a:t>
            </a:r>
            <a:r>
              <a:rPr sz="908" spc="272" dirty="0">
                <a:latin typeface="Arial"/>
                <a:cs typeface="Arial"/>
              </a:rPr>
              <a:t> </a:t>
            </a:r>
            <a:r>
              <a:rPr sz="908" b="1" spc="100" dirty="0">
                <a:solidFill>
                  <a:srgbClr val="008080"/>
                </a:solidFill>
                <a:latin typeface="Arial"/>
                <a:cs typeface="Arial"/>
              </a:rPr>
              <a:t>"rb"</a:t>
            </a:r>
            <a:r>
              <a:rPr sz="908" spc="100" dirty="0">
                <a:latin typeface="Arial"/>
                <a:cs typeface="Arial"/>
              </a:rPr>
              <a:t>).read()	</a:t>
            </a:r>
            <a:r>
              <a:rPr sz="908" i="1" spc="-9" dirty="0">
                <a:solidFill>
                  <a:srgbClr val="808080"/>
                </a:solidFill>
                <a:latin typeface="Arial"/>
                <a:cs typeface="Arial"/>
              </a:rPr>
              <a:t># </a:t>
            </a:r>
            <a:r>
              <a:rPr sz="908" i="1" spc="-32" dirty="0">
                <a:solidFill>
                  <a:srgbClr val="808080"/>
                </a:solidFill>
                <a:latin typeface="Arial"/>
                <a:cs typeface="Arial"/>
              </a:rPr>
              <a:t>Reads </a:t>
            </a:r>
            <a:r>
              <a:rPr sz="908" i="1" spc="73" dirty="0">
                <a:solidFill>
                  <a:srgbClr val="808080"/>
                </a:solidFill>
                <a:latin typeface="Arial"/>
                <a:cs typeface="Arial"/>
              </a:rPr>
              <a:t>the </a:t>
            </a:r>
            <a:r>
              <a:rPr sz="908" i="1" spc="82" dirty="0">
                <a:solidFill>
                  <a:srgbClr val="808080"/>
                </a:solidFill>
                <a:latin typeface="Arial"/>
                <a:cs typeface="Arial"/>
              </a:rPr>
              <a:t>binary </a:t>
            </a:r>
            <a:r>
              <a:rPr sz="908" i="1" spc="23" dirty="0">
                <a:solidFill>
                  <a:srgbClr val="808080"/>
                </a:solidFill>
                <a:latin typeface="Arial"/>
                <a:cs typeface="Arial"/>
              </a:rPr>
              <a:t>key  </a:t>
            </a:r>
            <a:r>
              <a:rPr sz="908" i="1" spc="41" dirty="0">
                <a:solidFill>
                  <a:srgbClr val="808080"/>
                </a:solidFill>
                <a:latin typeface="Arial"/>
                <a:cs typeface="Arial"/>
              </a:rPr>
              <a:t>from </a:t>
            </a:r>
            <a:r>
              <a:rPr sz="908" i="1" spc="73" dirty="0">
                <a:solidFill>
                  <a:srgbClr val="808080"/>
                </a:solidFill>
                <a:latin typeface="Arial"/>
                <a:cs typeface="Arial"/>
              </a:rPr>
              <a:t>the</a:t>
            </a:r>
            <a:r>
              <a:rPr sz="908" i="1" spc="154"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a:spcBef>
                <a:spcPts val="9"/>
              </a:spcBef>
            </a:pPr>
            <a:endParaRPr sz="862" dirty="0">
              <a:latin typeface="Arial"/>
              <a:cs typeface="Arial"/>
            </a:endParaRPr>
          </a:p>
          <a:p>
            <a:pPr marL="518693">
              <a:lnSpc>
                <a:spcPts val="1080"/>
              </a:lnSpc>
              <a:spcBef>
                <a:spcPts val="5"/>
              </a:spcBef>
            </a:pPr>
            <a:r>
              <a:rPr sz="908" i="1" spc="-9" dirty="0">
                <a:solidFill>
                  <a:srgbClr val="808080"/>
                </a:solidFill>
                <a:latin typeface="Arial"/>
                <a:cs typeface="Arial"/>
              </a:rPr>
              <a:t># </a:t>
            </a:r>
            <a:r>
              <a:rPr sz="908" i="1" spc="59" dirty="0">
                <a:solidFill>
                  <a:srgbClr val="808080"/>
                </a:solidFill>
                <a:latin typeface="Arial"/>
                <a:cs typeface="Arial"/>
              </a:rPr>
              <a:t>Decryption</a:t>
            </a:r>
            <a:r>
              <a:rPr sz="908" i="1" spc="259" dirty="0">
                <a:solidFill>
                  <a:srgbClr val="808080"/>
                </a:solidFill>
                <a:latin typeface="Arial"/>
                <a:cs typeface="Arial"/>
              </a:rPr>
              <a:t> </a:t>
            </a:r>
            <a:r>
              <a:rPr sz="908" i="1" spc="27" dirty="0">
                <a:solidFill>
                  <a:srgbClr val="808080"/>
                </a:solidFill>
                <a:latin typeface="Arial"/>
                <a:cs typeface="Arial"/>
              </a:rPr>
              <a:t>frame</a:t>
            </a:r>
            <a:endParaRPr sz="908" dirty="0">
              <a:latin typeface="Arial"/>
              <a:cs typeface="Arial"/>
            </a:endParaRPr>
          </a:p>
          <a:p>
            <a:pPr marL="518693" marR="131402">
              <a:lnSpc>
                <a:spcPts val="1053"/>
              </a:lnSpc>
              <a:spcBef>
                <a:spcPts val="54"/>
              </a:spcBef>
            </a:pPr>
            <a:r>
              <a:rPr sz="908" spc="59" dirty="0">
                <a:latin typeface="Arial"/>
                <a:cs typeface="Arial"/>
              </a:rPr>
              <a:t>decrypt_ </a:t>
            </a:r>
            <a:r>
              <a:rPr sz="908" spc="-36" dirty="0">
                <a:latin typeface="Arial"/>
                <a:cs typeface="Arial"/>
              </a:rPr>
              <a:t>= </a:t>
            </a:r>
            <a:r>
              <a:rPr sz="908" spc="27" dirty="0">
                <a:latin typeface="Arial"/>
                <a:cs typeface="Arial"/>
              </a:rPr>
              <a:t>LabelFrame(window, </a:t>
            </a:r>
            <a:r>
              <a:rPr sz="908" spc="59" dirty="0">
                <a:solidFill>
                  <a:srgbClr val="660099"/>
                </a:solidFill>
                <a:latin typeface="Arial"/>
                <a:cs typeface="Arial"/>
              </a:rPr>
              <a:t>text</a:t>
            </a:r>
            <a:r>
              <a:rPr sz="908" spc="59" dirty="0">
                <a:latin typeface="Arial"/>
                <a:cs typeface="Arial"/>
              </a:rPr>
              <a:t>=</a:t>
            </a:r>
            <a:r>
              <a:rPr sz="908" b="1" spc="59" dirty="0">
                <a:solidFill>
                  <a:srgbClr val="008080"/>
                </a:solidFill>
                <a:latin typeface="Arial"/>
                <a:cs typeface="Arial"/>
              </a:rPr>
              <a:t>"Decryption"</a:t>
            </a:r>
            <a:r>
              <a:rPr sz="908" spc="59" dirty="0">
                <a:latin typeface="Arial"/>
                <a:cs typeface="Arial"/>
              </a:rPr>
              <a:t>, </a:t>
            </a:r>
            <a:r>
              <a:rPr sz="908" spc="27" dirty="0">
                <a:solidFill>
                  <a:srgbClr val="660099"/>
                </a:solidFill>
                <a:latin typeface="Arial"/>
                <a:cs typeface="Arial"/>
              </a:rPr>
              <a:t>bd</a:t>
            </a:r>
            <a:r>
              <a:rPr sz="908" spc="27" dirty="0">
                <a:latin typeface="Arial"/>
                <a:cs typeface="Arial"/>
              </a:rPr>
              <a:t>=</a:t>
            </a:r>
            <a:r>
              <a:rPr sz="908" spc="27" dirty="0">
                <a:solidFill>
                  <a:srgbClr val="0000FF"/>
                </a:solidFill>
                <a:latin typeface="Arial"/>
                <a:cs typeface="Arial"/>
              </a:rPr>
              <a:t>10</a:t>
            </a:r>
            <a:r>
              <a:rPr sz="908" spc="27" dirty="0">
                <a:latin typeface="Arial"/>
                <a:cs typeface="Arial"/>
              </a:rPr>
              <a:t>, </a:t>
            </a:r>
            <a:r>
              <a:rPr sz="908" spc="86" dirty="0">
                <a:solidFill>
                  <a:srgbClr val="660099"/>
                </a:solidFill>
                <a:latin typeface="Arial"/>
                <a:cs typeface="Arial"/>
              </a:rPr>
              <a:t>bg</a:t>
            </a:r>
            <a:r>
              <a:rPr sz="908" spc="86" dirty="0">
                <a:latin typeface="Arial"/>
                <a:cs typeface="Arial"/>
              </a:rPr>
              <a:t>=</a:t>
            </a:r>
            <a:r>
              <a:rPr sz="908" b="1" spc="86" dirty="0">
                <a:solidFill>
                  <a:srgbClr val="008080"/>
                </a:solidFill>
                <a:latin typeface="Arial"/>
                <a:cs typeface="Arial"/>
              </a:rPr>
              <a:t>'light </a:t>
            </a:r>
            <a:r>
              <a:rPr sz="908" b="1" spc="95" dirty="0">
                <a:solidFill>
                  <a:srgbClr val="008080"/>
                </a:solidFill>
                <a:latin typeface="Arial"/>
                <a:cs typeface="Arial"/>
              </a:rPr>
              <a:t>blue'</a:t>
            </a:r>
            <a:r>
              <a:rPr sz="908" spc="95" dirty="0">
                <a:latin typeface="Arial"/>
                <a:cs typeface="Arial"/>
              </a:rPr>
              <a:t>)  decrypt_.pack(</a:t>
            </a:r>
            <a:r>
              <a:rPr sz="908" spc="95" dirty="0">
                <a:solidFill>
                  <a:srgbClr val="660099"/>
                </a:solidFill>
                <a:latin typeface="Arial"/>
                <a:cs typeface="Arial"/>
              </a:rPr>
              <a:t>fill</a:t>
            </a:r>
            <a:r>
              <a:rPr sz="908" spc="95" dirty="0">
                <a:latin typeface="Arial"/>
                <a:cs typeface="Arial"/>
              </a:rPr>
              <a:t>=</a:t>
            </a:r>
            <a:r>
              <a:rPr sz="908" b="1" spc="95" dirty="0">
                <a:solidFill>
                  <a:srgbClr val="008080"/>
                </a:solidFill>
                <a:latin typeface="Arial"/>
                <a:cs typeface="Arial"/>
              </a:rPr>
              <a:t>"both"</a:t>
            </a:r>
            <a:r>
              <a:rPr sz="908" spc="95" dirty="0">
                <a:latin typeface="Arial"/>
                <a:cs typeface="Arial"/>
              </a:rPr>
              <a:t>,</a:t>
            </a:r>
            <a:r>
              <a:rPr sz="908" spc="236" dirty="0">
                <a:latin typeface="Arial"/>
                <a:cs typeface="Arial"/>
              </a:rPr>
              <a:t> </a:t>
            </a:r>
            <a:r>
              <a:rPr sz="908" spc="18" dirty="0">
                <a:solidFill>
                  <a:srgbClr val="660099"/>
                </a:solidFill>
                <a:latin typeface="Arial"/>
                <a:cs typeface="Arial"/>
              </a:rPr>
              <a:t>expand</a:t>
            </a:r>
            <a:r>
              <a:rPr sz="908" spc="18" dirty="0">
                <a:latin typeface="Arial"/>
                <a:cs typeface="Arial"/>
              </a:rPr>
              <a:t>=</a:t>
            </a:r>
            <a:r>
              <a:rPr sz="908" b="1" spc="18" dirty="0">
                <a:solidFill>
                  <a:srgbClr val="008080"/>
                </a:solidFill>
                <a:latin typeface="Arial"/>
                <a:cs typeface="Arial"/>
              </a:rPr>
              <a:t>"yes"</a:t>
            </a:r>
            <a:r>
              <a:rPr sz="908" spc="18" dirty="0">
                <a:latin typeface="Arial"/>
                <a:cs typeface="Arial"/>
              </a:rPr>
              <a:t>)</a:t>
            </a:r>
            <a:endParaRPr sz="908" dirty="0">
              <a:latin typeface="Arial"/>
              <a:cs typeface="Arial"/>
            </a:endParaRPr>
          </a:p>
          <a:p>
            <a:pPr>
              <a:spcBef>
                <a:spcPts val="14"/>
              </a:spcBef>
            </a:pPr>
            <a:endParaRPr sz="862" dirty="0">
              <a:latin typeface="Arial"/>
              <a:cs typeface="Arial"/>
            </a:endParaRPr>
          </a:p>
          <a:p>
            <a:pPr marL="518693">
              <a:lnSpc>
                <a:spcPts val="1080"/>
              </a:lnSpc>
            </a:pPr>
            <a:r>
              <a:rPr sz="908" spc="91" dirty="0">
                <a:latin typeface="Arial"/>
                <a:cs typeface="Arial"/>
              </a:rPr>
              <a:t>label_file_explorer_decrypt </a:t>
            </a:r>
            <a:r>
              <a:rPr sz="908" spc="-36" dirty="0">
                <a:latin typeface="Arial"/>
                <a:cs typeface="Arial"/>
              </a:rPr>
              <a:t>=</a:t>
            </a:r>
            <a:r>
              <a:rPr sz="908" spc="50" dirty="0">
                <a:latin typeface="Arial"/>
                <a:cs typeface="Arial"/>
              </a:rPr>
              <a:t> </a:t>
            </a:r>
            <a:r>
              <a:rPr sz="908" spc="77" dirty="0">
                <a:latin typeface="Arial"/>
                <a:cs typeface="Arial"/>
              </a:rPr>
              <a:t>Label(decrypt_,</a:t>
            </a:r>
            <a:endParaRPr sz="908" dirty="0">
              <a:latin typeface="Arial"/>
              <a:cs typeface="Arial"/>
            </a:endParaRPr>
          </a:p>
          <a:p>
            <a:pPr marL="2800368" marR="828757">
              <a:lnSpc>
                <a:spcPct val="97700"/>
              </a:lnSpc>
              <a:spcBef>
                <a:spcPts val="18"/>
              </a:spcBef>
            </a:pPr>
            <a:r>
              <a:rPr sz="908" spc="50" dirty="0">
                <a:solidFill>
                  <a:srgbClr val="660099"/>
                </a:solidFill>
                <a:latin typeface="Arial"/>
                <a:cs typeface="Arial"/>
              </a:rPr>
              <a:t>text</a:t>
            </a:r>
            <a:r>
              <a:rPr sz="908" spc="50" dirty="0">
                <a:latin typeface="Arial"/>
                <a:cs typeface="Arial"/>
              </a:rPr>
              <a:t>=</a:t>
            </a:r>
            <a:r>
              <a:rPr sz="908" b="1" spc="50" dirty="0">
                <a:solidFill>
                  <a:srgbClr val="008080"/>
                </a:solidFill>
                <a:latin typeface="Arial"/>
                <a:cs typeface="Arial"/>
              </a:rPr>
              <a:t>"Decrypt </a:t>
            </a:r>
            <a:r>
              <a:rPr sz="908" b="1" spc="-23" dirty="0">
                <a:solidFill>
                  <a:srgbClr val="008080"/>
                </a:solidFill>
                <a:latin typeface="Arial"/>
                <a:cs typeface="Arial"/>
              </a:rPr>
              <a:t>Your </a:t>
            </a:r>
            <a:r>
              <a:rPr sz="908" b="1" spc="54" dirty="0">
                <a:solidFill>
                  <a:srgbClr val="008080"/>
                </a:solidFill>
                <a:latin typeface="Arial"/>
                <a:cs typeface="Arial"/>
              </a:rPr>
              <a:t>Data"</a:t>
            </a:r>
            <a:r>
              <a:rPr sz="908" spc="54" dirty="0">
                <a:latin typeface="Arial"/>
                <a:cs typeface="Arial"/>
              </a:rPr>
              <a:t>,  </a:t>
            </a:r>
            <a:r>
              <a:rPr sz="908" spc="45" dirty="0">
                <a:solidFill>
                  <a:srgbClr val="660099"/>
                </a:solidFill>
                <a:latin typeface="Arial"/>
                <a:cs typeface="Arial"/>
              </a:rPr>
              <a:t>width</a:t>
            </a:r>
            <a:r>
              <a:rPr sz="908" spc="45" dirty="0">
                <a:latin typeface="Arial"/>
                <a:cs typeface="Arial"/>
              </a:rPr>
              <a:t>=</a:t>
            </a:r>
            <a:r>
              <a:rPr sz="908" spc="45" dirty="0">
                <a:solidFill>
                  <a:srgbClr val="0000FF"/>
                </a:solidFill>
                <a:latin typeface="Arial"/>
                <a:cs typeface="Arial"/>
              </a:rPr>
              <a:t>1000</a:t>
            </a:r>
            <a:r>
              <a:rPr sz="908" spc="45"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4</a:t>
            </a:r>
            <a:r>
              <a:rPr sz="908" spc="77" dirty="0">
                <a:latin typeface="Arial"/>
                <a:cs typeface="Arial"/>
              </a:rPr>
              <a:t>,  </a:t>
            </a:r>
            <a:r>
              <a:rPr sz="908" spc="64" dirty="0">
                <a:solidFill>
                  <a:srgbClr val="660099"/>
                </a:solidFill>
                <a:latin typeface="Arial"/>
                <a:cs typeface="Arial"/>
              </a:rPr>
              <a:t>fg</a:t>
            </a:r>
            <a:r>
              <a:rPr sz="908" spc="64" dirty="0">
                <a:latin typeface="Arial"/>
                <a:cs typeface="Arial"/>
              </a:rPr>
              <a:t>=</a:t>
            </a:r>
            <a:r>
              <a:rPr sz="908" b="1" spc="64" dirty="0">
                <a:solidFill>
                  <a:srgbClr val="008080"/>
                </a:solidFill>
                <a:latin typeface="Arial"/>
                <a:cs typeface="Arial"/>
              </a:rPr>
              <a:t>"white"</a:t>
            </a:r>
            <a:r>
              <a:rPr sz="908" spc="64" dirty="0">
                <a:latin typeface="Arial"/>
                <a:cs typeface="Arial"/>
              </a:rPr>
              <a:t>,  </a:t>
            </a:r>
            <a:r>
              <a:rPr sz="908" spc="50" dirty="0">
                <a:solidFill>
                  <a:srgbClr val="660099"/>
                </a:solidFill>
                <a:latin typeface="Arial"/>
                <a:cs typeface="Arial"/>
              </a:rPr>
              <a:t>bg</a:t>
            </a:r>
            <a:r>
              <a:rPr sz="908" spc="50" dirty="0">
                <a:latin typeface="Arial"/>
                <a:cs typeface="Arial"/>
              </a:rPr>
              <a:t>=</a:t>
            </a:r>
            <a:r>
              <a:rPr sz="908" b="1" spc="50" dirty="0">
                <a:solidFill>
                  <a:srgbClr val="008080"/>
                </a:solidFill>
                <a:latin typeface="Arial"/>
                <a:cs typeface="Arial"/>
              </a:rPr>
              <a:t>"slategray4"</a:t>
            </a:r>
            <a:r>
              <a:rPr sz="908" spc="50" dirty="0">
                <a:latin typeface="Arial"/>
                <a:cs typeface="Arial"/>
              </a:rPr>
              <a:t>,</a:t>
            </a:r>
            <a:endParaRPr sz="908" dirty="0">
              <a:latin typeface="Arial"/>
              <a:cs typeface="Arial"/>
            </a:endParaRPr>
          </a:p>
          <a:p>
            <a:pPr marL="2800368" marR="1588354">
              <a:lnSpc>
                <a:spcPts val="1071"/>
              </a:lnSpc>
              <a:spcBef>
                <a:spcPts val="18"/>
              </a:spcBef>
            </a:pPr>
            <a:r>
              <a:rPr sz="908" spc="36" dirty="0">
                <a:solidFill>
                  <a:srgbClr val="660099"/>
                </a:solidFill>
                <a:latin typeface="Arial"/>
                <a:cs typeface="Arial"/>
              </a:rPr>
              <a:t>bd</a:t>
            </a:r>
            <a:r>
              <a:rPr sz="908" spc="36" dirty="0">
                <a:latin typeface="Arial"/>
                <a:cs typeface="Arial"/>
              </a:rPr>
              <a:t>=</a:t>
            </a:r>
            <a:r>
              <a:rPr sz="908" spc="36" dirty="0">
                <a:solidFill>
                  <a:srgbClr val="0000FF"/>
                </a:solidFill>
                <a:latin typeface="Arial"/>
                <a:cs typeface="Arial"/>
              </a:rPr>
              <a:t>3</a:t>
            </a:r>
            <a:r>
              <a:rPr sz="908" spc="36" dirty="0">
                <a:latin typeface="Arial"/>
                <a:cs typeface="Arial"/>
              </a:rPr>
              <a:t>,  </a:t>
            </a:r>
            <a:r>
              <a:rPr sz="908" spc="118" dirty="0">
                <a:solidFill>
                  <a:srgbClr val="660099"/>
                </a:solidFill>
                <a:latin typeface="Arial"/>
                <a:cs typeface="Arial"/>
              </a:rPr>
              <a:t>font</a:t>
            </a:r>
            <a:r>
              <a:rPr sz="908" spc="-36" dirty="0">
                <a:latin typeface="Arial"/>
                <a:cs typeface="Arial"/>
              </a:rPr>
              <a:t>=</a:t>
            </a:r>
            <a:r>
              <a:rPr sz="908" b="1" spc="277" dirty="0">
                <a:solidFill>
                  <a:srgbClr val="008080"/>
                </a:solidFill>
                <a:latin typeface="Arial"/>
                <a:cs typeface="Arial"/>
              </a:rPr>
              <a:t>'</a:t>
            </a:r>
            <a:r>
              <a:rPr sz="908" b="1" spc="-9" dirty="0">
                <a:solidFill>
                  <a:srgbClr val="008080"/>
                </a:solidFill>
                <a:latin typeface="Arial"/>
                <a:cs typeface="Arial"/>
              </a:rPr>
              <a:t>a</a:t>
            </a:r>
            <a:r>
              <a:rPr sz="908" b="1" spc="132" dirty="0">
                <a:solidFill>
                  <a:srgbClr val="008080"/>
                </a:solidFill>
                <a:latin typeface="Arial"/>
                <a:cs typeface="Arial"/>
              </a:rPr>
              <a:t>r</a:t>
            </a:r>
            <a:r>
              <a:rPr sz="908" b="1" spc="241" dirty="0">
                <a:solidFill>
                  <a:srgbClr val="008080"/>
                </a:solidFill>
                <a:latin typeface="Arial"/>
                <a:cs typeface="Arial"/>
              </a:rPr>
              <a:t>i</a:t>
            </a:r>
            <a:r>
              <a:rPr sz="908" b="1" spc="-9" dirty="0">
                <a:solidFill>
                  <a:srgbClr val="008080"/>
                </a:solidFill>
                <a:latin typeface="Arial"/>
                <a:cs typeface="Arial"/>
              </a:rPr>
              <a:t>a</a:t>
            </a:r>
            <a:r>
              <a:rPr sz="908" b="1" spc="241" dirty="0">
                <a:solidFill>
                  <a:srgbClr val="008080"/>
                </a:solidFill>
                <a:latin typeface="Arial"/>
                <a:cs typeface="Arial"/>
              </a:rPr>
              <a:t>l</a:t>
            </a:r>
            <a:r>
              <a:rPr sz="908" b="1" spc="286" dirty="0">
                <a:solidFill>
                  <a:srgbClr val="008080"/>
                </a:solidFill>
                <a:latin typeface="Arial"/>
                <a:cs typeface="Arial"/>
              </a:rPr>
              <a:t>'</a:t>
            </a:r>
            <a:r>
              <a:rPr sz="908" spc="191" dirty="0">
                <a:latin typeface="Arial"/>
                <a:cs typeface="Arial"/>
              </a:rPr>
              <a:t>)</a:t>
            </a:r>
            <a:endParaRPr sz="908" dirty="0">
              <a:latin typeface="Arial"/>
              <a:cs typeface="Arial"/>
            </a:endParaRPr>
          </a:p>
          <a:p>
            <a:pPr marL="518693">
              <a:lnSpc>
                <a:spcPts val="1021"/>
              </a:lnSpc>
            </a:pPr>
            <a:r>
              <a:rPr sz="908" spc="95" dirty="0">
                <a:latin typeface="Arial"/>
                <a:cs typeface="Arial"/>
              </a:rPr>
              <a:t>label_file_explorer_decrypt.pack()</a:t>
            </a:r>
            <a:endParaRPr sz="908" dirty="0">
              <a:latin typeface="Arial"/>
              <a:cs typeface="Arial"/>
            </a:endParaRPr>
          </a:p>
        </p:txBody>
      </p:sp>
      <p:pic>
        <p:nvPicPr>
          <p:cNvPr id="6" name="Picture 5">
            <a:extLst>
              <a:ext uri="{FF2B5EF4-FFF2-40B4-BE49-F238E27FC236}">
                <a16:creationId xmlns:a16="http://schemas.microsoft.com/office/drawing/2014/main" id="{2498AF03-B07C-44DB-8F95-BE81D84C1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27"/>
            <a:ext cx="6858000" cy="9906000"/>
          </a:xfrm>
          <a:prstGeom prst="rect">
            <a:avLst/>
          </a:prstGeom>
        </p:spPr>
      </p:pic>
      <p:sp>
        <p:nvSpPr>
          <p:cNvPr id="7" name="TextBox 6">
            <a:extLst>
              <a:ext uri="{FF2B5EF4-FFF2-40B4-BE49-F238E27FC236}">
                <a16:creationId xmlns:a16="http://schemas.microsoft.com/office/drawing/2014/main" id="{B91DD856-149C-437C-9134-42A518C66288}"/>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5"/>
            <a:ext cx="5236285" cy="7828493"/>
          </a:xfrm>
          <a:custGeom>
            <a:avLst/>
            <a:gdLst/>
            <a:ahLst/>
            <a:cxnLst/>
            <a:rect l="l" t="t" r="r" b="b"/>
            <a:pathLst>
              <a:path w="5769609" h="8625840">
                <a:moveTo>
                  <a:pt x="5769229" y="7732281"/>
                </a:moveTo>
                <a:lnTo>
                  <a:pt x="0" y="7732281"/>
                </a:lnTo>
                <a:lnTo>
                  <a:pt x="0" y="7881620"/>
                </a:lnTo>
                <a:lnTo>
                  <a:pt x="0" y="8030972"/>
                </a:lnTo>
                <a:lnTo>
                  <a:pt x="0" y="8625281"/>
                </a:lnTo>
                <a:lnTo>
                  <a:pt x="5769229" y="8625281"/>
                </a:lnTo>
                <a:lnTo>
                  <a:pt x="5769229" y="7881620"/>
                </a:lnTo>
                <a:lnTo>
                  <a:pt x="5769229" y="7732281"/>
                </a:lnTo>
                <a:close/>
              </a:path>
              <a:path w="5769609" h="8625840">
                <a:moveTo>
                  <a:pt x="5769229" y="7287273"/>
                </a:moveTo>
                <a:lnTo>
                  <a:pt x="0" y="7287273"/>
                </a:lnTo>
                <a:lnTo>
                  <a:pt x="0" y="7435088"/>
                </a:lnTo>
                <a:lnTo>
                  <a:pt x="0" y="7584440"/>
                </a:lnTo>
                <a:lnTo>
                  <a:pt x="0" y="7732268"/>
                </a:lnTo>
                <a:lnTo>
                  <a:pt x="5769229" y="7732268"/>
                </a:lnTo>
                <a:lnTo>
                  <a:pt x="5769229" y="7584440"/>
                </a:lnTo>
                <a:lnTo>
                  <a:pt x="5769229" y="7435088"/>
                </a:lnTo>
                <a:lnTo>
                  <a:pt x="5769229" y="7287273"/>
                </a:lnTo>
                <a:close/>
              </a:path>
              <a:path w="5769609" h="8625840">
                <a:moveTo>
                  <a:pt x="5769229" y="6691071"/>
                </a:moveTo>
                <a:lnTo>
                  <a:pt x="0" y="6691071"/>
                </a:lnTo>
                <a:lnTo>
                  <a:pt x="0" y="6840728"/>
                </a:lnTo>
                <a:lnTo>
                  <a:pt x="0" y="6990080"/>
                </a:lnTo>
                <a:lnTo>
                  <a:pt x="0" y="7137908"/>
                </a:lnTo>
                <a:lnTo>
                  <a:pt x="0" y="7287260"/>
                </a:lnTo>
                <a:lnTo>
                  <a:pt x="5769229" y="7287260"/>
                </a:lnTo>
                <a:lnTo>
                  <a:pt x="5769229" y="7137908"/>
                </a:lnTo>
                <a:lnTo>
                  <a:pt x="5769229" y="6990080"/>
                </a:lnTo>
                <a:lnTo>
                  <a:pt x="5769229" y="6840728"/>
                </a:lnTo>
                <a:lnTo>
                  <a:pt x="5769229" y="6691071"/>
                </a:lnTo>
                <a:close/>
              </a:path>
              <a:path w="5769609" h="8625840">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8625840">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8625840">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8625840">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8625840">
                <a:moveTo>
                  <a:pt x="5769229" y="891552"/>
                </a:moveTo>
                <a:lnTo>
                  <a:pt x="0" y="891552"/>
                </a:lnTo>
                <a:lnTo>
                  <a:pt x="0" y="1040892"/>
                </a:lnTo>
                <a:lnTo>
                  <a:pt x="0" y="1188720"/>
                </a:lnTo>
                <a:lnTo>
                  <a:pt x="0" y="2229612"/>
                </a:lnTo>
                <a:lnTo>
                  <a:pt x="5769229" y="2229612"/>
                </a:lnTo>
                <a:lnTo>
                  <a:pt x="5769229" y="1040892"/>
                </a:lnTo>
                <a:lnTo>
                  <a:pt x="5769229" y="891552"/>
                </a:lnTo>
                <a:close/>
              </a:path>
              <a:path w="5769609" h="8625840">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6" y="910583"/>
            <a:ext cx="4961388" cy="8239142"/>
          </a:xfrm>
          <a:prstGeom prst="rect">
            <a:avLst/>
          </a:prstGeom>
        </p:spPr>
        <p:txBody>
          <a:bodyPr vert="horz" wrap="square" lIns="0" tIns="18442" rIns="0" bIns="0" rtlCol="0">
            <a:spAutoFit/>
          </a:bodyPr>
          <a:lstStyle/>
          <a:p>
            <a:pPr marL="518693" marR="1455799">
              <a:lnSpc>
                <a:spcPts val="1062"/>
              </a:lnSpc>
              <a:spcBef>
                <a:spcPts val="145"/>
              </a:spcBef>
            </a:pPr>
            <a:r>
              <a:rPr sz="908" spc="45" dirty="0">
                <a:latin typeface="Arial"/>
                <a:cs typeface="Arial"/>
              </a:rPr>
              <a:t>label_space1 </a:t>
            </a:r>
            <a:r>
              <a:rPr sz="908" spc="-36" dirty="0">
                <a:latin typeface="Arial"/>
                <a:cs typeface="Arial"/>
              </a:rPr>
              <a:t>= </a:t>
            </a:r>
            <a:r>
              <a:rPr sz="908" spc="77" dirty="0">
                <a:latin typeface="Arial"/>
                <a:cs typeface="Arial"/>
              </a:rPr>
              <a:t>Label(decrypt_,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64" dirty="0">
                <a:solidFill>
                  <a:srgbClr val="008080"/>
                </a:solidFill>
                <a:latin typeface="Arial"/>
                <a:cs typeface="Arial"/>
              </a:rPr>
              <a:t>blue"</a:t>
            </a:r>
            <a:r>
              <a:rPr sz="908" spc="64" dirty="0">
                <a:latin typeface="Arial"/>
                <a:cs typeface="Arial"/>
              </a:rPr>
              <a:t>)  </a:t>
            </a:r>
            <a:r>
              <a:rPr sz="908" spc="68" dirty="0">
                <a:latin typeface="Arial"/>
                <a:cs typeface="Arial"/>
              </a:rPr>
              <a:t>label_space1.pack()</a:t>
            </a:r>
            <a:endParaRPr sz="908" dirty="0">
              <a:latin typeface="Arial"/>
              <a:cs typeface="Arial"/>
            </a:endParaRPr>
          </a:p>
          <a:p>
            <a:pPr>
              <a:spcBef>
                <a:spcPts val="5"/>
              </a:spcBef>
            </a:pPr>
            <a:endParaRPr sz="862" dirty="0">
              <a:latin typeface="Arial"/>
              <a:cs typeface="Arial"/>
            </a:endParaRPr>
          </a:p>
          <a:p>
            <a:pPr marL="518693">
              <a:lnSpc>
                <a:spcPts val="1080"/>
              </a:lnSpc>
              <a:spcBef>
                <a:spcPts val="5"/>
              </a:spcBef>
            </a:pPr>
            <a:r>
              <a:rPr sz="908" spc="64" dirty="0">
                <a:latin typeface="Arial"/>
                <a:cs typeface="Arial"/>
              </a:rPr>
              <a:t>button_explore_decrypt </a:t>
            </a:r>
            <a:r>
              <a:rPr sz="908" spc="-36" dirty="0">
                <a:latin typeface="Arial"/>
                <a:cs typeface="Arial"/>
              </a:rPr>
              <a:t>=</a:t>
            </a:r>
            <a:r>
              <a:rPr sz="908" spc="103" dirty="0">
                <a:latin typeface="Arial"/>
                <a:cs typeface="Arial"/>
              </a:rPr>
              <a:t> </a:t>
            </a:r>
            <a:r>
              <a:rPr sz="908" spc="77" dirty="0">
                <a:latin typeface="Arial"/>
                <a:cs typeface="Arial"/>
              </a:rPr>
              <a:t>Button(decrypt_,</a:t>
            </a:r>
            <a:endParaRPr sz="908" dirty="0">
              <a:latin typeface="Arial"/>
              <a:cs typeface="Arial"/>
            </a:endParaRPr>
          </a:p>
          <a:p>
            <a:pPr marL="2548514" marR="250702">
              <a:lnSpc>
                <a:spcPct val="97500"/>
              </a:lnSpc>
              <a:spcBef>
                <a:spcPts val="14"/>
              </a:spcBef>
            </a:pPr>
            <a:r>
              <a:rPr sz="908" spc="18" dirty="0">
                <a:solidFill>
                  <a:srgbClr val="660099"/>
                </a:solidFill>
                <a:latin typeface="Arial"/>
                <a:cs typeface="Arial"/>
              </a:rPr>
              <a:t>text</a:t>
            </a:r>
            <a:r>
              <a:rPr sz="908" spc="18" dirty="0">
                <a:latin typeface="Arial"/>
                <a:cs typeface="Arial"/>
              </a:rPr>
              <a:t>=</a:t>
            </a:r>
            <a:r>
              <a:rPr sz="908" b="1" spc="18" dirty="0">
                <a:solidFill>
                  <a:srgbClr val="008080"/>
                </a:solidFill>
                <a:latin typeface="Arial"/>
                <a:cs typeface="Arial"/>
              </a:rPr>
              <a:t>"Browse </a:t>
            </a:r>
            <a:r>
              <a:rPr sz="908" b="1" dirty="0">
                <a:solidFill>
                  <a:srgbClr val="008080"/>
                </a:solidFill>
                <a:latin typeface="Arial"/>
                <a:cs typeface="Arial"/>
              </a:rPr>
              <a:t>Encrypted </a:t>
            </a:r>
            <a:r>
              <a:rPr sz="908" b="1" spc="123" dirty="0">
                <a:solidFill>
                  <a:srgbClr val="008080"/>
                </a:solidFill>
                <a:latin typeface="Arial"/>
                <a:cs typeface="Arial"/>
              </a:rPr>
              <a:t>File"</a:t>
            </a:r>
            <a:r>
              <a:rPr sz="908" spc="123" dirty="0">
                <a:latin typeface="Arial"/>
                <a:cs typeface="Arial"/>
              </a:rPr>
              <a:t>,  </a:t>
            </a: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20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32" dirty="0">
                <a:solidFill>
                  <a:srgbClr val="660099"/>
                </a:solidFill>
                <a:latin typeface="Arial"/>
                <a:cs typeface="Arial"/>
              </a:rPr>
              <a:t>command</a:t>
            </a:r>
            <a:r>
              <a:rPr sz="908" spc="32" dirty="0">
                <a:latin typeface="Arial"/>
                <a:cs typeface="Arial"/>
              </a:rPr>
              <a:t>=browse_encrypted_file)</a:t>
            </a:r>
            <a:endParaRPr sz="908" dirty="0">
              <a:latin typeface="Arial"/>
              <a:cs typeface="Arial"/>
            </a:endParaRPr>
          </a:p>
          <a:p>
            <a:pPr marL="518693">
              <a:lnSpc>
                <a:spcPts val="1066"/>
              </a:lnSpc>
            </a:pPr>
            <a:r>
              <a:rPr sz="908" spc="73" dirty="0">
                <a:latin typeface="Arial"/>
                <a:cs typeface="Arial"/>
              </a:rPr>
              <a:t>button_explore_decrypt.pack()</a:t>
            </a:r>
            <a:endParaRPr sz="908" dirty="0">
              <a:latin typeface="Arial"/>
              <a:cs typeface="Arial"/>
            </a:endParaRPr>
          </a:p>
          <a:p>
            <a:pPr>
              <a:spcBef>
                <a:spcPts val="5"/>
              </a:spcBef>
            </a:pPr>
            <a:endParaRPr sz="953" dirty="0">
              <a:latin typeface="Arial"/>
              <a:cs typeface="Arial"/>
            </a:endParaRPr>
          </a:p>
          <a:p>
            <a:pPr marL="518693" marR="1455799">
              <a:lnSpc>
                <a:spcPts val="1053"/>
              </a:lnSpc>
            </a:pPr>
            <a:r>
              <a:rPr sz="908" spc="45" dirty="0">
                <a:latin typeface="Arial"/>
                <a:cs typeface="Arial"/>
              </a:rPr>
              <a:t>label_space1 </a:t>
            </a:r>
            <a:r>
              <a:rPr sz="908" spc="-36" dirty="0">
                <a:latin typeface="Arial"/>
                <a:cs typeface="Arial"/>
              </a:rPr>
              <a:t>= </a:t>
            </a:r>
            <a:r>
              <a:rPr sz="908" spc="77" dirty="0">
                <a:latin typeface="Arial"/>
                <a:cs typeface="Arial"/>
              </a:rPr>
              <a:t>Label(decrypt_,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64" dirty="0">
                <a:solidFill>
                  <a:srgbClr val="008080"/>
                </a:solidFill>
                <a:latin typeface="Arial"/>
                <a:cs typeface="Arial"/>
              </a:rPr>
              <a:t>blue"</a:t>
            </a:r>
            <a:r>
              <a:rPr sz="908" spc="64" dirty="0">
                <a:latin typeface="Arial"/>
                <a:cs typeface="Arial"/>
              </a:rPr>
              <a:t>)  </a:t>
            </a:r>
            <a:r>
              <a:rPr sz="908" spc="68" dirty="0">
                <a:latin typeface="Arial"/>
                <a:cs typeface="Arial"/>
              </a:rPr>
              <a:t>label_space1.pack()</a:t>
            </a:r>
            <a:endParaRPr sz="908" dirty="0">
              <a:latin typeface="Arial"/>
              <a:cs typeface="Arial"/>
            </a:endParaRPr>
          </a:p>
          <a:p>
            <a:pPr>
              <a:spcBef>
                <a:spcPts val="18"/>
              </a:spcBef>
            </a:pPr>
            <a:endParaRPr sz="862" dirty="0">
              <a:latin typeface="Arial"/>
              <a:cs typeface="Arial"/>
            </a:endParaRPr>
          </a:p>
          <a:p>
            <a:pPr marL="518693">
              <a:lnSpc>
                <a:spcPts val="1080"/>
              </a:lnSpc>
            </a:pPr>
            <a:r>
              <a:rPr sz="908" spc="91" dirty="0">
                <a:latin typeface="Arial"/>
                <a:cs typeface="Arial"/>
              </a:rPr>
              <a:t>label_file_explorer_key </a:t>
            </a:r>
            <a:r>
              <a:rPr sz="908" spc="-36" dirty="0">
                <a:latin typeface="Arial"/>
                <a:cs typeface="Arial"/>
              </a:rPr>
              <a:t>=</a:t>
            </a:r>
            <a:r>
              <a:rPr sz="908" spc="54" dirty="0">
                <a:latin typeface="Arial"/>
                <a:cs typeface="Arial"/>
              </a:rPr>
              <a:t> </a:t>
            </a:r>
            <a:r>
              <a:rPr sz="908" spc="77" dirty="0">
                <a:latin typeface="Arial"/>
                <a:cs typeface="Arial"/>
              </a:rPr>
              <a:t>Label(decrypt_,</a:t>
            </a:r>
            <a:endParaRPr sz="908" dirty="0">
              <a:latin typeface="Arial"/>
              <a:cs typeface="Arial"/>
            </a:endParaRPr>
          </a:p>
          <a:p>
            <a:pPr marL="2548514" marR="1138820">
              <a:lnSpc>
                <a:spcPct val="97600"/>
              </a:lnSpc>
              <a:spcBef>
                <a:spcPts val="14"/>
              </a:spcBef>
            </a:pPr>
            <a:r>
              <a:rPr sz="908" spc="18" dirty="0">
                <a:solidFill>
                  <a:srgbClr val="660099"/>
                </a:solidFill>
                <a:latin typeface="Arial"/>
                <a:cs typeface="Arial"/>
              </a:rPr>
              <a:t>text</a:t>
            </a:r>
            <a:r>
              <a:rPr sz="908" spc="18" dirty="0">
                <a:latin typeface="Arial"/>
                <a:cs typeface="Arial"/>
              </a:rPr>
              <a:t>=</a:t>
            </a:r>
            <a:r>
              <a:rPr sz="908" b="1" spc="18" dirty="0">
                <a:solidFill>
                  <a:srgbClr val="008080"/>
                </a:solidFill>
                <a:latin typeface="Arial"/>
                <a:cs typeface="Arial"/>
              </a:rPr>
              <a:t>"Browse </a:t>
            </a:r>
            <a:r>
              <a:rPr sz="908" b="1" spc="27" dirty="0">
                <a:solidFill>
                  <a:srgbClr val="008080"/>
                </a:solidFill>
                <a:latin typeface="Arial"/>
                <a:cs typeface="Arial"/>
              </a:rPr>
              <a:t>Key"</a:t>
            </a:r>
            <a:r>
              <a:rPr sz="908" spc="27" dirty="0">
                <a:latin typeface="Arial"/>
                <a:cs typeface="Arial"/>
              </a:rPr>
              <a:t>,  </a:t>
            </a:r>
            <a:r>
              <a:rPr sz="908" spc="50" dirty="0">
                <a:solidFill>
                  <a:srgbClr val="660099"/>
                </a:solidFill>
                <a:latin typeface="Arial"/>
                <a:cs typeface="Arial"/>
              </a:rPr>
              <a:t>width</a:t>
            </a:r>
            <a:r>
              <a:rPr sz="908" spc="50" dirty="0">
                <a:latin typeface="Arial"/>
                <a:cs typeface="Arial"/>
              </a:rPr>
              <a:t>=</a:t>
            </a:r>
            <a:r>
              <a:rPr sz="908" spc="50" dirty="0">
                <a:solidFill>
                  <a:srgbClr val="0000FF"/>
                </a:solidFill>
                <a:latin typeface="Arial"/>
                <a:cs typeface="Arial"/>
              </a:rPr>
              <a:t>200</a:t>
            </a:r>
            <a:r>
              <a:rPr sz="908" spc="50"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64" dirty="0">
                <a:solidFill>
                  <a:srgbClr val="660099"/>
                </a:solidFill>
                <a:latin typeface="Arial"/>
                <a:cs typeface="Arial"/>
              </a:rPr>
              <a:t>fg</a:t>
            </a:r>
            <a:r>
              <a:rPr sz="908" spc="64" dirty="0">
                <a:latin typeface="Arial"/>
                <a:cs typeface="Arial"/>
              </a:rPr>
              <a:t>=</a:t>
            </a:r>
            <a:r>
              <a:rPr sz="908" b="1" spc="64" dirty="0">
                <a:solidFill>
                  <a:srgbClr val="008080"/>
                </a:solidFill>
                <a:latin typeface="Arial"/>
                <a:cs typeface="Arial"/>
              </a:rPr>
              <a:t>"white"</a:t>
            </a:r>
            <a:r>
              <a:rPr sz="908" spc="64" dirty="0">
                <a:latin typeface="Arial"/>
                <a:cs typeface="Arial"/>
              </a:rPr>
              <a:t>,  </a:t>
            </a:r>
            <a:r>
              <a:rPr sz="908" spc="45" dirty="0">
                <a:solidFill>
                  <a:srgbClr val="660099"/>
                </a:solidFill>
                <a:latin typeface="Arial"/>
                <a:cs typeface="Arial"/>
              </a:rPr>
              <a:t>bg</a:t>
            </a:r>
            <a:r>
              <a:rPr sz="908" spc="45" dirty="0">
                <a:latin typeface="Arial"/>
                <a:cs typeface="Arial"/>
              </a:rPr>
              <a:t>=</a:t>
            </a:r>
            <a:r>
              <a:rPr sz="908" b="1" spc="45" dirty="0">
                <a:solidFill>
                  <a:srgbClr val="008080"/>
                </a:solidFill>
                <a:latin typeface="Arial"/>
                <a:cs typeface="Arial"/>
              </a:rPr>
              <a:t>"slategray4"</a:t>
            </a:r>
            <a:r>
              <a:rPr sz="908" spc="45" dirty="0">
                <a:latin typeface="Arial"/>
                <a:cs typeface="Arial"/>
              </a:rPr>
              <a:t>,  </a:t>
            </a:r>
            <a:r>
              <a:rPr sz="908" spc="32" dirty="0">
                <a:solidFill>
                  <a:srgbClr val="660099"/>
                </a:solidFill>
                <a:latin typeface="Arial"/>
                <a:cs typeface="Arial"/>
              </a:rPr>
              <a:t>bd</a:t>
            </a:r>
            <a:r>
              <a:rPr sz="908" spc="32" dirty="0">
                <a:latin typeface="Arial"/>
                <a:cs typeface="Arial"/>
              </a:rPr>
              <a:t>=</a:t>
            </a:r>
            <a:r>
              <a:rPr sz="908" spc="32" dirty="0">
                <a:solidFill>
                  <a:srgbClr val="0000FF"/>
                </a:solidFill>
                <a:latin typeface="Arial"/>
                <a:cs typeface="Arial"/>
              </a:rPr>
              <a:t>3</a:t>
            </a:r>
            <a:r>
              <a:rPr sz="908" spc="32" dirty="0">
                <a:latin typeface="Arial"/>
                <a:cs typeface="Arial"/>
              </a:rPr>
              <a:t>,</a:t>
            </a:r>
            <a:endParaRPr sz="908" dirty="0">
              <a:latin typeface="Arial"/>
              <a:cs typeface="Arial"/>
            </a:endParaRPr>
          </a:p>
          <a:p>
            <a:pPr marL="2548514">
              <a:lnSpc>
                <a:spcPts val="1053"/>
              </a:lnSpc>
            </a:pPr>
            <a:r>
              <a:rPr sz="908" spc="136" dirty="0">
                <a:solidFill>
                  <a:srgbClr val="660099"/>
                </a:solidFill>
                <a:latin typeface="Arial"/>
                <a:cs typeface="Arial"/>
              </a:rPr>
              <a:t>font</a:t>
            </a:r>
            <a:r>
              <a:rPr sz="908" spc="136" dirty="0">
                <a:latin typeface="Arial"/>
                <a:cs typeface="Arial"/>
              </a:rPr>
              <a:t>=</a:t>
            </a:r>
            <a:r>
              <a:rPr sz="908" b="1" spc="136" dirty="0">
                <a:solidFill>
                  <a:srgbClr val="008080"/>
                </a:solidFill>
                <a:latin typeface="Arial"/>
                <a:cs typeface="Arial"/>
              </a:rPr>
              <a:t>'arial'</a:t>
            </a:r>
            <a:r>
              <a:rPr sz="908" spc="136" dirty="0">
                <a:latin typeface="Arial"/>
                <a:cs typeface="Arial"/>
              </a:rPr>
              <a:t>)</a:t>
            </a:r>
            <a:endParaRPr sz="908" dirty="0">
              <a:latin typeface="Arial"/>
              <a:cs typeface="Arial"/>
            </a:endParaRPr>
          </a:p>
          <a:p>
            <a:pPr marL="518693">
              <a:lnSpc>
                <a:spcPts val="1071"/>
              </a:lnSpc>
            </a:pPr>
            <a:r>
              <a:rPr sz="908" spc="91" dirty="0">
                <a:latin typeface="Arial"/>
                <a:cs typeface="Arial"/>
              </a:rPr>
              <a:t>label_file_explorer_key.pack()</a:t>
            </a:r>
            <a:endParaRPr sz="908" dirty="0">
              <a:latin typeface="Arial"/>
              <a:cs typeface="Arial"/>
            </a:endParaRPr>
          </a:p>
          <a:p>
            <a:pPr>
              <a:spcBef>
                <a:spcPts val="18"/>
              </a:spcBef>
            </a:pPr>
            <a:endParaRPr sz="953" dirty="0">
              <a:latin typeface="Arial"/>
              <a:cs typeface="Arial"/>
            </a:endParaRPr>
          </a:p>
          <a:p>
            <a:pPr marL="518693" marR="1455799">
              <a:lnSpc>
                <a:spcPts val="1053"/>
              </a:lnSpc>
            </a:pPr>
            <a:r>
              <a:rPr sz="908" spc="45" dirty="0">
                <a:latin typeface="Arial"/>
                <a:cs typeface="Arial"/>
              </a:rPr>
              <a:t>label_space1 </a:t>
            </a:r>
            <a:r>
              <a:rPr sz="908" spc="-36" dirty="0">
                <a:latin typeface="Arial"/>
                <a:cs typeface="Arial"/>
              </a:rPr>
              <a:t>= </a:t>
            </a:r>
            <a:r>
              <a:rPr sz="908" spc="77" dirty="0">
                <a:latin typeface="Arial"/>
                <a:cs typeface="Arial"/>
              </a:rPr>
              <a:t>Label(decrypt_,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64" dirty="0">
                <a:solidFill>
                  <a:srgbClr val="008080"/>
                </a:solidFill>
                <a:latin typeface="Arial"/>
                <a:cs typeface="Arial"/>
              </a:rPr>
              <a:t>blue"</a:t>
            </a:r>
            <a:r>
              <a:rPr sz="908" spc="64" dirty="0">
                <a:latin typeface="Arial"/>
                <a:cs typeface="Arial"/>
              </a:rPr>
              <a:t>)  </a:t>
            </a:r>
            <a:r>
              <a:rPr sz="908" spc="68" dirty="0">
                <a:latin typeface="Arial"/>
                <a:cs typeface="Arial"/>
              </a:rPr>
              <a:t>label_space1.pack()</a:t>
            </a:r>
            <a:endParaRPr sz="908" dirty="0">
              <a:latin typeface="Arial"/>
              <a:cs typeface="Arial"/>
            </a:endParaRPr>
          </a:p>
          <a:p>
            <a:pPr>
              <a:spcBef>
                <a:spcPts val="14"/>
              </a:spcBef>
            </a:pPr>
            <a:endParaRPr sz="862" dirty="0">
              <a:latin typeface="Arial"/>
              <a:cs typeface="Arial"/>
            </a:endParaRPr>
          </a:p>
          <a:p>
            <a:pPr marL="518693">
              <a:lnSpc>
                <a:spcPts val="1080"/>
              </a:lnSpc>
              <a:spcBef>
                <a:spcPts val="5"/>
              </a:spcBef>
            </a:pPr>
            <a:r>
              <a:rPr sz="908" spc="54" dirty="0">
                <a:latin typeface="Arial"/>
                <a:cs typeface="Arial"/>
              </a:rPr>
              <a:t>button_explore_key </a:t>
            </a:r>
            <a:r>
              <a:rPr sz="908" spc="-36" dirty="0">
                <a:latin typeface="Arial"/>
                <a:cs typeface="Arial"/>
              </a:rPr>
              <a:t>=</a:t>
            </a:r>
            <a:r>
              <a:rPr sz="908" spc="127" dirty="0">
                <a:latin typeface="Arial"/>
                <a:cs typeface="Arial"/>
              </a:rPr>
              <a:t> </a:t>
            </a:r>
            <a:r>
              <a:rPr sz="908" spc="77" dirty="0">
                <a:latin typeface="Arial"/>
                <a:cs typeface="Arial"/>
              </a:rPr>
              <a:t>Button(decrypt_,</a:t>
            </a:r>
            <a:endParaRPr sz="908" dirty="0">
              <a:latin typeface="Arial"/>
              <a:cs typeface="Arial"/>
            </a:endParaRPr>
          </a:p>
          <a:p>
            <a:pPr marL="2293777">
              <a:lnSpc>
                <a:spcPts val="1066"/>
              </a:lnSpc>
            </a:pPr>
            <a:r>
              <a:rPr sz="908" spc="18" dirty="0">
                <a:solidFill>
                  <a:srgbClr val="660099"/>
                </a:solidFill>
                <a:latin typeface="Arial"/>
                <a:cs typeface="Arial"/>
              </a:rPr>
              <a:t>text</a:t>
            </a:r>
            <a:r>
              <a:rPr sz="908" spc="18" dirty="0">
                <a:latin typeface="Arial"/>
                <a:cs typeface="Arial"/>
              </a:rPr>
              <a:t>=</a:t>
            </a:r>
            <a:r>
              <a:rPr sz="908" b="1" spc="18" dirty="0">
                <a:solidFill>
                  <a:srgbClr val="008080"/>
                </a:solidFill>
                <a:latin typeface="Arial"/>
                <a:cs typeface="Arial"/>
              </a:rPr>
              <a:t>"Browse</a:t>
            </a:r>
            <a:r>
              <a:rPr sz="908" b="1" spc="185" dirty="0">
                <a:solidFill>
                  <a:srgbClr val="008080"/>
                </a:solidFill>
                <a:latin typeface="Arial"/>
                <a:cs typeface="Arial"/>
              </a:rPr>
              <a:t> </a:t>
            </a:r>
            <a:r>
              <a:rPr sz="908" b="1" spc="27" dirty="0">
                <a:solidFill>
                  <a:srgbClr val="008080"/>
                </a:solidFill>
                <a:latin typeface="Arial"/>
                <a:cs typeface="Arial"/>
              </a:rPr>
              <a:t>Key"</a:t>
            </a:r>
            <a:r>
              <a:rPr sz="908" spc="27" dirty="0">
                <a:latin typeface="Arial"/>
                <a:cs typeface="Arial"/>
              </a:rPr>
              <a:t>,</a:t>
            </a:r>
            <a:endParaRPr sz="908" dirty="0">
              <a:latin typeface="Arial"/>
              <a:cs typeface="Arial"/>
            </a:endParaRPr>
          </a:p>
          <a:p>
            <a:pPr marL="2293777" marR="505438">
              <a:lnSpc>
                <a:spcPts val="1053"/>
              </a:lnSpc>
              <a:spcBef>
                <a:spcPts val="54"/>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20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14" dirty="0">
                <a:solidFill>
                  <a:srgbClr val="660099"/>
                </a:solidFill>
                <a:latin typeface="Arial"/>
                <a:cs typeface="Arial"/>
              </a:rPr>
              <a:t>command</a:t>
            </a:r>
            <a:r>
              <a:rPr sz="908" spc="-14" dirty="0">
                <a:latin typeface="Arial"/>
                <a:cs typeface="Arial"/>
              </a:rPr>
              <a:t>=browsekey)</a:t>
            </a:r>
            <a:endParaRPr sz="908" dirty="0">
              <a:latin typeface="Arial"/>
              <a:cs typeface="Arial"/>
            </a:endParaRPr>
          </a:p>
          <a:p>
            <a:pPr marL="518693">
              <a:lnSpc>
                <a:spcPts val="1044"/>
              </a:lnSpc>
            </a:pPr>
            <a:r>
              <a:rPr sz="908" spc="68" dirty="0">
                <a:latin typeface="Arial"/>
                <a:cs typeface="Arial"/>
              </a:rPr>
              <a:t>button_explore_key.pack()</a:t>
            </a:r>
            <a:endParaRPr sz="908" dirty="0">
              <a:latin typeface="Arial"/>
              <a:cs typeface="Arial"/>
            </a:endParaRPr>
          </a:p>
          <a:p>
            <a:pPr>
              <a:spcBef>
                <a:spcPts val="45"/>
              </a:spcBef>
            </a:pPr>
            <a:endParaRPr sz="908" dirty="0">
              <a:latin typeface="Arial"/>
              <a:cs typeface="Arial"/>
            </a:endParaRPr>
          </a:p>
          <a:p>
            <a:pPr marL="518693" marR="1455799">
              <a:lnSpc>
                <a:spcPts val="1062"/>
              </a:lnSpc>
            </a:pPr>
            <a:r>
              <a:rPr sz="908" spc="45" dirty="0">
                <a:latin typeface="Arial"/>
                <a:cs typeface="Arial"/>
              </a:rPr>
              <a:t>label_space1 </a:t>
            </a:r>
            <a:r>
              <a:rPr sz="908" spc="-36" dirty="0">
                <a:latin typeface="Arial"/>
                <a:cs typeface="Arial"/>
              </a:rPr>
              <a:t>= </a:t>
            </a:r>
            <a:r>
              <a:rPr sz="908" spc="77" dirty="0">
                <a:latin typeface="Arial"/>
                <a:cs typeface="Arial"/>
              </a:rPr>
              <a:t>Label(decrypt_,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64" dirty="0">
                <a:solidFill>
                  <a:srgbClr val="008080"/>
                </a:solidFill>
                <a:latin typeface="Arial"/>
                <a:cs typeface="Arial"/>
              </a:rPr>
              <a:t>blue"</a:t>
            </a:r>
            <a:r>
              <a:rPr sz="908" spc="64" dirty="0">
                <a:latin typeface="Arial"/>
                <a:cs typeface="Arial"/>
              </a:rPr>
              <a:t>)  </a:t>
            </a:r>
            <a:r>
              <a:rPr sz="908" spc="68" dirty="0">
                <a:latin typeface="Arial"/>
                <a:cs typeface="Arial"/>
              </a:rPr>
              <a:t>label_space1.pack()</a:t>
            </a:r>
            <a:endParaRPr sz="908" dirty="0">
              <a:latin typeface="Arial"/>
              <a:cs typeface="Arial"/>
            </a:endParaRPr>
          </a:p>
          <a:p>
            <a:pPr>
              <a:spcBef>
                <a:spcPts val="23"/>
              </a:spcBef>
            </a:pPr>
            <a:endParaRPr sz="862" dirty="0">
              <a:latin typeface="Arial"/>
              <a:cs typeface="Arial"/>
            </a:endParaRPr>
          </a:p>
          <a:p>
            <a:pPr marL="518693">
              <a:lnSpc>
                <a:spcPts val="1071"/>
              </a:lnSpc>
            </a:pPr>
            <a:r>
              <a:rPr sz="908" spc="54" dirty="0">
                <a:latin typeface="Arial"/>
                <a:cs typeface="Arial"/>
              </a:rPr>
              <a:t>button_loadkey </a:t>
            </a:r>
            <a:r>
              <a:rPr sz="908" spc="-36" dirty="0">
                <a:latin typeface="Arial"/>
                <a:cs typeface="Arial"/>
              </a:rPr>
              <a:t>=</a:t>
            </a:r>
            <a:r>
              <a:rPr sz="908" spc="123" dirty="0">
                <a:latin typeface="Arial"/>
                <a:cs typeface="Arial"/>
              </a:rPr>
              <a:t> </a:t>
            </a:r>
            <a:r>
              <a:rPr sz="908" spc="77" dirty="0">
                <a:latin typeface="Arial"/>
                <a:cs typeface="Arial"/>
              </a:rPr>
              <a:t>Button(decrypt_,</a:t>
            </a:r>
            <a:endParaRPr sz="908" dirty="0">
              <a:latin typeface="Arial"/>
              <a:cs typeface="Arial"/>
            </a:endParaRPr>
          </a:p>
          <a:p>
            <a:pPr marL="2040770">
              <a:lnSpc>
                <a:spcPts val="1062"/>
              </a:lnSpc>
            </a:pPr>
            <a:r>
              <a:rPr sz="908" spc="54" dirty="0">
                <a:solidFill>
                  <a:srgbClr val="660099"/>
                </a:solidFill>
                <a:latin typeface="Arial"/>
                <a:cs typeface="Arial"/>
              </a:rPr>
              <a:t>text</a:t>
            </a:r>
            <a:r>
              <a:rPr sz="908" spc="54" dirty="0">
                <a:latin typeface="Arial"/>
                <a:cs typeface="Arial"/>
              </a:rPr>
              <a:t>=</a:t>
            </a:r>
            <a:r>
              <a:rPr sz="908" b="1" spc="54" dirty="0">
                <a:solidFill>
                  <a:srgbClr val="008080"/>
                </a:solidFill>
                <a:latin typeface="Arial"/>
                <a:cs typeface="Arial"/>
              </a:rPr>
              <a:t>'Load</a:t>
            </a:r>
            <a:r>
              <a:rPr sz="908" b="1" spc="245" dirty="0">
                <a:solidFill>
                  <a:srgbClr val="008080"/>
                </a:solidFill>
                <a:latin typeface="Arial"/>
                <a:cs typeface="Arial"/>
              </a:rPr>
              <a:t> </a:t>
            </a:r>
            <a:r>
              <a:rPr sz="908" b="1" spc="68" dirty="0">
                <a:solidFill>
                  <a:srgbClr val="008080"/>
                </a:solidFill>
                <a:latin typeface="Arial"/>
                <a:cs typeface="Arial"/>
              </a:rPr>
              <a:t>Key'</a:t>
            </a:r>
            <a:r>
              <a:rPr sz="908" spc="68" dirty="0">
                <a:latin typeface="Arial"/>
                <a:cs typeface="Arial"/>
              </a:rPr>
              <a:t>,</a:t>
            </a:r>
            <a:endParaRPr sz="908" dirty="0">
              <a:latin typeface="Arial"/>
              <a:cs typeface="Arial"/>
            </a:endParaRPr>
          </a:p>
          <a:p>
            <a:pPr marL="2040770" marR="254160">
              <a:lnSpc>
                <a:spcPts val="1053"/>
              </a:lnSpc>
              <a:spcBef>
                <a:spcPts val="54"/>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20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36" dirty="0">
                <a:solidFill>
                  <a:srgbClr val="660099"/>
                </a:solidFill>
                <a:latin typeface="Arial"/>
                <a:cs typeface="Arial"/>
              </a:rPr>
              <a:t>command</a:t>
            </a:r>
            <a:r>
              <a:rPr sz="908" spc="-36" dirty="0">
                <a:latin typeface="Arial"/>
                <a:cs typeface="Arial"/>
              </a:rPr>
              <a:t>=</a:t>
            </a:r>
            <a:r>
              <a:rPr sz="908" b="1" spc="-36" dirty="0">
                <a:solidFill>
                  <a:srgbClr val="000080"/>
                </a:solidFill>
                <a:latin typeface="Arial"/>
                <a:cs typeface="Arial"/>
              </a:rPr>
              <a:t>lambda</a:t>
            </a:r>
            <a:r>
              <a:rPr sz="908" spc="-36" dirty="0">
                <a:latin typeface="Arial"/>
                <a:cs typeface="Arial"/>
              </a:rPr>
              <a:t>:</a:t>
            </a:r>
            <a:r>
              <a:rPr sz="908" spc="9" dirty="0">
                <a:latin typeface="Arial"/>
                <a:cs typeface="Arial"/>
              </a:rPr>
              <a:t> </a:t>
            </a:r>
            <a:r>
              <a:rPr sz="908" spc="95" dirty="0">
                <a:latin typeface="Arial"/>
                <a:cs typeface="Arial"/>
              </a:rPr>
              <a:t>extract_key(filepath_key))</a:t>
            </a:r>
            <a:endParaRPr sz="908" dirty="0">
              <a:latin typeface="Arial"/>
              <a:cs typeface="Arial"/>
            </a:endParaRPr>
          </a:p>
          <a:p>
            <a:pPr marL="518693">
              <a:lnSpc>
                <a:spcPts val="1044"/>
              </a:lnSpc>
            </a:pPr>
            <a:r>
              <a:rPr sz="908" spc="68" dirty="0">
                <a:latin typeface="Arial"/>
                <a:cs typeface="Arial"/>
              </a:rPr>
              <a:t>button_loadkey.pack()</a:t>
            </a:r>
            <a:endParaRPr sz="908" dirty="0">
              <a:latin typeface="Arial"/>
              <a:cs typeface="Arial"/>
            </a:endParaRPr>
          </a:p>
          <a:p>
            <a:pPr>
              <a:spcBef>
                <a:spcPts val="41"/>
              </a:spcBef>
            </a:pPr>
            <a:endParaRPr sz="908" dirty="0">
              <a:latin typeface="Arial"/>
              <a:cs typeface="Arial"/>
            </a:endParaRPr>
          </a:p>
          <a:p>
            <a:pPr marL="518693" marR="696202">
              <a:lnSpc>
                <a:spcPts val="1071"/>
              </a:lnSpc>
            </a:pPr>
            <a:r>
              <a:rPr sz="908" spc="45" dirty="0">
                <a:latin typeface="Arial"/>
                <a:cs typeface="Arial"/>
              </a:rPr>
              <a:t>label_space1 </a:t>
            </a:r>
            <a:r>
              <a:rPr sz="908" spc="-36" dirty="0">
                <a:latin typeface="Arial"/>
                <a:cs typeface="Arial"/>
              </a:rPr>
              <a:t>= </a:t>
            </a:r>
            <a:r>
              <a:rPr sz="908" spc="77" dirty="0">
                <a:latin typeface="Arial"/>
                <a:cs typeface="Arial"/>
              </a:rPr>
              <a:t>Label(decrypt_,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73" dirty="0">
                <a:solidFill>
                  <a:srgbClr val="008080"/>
                </a:solidFill>
                <a:latin typeface="Arial"/>
                <a:cs typeface="Arial"/>
              </a:rPr>
              <a:t>blue"</a:t>
            </a:r>
            <a:r>
              <a:rPr sz="908" spc="73" dirty="0">
                <a:latin typeface="Arial"/>
                <a:cs typeface="Arial"/>
              </a:rPr>
              <a:t>, </a:t>
            </a:r>
            <a:r>
              <a:rPr sz="908" spc="68" dirty="0">
                <a:solidFill>
                  <a:srgbClr val="660099"/>
                </a:solidFill>
                <a:latin typeface="Arial"/>
                <a:cs typeface="Arial"/>
              </a:rPr>
              <a:t>height</a:t>
            </a:r>
            <a:r>
              <a:rPr sz="908" spc="68" dirty="0">
                <a:latin typeface="Arial"/>
                <a:cs typeface="Arial"/>
              </a:rPr>
              <a:t>=</a:t>
            </a:r>
            <a:r>
              <a:rPr sz="908" b="1" spc="68" dirty="0">
                <a:solidFill>
                  <a:srgbClr val="008080"/>
                </a:solidFill>
                <a:latin typeface="Arial"/>
                <a:cs typeface="Arial"/>
              </a:rPr>
              <a:t>"3"</a:t>
            </a:r>
            <a:r>
              <a:rPr sz="908" spc="68" dirty="0">
                <a:latin typeface="Arial"/>
                <a:cs typeface="Arial"/>
              </a:rPr>
              <a:t>)  label_space1.pack()</a:t>
            </a:r>
            <a:endParaRPr sz="908" dirty="0">
              <a:latin typeface="Arial"/>
              <a:cs typeface="Arial"/>
            </a:endParaRPr>
          </a:p>
          <a:p>
            <a:pPr>
              <a:spcBef>
                <a:spcPts val="5"/>
              </a:spcBef>
            </a:pPr>
            <a:endParaRPr sz="862" dirty="0">
              <a:latin typeface="Arial"/>
              <a:cs typeface="Arial"/>
            </a:endParaRPr>
          </a:p>
          <a:p>
            <a:pPr marL="518693">
              <a:lnSpc>
                <a:spcPts val="1071"/>
              </a:lnSpc>
              <a:spcBef>
                <a:spcPts val="5"/>
              </a:spcBef>
            </a:pPr>
            <a:r>
              <a:rPr sz="908" spc="64" dirty="0">
                <a:latin typeface="Arial"/>
                <a:cs typeface="Arial"/>
              </a:rPr>
              <a:t>button_decrypt </a:t>
            </a:r>
            <a:r>
              <a:rPr sz="908" spc="-36" dirty="0">
                <a:latin typeface="Arial"/>
                <a:cs typeface="Arial"/>
              </a:rPr>
              <a:t>=</a:t>
            </a:r>
            <a:r>
              <a:rPr sz="908" spc="103" dirty="0">
                <a:latin typeface="Arial"/>
                <a:cs typeface="Arial"/>
              </a:rPr>
              <a:t> </a:t>
            </a:r>
            <a:r>
              <a:rPr sz="908" spc="77" dirty="0">
                <a:latin typeface="Arial"/>
                <a:cs typeface="Arial"/>
              </a:rPr>
              <a:t>Button(decrypt_,</a:t>
            </a:r>
            <a:endParaRPr sz="908" dirty="0">
              <a:latin typeface="Arial"/>
              <a:cs typeface="Arial"/>
            </a:endParaRPr>
          </a:p>
          <a:p>
            <a:pPr marL="2040770">
              <a:lnSpc>
                <a:spcPts val="1062"/>
              </a:lnSpc>
            </a:pPr>
            <a:r>
              <a:rPr sz="908" spc="91" dirty="0">
                <a:solidFill>
                  <a:srgbClr val="660099"/>
                </a:solidFill>
                <a:latin typeface="Arial"/>
                <a:cs typeface="Arial"/>
              </a:rPr>
              <a:t>text</a:t>
            </a:r>
            <a:r>
              <a:rPr sz="908" spc="91" dirty="0">
                <a:latin typeface="Arial"/>
                <a:cs typeface="Arial"/>
              </a:rPr>
              <a:t>=</a:t>
            </a:r>
            <a:r>
              <a:rPr sz="908" b="1" spc="91" dirty="0">
                <a:solidFill>
                  <a:srgbClr val="008080"/>
                </a:solidFill>
                <a:latin typeface="Arial"/>
                <a:cs typeface="Arial"/>
              </a:rPr>
              <a:t>'Decrypt'</a:t>
            </a:r>
            <a:r>
              <a:rPr sz="908" spc="91" dirty="0">
                <a:latin typeface="Arial"/>
                <a:cs typeface="Arial"/>
              </a:rPr>
              <a:t>,</a:t>
            </a:r>
            <a:endParaRPr sz="908" dirty="0">
              <a:latin typeface="Arial"/>
              <a:cs typeface="Arial"/>
            </a:endParaRPr>
          </a:p>
          <a:p>
            <a:pPr marL="2040770" marR="317556">
              <a:lnSpc>
                <a:spcPts val="1053"/>
              </a:lnSpc>
              <a:spcBef>
                <a:spcPts val="54"/>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30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4</a:t>
            </a:r>
            <a:r>
              <a:rPr sz="908" spc="77" dirty="0">
                <a:latin typeface="Arial"/>
                <a:cs typeface="Arial"/>
              </a:rPr>
              <a:t>, </a:t>
            </a:r>
            <a:r>
              <a:rPr sz="908" spc="18" dirty="0">
                <a:solidFill>
                  <a:srgbClr val="660099"/>
                </a:solidFill>
                <a:latin typeface="Arial"/>
                <a:cs typeface="Arial"/>
              </a:rPr>
              <a:t>bg</a:t>
            </a:r>
            <a:r>
              <a:rPr sz="908" spc="18" dirty="0">
                <a:latin typeface="Arial"/>
                <a:cs typeface="Arial"/>
              </a:rPr>
              <a:t>=</a:t>
            </a:r>
            <a:r>
              <a:rPr sz="908" b="1" spc="18" dirty="0">
                <a:solidFill>
                  <a:srgbClr val="008080"/>
                </a:solidFill>
                <a:latin typeface="Arial"/>
                <a:cs typeface="Arial"/>
              </a:rPr>
              <a:t>'OrangeRed2'</a:t>
            </a:r>
            <a:r>
              <a:rPr sz="908" spc="18" dirty="0">
                <a:latin typeface="Arial"/>
                <a:cs typeface="Arial"/>
              </a:rPr>
              <a:t>,  </a:t>
            </a:r>
            <a:r>
              <a:rPr sz="908" spc="-36" dirty="0">
                <a:solidFill>
                  <a:srgbClr val="660099"/>
                </a:solidFill>
                <a:latin typeface="Arial"/>
                <a:cs typeface="Arial"/>
              </a:rPr>
              <a:t>command</a:t>
            </a:r>
            <a:r>
              <a:rPr sz="908" spc="-36" dirty="0">
                <a:latin typeface="Arial"/>
                <a:cs typeface="Arial"/>
              </a:rPr>
              <a:t>=</a:t>
            </a:r>
            <a:r>
              <a:rPr sz="908" b="1" spc="-36" dirty="0">
                <a:solidFill>
                  <a:srgbClr val="000080"/>
                </a:solidFill>
                <a:latin typeface="Arial"/>
                <a:cs typeface="Arial"/>
              </a:rPr>
              <a:t>lambda</a:t>
            </a:r>
            <a:r>
              <a:rPr sz="908" spc="-36" dirty="0">
                <a:latin typeface="Arial"/>
                <a:cs typeface="Arial"/>
              </a:rPr>
              <a:t>:</a:t>
            </a:r>
            <a:r>
              <a:rPr sz="908" spc="50" dirty="0">
                <a:latin typeface="Arial"/>
                <a:cs typeface="Arial"/>
              </a:rPr>
              <a:t> </a:t>
            </a:r>
            <a:r>
              <a:rPr sz="908" spc="95" dirty="0">
                <a:latin typeface="Arial"/>
                <a:cs typeface="Arial"/>
              </a:rPr>
              <a:t>decrypt(filepath_decrypt,</a:t>
            </a:r>
            <a:endParaRPr sz="908" dirty="0">
              <a:latin typeface="Arial"/>
              <a:cs typeface="Arial"/>
            </a:endParaRPr>
          </a:p>
          <a:p>
            <a:pPr marL="11527">
              <a:lnSpc>
                <a:spcPts val="1035"/>
              </a:lnSpc>
            </a:pPr>
            <a:r>
              <a:rPr sz="908" spc="77" dirty="0">
                <a:latin typeface="Arial"/>
                <a:cs typeface="Arial"/>
              </a:rPr>
              <a:t>extracted_key))</a:t>
            </a:r>
            <a:endParaRPr sz="908" dirty="0">
              <a:latin typeface="Arial"/>
              <a:cs typeface="Arial"/>
            </a:endParaRPr>
          </a:p>
          <a:p>
            <a:pPr marL="518693">
              <a:lnSpc>
                <a:spcPts val="1080"/>
              </a:lnSpc>
            </a:pPr>
            <a:r>
              <a:rPr sz="908" spc="77" dirty="0">
                <a:latin typeface="Arial"/>
                <a:cs typeface="Arial"/>
              </a:rPr>
              <a:t>button_decrypt.pack()</a:t>
            </a:r>
            <a:endParaRPr sz="908" dirty="0">
              <a:latin typeface="Arial"/>
              <a:cs typeface="Arial"/>
            </a:endParaRPr>
          </a:p>
          <a:p>
            <a:pPr>
              <a:spcBef>
                <a:spcPts val="41"/>
              </a:spcBef>
            </a:pPr>
            <a:endParaRPr sz="862" dirty="0">
              <a:latin typeface="Arial"/>
              <a:cs typeface="Arial"/>
            </a:endParaRPr>
          </a:p>
          <a:p>
            <a:pPr marL="518693"/>
            <a:r>
              <a:rPr sz="908" spc="-54" dirty="0">
                <a:latin typeface="Arial"/>
                <a:cs typeface="Arial"/>
              </a:rPr>
              <a:t>BUTTON_PRESSED_decrypt </a:t>
            </a:r>
            <a:r>
              <a:rPr sz="908" spc="-36" dirty="0">
                <a:latin typeface="Arial"/>
                <a:cs typeface="Arial"/>
              </a:rPr>
              <a:t>=</a:t>
            </a:r>
            <a:r>
              <a:rPr sz="908" spc="159" dirty="0">
                <a:latin typeface="Arial"/>
                <a:cs typeface="Arial"/>
              </a:rPr>
              <a:t> </a:t>
            </a:r>
            <a:r>
              <a:rPr sz="908" b="1" dirty="0">
                <a:solidFill>
                  <a:srgbClr val="000080"/>
                </a:solidFill>
                <a:latin typeface="Arial"/>
                <a:cs typeface="Arial"/>
              </a:rPr>
              <a:t>True</a:t>
            </a:r>
            <a:endParaRPr sz="908" dirty="0">
              <a:latin typeface="Arial"/>
              <a:cs typeface="Arial"/>
            </a:endParaRPr>
          </a:p>
          <a:p>
            <a:pPr>
              <a:lnSpc>
                <a:spcPct val="100000"/>
              </a:lnSpc>
            </a:pPr>
            <a:endParaRPr sz="908" dirty="0">
              <a:latin typeface="Arial"/>
              <a:cs typeface="Arial"/>
            </a:endParaRPr>
          </a:p>
          <a:p>
            <a:pPr>
              <a:spcBef>
                <a:spcPts val="5"/>
              </a:spcBef>
            </a:pPr>
            <a:endParaRPr sz="908" dirty="0">
              <a:latin typeface="Arial"/>
              <a:cs typeface="Arial"/>
            </a:endParaRPr>
          </a:p>
          <a:p>
            <a:pPr marL="11527">
              <a:lnSpc>
                <a:spcPts val="1080"/>
              </a:lnSpc>
            </a:pPr>
            <a:r>
              <a:rPr sz="908" b="1" spc="41" dirty="0">
                <a:solidFill>
                  <a:srgbClr val="000080"/>
                </a:solidFill>
                <a:latin typeface="Arial"/>
                <a:cs typeface="Arial"/>
              </a:rPr>
              <a:t>def</a:t>
            </a:r>
            <a:r>
              <a:rPr sz="908" b="1" spc="250" dirty="0">
                <a:solidFill>
                  <a:srgbClr val="000080"/>
                </a:solidFill>
                <a:latin typeface="Arial"/>
                <a:cs typeface="Arial"/>
              </a:rPr>
              <a:t> </a:t>
            </a:r>
            <a:r>
              <a:rPr sz="908" spc="68" dirty="0">
                <a:latin typeface="Arial"/>
                <a:cs typeface="Arial"/>
              </a:rPr>
              <a:t>validateLogin(username):</a:t>
            </a:r>
            <a:endParaRPr sz="908" dirty="0">
              <a:latin typeface="Arial"/>
              <a:cs typeface="Arial"/>
            </a:endParaRPr>
          </a:p>
          <a:p>
            <a:pPr marL="265686">
              <a:lnSpc>
                <a:spcPts val="1080"/>
              </a:lnSpc>
            </a:pPr>
            <a:r>
              <a:rPr sz="908" b="1" spc="50" dirty="0">
                <a:solidFill>
                  <a:srgbClr val="000080"/>
                </a:solidFill>
                <a:latin typeface="Arial"/>
                <a:cs typeface="Arial"/>
              </a:rPr>
              <a:t>global</a:t>
            </a:r>
            <a:r>
              <a:rPr sz="908" b="1" spc="254" dirty="0">
                <a:solidFill>
                  <a:srgbClr val="000080"/>
                </a:solidFill>
                <a:latin typeface="Arial"/>
                <a:cs typeface="Arial"/>
              </a:rPr>
              <a:t> </a:t>
            </a:r>
            <a:r>
              <a:rPr sz="908" spc="118" dirty="0">
                <a:latin typeface="Arial"/>
                <a:cs typeface="Arial"/>
              </a:rPr>
              <a:t>data_list</a:t>
            </a:r>
            <a:endParaRPr sz="908" dirty="0">
              <a:latin typeface="Arial"/>
              <a:cs typeface="Arial"/>
            </a:endParaRPr>
          </a:p>
          <a:p>
            <a:pPr>
              <a:spcBef>
                <a:spcPts val="41"/>
              </a:spcBef>
            </a:pPr>
            <a:endParaRPr sz="908" dirty="0">
              <a:latin typeface="Arial"/>
              <a:cs typeface="Arial"/>
            </a:endParaRPr>
          </a:p>
          <a:p>
            <a:pPr marL="265686" marR="1965272">
              <a:lnSpc>
                <a:spcPts val="1071"/>
              </a:lnSpc>
            </a:pPr>
            <a:r>
              <a:rPr sz="908" spc="41" dirty="0">
                <a:solidFill>
                  <a:srgbClr val="000080"/>
                </a:solidFill>
                <a:latin typeface="Arial"/>
                <a:cs typeface="Arial"/>
              </a:rPr>
              <a:t>print</a:t>
            </a:r>
            <a:r>
              <a:rPr sz="908" spc="41" dirty="0">
                <a:latin typeface="Arial"/>
                <a:cs typeface="Arial"/>
              </a:rPr>
              <a:t>(</a:t>
            </a:r>
            <a:r>
              <a:rPr sz="908" b="1" spc="41" dirty="0">
                <a:solidFill>
                  <a:srgbClr val="008080"/>
                </a:solidFill>
                <a:latin typeface="Arial"/>
                <a:cs typeface="Arial"/>
              </a:rPr>
              <a:t>"username </a:t>
            </a:r>
            <a:r>
              <a:rPr sz="908" b="1" spc="27" dirty="0">
                <a:solidFill>
                  <a:srgbClr val="008080"/>
                </a:solidFill>
                <a:latin typeface="Arial"/>
                <a:cs typeface="Arial"/>
              </a:rPr>
              <a:t>entered </a:t>
            </a:r>
            <a:r>
              <a:rPr sz="908" b="1" spc="172" dirty="0">
                <a:solidFill>
                  <a:srgbClr val="008080"/>
                </a:solidFill>
                <a:latin typeface="Arial"/>
                <a:cs typeface="Arial"/>
              </a:rPr>
              <a:t>:"</a:t>
            </a:r>
            <a:r>
              <a:rPr sz="908" spc="172" dirty="0">
                <a:latin typeface="Arial"/>
                <a:cs typeface="Arial"/>
              </a:rPr>
              <a:t>, </a:t>
            </a:r>
            <a:r>
              <a:rPr sz="908" spc="64" dirty="0">
                <a:latin typeface="Arial"/>
                <a:cs typeface="Arial"/>
              </a:rPr>
              <a:t>username.get())  </a:t>
            </a:r>
            <a:r>
              <a:rPr sz="908" spc="82" dirty="0">
                <a:latin typeface="Arial"/>
                <a:cs typeface="Arial"/>
              </a:rPr>
              <a:t>data_list.append(</a:t>
            </a:r>
            <a:endParaRPr sz="908" dirty="0">
              <a:latin typeface="Arial"/>
              <a:cs typeface="Arial"/>
            </a:endParaRPr>
          </a:p>
          <a:p>
            <a:pPr marL="518693">
              <a:lnSpc>
                <a:spcPts val="1007"/>
              </a:lnSpc>
              <a:tabLst>
                <a:tab pos="1596423" algn="l"/>
              </a:tabLst>
            </a:pPr>
            <a:r>
              <a:rPr sz="908" spc="64" dirty="0">
                <a:latin typeface="Arial"/>
                <a:cs typeface="Arial"/>
              </a:rPr>
              <a:t>username.get())	</a:t>
            </a:r>
            <a:r>
              <a:rPr sz="908" i="1" spc="-9" dirty="0">
                <a:solidFill>
                  <a:srgbClr val="808080"/>
                </a:solidFill>
                <a:latin typeface="Arial"/>
                <a:cs typeface="Arial"/>
              </a:rPr>
              <a:t># </a:t>
            </a:r>
            <a:r>
              <a:rPr sz="908" i="1" spc="14" dirty="0">
                <a:solidFill>
                  <a:srgbClr val="808080"/>
                </a:solidFill>
                <a:latin typeface="Arial"/>
                <a:cs typeface="Arial"/>
              </a:rPr>
              <a:t>Gets </a:t>
            </a:r>
            <a:r>
              <a:rPr sz="908" i="1" spc="73" dirty="0">
                <a:solidFill>
                  <a:srgbClr val="808080"/>
                </a:solidFill>
                <a:latin typeface="Arial"/>
                <a:cs typeface="Arial"/>
              </a:rPr>
              <a:t>the </a:t>
            </a:r>
            <a:r>
              <a:rPr sz="908" i="1" spc="-73" dirty="0">
                <a:solidFill>
                  <a:srgbClr val="808080"/>
                </a:solidFill>
                <a:latin typeface="Arial"/>
                <a:cs typeface="Arial"/>
              </a:rPr>
              <a:t>name </a:t>
            </a:r>
            <a:r>
              <a:rPr sz="908" i="1" spc="118" dirty="0">
                <a:solidFill>
                  <a:srgbClr val="808080"/>
                </a:solidFill>
                <a:latin typeface="Arial"/>
                <a:cs typeface="Arial"/>
              </a:rPr>
              <a:t>of </a:t>
            </a:r>
            <a:r>
              <a:rPr sz="908" i="1" spc="73" dirty="0">
                <a:solidFill>
                  <a:srgbClr val="808080"/>
                </a:solidFill>
                <a:latin typeface="Arial"/>
                <a:cs typeface="Arial"/>
              </a:rPr>
              <a:t>the </a:t>
            </a:r>
            <a:r>
              <a:rPr sz="908" i="1" spc="54" dirty="0">
                <a:solidFill>
                  <a:srgbClr val="808080"/>
                </a:solidFill>
                <a:latin typeface="Arial"/>
                <a:cs typeface="Arial"/>
              </a:rPr>
              <a:t>user </a:t>
            </a:r>
            <a:r>
              <a:rPr sz="908" i="1" spc="-9" dirty="0">
                <a:solidFill>
                  <a:srgbClr val="808080"/>
                </a:solidFill>
                <a:latin typeface="Arial"/>
                <a:cs typeface="Arial"/>
              </a:rPr>
              <a:t>and </a:t>
            </a:r>
            <a:r>
              <a:rPr sz="908" i="1" spc="-5" dirty="0">
                <a:solidFill>
                  <a:srgbClr val="808080"/>
                </a:solidFill>
                <a:latin typeface="Arial"/>
                <a:cs typeface="Arial"/>
              </a:rPr>
              <a:t>appends </a:t>
            </a:r>
            <a:r>
              <a:rPr sz="908" i="1" spc="73" dirty="0">
                <a:solidFill>
                  <a:srgbClr val="808080"/>
                </a:solidFill>
                <a:latin typeface="Arial"/>
                <a:cs typeface="Arial"/>
              </a:rPr>
              <a:t>the </a:t>
            </a:r>
            <a:r>
              <a:rPr sz="908" i="1" spc="54" dirty="0">
                <a:solidFill>
                  <a:srgbClr val="808080"/>
                </a:solidFill>
                <a:latin typeface="Arial"/>
                <a:cs typeface="Arial"/>
              </a:rPr>
              <a:t>data</a:t>
            </a:r>
            <a:r>
              <a:rPr sz="908" i="1" spc="82" dirty="0">
                <a:solidFill>
                  <a:srgbClr val="808080"/>
                </a:solidFill>
                <a:latin typeface="Arial"/>
                <a:cs typeface="Arial"/>
              </a:rPr>
              <a:t> </a:t>
            </a:r>
            <a:r>
              <a:rPr sz="908" i="1" spc="127" dirty="0">
                <a:solidFill>
                  <a:srgbClr val="808080"/>
                </a:solidFill>
                <a:latin typeface="Arial"/>
                <a:cs typeface="Arial"/>
              </a:rPr>
              <a:t>into</a:t>
            </a:r>
            <a:endParaRPr sz="908" dirty="0">
              <a:latin typeface="Arial"/>
              <a:cs typeface="Arial"/>
            </a:endParaRPr>
          </a:p>
          <a:p>
            <a:pPr marL="11527">
              <a:lnSpc>
                <a:spcPts val="1080"/>
              </a:lnSpc>
            </a:pPr>
            <a:r>
              <a:rPr sz="908" i="1" spc="218" dirty="0">
                <a:solidFill>
                  <a:srgbClr val="808080"/>
                </a:solidFill>
                <a:latin typeface="Arial"/>
                <a:cs typeface="Arial"/>
              </a:rPr>
              <a:t>list </a:t>
            </a:r>
            <a:r>
              <a:rPr sz="908" i="1" spc="27" dirty="0">
                <a:solidFill>
                  <a:srgbClr val="808080"/>
                </a:solidFill>
                <a:latin typeface="Arial"/>
                <a:cs typeface="Arial"/>
              </a:rPr>
              <a:t>which </a:t>
            </a:r>
            <a:r>
              <a:rPr sz="908" i="1" spc="127" dirty="0">
                <a:solidFill>
                  <a:srgbClr val="808080"/>
                </a:solidFill>
                <a:latin typeface="Arial"/>
                <a:cs typeface="Arial"/>
              </a:rPr>
              <a:t>late </a:t>
            </a:r>
            <a:r>
              <a:rPr sz="908" i="1" spc="168" dirty="0">
                <a:solidFill>
                  <a:srgbClr val="808080"/>
                </a:solidFill>
                <a:latin typeface="Arial"/>
                <a:cs typeface="Arial"/>
              </a:rPr>
              <a:t>is </a:t>
            </a:r>
            <a:r>
              <a:rPr sz="908" i="1" spc="45" dirty="0">
                <a:solidFill>
                  <a:srgbClr val="808080"/>
                </a:solidFill>
                <a:latin typeface="Arial"/>
                <a:cs typeface="Arial"/>
              </a:rPr>
              <a:t>recorded </a:t>
            </a:r>
            <a:r>
              <a:rPr sz="908" i="1" spc="141" dirty="0">
                <a:solidFill>
                  <a:srgbClr val="808080"/>
                </a:solidFill>
                <a:latin typeface="Arial"/>
                <a:cs typeface="Arial"/>
              </a:rPr>
              <a:t>in</a:t>
            </a:r>
            <a:r>
              <a:rPr sz="908" i="1" spc="236" dirty="0">
                <a:solidFill>
                  <a:srgbClr val="808080"/>
                </a:solidFill>
                <a:latin typeface="Arial"/>
                <a:cs typeface="Arial"/>
              </a:rPr>
              <a:t> </a:t>
            </a:r>
            <a:r>
              <a:rPr sz="908" i="1" spc="-109" dirty="0">
                <a:solidFill>
                  <a:srgbClr val="808080"/>
                </a:solidFill>
                <a:latin typeface="Arial"/>
                <a:cs typeface="Arial"/>
              </a:rPr>
              <a:t>SQL </a:t>
            </a:r>
            <a:r>
              <a:rPr sz="908" i="1" spc="100" dirty="0">
                <a:solidFill>
                  <a:srgbClr val="808080"/>
                </a:solidFill>
                <a:latin typeface="Arial"/>
                <a:cs typeface="Arial"/>
              </a:rPr>
              <a:t>table</a:t>
            </a:r>
            <a:endParaRPr sz="908" dirty="0">
              <a:latin typeface="Arial"/>
              <a:cs typeface="Arial"/>
            </a:endParaRPr>
          </a:p>
        </p:txBody>
      </p:sp>
      <p:pic>
        <p:nvPicPr>
          <p:cNvPr id="5" name="Picture 4">
            <a:extLst>
              <a:ext uri="{FF2B5EF4-FFF2-40B4-BE49-F238E27FC236}">
                <a16:creationId xmlns:a16="http://schemas.microsoft.com/office/drawing/2014/main" id="{0CE957E0-DCC8-49D3-A401-E075EB558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6" name="TextBox 5">
            <a:extLst>
              <a:ext uri="{FF2B5EF4-FFF2-40B4-BE49-F238E27FC236}">
                <a16:creationId xmlns:a16="http://schemas.microsoft.com/office/drawing/2014/main" id="{367A5143-A92A-4FEC-BA1B-FC63E295E1AA}"/>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4"/>
            <a:ext cx="5236285" cy="6478216"/>
          </a:xfrm>
          <a:custGeom>
            <a:avLst/>
            <a:gdLst/>
            <a:ahLst/>
            <a:cxnLst/>
            <a:rect l="l" t="t" r="r" b="b"/>
            <a:pathLst>
              <a:path w="5769609" h="7138034">
                <a:moveTo>
                  <a:pt x="5769229" y="6691071"/>
                </a:moveTo>
                <a:lnTo>
                  <a:pt x="0" y="6691071"/>
                </a:lnTo>
                <a:lnTo>
                  <a:pt x="0" y="6840728"/>
                </a:lnTo>
                <a:lnTo>
                  <a:pt x="0" y="6990080"/>
                </a:lnTo>
                <a:lnTo>
                  <a:pt x="0" y="7137908"/>
                </a:lnTo>
                <a:lnTo>
                  <a:pt x="5769229" y="7137908"/>
                </a:lnTo>
                <a:lnTo>
                  <a:pt x="5769229" y="6990080"/>
                </a:lnTo>
                <a:lnTo>
                  <a:pt x="5769229" y="6840728"/>
                </a:lnTo>
                <a:lnTo>
                  <a:pt x="5769229" y="6691071"/>
                </a:lnTo>
                <a:close/>
              </a:path>
              <a:path w="5769609" h="7138034">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7138034">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7138034">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7138034">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7138034">
                <a:moveTo>
                  <a:pt x="5769229" y="891552"/>
                </a:moveTo>
                <a:lnTo>
                  <a:pt x="0" y="891552"/>
                </a:lnTo>
                <a:lnTo>
                  <a:pt x="0" y="1040892"/>
                </a:lnTo>
                <a:lnTo>
                  <a:pt x="0" y="1188720"/>
                </a:lnTo>
                <a:lnTo>
                  <a:pt x="0" y="2229612"/>
                </a:lnTo>
                <a:lnTo>
                  <a:pt x="5769229" y="2229612"/>
                </a:lnTo>
                <a:lnTo>
                  <a:pt x="5769229" y="1040892"/>
                </a:lnTo>
                <a:lnTo>
                  <a:pt x="5769229" y="891552"/>
                </a:lnTo>
                <a:close/>
              </a:path>
              <a:path w="5769609" h="7138034">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5" y="910583"/>
            <a:ext cx="5217843" cy="6811508"/>
          </a:xfrm>
          <a:prstGeom prst="rect">
            <a:avLst/>
          </a:prstGeom>
        </p:spPr>
        <p:txBody>
          <a:bodyPr vert="horz" wrap="square" lIns="0" tIns="10950" rIns="0" bIns="0" rtlCol="0">
            <a:spAutoFit/>
          </a:bodyPr>
          <a:lstStyle/>
          <a:p>
            <a:pPr marL="265686">
              <a:lnSpc>
                <a:spcPts val="1076"/>
              </a:lnSpc>
              <a:spcBef>
                <a:spcPts val="86"/>
              </a:spcBef>
            </a:pPr>
            <a:r>
              <a:rPr sz="908" spc="54" dirty="0">
                <a:latin typeface="Arial"/>
                <a:cs typeface="Arial"/>
              </a:rPr>
              <a:t>success_label </a:t>
            </a:r>
            <a:r>
              <a:rPr sz="908" spc="-36" dirty="0">
                <a:latin typeface="Arial"/>
                <a:cs typeface="Arial"/>
              </a:rPr>
              <a:t>=</a:t>
            </a:r>
            <a:r>
              <a:rPr sz="908" spc="123" dirty="0">
                <a:latin typeface="Arial"/>
                <a:cs typeface="Arial"/>
              </a:rPr>
              <a:t> </a:t>
            </a:r>
            <a:r>
              <a:rPr sz="908" spc="64" dirty="0">
                <a:latin typeface="Arial"/>
                <a:cs typeface="Arial"/>
              </a:rPr>
              <a:t>Label(frame1,</a:t>
            </a:r>
            <a:endParaRPr sz="908" dirty="0">
              <a:latin typeface="Arial"/>
              <a:cs typeface="Arial"/>
            </a:endParaRPr>
          </a:p>
          <a:p>
            <a:pPr marL="11527" marR="4611" indent="1648869">
              <a:lnSpc>
                <a:spcPts val="1071"/>
              </a:lnSpc>
              <a:spcBef>
                <a:spcPts val="36"/>
              </a:spcBef>
            </a:pPr>
            <a:r>
              <a:rPr sz="908" spc="9" dirty="0">
                <a:solidFill>
                  <a:srgbClr val="660099"/>
                </a:solidFill>
                <a:latin typeface="Arial"/>
                <a:cs typeface="Arial"/>
              </a:rPr>
              <a:t>text</a:t>
            </a:r>
            <a:r>
              <a:rPr sz="908" spc="9" dirty="0">
                <a:latin typeface="Arial"/>
                <a:cs typeface="Arial"/>
              </a:rPr>
              <a:t>=</a:t>
            </a:r>
            <a:r>
              <a:rPr sz="908" b="1" spc="9" dirty="0">
                <a:solidFill>
                  <a:srgbClr val="008080"/>
                </a:solidFill>
                <a:latin typeface="Arial"/>
                <a:cs typeface="Arial"/>
              </a:rPr>
              <a:t>"Username </a:t>
            </a:r>
            <a:r>
              <a:rPr sz="908" b="1" spc="27" dirty="0">
                <a:solidFill>
                  <a:srgbClr val="008080"/>
                </a:solidFill>
                <a:latin typeface="Arial"/>
                <a:cs typeface="Arial"/>
              </a:rPr>
              <a:t>recorded! </a:t>
            </a:r>
            <a:r>
              <a:rPr sz="908" b="1" spc="86" dirty="0">
                <a:solidFill>
                  <a:srgbClr val="000080"/>
                </a:solidFill>
                <a:latin typeface="Arial"/>
                <a:cs typeface="Arial"/>
              </a:rPr>
              <a:t>\n </a:t>
            </a:r>
            <a:r>
              <a:rPr sz="908" b="1" spc="-136" dirty="0">
                <a:solidFill>
                  <a:srgbClr val="008080"/>
                </a:solidFill>
                <a:latin typeface="Arial"/>
                <a:cs typeface="Arial"/>
              </a:rPr>
              <a:t>Go </a:t>
            </a:r>
            <a:r>
              <a:rPr sz="908" b="1" spc="68" dirty="0">
                <a:solidFill>
                  <a:srgbClr val="008080"/>
                </a:solidFill>
                <a:latin typeface="Arial"/>
                <a:cs typeface="Arial"/>
              </a:rPr>
              <a:t>to </a:t>
            </a:r>
            <a:r>
              <a:rPr sz="908" b="1" spc="86" dirty="0">
                <a:solidFill>
                  <a:srgbClr val="008080"/>
                </a:solidFill>
                <a:latin typeface="Arial"/>
                <a:cs typeface="Arial"/>
              </a:rPr>
              <a:t>'Action' </a:t>
            </a:r>
            <a:r>
              <a:rPr sz="908" b="1" spc="-54" dirty="0">
                <a:solidFill>
                  <a:srgbClr val="008080"/>
                </a:solidFill>
                <a:latin typeface="Arial"/>
                <a:cs typeface="Arial"/>
              </a:rPr>
              <a:t>dropdown </a:t>
            </a:r>
            <a:r>
              <a:rPr sz="908" b="1" spc="163" dirty="0">
                <a:solidFill>
                  <a:srgbClr val="008080"/>
                </a:solidFill>
                <a:latin typeface="Arial"/>
                <a:cs typeface="Arial"/>
              </a:rPr>
              <a:t>list</a:t>
            </a:r>
            <a:r>
              <a:rPr lang="en-IN" sz="908" b="1" spc="163" dirty="0">
                <a:solidFill>
                  <a:srgbClr val="008080"/>
                </a:solidFill>
                <a:latin typeface="Arial"/>
                <a:cs typeface="Arial"/>
              </a:rPr>
              <a:t> </a:t>
            </a:r>
          </a:p>
          <a:p>
            <a:pPr marL="11527" marR="4611" indent="1648869">
              <a:lnSpc>
                <a:spcPts val="1071"/>
              </a:lnSpc>
              <a:spcBef>
                <a:spcPts val="36"/>
              </a:spcBef>
            </a:pPr>
            <a:r>
              <a:rPr sz="908" b="1" spc="68" dirty="0">
                <a:solidFill>
                  <a:srgbClr val="008080"/>
                </a:solidFill>
                <a:latin typeface="Arial"/>
                <a:cs typeface="Arial"/>
              </a:rPr>
              <a:t>to </a:t>
            </a:r>
            <a:r>
              <a:rPr sz="908" b="1" spc="27" dirty="0">
                <a:solidFill>
                  <a:srgbClr val="008080"/>
                </a:solidFill>
                <a:latin typeface="Arial"/>
                <a:cs typeface="Arial"/>
              </a:rPr>
              <a:t>Encrypt/Decrypt </a:t>
            </a:r>
            <a:r>
              <a:rPr sz="908" b="1" dirty="0">
                <a:solidFill>
                  <a:srgbClr val="008080"/>
                </a:solidFill>
                <a:latin typeface="Arial"/>
                <a:cs typeface="Arial"/>
              </a:rPr>
              <a:t>your</a:t>
            </a:r>
            <a:r>
              <a:rPr sz="908" b="1" spc="45" dirty="0">
                <a:solidFill>
                  <a:srgbClr val="008080"/>
                </a:solidFill>
                <a:latin typeface="Arial"/>
                <a:cs typeface="Arial"/>
              </a:rPr>
              <a:t> </a:t>
            </a:r>
            <a:r>
              <a:rPr sz="908" b="1" spc="163" dirty="0">
                <a:solidFill>
                  <a:srgbClr val="008080"/>
                </a:solidFill>
                <a:latin typeface="Arial"/>
                <a:cs typeface="Arial"/>
              </a:rPr>
              <a:t>file"</a:t>
            </a:r>
            <a:r>
              <a:rPr sz="908" spc="163" dirty="0">
                <a:latin typeface="Arial"/>
                <a:cs typeface="Arial"/>
              </a:rPr>
              <a:t>,</a:t>
            </a:r>
            <a:endParaRPr sz="908" dirty="0">
              <a:latin typeface="Arial"/>
              <a:cs typeface="Arial"/>
            </a:endParaRPr>
          </a:p>
          <a:p>
            <a:pPr marL="1660395">
              <a:lnSpc>
                <a:spcPts val="1007"/>
              </a:lnSpc>
              <a:tabLst>
                <a:tab pos="2800368" algn="l"/>
              </a:tabLst>
            </a:pPr>
            <a:r>
              <a:rPr sz="908" spc="5" dirty="0">
                <a:solidFill>
                  <a:srgbClr val="660099"/>
                </a:solidFill>
                <a:latin typeface="Arial"/>
                <a:cs typeface="Arial"/>
              </a:rPr>
              <a:t>bg</a:t>
            </a:r>
            <a:r>
              <a:rPr sz="908" spc="5" dirty="0">
                <a:latin typeface="Arial"/>
                <a:cs typeface="Arial"/>
              </a:rPr>
              <a:t>=</a:t>
            </a:r>
            <a:r>
              <a:rPr sz="908" b="1" spc="5" dirty="0">
                <a:solidFill>
                  <a:srgbClr val="008080"/>
                </a:solidFill>
                <a:latin typeface="Arial"/>
                <a:cs typeface="Arial"/>
              </a:rPr>
              <a:t>"powderblue"</a:t>
            </a:r>
            <a:r>
              <a:rPr sz="908" spc="5" dirty="0">
                <a:latin typeface="Arial"/>
                <a:cs typeface="Arial"/>
              </a:rPr>
              <a:t>)	</a:t>
            </a:r>
            <a:r>
              <a:rPr sz="908" i="1" spc="-9" dirty="0">
                <a:solidFill>
                  <a:srgbClr val="808080"/>
                </a:solidFill>
                <a:latin typeface="Arial"/>
                <a:cs typeface="Arial"/>
              </a:rPr>
              <a:t># </a:t>
            </a:r>
            <a:r>
              <a:rPr sz="908" i="1" spc="109" dirty="0">
                <a:solidFill>
                  <a:srgbClr val="808080"/>
                </a:solidFill>
                <a:latin typeface="Arial"/>
                <a:cs typeface="Arial"/>
              </a:rPr>
              <a:t>Prints </a:t>
            </a:r>
            <a:r>
              <a:rPr sz="908" i="1" spc="-50" dirty="0">
                <a:solidFill>
                  <a:srgbClr val="808080"/>
                </a:solidFill>
                <a:latin typeface="Arial"/>
                <a:cs typeface="Arial"/>
              </a:rPr>
              <a:t>when </a:t>
            </a:r>
            <a:r>
              <a:rPr sz="908" i="1" spc="-9" dirty="0">
                <a:solidFill>
                  <a:srgbClr val="808080"/>
                </a:solidFill>
                <a:latin typeface="Arial"/>
                <a:cs typeface="Arial"/>
              </a:rPr>
              <a:t>username </a:t>
            </a:r>
            <a:r>
              <a:rPr sz="908" i="1" spc="68" dirty="0">
                <a:solidFill>
                  <a:srgbClr val="808080"/>
                </a:solidFill>
                <a:latin typeface="Arial"/>
                <a:cs typeface="Arial"/>
              </a:rPr>
              <a:t>gets</a:t>
            </a:r>
            <a:r>
              <a:rPr sz="908" i="1" spc="254" dirty="0">
                <a:solidFill>
                  <a:srgbClr val="808080"/>
                </a:solidFill>
                <a:latin typeface="Arial"/>
                <a:cs typeface="Arial"/>
              </a:rPr>
              <a:t> </a:t>
            </a:r>
            <a:r>
              <a:rPr sz="908" i="1" spc="45" dirty="0">
                <a:solidFill>
                  <a:srgbClr val="808080"/>
                </a:solidFill>
                <a:latin typeface="Arial"/>
                <a:cs typeface="Arial"/>
              </a:rPr>
              <a:t>recorded</a:t>
            </a:r>
            <a:endParaRPr sz="908" dirty="0">
              <a:latin typeface="Arial"/>
              <a:cs typeface="Arial"/>
            </a:endParaRPr>
          </a:p>
          <a:p>
            <a:pPr marL="11527">
              <a:lnSpc>
                <a:spcPts val="1062"/>
              </a:lnSpc>
            </a:pPr>
            <a:r>
              <a:rPr sz="908" i="1" spc="86" dirty="0">
                <a:solidFill>
                  <a:srgbClr val="808080"/>
                </a:solidFill>
                <a:latin typeface="Arial"/>
                <a:cs typeface="Arial"/>
              </a:rPr>
              <a:t>successfully</a:t>
            </a:r>
            <a:endParaRPr sz="908" dirty="0">
              <a:latin typeface="Arial"/>
              <a:cs typeface="Arial"/>
            </a:endParaRPr>
          </a:p>
          <a:p>
            <a:pPr marL="265686">
              <a:lnSpc>
                <a:spcPts val="1062"/>
              </a:lnSpc>
            </a:pPr>
            <a:r>
              <a:rPr sz="908" spc="68" dirty="0">
                <a:latin typeface="Arial"/>
                <a:cs typeface="Arial"/>
              </a:rPr>
              <a:t>success_label.pack()</a:t>
            </a:r>
            <a:endParaRPr sz="908" dirty="0">
              <a:latin typeface="Arial"/>
              <a:cs typeface="Arial"/>
            </a:endParaRPr>
          </a:p>
          <a:p>
            <a:pPr marL="265686">
              <a:lnSpc>
                <a:spcPts val="1080"/>
              </a:lnSpc>
            </a:pPr>
            <a:r>
              <a:rPr sz="908" b="1" spc="54" dirty="0">
                <a:solidFill>
                  <a:srgbClr val="000080"/>
                </a:solidFill>
                <a:latin typeface="Arial"/>
                <a:cs typeface="Arial"/>
              </a:rPr>
              <a:t>return</a:t>
            </a:r>
            <a:endParaRPr sz="908" dirty="0">
              <a:latin typeface="Arial"/>
              <a:cs typeface="Arial"/>
            </a:endParaRPr>
          </a:p>
          <a:p>
            <a:pPr>
              <a:lnSpc>
                <a:spcPct val="100000"/>
              </a:lnSpc>
            </a:pPr>
            <a:endParaRPr sz="908" dirty="0">
              <a:latin typeface="Arial"/>
              <a:cs typeface="Arial"/>
            </a:endParaRPr>
          </a:p>
          <a:p>
            <a:pPr>
              <a:spcBef>
                <a:spcPts val="14"/>
              </a:spcBef>
            </a:pPr>
            <a:endParaRPr sz="908" dirty="0">
              <a:latin typeface="Arial"/>
              <a:cs typeface="Arial"/>
            </a:endParaRPr>
          </a:p>
          <a:p>
            <a:pPr marL="11527">
              <a:lnSpc>
                <a:spcPts val="1071"/>
              </a:lnSpc>
            </a:pPr>
            <a:r>
              <a:rPr sz="908" i="1" spc="-9" dirty="0">
                <a:solidFill>
                  <a:srgbClr val="808080"/>
                </a:solidFill>
                <a:latin typeface="Arial"/>
                <a:cs typeface="Arial"/>
              </a:rPr>
              <a:t>#  </a:t>
            </a:r>
            <a:r>
              <a:rPr sz="908" i="1" spc="-73" dirty="0">
                <a:solidFill>
                  <a:srgbClr val="808080"/>
                </a:solidFill>
                <a:latin typeface="Arial"/>
                <a:cs typeface="Arial"/>
              </a:rPr>
              <a:t>Menu </a:t>
            </a:r>
            <a:r>
              <a:rPr sz="908" i="1" spc="9" dirty="0">
                <a:solidFill>
                  <a:srgbClr val="808080"/>
                </a:solidFill>
                <a:latin typeface="Arial"/>
                <a:cs typeface="Arial"/>
              </a:rPr>
              <a:t> </a:t>
            </a:r>
            <a:r>
              <a:rPr sz="908" i="1" spc="23" dirty="0">
                <a:solidFill>
                  <a:srgbClr val="808080"/>
                </a:solidFill>
                <a:latin typeface="Arial"/>
                <a:cs typeface="Arial"/>
              </a:rPr>
              <a:t>Bar</a:t>
            </a:r>
            <a:endParaRPr sz="908" dirty="0">
              <a:latin typeface="Arial"/>
              <a:cs typeface="Arial"/>
            </a:endParaRPr>
          </a:p>
          <a:p>
            <a:pPr marL="11527" marR="1965272">
              <a:lnSpc>
                <a:spcPts val="1071"/>
              </a:lnSpc>
              <a:spcBef>
                <a:spcPts val="36"/>
              </a:spcBef>
            </a:pPr>
            <a:r>
              <a:rPr sz="908" spc="32" dirty="0">
                <a:latin typeface="Arial"/>
                <a:cs typeface="Arial"/>
              </a:rPr>
              <a:t>frame </a:t>
            </a:r>
            <a:r>
              <a:rPr sz="908" spc="-36" dirty="0">
                <a:latin typeface="Arial"/>
                <a:cs typeface="Arial"/>
              </a:rPr>
              <a:t>= </a:t>
            </a:r>
            <a:r>
              <a:rPr sz="908" spc="18" dirty="0">
                <a:latin typeface="Arial"/>
                <a:cs typeface="Arial"/>
              </a:rPr>
              <a:t>Frame(window, </a:t>
            </a:r>
            <a:r>
              <a:rPr sz="908" spc="54" dirty="0">
                <a:solidFill>
                  <a:srgbClr val="660099"/>
                </a:solidFill>
                <a:latin typeface="Arial"/>
                <a:cs typeface="Arial"/>
              </a:rPr>
              <a:t>relief</a:t>
            </a:r>
            <a:r>
              <a:rPr sz="908" spc="54" dirty="0">
                <a:latin typeface="Arial"/>
                <a:cs typeface="Arial"/>
              </a:rPr>
              <a:t>=RAISED, </a:t>
            </a:r>
            <a:r>
              <a:rPr sz="908" spc="59" dirty="0">
                <a:solidFill>
                  <a:srgbClr val="660099"/>
                </a:solidFill>
                <a:latin typeface="Arial"/>
                <a:cs typeface="Arial"/>
              </a:rPr>
              <a:t>borderwidth</a:t>
            </a:r>
            <a:r>
              <a:rPr sz="908" spc="59" dirty="0">
                <a:latin typeface="Arial"/>
                <a:cs typeface="Arial"/>
              </a:rPr>
              <a:t>=</a:t>
            </a:r>
            <a:r>
              <a:rPr sz="908" spc="59" dirty="0">
                <a:solidFill>
                  <a:srgbClr val="0000FF"/>
                </a:solidFill>
                <a:latin typeface="Arial"/>
                <a:cs typeface="Arial"/>
              </a:rPr>
              <a:t>1</a:t>
            </a:r>
            <a:r>
              <a:rPr sz="908" spc="59" dirty="0">
                <a:latin typeface="Arial"/>
                <a:cs typeface="Arial"/>
              </a:rPr>
              <a:t>)  </a:t>
            </a:r>
            <a:r>
              <a:rPr sz="908" spc="100" dirty="0">
                <a:latin typeface="Arial"/>
                <a:cs typeface="Arial"/>
              </a:rPr>
              <a:t>frame.pack(</a:t>
            </a:r>
            <a:r>
              <a:rPr sz="908" spc="100" dirty="0">
                <a:solidFill>
                  <a:srgbClr val="660099"/>
                </a:solidFill>
                <a:latin typeface="Arial"/>
                <a:cs typeface="Arial"/>
              </a:rPr>
              <a:t>fill</a:t>
            </a:r>
            <a:r>
              <a:rPr sz="908" spc="100" dirty="0">
                <a:latin typeface="Arial"/>
                <a:cs typeface="Arial"/>
              </a:rPr>
              <a:t>=X)</a:t>
            </a:r>
            <a:endParaRPr sz="908" dirty="0">
              <a:latin typeface="Arial"/>
              <a:cs typeface="Arial"/>
            </a:endParaRPr>
          </a:p>
          <a:p>
            <a:pPr>
              <a:spcBef>
                <a:spcPts val="5"/>
              </a:spcBef>
            </a:pPr>
            <a:endParaRPr sz="862" dirty="0">
              <a:latin typeface="Arial"/>
              <a:cs typeface="Arial"/>
            </a:endParaRPr>
          </a:p>
          <a:p>
            <a:pPr marL="11527">
              <a:lnSpc>
                <a:spcPts val="1080"/>
              </a:lnSpc>
            </a:pPr>
            <a:r>
              <a:rPr sz="908" i="1" spc="-9" dirty="0">
                <a:solidFill>
                  <a:srgbClr val="808080"/>
                </a:solidFill>
                <a:latin typeface="Arial"/>
                <a:cs typeface="Arial"/>
              </a:rPr>
              <a:t># </a:t>
            </a:r>
            <a:r>
              <a:rPr sz="908" i="1" spc="141" dirty="0">
                <a:solidFill>
                  <a:srgbClr val="808080"/>
                </a:solidFill>
                <a:latin typeface="Arial"/>
                <a:cs typeface="Arial"/>
              </a:rPr>
              <a:t>First</a:t>
            </a:r>
            <a:r>
              <a:rPr sz="908" i="1" spc="254" dirty="0">
                <a:solidFill>
                  <a:srgbClr val="808080"/>
                </a:solidFill>
                <a:latin typeface="Arial"/>
                <a:cs typeface="Arial"/>
              </a:rPr>
              <a:t> </a:t>
            </a:r>
            <a:r>
              <a:rPr sz="908" i="1" spc="-73" dirty="0">
                <a:solidFill>
                  <a:srgbClr val="808080"/>
                </a:solidFill>
                <a:latin typeface="Arial"/>
                <a:cs typeface="Arial"/>
              </a:rPr>
              <a:t>Menu</a:t>
            </a:r>
            <a:endParaRPr sz="908" dirty="0">
              <a:latin typeface="Arial"/>
              <a:cs typeface="Arial"/>
            </a:endParaRPr>
          </a:p>
          <a:p>
            <a:pPr marL="11527" marR="2092640">
              <a:lnSpc>
                <a:spcPct val="97600"/>
              </a:lnSpc>
              <a:spcBef>
                <a:spcPts val="14"/>
              </a:spcBef>
            </a:pPr>
            <a:r>
              <a:rPr sz="908" spc="68" dirty="0">
                <a:latin typeface="Arial"/>
                <a:cs typeface="Arial"/>
              </a:rPr>
              <a:t>first_menu </a:t>
            </a:r>
            <a:r>
              <a:rPr sz="908" spc="-36" dirty="0">
                <a:latin typeface="Arial"/>
                <a:cs typeface="Arial"/>
              </a:rPr>
              <a:t>= </a:t>
            </a:r>
            <a:r>
              <a:rPr sz="908" spc="41" dirty="0">
                <a:latin typeface="Arial"/>
                <a:cs typeface="Arial"/>
              </a:rPr>
              <a:t>Menubutton(frame, </a:t>
            </a:r>
            <a:r>
              <a:rPr sz="908" spc="68" dirty="0">
                <a:solidFill>
                  <a:srgbClr val="660099"/>
                </a:solidFill>
                <a:latin typeface="Arial"/>
                <a:cs typeface="Arial"/>
              </a:rPr>
              <a:t>text</a:t>
            </a:r>
            <a:r>
              <a:rPr sz="908" spc="68" dirty="0">
                <a:latin typeface="Arial"/>
                <a:cs typeface="Arial"/>
              </a:rPr>
              <a:t>=</a:t>
            </a:r>
            <a:r>
              <a:rPr sz="908" b="1" spc="68" dirty="0">
                <a:solidFill>
                  <a:srgbClr val="008080"/>
                </a:solidFill>
                <a:latin typeface="Arial"/>
                <a:cs typeface="Arial"/>
              </a:rPr>
              <a:t>"Action"</a:t>
            </a:r>
            <a:r>
              <a:rPr sz="908" spc="68" dirty="0">
                <a:latin typeface="Arial"/>
                <a:cs typeface="Arial"/>
              </a:rPr>
              <a:t>)  </a:t>
            </a:r>
            <a:r>
              <a:rPr sz="908" spc="59" dirty="0">
                <a:latin typeface="Arial"/>
                <a:cs typeface="Arial"/>
              </a:rPr>
              <a:t>first_menu.pack(</a:t>
            </a:r>
            <a:r>
              <a:rPr sz="908" spc="59" dirty="0">
                <a:solidFill>
                  <a:srgbClr val="660099"/>
                </a:solidFill>
                <a:latin typeface="Arial"/>
                <a:cs typeface="Arial"/>
              </a:rPr>
              <a:t>padx</a:t>
            </a:r>
            <a:r>
              <a:rPr sz="908" spc="59" dirty="0">
                <a:latin typeface="Arial"/>
                <a:cs typeface="Arial"/>
              </a:rPr>
              <a:t>=</a:t>
            </a:r>
            <a:r>
              <a:rPr sz="908" spc="59" dirty="0">
                <a:solidFill>
                  <a:srgbClr val="0000FF"/>
                </a:solidFill>
                <a:latin typeface="Arial"/>
                <a:cs typeface="Arial"/>
              </a:rPr>
              <a:t>3</a:t>
            </a:r>
            <a:r>
              <a:rPr sz="908" spc="59" dirty="0">
                <a:latin typeface="Arial"/>
                <a:cs typeface="Arial"/>
              </a:rPr>
              <a:t>, </a:t>
            </a:r>
            <a:r>
              <a:rPr sz="908" spc="27" dirty="0">
                <a:solidFill>
                  <a:srgbClr val="660099"/>
                </a:solidFill>
                <a:latin typeface="Arial"/>
                <a:cs typeface="Arial"/>
              </a:rPr>
              <a:t>pady</a:t>
            </a:r>
            <a:r>
              <a:rPr sz="908" spc="27" dirty="0">
                <a:latin typeface="Arial"/>
                <a:cs typeface="Arial"/>
              </a:rPr>
              <a:t>=</a:t>
            </a:r>
            <a:r>
              <a:rPr sz="908" spc="27" dirty="0">
                <a:solidFill>
                  <a:srgbClr val="0000FF"/>
                </a:solidFill>
                <a:latin typeface="Arial"/>
                <a:cs typeface="Arial"/>
              </a:rPr>
              <a:t>3</a:t>
            </a:r>
            <a:r>
              <a:rPr sz="908" spc="27" dirty="0">
                <a:latin typeface="Arial"/>
                <a:cs typeface="Arial"/>
              </a:rPr>
              <a:t>, </a:t>
            </a:r>
            <a:r>
              <a:rPr sz="908" spc="23" dirty="0">
                <a:solidFill>
                  <a:srgbClr val="660099"/>
                </a:solidFill>
                <a:latin typeface="Arial"/>
                <a:cs typeface="Arial"/>
              </a:rPr>
              <a:t>side</a:t>
            </a:r>
            <a:r>
              <a:rPr sz="908" spc="23" dirty="0">
                <a:latin typeface="Arial"/>
                <a:cs typeface="Arial"/>
              </a:rPr>
              <a:t>=LEFT)  </a:t>
            </a:r>
            <a:r>
              <a:rPr sz="908" spc="41" dirty="0">
                <a:latin typeface="Arial"/>
                <a:cs typeface="Arial"/>
              </a:rPr>
              <a:t>first_menu.menu </a:t>
            </a:r>
            <a:r>
              <a:rPr sz="908" spc="-36" dirty="0">
                <a:latin typeface="Arial"/>
                <a:cs typeface="Arial"/>
              </a:rPr>
              <a:t>= </a:t>
            </a:r>
            <a:r>
              <a:rPr sz="908" spc="50" dirty="0">
                <a:latin typeface="Arial"/>
                <a:cs typeface="Arial"/>
              </a:rPr>
              <a:t>Menu(first_menu,</a:t>
            </a:r>
            <a:r>
              <a:rPr sz="908" spc="86" dirty="0">
                <a:latin typeface="Arial"/>
                <a:cs typeface="Arial"/>
              </a:rPr>
              <a:t> </a:t>
            </a:r>
            <a:r>
              <a:rPr sz="908" spc="86" dirty="0">
                <a:solidFill>
                  <a:srgbClr val="660099"/>
                </a:solidFill>
                <a:latin typeface="Arial"/>
                <a:cs typeface="Arial"/>
              </a:rPr>
              <a:t>tearoff</a:t>
            </a:r>
            <a:r>
              <a:rPr sz="908" spc="86" dirty="0">
                <a:latin typeface="Arial"/>
                <a:cs typeface="Arial"/>
              </a:rPr>
              <a:t>=</a:t>
            </a:r>
            <a:r>
              <a:rPr sz="908" b="1" spc="86" dirty="0">
                <a:solidFill>
                  <a:srgbClr val="000080"/>
                </a:solidFill>
                <a:latin typeface="Arial"/>
                <a:cs typeface="Arial"/>
              </a:rPr>
              <a:t>False</a:t>
            </a:r>
            <a:r>
              <a:rPr sz="908" spc="86" dirty="0">
                <a:latin typeface="Arial"/>
                <a:cs typeface="Arial"/>
              </a:rPr>
              <a:t>)</a:t>
            </a:r>
            <a:endParaRPr sz="908" dirty="0">
              <a:latin typeface="Arial"/>
              <a:cs typeface="Arial"/>
            </a:endParaRPr>
          </a:p>
          <a:p>
            <a:pPr marL="11527">
              <a:lnSpc>
                <a:spcPts val="1044"/>
              </a:lnSpc>
            </a:pPr>
            <a:r>
              <a:rPr sz="908" spc="64" dirty="0">
                <a:latin typeface="Arial"/>
                <a:cs typeface="Arial"/>
              </a:rPr>
              <a:t>button1 </a:t>
            </a:r>
            <a:r>
              <a:rPr sz="908" spc="-36" dirty="0">
                <a:latin typeface="Arial"/>
                <a:cs typeface="Arial"/>
              </a:rPr>
              <a:t>= </a:t>
            </a:r>
            <a:r>
              <a:rPr sz="908" spc="32" dirty="0">
                <a:latin typeface="Arial"/>
                <a:cs typeface="Arial"/>
              </a:rPr>
              <a:t>first_menu.menu.add_command(</a:t>
            </a:r>
            <a:r>
              <a:rPr sz="908" spc="32" dirty="0">
                <a:solidFill>
                  <a:srgbClr val="660099"/>
                </a:solidFill>
                <a:latin typeface="Arial"/>
                <a:cs typeface="Arial"/>
              </a:rPr>
              <a:t>label</a:t>
            </a:r>
            <a:r>
              <a:rPr sz="908" spc="32" dirty="0">
                <a:latin typeface="Arial"/>
                <a:cs typeface="Arial"/>
              </a:rPr>
              <a:t>=</a:t>
            </a:r>
            <a:r>
              <a:rPr sz="908" b="1" spc="32" dirty="0">
                <a:solidFill>
                  <a:srgbClr val="008080"/>
                </a:solidFill>
                <a:latin typeface="Arial"/>
                <a:cs typeface="Arial"/>
              </a:rPr>
              <a:t>"Encryption"</a:t>
            </a:r>
            <a:r>
              <a:rPr sz="908" spc="32" dirty="0">
                <a:latin typeface="Arial"/>
                <a:cs typeface="Arial"/>
              </a:rPr>
              <a:t>,</a:t>
            </a:r>
            <a:r>
              <a:rPr sz="908" spc="14" dirty="0">
                <a:latin typeface="Arial"/>
                <a:cs typeface="Arial"/>
              </a:rPr>
              <a:t> </a:t>
            </a:r>
            <a:r>
              <a:rPr sz="908" spc="18" dirty="0">
                <a:solidFill>
                  <a:srgbClr val="660099"/>
                </a:solidFill>
                <a:latin typeface="Arial"/>
                <a:cs typeface="Arial"/>
              </a:rPr>
              <a:t>command</a:t>
            </a:r>
            <a:r>
              <a:rPr sz="908" spc="18" dirty="0">
                <a:latin typeface="Arial"/>
                <a:cs typeface="Arial"/>
              </a:rPr>
              <a:t>=encryption)</a:t>
            </a:r>
            <a:endParaRPr sz="908" dirty="0">
              <a:latin typeface="Arial"/>
              <a:cs typeface="Arial"/>
            </a:endParaRPr>
          </a:p>
          <a:p>
            <a:pPr marL="11527" marR="953820">
              <a:lnSpc>
                <a:spcPts val="1053"/>
              </a:lnSpc>
              <a:spcBef>
                <a:spcPts val="54"/>
              </a:spcBef>
            </a:pPr>
            <a:r>
              <a:rPr sz="908" spc="32" dirty="0">
                <a:latin typeface="Arial"/>
                <a:cs typeface="Arial"/>
              </a:rPr>
              <a:t>first_menu.menu.add_command(</a:t>
            </a:r>
            <a:r>
              <a:rPr sz="908" spc="32" dirty="0">
                <a:solidFill>
                  <a:srgbClr val="660099"/>
                </a:solidFill>
                <a:latin typeface="Arial"/>
                <a:cs typeface="Arial"/>
              </a:rPr>
              <a:t>label</a:t>
            </a:r>
            <a:r>
              <a:rPr sz="908" spc="32" dirty="0">
                <a:latin typeface="Arial"/>
                <a:cs typeface="Arial"/>
              </a:rPr>
              <a:t>=</a:t>
            </a:r>
            <a:r>
              <a:rPr sz="908" b="1" spc="32" dirty="0">
                <a:solidFill>
                  <a:srgbClr val="008080"/>
                </a:solidFill>
                <a:latin typeface="Arial"/>
                <a:cs typeface="Arial"/>
              </a:rPr>
              <a:t>"Decryption"</a:t>
            </a:r>
            <a:r>
              <a:rPr sz="908" spc="32" dirty="0">
                <a:latin typeface="Arial"/>
                <a:cs typeface="Arial"/>
              </a:rPr>
              <a:t>, </a:t>
            </a:r>
            <a:r>
              <a:rPr sz="908" spc="18" dirty="0">
                <a:solidFill>
                  <a:srgbClr val="660099"/>
                </a:solidFill>
                <a:latin typeface="Arial"/>
                <a:cs typeface="Arial"/>
              </a:rPr>
              <a:t>command</a:t>
            </a:r>
            <a:r>
              <a:rPr sz="908" spc="18" dirty="0">
                <a:latin typeface="Arial"/>
                <a:cs typeface="Arial"/>
              </a:rPr>
              <a:t>=decryption)  </a:t>
            </a:r>
            <a:r>
              <a:rPr sz="908" spc="73" dirty="0">
                <a:latin typeface="Arial"/>
                <a:cs typeface="Arial"/>
              </a:rPr>
              <a:t>first_menu[</a:t>
            </a:r>
            <a:r>
              <a:rPr sz="908" b="1" spc="73" dirty="0">
                <a:solidFill>
                  <a:srgbClr val="008080"/>
                </a:solidFill>
                <a:latin typeface="Arial"/>
                <a:cs typeface="Arial"/>
              </a:rPr>
              <a:t>'menu'</a:t>
            </a:r>
            <a:r>
              <a:rPr sz="908" spc="73" dirty="0">
                <a:latin typeface="Arial"/>
                <a:cs typeface="Arial"/>
              </a:rPr>
              <a:t>] </a:t>
            </a:r>
            <a:r>
              <a:rPr sz="908" spc="-36" dirty="0">
                <a:latin typeface="Arial"/>
                <a:cs typeface="Arial"/>
              </a:rPr>
              <a:t>=</a:t>
            </a:r>
            <a:r>
              <a:rPr sz="908" spc="86" dirty="0">
                <a:latin typeface="Arial"/>
                <a:cs typeface="Arial"/>
              </a:rPr>
              <a:t> </a:t>
            </a:r>
            <a:r>
              <a:rPr sz="908" spc="41" dirty="0">
                <a:latin typeface="Arial"/>
                <a:cs typeface="Arial"/>
              </a:rPr>
              <a:t>first_menu.menu</a:t>
            </a:r>
            <a:endParaRPr sz="908" dirty="0">
              <a:latin typeface="Arial"/>
              <a:cs typeface="Arial"/>
            </a:endParaRPr>
          </a:p>
          <a:p>
            <a:pPr>
              <a:spcBef>
                <a:spcPts val="32"/>
              </a:spcBef>
            </a:pPr>
            <a:endParaRPr sz="862" dirty="0">
              <a:latin typeface="Arial"/>
              <a:cs typeface="Arial"/>
            </a:endParaRPr>
          </a:p>
          <a:p>
            <a:pPr marL="11527">
              <a:lnSpc>
                <a:spcPts val="1071"/>
              </a:lnSpc>
            </a:pPr>
            <a:r>
              <a:rPr sz="908" i="1" spc="-9" dirty="0">
                <a:solidFill>
                  <a:srgbClr val="808080"/>
                </a:solidFill>
                <a:latin typeface="Arial"/>
                <a:cs typeface="Arial"/>
              </a:rPr>
              <a:t># </a:t>
            </a:r>
            <a:r>
              <a:rPr sz="908" i="1" spc="9" dirty="0">
                <a:solidFill>
                  <a:srgbClr val="808080"/>
                </a:solidFill>
                <a:latin typeface="Arial"/>
                <a:cs typeface="Arial"/>
              </a:rPr>
              <a:t>second</a:t>
            </a:r>
            <a:r>
              <a:rPr sz="908" i="1" spc="254" dirty="0">
                <a:solidFill>
                  <a:srgbClr val="808080"/>
                </a:solidFill>
                <a:latin typeface="Arial"/>
                <a:cs typeface="Arial"/>
              </a:rPr>
              <a:t> </a:t>
            </a:r>
            <a:r>
              <a:rPr sz="908" i="1" spc="-73" dirty="0">
                <a:solidFill>
                  <a:srgbClr val="808080"/>
                </a:solidFill>
                <a:latin typeface="Arial"/>
                <a:cs typeface="Arial"/>
              </a:rPr>
              <a:t>Menu</a:t>
            </a:r>
            <a:endParaRPr sz="908" dirty="0">
              <a:latin typeface="Arial"/>
              <a:cs typeface="Arial"/>
            </a:endParaRPr>
          </a:p>
          <a:p>
            <a:pPr marL="11527" marR="1395285">
              <a:lnSpc>
                <a:spcPct val="97700"/>
              </a:lnSpc>
              <a:spcBef>
                <a:spcPts val="9"/>
              </a:spcBef>
            </a:pPr>
            <a:r>
              <a:rPr sz="908" spc="-23" dirty="0">
                <a:latin typeface="Arial"/>
                <a:cs typeface="Arial"/>
              </a:rPr>
              <a:t>second_menu </a:t>
            </a:r>
            <a:r>
              <a:rPr sz="908" spc="-36" dirty="0">
                <a:latin typeface="Arial"/>
                <a:cs typeface="Arial"/>
              </a:rPr>
              <a:t>= </a:t>
            </a:r>
            <a:r>
              <a:rPr sz="908" spc="41" dirty="0">
                <a:latin typeface="Arial"/>
                <a:cs typeface="Arial"/>
              </a:rPr>
              <a:t>Menubutton(frame, </a:t>
            </a:r>
            <a:r>
              <a:rPr sz="908" spc="91" dirty="0">
                <a:solidFill>
                  <a:srgbClr val="660099"/>
                </a:solidFill>
                <a:latin typeface="Arial"/>
                <a:cs typeface="Arial"/>
              </a:rPr>
              <a:t>text</a:t>
            </a:r>
            <a:r>
              <a:rPr sz="908" spc="91" dirty="0">
                <a:latin typeface="Arial"/>
                <a:cs typeface="Arial"/>
              </a:rPr>
              <a:t>=</a:t>
            </a:r>
            <a:r>
              <a:rPr sz="908" b="1" spc="91" dirty="0">
                <a:solidFill>
                  <a:srgbClr val="008080"/>
                </a:solidFill>
                <a:latin typeface="Arial"/>
                <a:cs typeface="Arial"/>
              </a:rPr>
              <a:t>"Exit"</a:t>
            </a:r>
            <a:r>
              <a:rPr sz="908" spc="91" dirty="0">
                <a:latin typeface="Arial"/>
                <a:cs typeface="Arial"/>
              </a:rPr>
              <a:t>)  </a:t>
            </a:r>
            <a:r>
              <a:rPr sz="908" spc="18" dirty="0">
                <a:latin typeface="Arial"/>
                <a:cs typeface="Arial"/>
              </a:rPr>
              <a:t>second_menu.pack(</a:t>
            </a:r>
            <a:r>
              <a:rPr sz="908" spc="18" dirty="0">
                <a:solidFill>
                  <a:srgbClr val="660099"/>
                </a:solidFill>
                <a:latin typeface="Arial"/>
                <a:cs typeface="Arial"/>
              </a:rPr>
              <a:t>padx</a:t>
            </a:r>
            <a:r>
              <a:rPr sz="908" spc="18" dirty="0">
                <a:latin typeface="Arial"/>
                <a:cs typeface="Arial"/>
              </a:rPr>
              <a:t>=</a:t>
            </a:r>
            <a:r>
              <a:rPr sz="908" spc="18" dirty="0">
                <a:solidFill>
                  <a:srgbClr val="0000FF"/>
                </a:solidFill>
                <a:latin typeface="Arial"/>
                <a:cs typeface="Arial"/>
              </a:rPr>
              <a:t>3</a:t>
            </a:r>
            <a:r>
              <a:rPr sz="908" spc="18" dirty="0">
                <a:latin typeface="Arial"/>
                <a:cs typeface="Arial"/>
              </a:rPr>
              <a:t>, </a:t>
            </a:r>
            <a:r>
              <a:rPr sz="908" spc="27" dirty="0">
                <a:solidFill>
                  <a:srgbClr val="660099"/>
                </a:solidFill>
                <a:latin typeface="Arial"/>
                <a:cs typeface="Arial"/>
              </a:rPr>
              <a:t>pady</a:t>
            </a:r>
            <a:r>
              <a:rPr sz="908" spc="27" dirty="0">
                <a:latin typeface="Arial"/>
                <a:cs typeface="Arial"/>
              </a:rPr>
              <a:t>=</a:t>
            </a:r>
            <a:r>
              <a:rPr sz="908" spc="27" dirty="0">
                <a:solidFill>
                  <a:srgbClr val="0000FF"/>
                </a:solidFill>
                <a:latin typeface="Arial"/>
                <a:cs typeface="Arial"/>
              </a:rPr>
              <a:t>3</a:t>
            </a:r>
            <a:r>
              <a:rPr sz="908" spc="27" dirty="0">
                <a:latin typeface="Arial"/>
                <a:cs typeface="Arial"/>
              </a:rPr>
              <a:t>, </a:t>
            </a:r>
            <a:r>
              <a:rPr sz="908" spc="23" dirty="0">
                <a:solidFill>
                  <a:srgbClr val="660099"/>
                </a:solidFill>
                <a:latin typeface="Arial"/>
                <a:cs typeface="Arial"/>
              </a:rPr>
              <a:t>side</a:t>
            </a:r>
            <a:r>
              <a:rPr sz="908" spc="23" dirty="0">
                <a:latin typeface="Arial"/>
                <a:cs typeface="Arial"/>
              </a:rPr>
              <a:t>=LEFT)  </a:t>
            </a:r>
            <a:r>
              <a:rPr sz="908" spc="-18" dirty="0">
                <a:latin typeface="Arial"/>
                <a:cs typeface="Arial"/>
              </a:rPr>
              <a:t>second_menu.menu </a:t>
            </a:r>
            <a:r>
              <a:rPr sz="908" spc="-36" dirty="0">
                <a:latin typeface="Arial"/>
                <a:cs typeface="Arial"/>
              </a:rPr>
              <a:t>= </a:t>
            </a:r>
            <a:r>
              <a:rPr sz="908" spc="-9" dirty="0">
                <a:latin typeface="Arial"/>
                <a:cs typeface="Arial"/>
              </a:rPr>
              <a:t>Menu(second_menu, </a:t>
            </a:r>
            <a:r>
              <a:rPr sz="908" spc="86" dirty="0">
                <a:solidFill>
                  <a:srgbClr val="660099"/>
                </a:solidFill>
                <a:latin typeface="Arial"/>
                <a:cs typeface="Arial"/>
              </a:rPr>
              <a:t>tearoff</a:t>
            </a:r>
            <a:r>
              <a:rPr sz="908" spc="86" dirty="0">
                <a:latin typeface="Arial"/>
                <a:cs typeface="Arial"/>
              </a:rPr>
              <a:t>=</a:t>
            </a:r>
            <a:r>
              <a:rPr sz="908" b="1" spc="86" dirty="0">
                <a:solidFill>
                  <a:srgbClr val="000080"/>
                </a:solidFill>
                <a:latin typeface="Arial"/>
                <a:cs typeface="Arial"/>
              </a:rPr>
              <a:t>False</a:t>
            </a:r>
            <a:r>
              <a:rPr sz="908" spc="86" dirty="0">
                <a:latin typeface="Arial"/>
                <a:cs typeface="Arial"/>
              </a:rPr>
              <a:t>)  </a:t>
            </a:r>
            <a:r>
              <a:rPr sz="908" spc="9" dirty="0">
                <a:latin typeface="Arial"/>
                <a:cs typeface="Arial"/>
              </a:rPr>
              <a:t>second_menu.menu.add_command(</a:t>
            </a:r>
            <a:r>
              <a:rPr sz="908" spc="9" dirty="0">
                <a:solidFill>
                  <a:srgbClr val="660099"/>
                </a:solidFill>
                <a:latin typeface="Arial"/>
                <a:cs typeface="Arial"/>
              </a:rPr>
              <a:t>label</a:t>
            </a:r>
            <a:r>
              <a:rPr sz="908" spc="9" dirty="0">
                <a:latin typeface="Arial"/>
                <a:cs typeface="Arial"/>
              </a:rPr>
              <a:t>=</a:t>
            </a:r>
            <a:r>
              <a:rPr sz="908" b="1" spc="9" dirty="0">
                <a:solidFill>
                  <a:srgbClr val="008080"/>
                </a:solidFill>
                <a:latin typeface="Arial"/>
                <a:cs typeface="Arial"/>
              </a:rPr>
              <a:t>"Confirm?"</a:t>
            </a:r>
            <a:r>
              <a:rPr sz="908" spc="9" dirty="0">
                <a:latin typeface="Arial"/>
                <a:cs typeface="Arial"/>
              </a:rPr>
              <a:t>, </a:t>
            </a:r>
            <a:r>
              <a:rPr sz="908" spc="14" dirty="0">
                <a:solidFill>
                  <a:srgbClr val="660099"/>
                </a:solidFill>
                <a:latin typeface="Arial"/>
                <a:cs typeface="Arial"/>
              </a:rPr>
              <a:t>command</a:t>
            </a:r>
            <a:r>
              <a:rPr sz="908" spc="14" dirty="0">
                <a:latin typeface="Arial"/>
                <a:cs typeface="Arial"/>
              </a:rPr>
              <a:t>=</a:t>
            </a:r>
            <a:r>
              <a:rPr sz="908" spc="14" dirty="0">
                <a:solidFill>
                  <a:srgbClr val="000080"/>
                </a:solidFill>
                <a:latin typeface="Arial"/>
                <a:cs typeface="Arial"/>
              </a:rPr>
              <a:t>exit</a:t>
            </a:r>
            <a:r>
              <a:rPr sz="908" spc="14" dirty="0">
                <a:latin typeface="Arial"/>
                <a:cs typeface="Arial"/>
              </a:rPr>
              <a:t>)  </a:t>
            </a:r>
            <a:r>
              <a:rPr sz="908" spc="18" dirty="0">
                <a:latin typeface="Arial"/>
                <a:cs typeface="Arial"/>
              </a:rPr>
              <a:t>second_menu[</a:t>
            </a:r>
            <a:r>
              <a:rPr sz="908" b="1" spc="18" dirty="0">
                <a:solidFill>
                  <a:srgbClr val="008080"/>
                </a:solidFill>
                <a:latin typeface="Arial"/>
                <a:cs typeface="Arial"/>
              </a:rPr>
              <a:t>'menu'</a:t>
            </a:r>
            <a:r>
              <a:rPr sz="908" spc="18" dirty="0">
                <a:latin typeface="Arial"/>
                <a:cs typeface="Arial"/>
              </a:rPr>
              <a:t>] </a:t>
            </a:r>
            <a:r>
              <a:rPr sz="908" spc="-36" dirty="0">
                <a:latin typeface="Arial"/>
                <a:cs typeface="Arial"/>
              </a:rPr>
              <a:t>= </a:t>
            </a:r>
            <a:r>
              <a:rPr sz="908" spc="-18" dirty="0">
                <a:latin typeface="Arial"/>
                <a:cs typeface="Arial"/>
              </a:rPr>
              <a:t>second_menu.menu</a:t>
            </a:r>
            <a:endParaRPr sz="908" dirty="0">
              <a:latin typeface="Arial"/>
              <a:cs typeface="Arial"/>
            </a:endParaRPr>
          </a:p>
          <a:p>
            <a:pPr>
              <a:spcBef>
                <a:spcPts val="41"/>
              </a:spcBef>
            </a:pPr>
            <a:endParaRPr sz="862" dirty="0">
              <a:latin typeface="Arial"/>
              <a:cs typeface="Arial"/>
            </a:endParaRPr>
          </a:p>
          <a:p>
            <a:pPr marL="11527">
              <a:lnSpc>
                <a:spcPts val="1071"/>
              </a:lnSpc>
            </a:pPr>
            <a:r>
              <a:rPr sz="908" i="1" spc="-9" dirty="0">
                <a:solidFill>
                  <a:srgbClr val="808080"/>
                </a:solidFill>
                <a:latin typeface="Arial"/>
                <a:cs typeface="Arial"/>
              </a:rPr>
              <a:t># </a:t>
            </a:r>
            <a:r>
              <a:rPr sz="908" i="1" spc="113" dirty="0">
                <a:solidFill>
                  <a:srgbClr val="808080"/>
                </a:solidFill>
                <a:latin typeface="Arial"/>
                <a:cs typeface="Arial"/>
              </a:rPr>
              <a:t>login</a:t>
            </a:r>
            <a:r>
              <a:rPr sz="908" i="1" spc="254" dirty="0">
                <a:solidFill>
                  <a:srgbClr val="808080"/>
                </a:solidFill>
                <a:latin typeface="Arial"/>
                <a:cs typeface="Arial"/>
              </a:rPr>
              <a:t> </a:t>
            </a:r>
            <a:r>
              <a:rPr sz="908" i="1" spc="73" dirty="0">
                <a:solidFill>
                  <a:srgbClr val="808080"/>
                </a:solidFill>
                <a:latin typeface="Arial"/>
                <a:cs typeface="Arial"/>
              </a:rPr>
              <a:t>block</a:t>
            </a:r>
            <a:endParaRPr sz="908" dirty="0">
              <a:latin typeface="Arial"/>
              <a:cs typeface="Arial"/>
            </a:endParaRPr>
          </a:p>
          <a:p>
            <a:pPr marL="11527" marR="761327">
              <a:lnSpc>
                <a:spcPts val="1071"/>
              </a:lnSpc>
              <a:spcBef>
                <a:spcPts val="36"/>
              </a:spcBef>
            </a:pPr>
            <a:r>
              <a:rPr sz="908" spc="23" dirty="0">
                <a:latin typeface="Arial"/>
                <a:cs typeface="Arial"/>
              </a:rPr>
              <a:t>frame1 </a:t>
            </a:r>
            <a:r>
              <a:rPr sz="908" spc="-36" dirty="0">
                <a:latin typeface="Arial"/>
                <a:cs typeface="Arial"/>
              </a:rPr>
              <a:t>= </a:t>
            </a:r>
            <a:r>
              <a:rPr sz="908" spc="27" dirty="0">
                <a:latin typeface="Arial"/>
                <a:cs typeface="Arial"/>
              </a:rPr>
              <a:t>LabelFrame(window, </a:t>
            </a:r>
            <a:r>
              <a:rPr sz="908" spc="18" dirty="0">
                <a:solidFill>
                  <a:srgbClr val="660099"/>
                </a:solidFill>
                <a:latin typeface="Arial"/>
                <a:cs typeface="Arial"/>
              </a:rPr>
              <a:t>padx</a:t>
            </a:r>
            <a:r>
              <a:rPr sz="908" spc="18" dirty="0">
                <a:latin typeface="Arial"/>
                <a:cs typeface="Arial"/>
              </a:rPr>
              <a:t>=</a:t>
            </a:r>
            <a:r>
              <a:rPr sz="908" spc="18" dirty="0">
                <a:solidFill>
                  <a:srgbClr val="0000FF"/>
                </a:solidFill>
                <a:latin typeface="Arial"/>
                <a:cs typeface="Arial"/>
              </a:rPr>
              <a:t>100</a:t>
            </a:r>
            <a:r>
              <a:rPr sz="908" spc="18" dirty="0">
                <a:latin typeface="Arial"/>
                <a:cs typeface="Arial"/>
              </a:rPr>
              <a:t>, </a:t>
            </a:r>
            <a:r>
              <a:rPr sz="908" spc="18" dirty="0">
                <a:solidFill>
                  <a:srgbClr val="660099"/>
                </a:solidFill>
                <a:latin typeface="Arial"/>
                <a:cs typeface="Arial"/>
              </a:rPr>
              <a:t>pady</a:t>
            </a:r>
            <a:r>
              <a:rPr sz="908" spc="18" dirty="0">
                <a:latin typeface="Arial"/>
                <a:cs typeface="Arial"/>
              </a:rPr>
              <a:t>=</a:t>
            </a:r>
            <a:r>
              <a:rPr sz="908" spc="18" dirty="0">
                <a:solidFill>
                  <a:srgbClr val="0000FF"/>
                </a:solidFill>
                <a:latin typeface="Arial"/>
                <a:cs typeface="Arial"/>
              </a:rPr>
              <a:t>100</a:t>
            </a:r>
            <a:r>
              <a:rPr sz="908" spc="18" dirty="0">
                <a:latin typeface="Arial"/>
                <a:cs typeface="Arial"/>
              </a:rPr>
              <a:t>, </a:t>
            </a:r>
            <a:r>
              <a:rPr sz="908" spc="32" dirty="0">
                <a:solidFill>
                  <a:srgbClr val="660099"/>
                </a:solidFill>
                <a:latin typeface="Arial"/>
                <a:cs typeface="Arial"/>
              </a:rPr>
              <a:t>bd</a:t>
            </a:r>
            <a:r>
              <a:rPr sz="908" spc="32" dirty="0">
                <a:latin typeface="Arial"/>
                <a:cs typeface="Arial"/>
              </a:rPr>
              <a:t>=</a:t>
            </a:r>
            <a:r>
              <a:rPr sz="908" spc="32" dirty="0">
                <a:solidFill>
                  <a:srgbClr val="0000FF"/>
                </a:solidFill>
                <a:latin typeface="Arial"/>
                <a:cs typeface="Arial"/>
              </a:rPr>
              <a:t>3</a:t>
            </a:r>
            <a:r>
              <a:rPr sz="908" spc="32" dirty="0">
                <a:latin typeface="Arial"/>
                <a:cs typeface="Arial"/>
              </a:rPr>
              <a:t>, </a:t>
            </a:r>
            <a:r>
              <a:rPr sz="908" spc="5" dirty="0">
                <a:solidFill>
                  <a:srgbClr val="660099"/>
                </a:solidFill>
                <a:latin typeface="Arial"/>
                <a:cs typeface="Arial"/>
              </a:rPr>
              <a:t>bg</a:t>
            </a:r>
            <a:r>
              <a:rPr sz="908" spc="5" dirty="0">
                <a:latin typeface="Arial"/>
                <a:cs typeface="Arial"/>
              </a:rPr>
              <a:t>=</a:t>
            </a:r>
            <a:r>
              <a:rPr sz="908" b="1" spc="5" dirty="0">
                <a:solidFill>
                  <a:srgbClr val="008080"/>
                </a:solidFill>
                <a:latin typeface="Arial"/>
                <a:cs typeface="Arial"/>
              </a:rPr>
              <a:t>"powderblue"</a:t>
            </a:r>
            <a:r>
              <a:rPr sz="908" spc="5" dirty="0">
                <a:latin typeface="Arial"/>
                <a:cs typeface="Arial"/>
              </a:rPr>
              <a:t>)  </a:t>
            </a:r>
            <a:r>
              <a:rPr sz="908" spc="77" dirty="0">
                <a:latin typeface="Arial"/>
                <a:cs typeface="Arial"/>
              </a:rPr>
              <a:t>frame1.pack(</a:t>
            </a:r>
            <a:r>
              <a:rPr sz="908" spc="77" dirty="0">
                <a:solidFill>
                  <a:srgbClr val="660099"/>
                </a:solidFill>
                <a:latin typeface="Arial"/>
                <a:cs typeface="Arial"/>
              </a:rPr>
              <a:t>fill</a:t>
            </a:r>
            <a:r>
              <a:rPr sz="908" spc="77" dirty="0">
                <a:latin typeface="Arial"/>
                <a:cs typeface="Arial"/>
              </a:rPr>
              <a:t>=</a:t>
            </a:r>
            <a:r>
              <a:rPr sz="908" b="1" spc="77" dirty="0">
                <a:solidFill>
                  <a:srgbClr val="008080"/>
                </a:solidFill>
                <a:latin typeface="Arial"/>
                <a:cs typeface="Arial"/>
              </a:rPr>
              <a:t>"none"</a:t>
            </a:r>
            <a:r>
              <a:rPr sz="908" spc="77" dirty="0">
                <a:latin typeface="Arial"/>
                <a:cs typeface="Arial"/>
              </a:rPr>
              <a:t>,</a:t>
            </a:r>
            <a:r>
              <a:rPr sz="908" spc="250" dirty="0">
                <a:latin typeface="Arial"/>
                <a:cs typeface="Arial"/>
              </a:rPr>
              <a:t> </a:t>
            </a:r>
            <a:r>
              <a:rPr sz="908" spc="14" dirty="0">
                <a:solidFill>
                  <a:srgbClr val="660099"/>
                </a:solidFill>
                <a:latin typeface="Arial"/>
                <a:cs typeface="Arial"/>
              </a:rPr>
              <a:t>expand</a:t>
            </a:r>
            <a:r>
              <a:rPr sz="908" spc="14" dirty="0">
                <a:latin typeface="Arial"/>
                <a:cs typeface="Arial"/>
              </a:rPr>
              <a:t>=</a:t>
            </a:r>
            <a:r>
              <a:rPr sz="908" b="1" spc="14" dirty="0">
                <a:solidFill>
                  <a:srgbClr val="000080"/>
                </a:solidFill>
                <a:latin typeface="Arial"/>
                <a:cs typeface="Arial"/>
              </a:rPr>
              <a:t>True</a:t>
            </a:r>
            <a:r>
              <a:rPr sz="908" spc="14" dirty="0">
                <a:latin typeface="Arial"/>
                <a:cs typeface="Arial"/>
              </a:rPr>
              <a:t>)</a:t>
            </a:r>
            <a:endParaRPr sz="908" dirty="0">
              <a:latin typeface="Arial"/>
              <a:cs typeface="Arial"/>
            </a:endParaRPr>
          </a:p>
          <a:p>
            <a:pPr>
              <a:spcBef>
                <a:spcPts val="9"/>
              </a:spcBef>
            </a:pPr>
            <a:endParaRPr sz="862" dirty="0">
              <a:latin typeface="Arial"/>
              <a:cs typeface="Arial"/>
            </a:endParaRPr>
          </a:p>
          <a:p>
            <a:pPr marL="11527">
              <a:lnSpc>
                <a:spcPts val="1080"/>
              </a:lnSpc>
            </a:pPr>
            <a:r>
              <a:rPr sz="908" i="1" spc="-9" dirty="0">
                <a:solidFill>
                  <a:srgbClr val="808080"/>
                </a:solidFill>
                <a:latin typeface="Arial"/>
                <a:cs typeface="Arial"/>
              </a:rPr>
              <a:t># username </a:t>
            </a:r>
            <a:r>
              <a:rPr sz="908" i="1" spc="109" dirty="0">
                <a:solidFill>
                  <a:srgbClr val="808080"/>
                </a:solidFill>
                <a:latin typeface="Arial"/>
                <a:cs typeface="Arial"/>
              </a:rPr>
              <a:t>label </a:t>
            </a:r>
            <a:r>
              <a:rPr sz="908" i="1" spc="-14" dirty="0">
                <a:solidFill>
                  <a:srgbClr val="808080"/>
                </a:solidFill>
                <a:latin typeface="Arial"/>
                <a:cs typeface="Arial"/>
              </a:rPr>
              <a:t>and </a:t>
            </a:r>
            <a:r>
              <a:rPr sz="908" i="1" spc="127" dirty="0">
                <a:solidFill>
                  <a:srgbClr val="808080"/>
                </a:solidFill>
                <a:latin typeface="Arial"/>
                <a:cs typeface="Arial"/>
              </a:rPr>
              <a:t>text </a:t>
            </a:r>
            <a:r>
              <a:rPr sz="908" i="1" spc="91" dirty="0">
                <a:solidFill>
                  <a:srgbClr val="808080"/>
                </a:solidFill>
                <a:latin typeface="Arial"/>
                <a:cs typeface="Arial"/>
              </a:rPr>
              <a:t>entry</a:t>
            </a:r>
            <a:r>
              <a:rPr sz="908" i="1" spc="213" dirty="0">
                <a:solidFill>
                  <a:srgbClr val="808080"/>
                </a:solidFill>
                <a:latin typeface="Arial"/>
                <a:cs typeface="Arial"/>
              </a:rPr>
              <a:t> </a:t>
            </a:r>
            <a:r>
              <a:rPr sz="908" i="1" spc="9" dirty="0">
                <a:solidFill>
                  <a:srgbClr val="808080"/>
                </a:solidFill>
                <a:latin typeface="Arial"/>
                <a:cs typeface="Arial"/>
              </a:rPr>
              <a:t>box</a:t>
            </a:r>
            <a:endParaRPr sz="908" dirty="0">
              <a:latin typeface="Arial"/>
              <a:cs typeface="Arial"/>
            </a:endParaRPr>
          </a:p>
          <a:p>
            <a:pPr marL="11527" marR="825298">
              <a:lnSpc>
                <a:spcPts val="1053"/>
              </a:lnSpc>
              <a:spcBef>
                <a:spcPts val="54"/>
              </a:spcBef>
            </a:pPr>
            <a:r>
              <a:rPr sz="908" spc="14" dirty="0">
                <a:latin typeface="Arial"/>
                <a:cs typeface="Arial"/>
              </a:rPr>
              <a:t>usernameLabel </a:t>
            </a:r>
            <a:r>
              <a:rPr sz="908" spc="-36" dirty="0">
                <a:latin typeface="Arial"/>
                <a:cs typeface="Arial"/>
              </a:rPr>
              <a:t>= </a:t>
            </a:r>
            <a:r>
              <a:rPr sz="908" spc="64" dirty="0">
                <a:latin typeface="Arial"/>
                <a:cs typeface="Arial"/>
              </a:rPr>
              <a:t>Label(frame1, </a:t>
            </a:r>
            <a:r>
              <a:rPr sz="908" spc="64" dirty="0">
                <a:solidFill>
                  <a:srgbClr val="660099"/>
                </a:solidFill>
                <a:latin typeface="Arial"/>
                <a:cs typeface="Arial"/>
              </a:rPr>
              <a:t>text</a:t>
            </a:r>
            <a:r>
              <a:rPr sz="908" spc="64" dirty="0">
                <a:latin typeface="Arial"/>
                <a:cs typeface="Arial"/>
              </a:rPr>
              <a:t>=</a:t>
            </a:r>
            <a:r>
              <a:rPr sz="908" b="1" spc="64" dirty="0">
                <a:solidFill>
                  <a:srgbClr val="008080"/>
                </a:solidFill>
                <a:latin typeface="Arial"/>
                <a:cs typeface="Arial"/>
              </a:rPr>
              <a:t>"Enter </a:t>
            </a:r>
            <a:r>
              <a:rPr sz="908" b="1" spc="-14" dirty="0">
                <a:solidFill>
                  <a:srgbClr val="008080"/>
                </a:solidFill>
                <a:latin typeface="Arial"/>
                <a:cs typeface="Arial"/>
              </a:rPr>
              <a:t>Username"</a:t>
            </a:r>
            <a:r>
              <a:rPr sz="908" spc="-14" dirty="0">
                <a:latin typeface="Arial"/>
                <a:cs typeface="Arial"/>
              </a:rPr>
              <a:t>, </a:t>
            </a:r>
            <a:r>
              <a:rPr sz="908" spc="5" dirty="0">
                <a:solidFill>
                  <a:srgbClr val="660099"/>
                </a:solidFill>
                <a:latin typeface="Arial"/>
                <a:cs typeface="Arial"/>
              </a:rPr>
              <a:t>bg</a:t>
            </a:r>
            <a:r>
              <a:rPr sz="908" spc="5" dirty="0">
                <a:latin typeface="Arial"/>
                <a:cs typeface="Arial"/>
              </a:rPr>
              <a:t>=</a:t>
            </a:r>
            <a:r>
              <a:rPr sz="908" b="1" spc="5" dirty="0">
                <a:solidFill>
                  <a:srgbClr val="008080"/>
                </a:solidFill>
                <a:latin typeface="Arial"/>
                <a:cs typeface="Arial"/>
              </a:rPr>
              <a:t>"powderblue"</a:t>
            </a:r>
            <a:r>
              <a:rPr sz="908" spc="5" dirty="0">
                <a:latin typeface="Arial"/>
                <a:cs typeface="Arial"/>
              </a:rPr>
              <a:t>)  </a:t>
            </a:r>
            <a:r>
              <a:rPr sz="908" spc="41" dirty="0">
                <a:latin typeface="Arial"/>
                <a:cs typeface="Arial"/>
              </a:rPr>
              <a:t>usernameLabel.pack()</a:t>
            </a:r>
            <a:endParaRPr sz="908" dirty="0">
              <a:latin typeface="Arial"/>
              <a:cs typeface="Arial"/>
            </a:endParaRPr>
          </a:p>
          <a:p>
            <a:pPr marL="11527">
              <a:lnSpc>
                <a:spcPts val="1026"/>
              </a:lnSpc>
            </a:pPr>
            <a:r>
              <a:rPr sz="908" spc="-9" dirty="0">
                <a:latin typeface="Arial"/>
                <a:cs typeface="Arial"/>
              </a:rPr>
              <a:t>username </a:t>
            </a:r>
            <a:r>
              <a:rPr sz="908" spc="-36" dirty="0">
                <a:latin typeface="Arial"/>
                <a:cs typeface="Arial"/>
              </a:rPr>
              <a:t>=</a:t>
            </a:r>
            <a:r>
              <a:rPr sz="908" spc="36" dirty="0">
                <a:latin typeface="Arial"/>
                <a:cs typeface="Arial"/>
              </a:rPr>
              <a:t> </a:t>
            </a:r>
            <a:r>
              <a:rPr sz="908" spc="95" dirty="0">
                <a:latin typeface="Arial"/>
                <a:cs typeface="Arial"/>
              </a:rPr>
              <a:t>StringVar()</a:t>
            </a:r>
            <a:endParaRPr sz="908" dirty="0">
              <a:latin typeface="Arial"/>
              <a:cs typeface="Arial"/>
            </a:endParaRPr>
          </a:p>
          <a:p>
            <a:pPr marL="11527" marR="1903028">
              <a:lnSpc>
                <a:spcPts val="1071"/>
              </a:lnSpc>
              <a:spcBef>
                <a:spcPts val="32"/>
              </a:spcBef>
            </a:pPr>
            <a:r>
              <a:rPr sz="908" spc="23" dirty="0">
                <a:latin typeface="Arial"/>
                <a:cs typeface="Arial"/>
              </a:rPr>
              <a:t>usernameEntry </a:t>
            </a:r>
            <a:r>
              <a:rPr sz="908" spc="-36" dirty="0">
                <a:latin typeface="Arial"/>
                <a:cs typeface="Arial"/>
              </a:rPr>
              <a:t>= </a:t>
            </a:r>
            <a:r>
              <a:rPr sz="908" spc="73" dirty="0">
                <a:latin typeface="Arial"/>
                <a:cs typeface="Arial"/>
              </a:rPr>
              <a:t>Entry(frame1, </a:t>
            </a:r>
            <a:r>
              <a:rPr sz="908" spc="64" dirty="0">
                <a:solidFill>
                  <a:srgbClr val="660099"/>
                </a:solidFill>
                <a:latin typeface="Arial"/>
                <a:cs typeface="Arial"/>
              </a:rPr>
              <a:t>textvariable</a:t>
            </a:r>
            <a:r>
              <a:rPr sz="908" spc="64" dirty="0">
                <a:latin typeface="Arial"/>
                <a:cs typeface="Arial"/>
              </a:rPr>
              <a:t>=username)  </a:t>
            </a:r>
            <a:r>
              <a:rPr sz="908" spc="45" dirty="0">
                <a:latin typeface="Arial"/>
                <a:cs typeface="Arial"/>
              </a:rPr>
              <a:t>usernameEntry.pack()</a:t>
            </a:r>
            <a:endParaRPr sz="908" dirty="0">
              <a:latin typeface="Arial"/>
              <a:cs typeface="Arial"/>
            </a:endParaRPr>
          </a:p>
          <a:p>
            <a:pPr>
              <a:spcBef>
                <a:spcPts val="9"/>
              </a:spcBef>
            </a:pPr>
            <a:endParaRPr sz="862" dirty="0">
              <a:latin typeface="Arial"/>
              <a:cs typeface="Arial"/>
            </a:endParaRPr>
          </a:p>
          <a:p>
            <a:pPr marL="11527"/>
            <a:r>
              <a:rPr sz="908" spc="82" dirty="0">
                <a:latin typeface="Arial"/>
                <a:cs typeface="Arial"/>
              </a:rPr>
              <a:t>validateLogin </a:t>
            </a:r>
            <a:r>
              <a:rPr sz="908" spc="-36" dirty="0">
                <a:latin typeface="Arial"/>
                <a:cs typeface="Arial"/>
              </a:rPr>
              <a:t>= </a:t>
            </a:r>
            <a:r>
              <a:rPr sz="908" spc="113" dirty="0">
                <a:latin typeface="Arial"/>
                <a:cs typeface="Arial"/>
              </a:rPr>
              <a:t>partial(validateLogin,</a:t>
            </a:r>
            <a:r>
              <a:rPr sz="908" spc="145" dirty="0">
                <a:latin typeface="Arial"/>
                <a:cs typeface="Arial"/>
              </a:rPr>
              <a:t> </a:t>
            </a:r>
            <a:r>
              <a:rPr sz="908" spc="9" dirty="0">
                <a:latin typeface="Arial"/>
                <a:cs typeface="Arial"/>
              </a:rPr>
              <a:t>username)</a:t>
            </a:r>
            <a:endParaRPr sz="908" dirty="0">
              <a:latin typeface="Arial"/>
              <a:cs typeface="Arial"/>
            </a:endParaRPr>
          </a:p>
          <a:p>
            <a:pPr>
              <a:spcBef>
                <a:spcPts val="41"/>
              </a:spcBef>
            </a:pPr>
            <a:endParaRPr sz="908" dirty="0">
              <a:latin typeface="Arial"/>
              <a:cs typeface="Arial"/>
            </a:endParaRPr>
          </a:p>
          <a:p>
            <a:pPr marL="11527" marR="1584897">
              <a:lnSpc>
                <a:spcPts val="1071"/>
              </a:lnSpc>
            </a:pPr>
            <a:r>
              <a:rPr sz="908" spc="50" dirty="0">
                <a:latin typeface="Arial"/>
                <a:cs typeface="Arial"/>
              </a:rPr>
              <a:t>label_space1 </a:t>
            </a:r>
            <a:r>
              <a:rPr sz="908" spc="-36" dirty="0">
                <a:latin typeface="Arial"/>
                <a:cs typeface="Arial"/>
              </a:rPr>
              <a:t>= </a:t>
            </a:r>
            <a:r>
              <a:rPr sz="908" spc="64" dirty="0">
                <a:latin typeface="Arial"/>
                <a:cs typeface="Arial"/>
              </a:rPr>
              <a:t>Label(frame1, </a:t>
            </a:r>
            <a:r>
              <a:rPr sz="908" spc="9" dirty="0">
                <a:solidFill>
                  <a:srgbClr val="660099"/>
                </a:solidFill>
                <a:latin typeface="Arial"/>
                <a:cs typeface="Arial"/>
              </a:rPr>
              <a:t>bg</a:t>
            </a:r>
            <a:r>
              <a:rPr sz="908" spc="9" dirty="0">
                <a:latin typeface="Arial"/>
                <a:cs typeface="Arial"/>
              </a:rPr>
              <a:t>=</a:t>
            </a:r>
            <a:r>
              <a:rPr sz="908" b="1" spc="9" dirty="0">
                <a:solidFill>
                  <a:srgbClr val="008080"/>
                </a:solidFill>
                <a:latin typeface="Arial"/>
                <a:cs typeface="Arial"/>
              </a:rPr>
              <a:t>"powderblue"</a:t>
            </a:r>
            <a:r>
              <a:rPr sz="908" spc="9" dirty="0">
                <a:latin typeface="Arial"/>
                <a:cs typeface="Arial"/>
              </a:rPr>
              <a:t>, </a:t>
            </a:r>
            <a:r>
              <a:rPr sz="908" spc="68" dirty="0">
                <a:solidFill>
                  <a:srgbClr val="660099"/>
                </a:solidFill>
                <a:latin typeface="Arial"/>
                <a:cs typeface="Arial"/>
              </a:rPr>
              <a:t>height</a:t>
            </a:r>
            <a:r>
              <a:rPr sz="908" spc="68" dirty="0">
                <a:latin typeface="Arial"/>
                <a:cs typeface="Arial"/>
              </a:rPr>
              <a:t>=</a:t>
            </a:r>
            <a:r>
              <a:rPr sz="908" b="1" spc="68" dirty="0">
                <a:solidFill>
                  <a:srgbClr val="008080"/>
                </a:solidFill>
                <a:latin typeface="Arial"/>
                <a:cs typeface="Arial"/>
              </a:rPr>
              <a:t>"1"</a:t>
            </a:r>
            <a:r>
              <a:rPr sz="908" spc="68" dirty="0">
                <a:latin typeface="Arial"/>
                <a:cs typeface="Arial"/>
              </a:rPr>
              <a:t>)  label_space1.pack()</a:t>
            </a:r>
            <a:endParaRPr sz="908" dirty="0">
              <a:latin typeface="Arial"/>
              <a:cs typeface="Arial"/>
            </a:endParaRPr>
          </a:p>
          <a:p>
            <a:pPr>
              <a:spcBef>
                <a:spcPts val="5"/>
              </a:spcBef>
            </a:pPr>
            <a:endParaRPr sz="862" dirty="0">
              <a:latin typeface="Arial"/>
              <a:cs typeface="Arial"/>
            </a:endParaRPr>
          </a:p>
          <a:p>
            <a:pPr marL="11527">
              <a:lnSpc>
                <a:spcPts val="1071"/>
              </a:lnSpc>
              <a:spcBef>
                <a:spcPts val="5"/>
              </a:spcBef>
            </a:pPr>
            <a:r>
              <a:rPr sz="908" i="1" spc="-9" dirty="0">
                <a:solidFill>
                  <a:srgbClr val="808080"/>
                </a:solidFill>
                <a:latin typeface="Arial"/>
                <a:cs typeface="Arial"/>
              </a:rPr>
              <a:t># </a:t>
            </a:r>
            <a:r>
              <a:rPr sz="908" i="1" spc="113" dirty="0">
                <a:solidFill>
                  <a:srgbClr val="808080"/>
                </a:solidFill>
                <a:latin typeface="Arial"/>
                <a:cs typeface="Arial"/>
              </a:rPr>
              <a:t>login</a:t>
            </a:r>
            <a:r>
              <a:rPr sz="908" i="1" spc="254" dirty="0">
                <a:solidFill>
                  <a:srgbClr val="808080"/>
                </a:solidFill>
                <a:latin typeface="Arial"/>
                <a:cs typeface="Arial"/>
              </a:rPr>
              <a:t> </a:t>
            </a:r>
            <a:r>
              <a:rPr sz="908" i="1" spc="73" dirty="0">
                <a:solidFill>
                  <a:srgbClr val="808080"/>
                </a:solidFill>
                <a:latin typeface="Arial"/>
                <a:cs typeface="Arial"/>
              </a:rPr>
              <a:t>button</a:t>
            </a:r>
            <a:endParaRPr sz="908" dirty="0">
              <a:latin typeface="Arial"/>
              <a:cs typeface="Arial"/>
            </a:endParaRPr>
          </a:p>
          <a:p>
            <a:pPr marL="11527" marR="130250">
              <a:lnSpc>
                <a:spcPts val="1071"/>
              </a:lnSpc>
              <a:spcBef>
                <a:spcPts val="32"/>
              </a:spcBef>
            </a:pPr>
            <a:r>
              <a:rPr sz="908" spc="82" dirty="0">
                <a:latin typeface="Arial"/>
                <a:cs typeface="Arial"/>
              </a:rPr>
              <a:t>loginButton </a:t>
            </a:r>
            <a:r>
              <a:rPr sz="908" spc="-36" dirty="0">
                <a:latin typeface="Arial"/>
                <a:cs typeface="Arial"/>
              </a:rPr>
              <a:t>= </a:t>
            </a:r>
            <a:r>
              <a:rPr sz="908" spc="64" dirty="0">
                <a:latin typeface="Arial"/>
                <a:cs typeface="Arial"/>
              </a:rPr>
              <a:t>Button(frame1, </a:t>
            </a:r>
            <a:r>
              <a:rPr sz="908" spc="64" dirty="0">
                <a:solidFill>
                  <a:srgbClr val="660099"/>
                </a:solidFill>
                <a:latin typeface="Arial"/>
                <a:cs typeface="Arial"/>
              </a:rPr>
              <a:t>text</a:t>
            </a:r>
            <a:r>
              <a:rPr sz="908" spc="64" dirty="0">
                <a:latin typeface="Arial"/>
                <a:cs typeface="Arial"/>
              </a:rPr>
              <a:t>=</a:t>
            </a:r>
            <a:r>
              <a:rPr sz="908" b="1" spc="64" dirty="0">
                <a:solidFill>
                  <a:srgbClr val="008080"/>
                </a:solidFill>
                <a:latin typeface="Arial"/>
                <a:cs typeface="Arial"/>
              </a:rPr>
              <a:t>"Login"</a:t>
            </a:r>
            <a:r>
              <a:rPr sz="908" spc="64"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32" dirty="0">
                <a:solidFill>
                  <a:srgbClr val="660099"/>
                </a:solidFill>
                <a:latin typeface="Arial"/>
                <a:cs typeface="Arial"/>
              </a:rPr>
              <a:t>command</a:t>
            </a:r>
            <a:r>
              <a:rPr sz="908" spc="32" dirty="0">
                <a:latin typeface="Arial"/>
                <a:cs typeface="Arial"/>
              </a:rPr>
              <a:t>=validateLogin)  </a:t>
            </a:r>
            <a:r>
              <a:rPr sz="908" spc="86" dirty="0">
                <a:latin typeface="Arial"/>
                <a:cs typeface="Arial"/>
              </a:rPr>
              <a:t>loginButton.pack()</a:t>
            </a:r>
            <a:endParaRPr sz="908" dirty="0">
              <a:latin typeface="Arial"/>
              <a:cs typeface="Arial"/>
            </a:endParaRPr>
          </a:p>
          <a:p>
            <a:pPr>
              <a:spcBef>
                <a:spcPts val="9"/>
              </a:spcBef>
            </a:pPr>
            <a:endParaRPr sz="862" dirty="0">
              <a:latin typeface="Arial"/>
              <a:cs typeface="Arial"/>
            </a:endParaRPr>
          </a:p>
          <a:p>
            <a:pPr marL="11527"/>
            <a:r>
              <a:rPr sz="908" spc="50" dirty="0">
                <a:latin typeface="Arial"/>
                <a:cs typeface="Arial"/>
              </a:rPr>
              <a:t>window.mainloop()</a:t>
            </a:r>
            <a:endParaRPr sz="908" dirty="0">
              <a:latin typeface="Arial"/>
              <a:cs typeface="Arial"/>
            </a:endParaRPr>
          </a:p>
        </p:txBody>
      </p:sp>
      <p:pic>
        <p:nvPicPr>
          <p:cNvPr id="5" name="Picture 4">
            <a:extLst>
              <a:ext uri="{FF2B5EF4-FFF2-40B4-BE49-F238E27FC236}">
                <a16:creationId xmlns:a16="http://schemas.microsoft.com/office/drawing/2014/main" id="{3ED784DE-00D1-453F-8D4C-216BA7878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 y="0"/>
            <a:ext cx="6858000" cy="9906000"/>
          </a:xfrm>
          <a:prstGeom prst="rect">
            <a:avLst/>
          </a:prstGeom>
        </p:spPr>
      </p:pic>
      <p:sp>
        <p:nvSpPr>
          <p:cNvPr id="6" name="TextBox 5">
            <a:extLst>
              <a:ext uri="{FF2B5EF4-FFF2-40B4-BE49-F238E27FC236}">
                <a16:creationId xmlns:a16="http://schemas.microsoft.com/office/drawing/2014/main" id="{9705BB23-CF59-4767-84E1-2FC899900866}"/>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EC0CA621-444E-4F22-BEE2-2AEABF61C97B}"/>
              </a:ext>
            </a:extLst>
          </p:cNvPr>
          <p:cNvSpPr txBox="1"/>
          <p:nvPr/>
        </p:nvSpPr>
        <p:spPr>
          <a:xfrm>
            <a:off x="1145356" y="232617"/>
            <a:ext cx="4144879" cy="400110"/>
          </a:xfrm>
          <a:prstGeom prst="rect">
            <a:avLst/>
          </a:prstGeom>
          <a:noFill/>
        </p:spPr>
        <p:txBody>
          <a:bodyPr wrap="square">
            <a:spAutoFit/>
          </a:bodyPr>
          <a:lstStyle/>
          <a:p>
            <a:pPr algn="ctr"/>
            <a:r>
              <a:rPr lang="en-IN" sz="2000" dirty="0">
                <a:effectLst/>
                <a:latin typeface="Georgia" panose="02040502050405020303" pitchFamily="18" charset="0"/>
                <a:ea typeface="Georgia" panose="02040502050405020303" pitchFamily="18" charset="0"/>
                <a:cs typeface="Times New Roman" panose="02020603050405020304" pitchFamily="18" charset="0"/>
              </a:rPr>
              <a:t>GRAPHICAL USER INTERFACE</a:t>
            </a:r>
            <a:endParaRPr lang="en-IN" sz="9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B912E6DE-DA45-4C86-8752-23C1A5E9CABA}"/>
              </a:ext>
            </a:extLst>
          </p:cNvPr>
          <p:cNvCxnSpPr>
            <a:cxnSpLocks/>
          </p:cNvCxnSpPr>
          <p:nvPr/>
        </p:nvCxnSpPr>
        <p:spPr>
          <a:xfrm flipV="1">
            <a:off x="1663700" y="629963"/>
            <a:ext cx="3149600" cy="2764"/>
          </a:xfrm>
          <a:prstGeom prst="line">
            <a:avLst/>
          </a:prstGeom>
          <a:noFill/>
          <a:ln w="38100" cap="flat">
            <a:solidFill>
              <a:srgbClr val="000000"/>
            </a:solidFill>
            <a:prstDash val="solid"/>
            <a:miter lim="400000"/>
          </a:ln>
          <a:effectLst/>
          <a:sp3d/>
        </p:spPr>
      </p:cxnSp>
      <p:pic>
        <p:nvPicPr>
          <p:cNvPr id="7" name="Picture 6">
            <a:extLst>
              <a:ext uri="{FF2B5EF4-FFF2-40B4-BE49-F238E27FC236}">
                <a16:creationId xmlns:a16="http://schemas.microsoft.com/office/drawing/2014/main" id="{182FE26C-B02F-41F0-AFEF-AE0A0255EF9D}"/>
              </a:ext>
            </a:extLst>
          </p:cNvPr>
          <p:cNvPicPr>
            <a:picLocks noChangeAspect="1"/>
          </p:cNvPicPr>
          <p:nvPr/>
        </p:nvPicPr>
        <p:blipFill rotWithShape="1">
          <a:blip r:embed="rId3">
            <a:extLst>
              <a:ext uri="{28A0092B-C50C-407E-A947-70E740481C1C}">
                <a14:useLocalDpi xmlns:a14="http://schemas.microsoft.com/office/drawing/2010/main" val="0"/>
              </a:ext>
            </a:extLst>
          </a:blip>
          <a:srcRect b="23427"/>
          <a:stretch/>
        </p:blipFill>
        <p:spPr>
          <a:xfrm>
            <a:off x="1495988" y="810009"/>
            <a:ext cx="3606978" cy="41429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6B48A64-2EFB-4F97-B211-97C0359176A4}"/>
              </a:ext>
            </a:extLst>
          </p:cNvPr>
          <p:cNvPicPr>
            <a:picLocks noChangeAspect="1"/>
          </p:cNvPicPr>
          <p:nvPr/>
        </p:nvPicPr>
        <p:blipFill rotWithShape="1">
          <a:blip r:embed="rId4">
            <a:extLst>
              <a:ext uri="{28A0092B-C50C-407E-A947-70E740481C1C}">
                <a14:useLocalDpi xmlns:a14="http://schemas.microsoft.com/office/drawing/2010/main" val="0"/>
              </a:ext>
            </a:extLst>
          </a:blip>
          <a:srcRect b="23393"/>
          <a:stretch/>
        </p:blipFill>
        <p:spPr>
          <a:xfrm>
            <a:off x="1495988" y="5130282"/>
            <a:ext cx="3605402" cy="4142991"/>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9B6F4C32-47CB-4CB2-AB7C-27BBFE8EE137}"/>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15</a:t>
            </a:r>
          </a:p>
        </p:txBody>
      </p:sp>
    </p:spTree>
    <p:extLst>
      <p:ext uri="{BB962C8B-B14F-4D97-AF65-F5344CB8AC3E}">
        <p14:creationId xmlns:p14="http://schemas.microsoft.com/office/powerpoint/2010/main" val="27273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A1CCC258-C00E-45FC-988C-EDD3130C2449}"/>
              </a:ext>
            </a:extLst>
          </p:cNvPr>
          <p:cNvPicPr>
            <a:picLocks noChangeAspect="1"/>
          </p:cNvPicPr>
          <p:nvPr/>
        </p:nvPicPr>
        <p:blipFill rotWithShape="1">
          <a:blip r:embed="rId3"/>
          <a:srcRect l="40487" t="6316" r="43663" b="70827"/>
          <a:stretch/>
        </p:blipFill>
        <p:spPr>
          <a:xfrm>
            <a:off x="1583531" y="491628"/>
            <a:ext cx="3447715" cy="279679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9AABA33-6C2C-47B0-866E-78AF870860CD}"/>
              </a:ext>
            </a:extLst>
          </p:cNvPr>
          <p:cNvPicPr>
            <a:picLocks noChangeAspect="1"/>
          </p:cNvPicPr>
          <p:nvPr/>
        </p:nvPicPr>
        <p:blipFill rotWithShape="1">
          <a:blip r:embed="rId4">
            <a:extLst>
              <a:ext uri="{28A0092B-C50C-407E-A947-70E740481C1C}">
                <a14:useLocalDpi xmlns:a14="http://schemas.microsoft.com/office/drawing/2010/main" val="0"/>
              </a:ext>
            </a:extLst>
          </a:blip>
          <a:srcRect b="33137"/>
          <a:stretch/>
        </p:blipFill>
        <p:spPr>
          <a:xfrm>
            <a:off x="1462441" y="4266929"/>
            <a:ext cx="3689893" cy="370077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D802AA7-1234-420A-A7DF-6F59BC43DABF}"/>
              </a:ext>
            </a:extLst>
          </p:cNvPr>
          <p:cNvSpPr txBox="1"/>
          <p:nvPr/>
        </p:nvSpPr>
        <p:spPr>
          <a:xfrm>
            <a:off x="2438400" y="8130043"/>
            <a:ext cx="3429000" cy="369332"/>
          </a:xfrm>
          <a:prstGeom prst="rect">
            <a:avLst/>
          </a:prstGeom>
          <a:noFill/>
        </p:spPr>
        <p:txBody>
          <a:bodyPr wrap="square">
            <a:spAutoFit/>
          </a:bodyPr>
          <a:lstStyle/>
          <a:p>
            <a:r>
              <a:rPr lang="en-IN" b="0" i="0" dirty="0">
                <a:effectLst/>
                <a:latin typeface="Whitney"/>
              </a:rPr>
              <a:t>Encryption Block</a:t>
            </a:r>
            <a:endParaRPr lang="en-IN" dirty="0"/>
          </a:p>
        </p:txBody>
      </p:sp>
      <p:sp>
        <p:nvSpPr>
          <p:cNvPr id="8" name="TextBox 7">
            <a:extLst>
              <a:ext uri="{FF2B5EF4-FFF2-40B4-BE49-F238E27FC236}">
                <a16:creationId xmlns:a16="http://schemas.microsoft.com/office/drawing/2014/main" id="{BBB4A556-7167-481E-AA44-C7562A6F4625}"/>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16</a:t>
            </a:r>
          </a:p>
        </p:txBody>
      </p:sp>
    </p:spTree>
    <p:extLst>
      <p:ext uri="{BB962C8B-B14F-4D97-AF65-F5344CB8AC3E}">
        <p14:creationId xmlns:p14="http://schemas.microsoft.com/office/powerpoint/2010/main" val="257616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5" name="Picture 4">
            <a:extLst>
              <a:ext uri="{FF2B5EF4-FFF2-40B4-BE49-F238E27FC236}">
                <a16:creationId xmlns:a16="http://schemas.microsoft.com/office/drawing/2014/main" id="{78675889-948D-4A10-AAF4-C5497574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397" y="190499"/>
            <a:ext cx="2543614" cy="381542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1B6A0E2-9317-497A-B5BC-3D21B421D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37" y="895796"/>
            <a:ext cx="3634184" cy="258205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AB567F6-685A-40F0-A112-6D39468FA089}"/>
              </a:ext>
            </a:extLst>
          </p:cNvPr>
          <p:cNvPicPr>
            <a:picLocks noChangeAspect="1"/>
          </p:cNvPicPr>
          <p:nvPr/>
        </p:nvPicPr>
        <p:blipFill rotWithShape="1">
          <a:blip r:embed="rId5">
            <a:extLst>
              <a:ext uri="{28A0092B-C50C-407E-A947-70E740481C1C}">
                <a14:useLocalDpi xmlns:a14="http://schemas.microsoft.com/office/drawing/2010/main" val="0"/>
              </a:ext>
            </a:extLst>
          </a:blip>
          <a:srcRect b="30359"/>
          <a:stretch/>
        </p:blipFill>
        <p:spPr>
          <a:xfrm>
            <a:off x="1353286" y="4781582"/>
            <a:ext cx="4151427" cy="433661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29180682-AB38-4F31-807B-654474C96CA2}"/>
              </a:ext>
            </a:extLst>
          </p:cNvPr>
          <p:cNvSpPr txBox="1"/>
          <p:nvPr/>
        </p:nvSpPr>
        <p:spPr>
          <a:xfrm>
            <a:off x="1488846" y="4040045"/>
            <a:ext cx="4797654" cy="369332"/>
          </a:xfrm>
          <a:prstGeom prst="rect">
            <a:avLst/>
          </a:prstGeom>
          <a:noFill/>
        </p:spPr>
        <p:txBody>
          <a:bodyPr wrap="square">
            <a:spAutoFit/>
          </a:bodyPr>
          <a:lstStyle/>
          <a:p>
            <a:r>
              <a:rPr lang="en-IN" b="0" i="0" dirty="0">
                <a:effectLst/>
                <a:latin typeface="Whitney"/>
              </a:rPr>
              <a:t>Dialog Box for browsing files is opened</a:t>
            </a:r>
            <a:endParaRPr lang="en-IN" dirty="0"/>
          </a:p>
        </p:txBody>
      </p:sp>
      <p:sp>
        <p:nvSpPr>
          <p:cNvPr id="12" name="TextBox 11">
            <a:extLst>
              <a:ext uri="{FF2B5EF4-FFF2-40B4-BE49-F238E27FC236}">
                <a16:creationId xmlns:a16="http://schemas.microsoft.com/office/drawing/2014/main" id="{150042D8-2E52-4C9E-B713-C05C65EC3379}"/>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17</a:t>
            </a:r>
          </a:p>
        </p:txBody>
      </p:sp>
    </p:spTree>
    <p:extLst>
      <p:ext uri="{BB962C8B-B14F-4D97-AF65-F5344CB8AC3E}">
        <p14:creationId xmlns:p14="http://schemas.microsoft.com/office/powerpoint/2010/main" val="204217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1F888C79-966B-4817-934B-BBD423903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753" y="459204"/>
            <a:ext cx="2869532" cy="430429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451FEFF-5DC9-42CF-A6F1-D8E2E18AB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753" y="4953000"/>
            <a:ext cx="2869532" cy="430429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80E4749F-B9B0-4C9F-AD04-D71C03850870}"/>
              </a:ext>
            </a:extLst>
          </p:cNvPr>
          <p:cNvSpPr txBox="1"/>
          <p:nvPr/>
        </p:nvSpPr>
        <p:spPr>
          <a:xfrm>
            <a:off x="1612900" y="9257298"/>
            <a:ext cx="6756400" cy="369332"/>
          </a:xfrm>
          <a:prstGeom prst="rect">
            <a:avLst/>
          </a:prstGeom>
          <a:noFill/>
        </p:spPr>
        <p:txBody>
          <a:bodyPr wrap="square">
            <a:spAutoFit/>
          </a:bodyPr>
          <a:lstStyle/>
          <a:p>
            <a:r>
              <a:rPr lang="en-IN" dirty="0"/>
              <a:t>File has been encrypted and stored</a:t>
            </a:r>
          </a:p>
        </p:txBody>
      </p:sp>
      <p:sp>
        <p:nvSpPr>
          <p:cNvPr id="9" name="TextBox 8">
            <a:extLst>
              <a:ext uri="{FF2B5EF4-FFF2-40B4-BE49-F238E27FC236}">
                <a16:creationId xmlns:a16="http://schemas.microsoft.com/office/drawing/2014/main" id="{AECD8FC0-8BC5-43DB-A2F0-F816D98AAC16}"/>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18</a:t>
            </a:r>
          </a:p>
        </p:txBody>
      </p:sp>
    </p:spTree>
    <p:extLst>
      <p:ext uri="{BB962C8B-B14F-4D97-AF65-F5344CB8AC3E}">
        <p14:creationId xmlns:p14="http://schemas.microsoft.com/office/powerpoint/2010/main" val="379769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176A5A33-E5B4-48C8-8359-2549547EB454}"/>
              </a:ext>
            </a:extLst>
          </p:cNvPr>
          <p:cNvPicPr>
            <a:picLocks noChangeAspect="1"/>
          </p:cNvPicPr>
          <p:nvPr/>
        </p:nvPicPr>
        <p:blipFill rotWithShape="1">
          <a:blip r:embed="rId3">
            <a:extLst>
              <a:ext uri="{28A0092B-C50C-407E-A947-70E740481C1C}">
                <a14:useLocalDpi xmlns:a14="http://schemas.microsoft.com/office/drawing/2010/main" val="0"/>
              </a:ext>
            </a:extLst>
          </a:blip>
          <a:srcRect r="42173" b="45938"/>
          <a:stretch/>
        </p:blipFill>
        <p:spPr>
          <a:xfrm>
            <a:off x="1326011" y="385022"/>
            <a:ext cx="3923632" cy="27270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F44441C-2F3D-4002-849F-0E9CC11F0BB2}"/>
              </a:ext>
            </a:extLst>
          </p:cNvPr>
          <p:cNvPicPr>
            <a:picLocks noChangeAspect="1"/>
          </p:cNvPicPr>
          <p:nvPr/>
        </p:nvPicPr>
        <p:blipFill rotWithShape="1">
          <a:blip r:embed="rId4">
            <a:extLst>
              <a:ext uri="{28A0092B-C50C-407E-A947-70E740481C1C}">
                <a14:useLocalDpi xmlns:a14="http://schemas.microsoft.com/office/drawing/2010/main" val="0"/>
              </a:ext>
            </a:extLst>
          </a:blip>
          <a:srcRect l="-1" r="38177" b="38359"/>
          <a:stretch/>
        </p:blipFill>
        <p:spPr>
          <a:xfrm>
            <a:off x="795353" y="3841551"/>
            <a:ext cx="5267293" cy="272706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30D886-BC4B-43EB-8F97-C7C02D6335E0}"/>
              </a:ext>
            </a:extLst>
          </p:cNvPr>
          <p:cNvSpPr txBox="1"/>
          <p:nvPr/>
        </p:nvSpPr>
        <p:spPr>
          <a:xfrm>
            <a:off x="2656083" y="6638092"/>
            <a:ext cx="1567289" cy="369332"/>
          </a:xfrm>
          <a:prstGeom prst="rect">
            <a:avLst/>
          </a:prstGeom>
          <a:noFill/>
        </p:spPr>
        <p:txBody>
          <a:bodyPr wrap="none" rtlCol="0">
            <a:spAutoFit/>
          </a:bodyPr>
          <a:lstStyle/>
          <a:p>
            <a:r>
              <a:rPr lang="en-IN" dirty="0"/>
              <a:t>Encrypted File</a:t>
            </a:r>
          </a:p>
        </p:txBody>
      </p:sp>
      <p:sp>
        <p:nvSpPr>
          <p:cNvPr id="9" name="TextBox 8">
            <a:extLst>
              <a:ext uri="{FF2B5EF4-FFF2-40B4-BE49-F238E27FC236}">
                <a16:creationId xmlns:a16="http://schemas.microsoft.com/office/drawing/2014/main" id="{5ACCEC03-1C96-4B7D-979F-5FB98C10AE1D}"/>
              </a:ext>
            </a:extLst>
          </p:cNvPr>
          <p:cNvSpPr txBox="1"/>
          <p:nvPr/>
        </p:nvSpPr>
        <p:spPr>
          <a:xfrm>
            <a:off x="2656083" y="3205861"/>
            <a:ext cx="1263487" cy="369332"/>
          </a:xfrm>
          <a:prstGeom prst="rect">
            <a:avLst/>
          </a:prstGeom>
          <a:noFill/>
        </p:spPr>
        <p:txBody>
          <a:bodyPr wrap="none" rtlCol="0">
            <a:spAutoFit/>
          </a:bodyPr>
          <a:lstStyle/>
          <a:p>
            <a:r>
              <a:rPr lang="en-IN" dirty="0"/>
              <a:t>Normal File</a:t>
            </a:r>
          </a:p>
        </p:txBody>
      </p:sp>
      <p:pic>
        <p:nvPicPr>
          <p:cNvPr id="11" name="Picture 10">
            <a:extLst>
              <a:ext uri="{FF2B5EF4-FFF2-40B4-BE49-F238E27FC236}">
                <a16:creationId xmlns:a16="http://schemas.microsoft.com/office/drawing/2014/main" id="{46C8DEA7-FFD3-4C21-9E34-7E1D02BC7A36}"/>
              </a:ext>
            </a:extLst>
          </p:cNvPr>
          <p:cNvPicPr>
            <a:picLocks noChangeAspect="1"/>
          </p:cNvPicPr>
          <p:nvPr/>
        </p:nvPicPr>
        <p:blipFill rotWithShape="1">
          <a:blip r:embed="rId5">
            <a:extLst>
              <a:ext uri="{28A0092B-C50C-407E-A947-70E740481C1C}">
                <a14:useLocalDpi xmlns:a14="http://schemas.microsoft.com/office/drawing/2010/main" val="0"/>
              </a:ext>
            </a:extLst>
          </a:blip>
          <a:srcRect r="46008" b="61367"/>
          <a:stretch/>
        </p:blipFill>
        <p:spPr>
          <a:xfrm>
            <a:off x="1546881" y="7084686"/>
            <a:ext cx="3702762" cy="196966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80D63E0-0D3B-4557-B497-6C8E20CD2D38}"/>
              </a:ext>
            </a:extLst>
          </p:cNvPr>
          <p:cNvSpPr txBox="1"/>
          <p:nvPr/>
        </p:nvSpPr>
        <p:spPr>
          <a:xfrm>
            <a:off x="2782085" y="9054348"/>
            <a:ext cx="1565878" cy="369332"/>
          </a:xfrm>
          <a:prstGeom prst="rect">
            <a:avLst/>
          </a:prstGeom>
          <a:noFill/>
        </p:spPr>
        <p:txBody>
          <a:bodyPr wrap="none" rtlCol="0">
            <a:spAutoFit/>
          </a:bodyPr>
          <a:lstStyle/>
          <a:p>
            <a:r>
              <a:rPr lang="en-IN" dirty="0"/>
              <a:t>Generated Key</a:t>
            </a:r>
          </a:p>
        </p:txBody>
      </p:sp>
      <p:sp>
        <p:nvSpPr>
          <p:cNvPr id="13" name="TextBox 12">
            <a:extLst>
              <a:ext uri="{FF2B5EF4-FFF2-40B4-BE49-F238E27FC236}">
                <a16:creationId xmlns:a16="http://schemas.microsoft.com/office/drawing/2014/main" id="{B165EF4D-8468-447B-BCAE-8CF574C8089C}"/>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19</a:t>
            </a:r>
          </a:p>
        </p:txBody>
      </p:sp>
    </p:spTree>
    <p:extLst>
      <p:ext uri="{BB962C8B-B14F-4D97-AF65-F5344CB8AC3E}">
        <p14:creationId xmlns:p14="http://schemas.microsoft.com/office/powerpoint/2010/main" val="10977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14" name="Picture 13">
            <a:extLst>
              <a:ext uri="{FF2B5EF4-FFF2-40B4-BE49-F238E27FC236}">
                <a16:creationId xmlns:a16="http://schemas.microsoft.com/office/drawing/2014/main" id="{BD934D42-9FE3-4A4B-A3E4-90CCA4F1A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375" y="406872"/>
            <a:ext cx="3177536" cy="343311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65FEA894-81F1-4F25-9E1E-FC6467FEC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452" y="2528475"/>
            <a:ext cx="3691845" cy="2623017"/>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4673E76B-32DE-432E-917C-85F4CA96E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358" y="5481669"/>
            <a:ext cx="3334432" cy="3602627"/>
          </a:xfrm>
          <a:prstGeom prst="rect">
            <a:avLst/>
          </a:prstGeom>
          <a:ln>
            <a:noFill/>
          </a:ln>
          <a:effectLst>
            <a:outerShdw blurRad="292100" dist="139700" dir="2700000" algn="tl" rotWithShape="0">
              <a:srgbClr val="333333">
                <a:alpha val="65000"/>
              </a:srgbClr>
            </a:outerShdw>
          </a:effectLst>
        </p:spPr>
      </p:pic>
      <p:sp>
        <p:nvSpPr>
          <p:cNvPr id="20" name="TextBox 19">
            <a:extLst>
              <a:ext uri="{FF2B5EF4-FFF2-40B4-BE49-F238E27FC236}">
                <a16:creationId xmlns:a16="http://schemas.microsoft.com/office/drawing/2014/main" id="{5015FC75-4CD5-49D9-90C3-FA8C7B7D4F61}"/>
              </a:ext>
            </a:extLst>
          </p:cNvPr>
          <p:cNvSpPr txBox="1"/>
          <p:nvPr/>
        </p:nvSpPr>
        <p:spPr>
          <a:xfrm>
            <a:off x="765452" y="923099"/>
            <a:ext cx="3429000" cy="1200329"/>
          </a:xfrm>
          <a:prstGeom prst="rect">
            <a:avLst/>
          </a:prstGeom>
          <a:noFill/>
        </p:spPr>
        <p:txBody>
          <a:bodyPr wrap="square">
            <a:spAutoFit/>
          </a:bodyPr>
          <a:lstStyle/>
          <a:p>
            <a:r>
              <a:rPr lang="en-IN" b="0" i="0" dirty="0">
                <a:effectLst/>
                <a:latin typeface="Whitney"/>
              </a:rPr>
              <a:t>For Decryption</a:t>
            </a:r>
          </a:p>
          <a:p>
            <a:r>
              <a:rPr lang="en-IN" dirty="0">
                <a:latin typeface="Whitney"/>
              </a:rPr>
              <a:t>Encrypted file and </a:t>
            </a:r>
          </a:p>
          <a:p>
            <a:r>
              <a:rPr lang="en-IN" dirty="0">
                <a:latin typeface="Whitney"/>
              </a:rPr>
              <a:t>key have to be </a:t>
            </a:r>
          </a:p>
          <a:p>
            <a:r>
              <a:rPr lang="en-IN" dirty="0">
                <a:latin typeface="Whitney"/>
              </a:rPr>
              <a:t>searched</a:t>
            </a:r>
            <a:endParaRPr lang="en-IN" dirty="0"/>
          </a:p>
        </p:txBody>
      </p:sp>
      <p:sp>
        <p:nvSpPr>
          <p:cNvPr id="22" name="TextBox 21">
            <a:extLst>
              <a:ext uri="{FF2B5EF4-FFF2-40B4-BE49-F238E27FC236}">
                <a16:creationId xmlns:a16="http://schemas.microsoft.com/office/drawing/2014/main" id="{F96FF29B-EF9A-47FD-BC45-68DF52BFECD8}"/>
              </a:ext>
            </a:extLst>
          </p:cNvPr>
          <p:cNvSpPr txBox="1"/>
          <p:nvPr/>
        </p:nvSpPr>
        <p:spPr>
          <a:xfrm>
            <a:off x="4724400" y="3985495"/>
            <a:ext cx="3429000" cy="369332"/>
          </a:xfrm>
          <a:prstGeom prst="rect">
            <a:avLst/>
          </a:prstGeom>
          <a:noFill/>
        </p:spPr>
        <p:txBody>
          <a:bodyPr wrap="square">
            <a:spAutoFit/>
          </a:bodyPr>
          <a:lstStyle/>
          <a:p>
            <a:r>
              <a:rPr lang="en-IN" b="0" i="0" dirty="0">
                <a:effectLst/>
                <a:latin typeface="Whitney"/>
              </a:rPr>
              <a:t>Decryption Block</a:t>
            </a:r>
            <a:endParaRPr lang="en-IN" dirty="0"/>
          </a:p>
        </p:txBody>
      </p:sp>
      <p:sp>
        <p:nvSpPr>
          <p:cNvPr id="23" name="TextBox 22">
            <a:extLst>
              <a:ext uri="{FF2B5EF4-FFF2-40B4-BE49-F238E27FC236}">
                <a16:creationId xmlns:a16="http://schemas.microsoft.com/office/drawing/2014/main" id="{D1D5E2DB-DD74-4877-85EF-3AC6FB12F445}"/>
              </a:ext>
            </a:extLst>
          </p:cNvPr>
          <p:cNvSpPr txBox="1"/>
          <p:nvPr/>
        </p:nvSpPr>
        <p:spPr>
          <a:xfrm>
            <a:off x="1809148" y="9136987"/>
            <a:ext cx="3539848" cy="369332"/>
          </a:xfrm>
          <a:prstGeom prst="rect">
            <a:avLst/>
          </a:prstGeom>
          <a:noFill/>
        </p:spPr>
        <p:txBody>
          <a:bodyPr wrap="square">
            <a:spAutoFit/>
          </a:bodyPr>
          <a:lstStyle/>
          <a:p>
            <a:r>
              <a:rPr lang="en-IN" b="0" i="0" dirty="0">
                <a:effectLst/>
                <a:latin typeface="Whitney"/>
              </a:rPr>
              <a:t>File has been decrypted and stored</a:t>
            </a:r>
            <a:endParaRPr lang="en-IN" dirty="0"/>
          </a:p>
        </p:txBody>
      </p:sp>
      <p:sp>
        <p:nvSpPr>
          <p:cNvPr id="24" name="TextBox 23">
            <a:extLst>
              <a:ext uri="{FF2B5EF4-FFF2-40B4-BE49-F238E27FC236}">
                <a16:creationId xmlns:a16="http://schemas.microsoft.com/office/drawing/2014/main" id="{740ECC25-52D6-4D36-A675-399D3B21AAC3}"/>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20</a:t>
            </a:r>
          </a:p>
        </p:txBody>
      </p:sp>
    </p:spTree>
    <p:extLst>
      <p:ext uri="{BB962C8B-B14F-4D97-AF65-F5344CB8AC3E}">
        <p14:creationId xmlns:p14="http://schemas.microsoft.com/office/powerpoint/2010/main" val="329783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7" name="Picture 6">
            <a:extLst>
              <a:ext uri="{FF2B5EF4-FFF2-40B4-BE49-F238E27FC236}">
                <a16:creationId xmlns:a16="http://schemas.microsoft.com/office/drawing/2014/main" id="{3944AD04-A003-4510-99FB-B4A3EFD79726}"/>
              </a:ext>
            </a:extLst>
          </p:cNvPr>
          <p:cNvPicPr>
            <a:picLocks noChangeAspect="1"/>
          </p:cNvPicPr>
          <p:nvPr/>
        </p:nvPicPr>
        <p:blipFill rotWithShape="1">
          <a:blip r:embed="rId3"/>
          <a:srcRect l="37433" t="3704" r="48740" b="71968"/>
          <a:stretch/>
        </p:blipFill>
        <p:spPr>
          <a:xfrm>
            <a:off x="1553662" y="608568"/>
            <a:ext cx="3259637" cy="32260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908771F-6FEF-48B8-ACC2-6813B15ED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18" y="3530182"/>
            <a:ext cx="10090633" cy="5675981"/>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981127CB-18B4-4DE6-8B51-6E8CA7525151}"/>
              </a:ext>
            </a:extLst>
          </p:cNvPr>
          <p:cNvSpPr txBox="1"/>
          <p:nvPr/>
        </p:nvSpPr>
        <p:spPr>
          <a:xfrm>
            <a:off x="2536289" y="8343900"/>
            <a:ext cx="1484381" cy="369332"/>
          </a:xfrm>
          <a:prstGeom prst="rect">
            <a:avLst/>
          </a:prstGeom>
          <a:noFill/>
        </p:spPr>
        <p:txBody>
          <a:bodyPr wrap="none" rtlCol="0">
            <a:spAutoFit/>
          </a:bodyPr>
          <a:lstStyle/>
          <a:p>
            <a:r>
              <a:rPr lang="en-IN" dirty="0"/>
              <a:t>Bitmap Image</a:t>
            </a:r>
          </a:p>
        </p:txBody>
      </p:sp>
      <p:sp>
        <p:nvSpPr>
          <p:cNvPr id="13" name="TextBox 12">
            <a:extLst>
              <a:ext uri="{FF2B5EF4-FFF2-40B4-BE49-F238E27FC236}">
                <a16:creationId xmlns:a16="http://schemas.microsoft.com/office/drawing/2014/main" id="{B374118B-9EA3-4568-A907-269EA4040CD7}"/>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21</a:t>
            </a:r>
          </a:p>
        </p:txBody>
      </p:sp>
    </p:spTree>
    <p:extLst>
      <p:ext uri="{BB962C8B-B14F-4D97-AF65-F5344CB8AC3E}">
        <p14:creationId xmlns:p14="http://schemas.microsoft.com/office/powerpoint/2010/main" val="335669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272B5A-44A9-414C-B15C-27E303EE54DE}"/>
              </a:ext>
            </a:extLst>
          </p:cNvPr>
          <p:cNvSpPr txBox="1"/>
          <p:nvPr/>
        </p:nvSpPr>
        <p:spPr>
          <a:xfrm>
            <a:off x="751973" y="3162017"/>
            <a:ext cx="5354053" cy="3046988"/>
          </a:xfrm>
          <a:prstGeom prst="rect">
            <a:avLst/>
          </a:prstGeom>
          <a:noFill/>
        </p:spPr>
        <p:txBody>
          <a:bodyPr wrap="square" rtlCol="0">
            <a:spAutoFit/>
          </a:bodyPr>
          <a:lstStyle/>
          <a:p>
            <a:pPr algn="ctr"/>
            <a:r>
              <a:rPr lang="en-US" sz="4800" kern="0" dirty="0">
                <a:solidFill>
                  <a:srgbClr val="123869"/>
                </a:solidFill>
                <a:effectLst/>
                <a:latin typeface="Script MT Bold" panose="03040602040607080904" pitchFamily="66" charset="0"/>
                <a:ea typeface="Times New Roman" panose="02020603050405020304" pitchFamily="18" charset="0"/>
                <a:cs typeface="Times New Roman" panose="02020603050405020304" pitchFamily="18" charset="0"/>
              </a:rPr>
              <a:t>“Encryption threatens to lead all of us to a very dark place.” </a:t>
            </a:r>
            <a:endParaRPr lang="en-IN" sz="4800" kern="0" dirty="0">
              <a:solidFill>
                <a:srgbClr val="123869"/>
              </a:solidFill>
              <a:effectLst/>
              <a:latin typeface="Script MT Bold" panose="03040602040607080904" pitchFamily="66"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CFE796-F61A-404C-9B9A-5CCAC13AF4C0}"/>
              </a:ext>
            </a:extLst>
          </p:cNvPr>
          <p:cNvSpPr txBox="1"/>
          <p:nvPr/>
        </p:nvSpPr>
        <p:spPr>
          <a:xfrm>
            <a:off x="4373479" y="6813702"/>
            <a:ext cx="4193006" cy="400110"/>
          </a:xfrm>
          <a:prstGeom prst="rect">
            <a:avLst/>
          </a:prstGeom>
          <a:noFill/>
        </p:spPr>
        <p:txBody>
          <a:bodyPr wrap="square">
            <a:spAutoFit/>
          </a:bodyPr>
          <a:lstStyle/>
          <a:p>
            <a:r>
              <a:rPr lang="en-US" sz="2000" dirty="0">
                <a:effectLst/>
                <a:latin typeface="Georgia" panose="02040502050405020303" pitchFamily="18" charset="0"/>
                <a:ea typeface="Georgia" panose="02040502050405020303" pitchFamily="18" charset="0"/>
                <a:cs typeface="Times New Roman" panose="02020603050405020304" pitchFamily="18" charset="0"/>
              </a:rPr>
              <a:t>~ James Comey </a:t>
            </a:r>
            <a:endParaRPr lang="en-IN" sz="2000" dirty="0"/>
          </a:p>
        </p:txBody>
      </p:sp>
      <p:pic>
        <p:nvPicPr>
          <p:cNvPr id="12" name="Picture 11">
            <a:extLst>
              <a:ext uri="{FF2B5EF4-FFF2-40B4-BE49-F238E27FC236}">
                <a16:creationId xmlns:a16="http://schemas.microsoft.com/office/drawing/2014/main" id="{56CA2218-21D6-4073-AA82-DF013DA6E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 y="0"/>
            <a:ext cx="7313723" cy="9906000"/>
          </a:xfrm>
          <a:prstGeom prst="rect">
            <a:avLst/>
          </a:prstGeom>
        </p:spPr>
      </p:pic>
      <p:sp>
        <p:nvSpPr>
          <p:cNvPr id="16" name="TextBox 15">
            <a:extLst>
              <a:ext uri="{FF2B5EF4-FFF2-40B4-BE49-F238E27FC236}">
                <a16:creationId xmlns:a16="http://schemas.microsoft.com/office/drawing/2014/main" id="{FE19E4AA-1018-45A6-949A-2C7EDE513B70}"/>
              </a:ext>
            </a:extLst>
          </p:cNvPr>
          <p:cNvSpPr txBox="1"/>
          <p:nvPr/>
        </p:nvSpPr>
        <p:spPr>
          <a:xfrm>
            <a:off x="6090987" y="926431"/>
            <a:ext cx="1383631" cy="523220"/>
          </a:xfrm>
          <a:prstGeom prst="rect">
            <a:avLst/>
          </a:prstGeom>
          <a:noFill/>
        </p:spPr>
        <p:txBody>
          <a:bodyPr wrap="square" rtlCol="0">
            <a:spAutoFit/>
          </a:bodyPr>
          <a:lstStyle/>
          <a:p>
            <a:r>
              <a:rPr lang="en-IN" sz="2800" dirty="0">
                <a:solidFill>
                  <a:schemeClr val="bg1"/>
                </a:solidFill>
              </a:rPr>
              <a:t>2</a:t>
            </a:r>
          </a:p>
        </p:txBody>
      </p:sp>
    </p:spTree>
    <p:extLst>
      <p:ext uri="{BB962C8B-B14F-4D97-AF65-F5344CB8AC3E}">
        <p14:creationId xmlns:p14="http://schemas.microsoft.com/office/powerpoint/2010/main" val="41430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A53E4-4012-4161-89EA-C9F599E6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pic>
        <p:nvPicPr>
          <p:cNvPr id="4" name="Picture 3">
            <a:extLst>
              <a:ext uri="{FF2B5EF4-FFF2-40B4-BE49-F238E27FC236}">
                <a16:creationId xmlns:a16="http://schemas.microsoft.com/office/drawing/2014/main" id="{8D27AF0C-C4C9-41B9-AC91-C85E60D7C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242" y="5228723"/>
            <a:ext cx="4944979" cy="247249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8890342-AD39-4497-8D1D-628DAA83D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42" y="2084472"/>
            <a:ext cx="4944979" cy="247249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141CEDD-D531-46A9-9CBF-2CFFC1535BE4}"/>
              </a:ext>
            </a:extLst>
          </p:cNvPr>
          <p:cNvSpPr txBox="1"/>
          <p:nvPr/>
        </p:nvSpPr>
        <p:spPr>
          <a:xfrm>
            <a:off x="1145356" y="442071"/>
            <a:ext cx="4144879" cy="400110"/>
          </a:xfrm>
          <a:prstGeom prst="rect">
            <a:avLst/>
          </a:prstGeom>
          <a:noFill/>
        </p:spPr>
        <p:txBody>
          <a:bodyPr wrap="square">
            <a:spAutoFit/>
          </a:bodyPr>
          <a:lstStyle/>
          <a:p>
            <a:pPr algn="ctr"/>
            <a:r>
              <a:rPr lang="en-IN" sz="2000" dirty="0">
                <a:latin typeface="Georgia" panose="02040502050405020303" pitchFamily="18" charset="0"/>
                <a:ea typeface="Georgia" panose="02040502050405020303" pitchFamily="18" charset="0"/>
                <a:cs typeface="Times New Roman" panose="02020603050405020304" pitchFamily="18" charset="0"/>
              </a:rPr>
              <a:t>SQL DATABASE</a:t>
            </a:r>
            <a:endParaRPr lang="en-IN" sz="9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1668D62-8110-4DC0-A441-9032430486B2}"/>
              </a:ext>
            </a:extLst>
          </p:cNvPr>
          <p:cNvCxnSpPr>
            <a:cxnSpLocks/>
          </p:cNvCxnSpPr>
          <p:nvPr/>
        </p:nvCxnSpPr>
        <p:spPr>
          <a:xfrm>
            <a:off x="2333625" y="839416"/>
            <a:ext cx="1790700" cy="0"/>
          </a:xfrm>
          <a:prstGeom prst="line">
            <a:avLst/>
          </a:prstGeom>
          <a:noFill/>
          <a:ln w="38100" cap="flat">
            <a:solidFill>
              <a:srgbClr val="000000"/>
            </a:solidFill>
            <a:prstDash val="solid"/>
            <a:miter lim="400000"/>
          </a:ln>
          <a:effectLst/>
          <a:sp3d/>
        </p:spPr>
      </p:cxnSp>
      <p:sp>
        <p:nvSpPr>
          <p:cNvPr id="9" name="TextBox 8">
            <a:extLst>
              <a:ext uri="{FF2B5EF4-FFF2-40B4-BE49-F238E27FC236}">
                <a16:creationId xmlns:a16="http://schemas.microsoft.com/office/drawing/2014/main" id="{4AEB4D45-5E5D-449E-B892-B243EDFED4EE}"/>
              </a:ext>
            </a:extLst>
          </p:cNvPr>
          <p:cNvSpPr txBox="1"/>
          <p:nvPr/>
        </p:nvSpPr>
        <p:spPr>
          <a:xfrm>
            <a:off x="1612231" y="7845138"/>
            <a:ext cx="3429000" cy="646331"/>
          </a:xfrm>
          <a:prstGeom prst="rect">
            <a:avLst/>
          </a:prstGeom>
          <a:noFill/>
        </p:spPr>
        <p:txBody>
          <a:bodyPr wrap="square">
            <a:spAutoFit/>
          </a:bodyPr>
          <a:lstStyle/>
          <a:p>
            <a:pPr algn="ctr"/>
            <a:r>
              <a:rPr lang="en-IN" b="0" i="0" dirty="0">
                <a:effectLst/>
                <a:latin typeface="Whitney"/>
              </a:rPr>
              <a:t>Record of Operations done by user added in table </a:t>
            </a:r>
            <a:r>
              <a:rPr lang="en-IN" b="0" i="0" dirty="0" err="1">
                <a:effectLst/>
                <a:latin typeface="Whitney"/>
              </a:rPr>
              <a:t>user_details</a:t>
            </a:r>
            <a:endParaRPr lang="en-IN" dirty="0"/>
          </a:p>
        </p:txBody>
      </p:sp>
      <p:sp>
        <p:nvSpPr>
          <p:cNvPr id="10" name="TextBox 9">
            <a:extLst>
              <a:ext uri="{FF2B5EF4-FFF2-40B4-BE49-F238E27FC236}">
                <a16:creationId xmlns:a16="http://schemas.microsoft.com/office/drawing/2014/main" id="{2B13988D-0734-49A7-9D7E-57CFF4292158}"/>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22</a:t>
            </a:r>
          </a:p>
        </p:txBody>
      </p:sp>
    </p:spTree>
    <p:extLst>
      <p:ext uri="{BB962C8B-B14F-4D97-AF65-F5344CB8AC3E}">
        <p14:creationId xmlns:p14="http://schemas.microsoft.com/office/powerpoint/2010/main" val="312295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52E0FE-6913-464F-BC20-6F4DC7C33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630AB311-102D-473B-8942-AC1F301DA281}"/>
              </a:ext>
            </a:extLst>
          </p:cNvPr>
          <p:cNvSpPr txBox="1"/>
          <p:nvPr/>
        </p:nvSpPr>
        <p:spPr>
          <a:xfrm>
            <a:off x="1145356" y="442071"/>
            <a:ext cx="4144879" cy="400110"/>
          </a:xfrm>
          <a:prstGeom prst="rect">
            <a:avLst/>
          </a:prstGeom>
          <a:noFill/>
        </p:spPr>
        <p:txBody>
          <a:bodyPr wrap="square">
            <a:spAutoFit/>
          </a:bodyPr>
          <a:lstStyle/>
          <a:p>
            <a:pPr algn="ctr"/>
            <a:r>
              <a:rPr lang="en-IN" sz="2000" dirty="0">
                <a:latin typeface="Georgia" panose="02040502050405020303" pitchFamily="18" charset="0"/>
                <a:ea typeface="Georgia" panose="02040502050405020303" pitchFamily="18" charset="0"/>
                <a:cs typeface="Times New Roman" panose="02020603050405020304" pitchFamily="18" charset="0"/>
              </a:rPr>
              <a:t>BIBLIOGRAPHY</a:t>
            </a:r>
            <a:endParaRPr lang="en-IN" sz="9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4200B64-B5F4-4517-82FE-F9001F183616}"/>
              </a:ext>
            </a:extLst>
          </p:cNvPr>
          <p:cNvCxnSpPr>
            <a:cxnSpLocks/>
          </p:cNvCxnSpPr>
          <p:nvPr/>
        </p:nvCxnSpPr>
        <p:spPr>
          <a:xfrm>
            <a:off x="2333625" y="839416"/>
            <a:ext cx="1790700" cy="0"/>
          </a:xfrm>
          <a:prstGeom prst="line">
            <a:avLst/>
          </a:prstGeom>
          <a:noFill/>
          <a:ln w="38100" cap="flat">
            <a:solidFill>
              <a:srgbClr val="000000"/>
            </a:solidFill>
            <a:prstDash val="solid"/>
            <a:miter lim="400000"/>
          </a:ln>
          <a:effectLst/>
          <a:sp3d/>
        </p:spPr>
      </p:cxnSp>
      <p:sp>
        <p:nvSpPr>
          <p:cNvPr id="6" name="TextBox 5">
            <a:extLst>
              <a:ext uri="{FF2B5EF4-FFF2-40B4-BE49-F238E27FC236}">
                <a16:creationId xmlns:a16="http://schemas.microsoft.com/office/drawing/2014/main" id="{3CABA87A-11CB-4934-BB8B-DD14F1226C00}"/>
              </a:ext>
            </a:extLst>
          </p:cNvPr>
          <p:cNvSpPr txBox="1"/>
          <p:nvPr/>
        </p:nvSpPr>
        <p:spPr>
          <a:xfrm>
            <a:off x="876300" y="1816100"/>
            <a:ext cx="5105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stackoverflow.com</a:t>
            </a:r>
          </a:p>
          <a:p>
            <a:pPr marL="285750" indent="-285750">
              <a:buFont typeface="Arial" panose="020B0604020202020204" pitchFamily="34" charset="0"/>
              <a:buChar char="•"/>
            </a:pPr>
            <a:r>
              <a:rPr lang="en-IN" dirty="0"/>
              <a:t>w3schools.com</a:t>
            </a:r>
          </a:p>
          <a:p>
            <a:pPr marL="285750" indent="-285750">
              <a:buFont typeface="Arial" panose="020B0604020202020204" pitchFamily="34" charset="0"/>
              <a:buChar char="•"/>
            </a:pPr>
            <a:r>
              <a:rPr lang="en-IN" dirty="0"/>
              <a:t>geeksforgeeks.org</a:t>
            </a:r>
          </a:p>
          <a:p>
            <a:pPr marL="285750" indent="-285750">
              <a:buFont typeface="Arial" panose="020B0604020202020204" pitchFamily="34" charset="0"/>
              <a:buChar char="•"/>
            </a:pPr>
            <a:r>
              <a:rPr lang="en-IN" dirty="0"/>
              <a:t>python-forum.io</a:t>
            </a:r>
          </a:p>
          <a:p>
            <a:pPr marL="285750" indent="-285750">
              <a:buFont typeface="Arial" panose="020B0604020202020204" pitchFamily="34" charset="0"/>
              <a:buChar char="•"/>
            </a:pPr>
            <a:r>
              <a:rPr lang="en-IN" dirty="0"/>
              <a:t>pythonexamples.org</a:t>
            </a:r>
          </a:p>
          <a:p>
            <a:pPr marL="285750" indent="-285750">
              <a:buFont typeface="Arial" panose="020B0604020202020204" pitchFamily="34" charset="0"/>
              <a:buChar char="•"/>
            </a:pPr>
            <a:r>
              <a:rPr lang="en-IN" dirty="0"/>
              <a:t>tutorialspoint.com</a:t>
            </a:r>
          </a:p>
          <a:p>
            <a:pPr marL="285750" indent="-285750">
              <a:buFont typeface="Arial" panose="020B0604020202020204" pitchFamily="34" charset="0"/>
              <a:buChar char="•"/>
            </a:pPr>
            <a:r>
              <a:rPr lang="en-IN" dirty="0"/>
              <a:t>delftstack.com</a:t>
            </a:r>
          </a:p>
          <a:p>
            <a:pPr marL="285750" indent="-285750">
              <a:buFont typeface="Arial" panose="020B0604020202020204" pitchFamily="34" charset="0"/>
              <a:buChar char="•"/>
            </a:pPr>
            <a:r>
              <a:rPr lang="en-IN" dirty="0"/>
              <a:t>codemy.com</a:t>
            </a:r>
          </a:p>
        </p:txBody>
      </p:sp>
      <p:sp>
        <p:nvSpPr>
          <p:cNvPr id="7" name="TextBox 6">
            <a:extLst>
              <a:ext uri="{FF2B5EF4-FFF2-40B4-BE49-F238E27FC236}">
                <a16:creationId xmlns:a16="http://schemas.microsoft.com/office/drawing/2014/main" id="{ABCFAA4D-57F7-4672-A91D-E0F7180C41A3}"/>
              </a:ext>
            </a:extLst>
          </p:cNvPr>
          <p:cNvSpPr txBox="1"/>
          <p:nvPr/>
        </p:nvSpPr>
        <p:spPr>
          <a:xfrm>
            <a:off x="1145356" y="4456414"/>
            <a:ext cx="5105400" cy="400110"/>
          </a:xfrm>
          <a:prstGeom prst="rect">
            <a:avLst/>
          </a:prstGeom>
          <a:noFill/>
        </p:spPr>
        <p:txBody>
          <a:bodyPr wrap="square" rtlCol="0">
            <a:spAutoFit/>
          </a:bodyPr>
          <a:lstStyle/>
          <a:p>
            <a:r>
              <a:rPr lang="en-IN" sz="2000" b="1" dirty="0"/>
              <a:t>Books</a:t>
            </a:r>
          </a:p>
        </p:txBody>
      </p:sp>
      <p:sp>
        <p:nvSpPr>
          <p:cNvPr id="8" name="TextBox 7">
            <a:extLst>
              <a:ext uri="{FF2B5EF4-FFF2-40B4-BE49-F238E27FC236}">
                <a16:creationId xmlns:a16="http://schemas.microsoft.com/office/drawing/2014/main" id="{3C4CF5D6-DA47-4628-A533-4E03F368DD4C}"/>
              </a:ext>
            </a:extLst>
          </p:cNvPr>
          <p:cNvSpPr txBox="1"/>
          <p:nvPr/>
        </p:nvSpPr>
        <p:spPr>
          <a:xfrm>
            <a:off x="1028700" y="1565626"/>
            <a:ext cx="5105400" cy="400110"/>
          </a:xfrm>
          <a:prstGeom prst="rect">
            <a:avLst/>
          </a:prstGeom>
          <a:noFill/>
        </p:spPr>
        <p:txBody>
          <a:bodyPr wrap="square" rtlCol="0">
            <a:spAutoFit/>
          </a:bodyPr>
          <a:lstStyle/>
          <a:p>
            <a:r>
              <a:rPr lang="en-IN" sz="2000" b="1" dirty="0"/>
              <a:t>Websites</a:t>
            </a:r>
          </a:p>
        </p:txBody>
      </p:sp>
      <p:sp>
        <p:nvSpPr>
          <p:cNvPr id="9" name="TextBox 8">
            <a:extLst>
              <a:ext uri="{FF2B5EF4-FFF2-40B4-BE49-F238E27FC236}">
                <a16:creationId xmlns:a16="http://schemas.microsoft.com/office/drawing/2014/main" id="{81760FC7-FA46-4D75-A082-CFF77A9D622A}"/>
              </a:ext>
            </a:extLst>
          </p:cNvPr>
          <p:cNvSpPr txBox="1"/>
          <p:nvPr/>
        </p:nvSpPr>
        <p:spPr>
          <a:xfrm>
            <a:off x="876300" y="4866460"/>
            <a:ext cx="5105400" cy="923330"/>
          </a:xfrm>
          <a:prstGeom prst="rect">
            <a:avLst/>
          </a:prstGeom>
          <a:noFill/>
        </p:spPr>
        <p:txBody>
          <a:bodyPr wrap="square" rtlCol="0">
            <a:spAutoFit/>
          </a:bodyPr>
          <a:lstStyle/>
          <a:p>
            <a:pPr marL="285750" indent="-285750">
              <a:buFont typeface="Arial" panose="020B0604020202020204" pitchFamily="34" charset="0"/>
              <a:buChar char="•"/>
            </a:pPr>
            <a:r>
              <a:rPr lang="en-IN" b="0" i="0" dirty="0">
                <a:effectLst/>
                <a:latin typeface="Whitney"/>
              </a:rPr>
              <a:t>O’Reilly Python</a:t>
            </a:r>
          </a:p>
          <a:p>
            <a:pPr marL="285750" indent="-285750">
              <a:buFont typeface="Arial" panose="020B0604020202020204" pitchFamily="34" charset="0"/>
              <a:buChar char="•"/>
            </a:pPr>
            <a:r>
              <a:rPr lang="en-IN" dirty="0" err="1">
                <a:latin typeface="Whitney"/>
              </a:rPr>
              <a:t>t</a:t>
            </a:r>
            <a:r>
              <a:rPr lang="en-IN" b="0" i="0" dirty="0" err="1">
                <a:effectLst/>
                <a:latin typeface="Whitney"/>
              </a:rPr>
              <a:t>kinter</a:t>
            </a:r>
            <a:r>
              <a:rPr lang="en-IN" dirty="0">
                <a:latin typeface="Whitney"/>
              </a:rPr>
              <a:t> Documentation</a:t>
            </a:r>
          </a:p>
          <a:p>
            <a:pPr marL="285750" indent="-285750">
              <a:buFont typeface="Arial" panose="020B0604020202020204" pitchFamily="34" charset="0"/>
              <a:buChar char="•"/>
            </a:pPr>
            <a:r>
              <a:rPr lang="en-IN" b="0" i="0" dirty="0" err="1">
                <a:effectLst/>
                <a:latin typeface="Whitney"/>
              </a:rPr>
              <a:t>pyinstaller</a:t>
            </a:r>
            <a:r>
              <a:rPr lang="en-IN" b="0" i="0" dirty="0">
                <a:effectLst/>
                <a:latin typeface="Whitney"/>
              </a:rPr>
              <a:t> Documentation</a:t>
            </a:r>
          </a:p>
        </p:txBody>
      </p:sp>
      <p:sp>
        <p:nvSpPr>
          <p:cNvPr id="10" name="TextBox 9">
            <a:extLst>
              <a:ext uri="{FF2B5EF4-FFF2-40B4-BE49-F238E27FC236}">
                <a16:creationId xmlns:a16="http://schemas.microsoft.com/office/drawing/2014/main" id="{4E151D65-39FE-45C2-884A-CAC437A42CEF}"/>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23</a:t>
            </a:r>
          </a:p>
        </p:txBody>
      </p:sp>
    </p:spTree>
    <p:extLst>
      <p:ext uri="{BB962C8B-B14F-4D97-AF65-F5344CB8AC3E}">
        <p14:creationId xmlns:p14="http://schemas.microsoft.com/office/powerpoint/2010/main" val="32739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2F7DA0-3669-4471-9942-74BC03D7A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8" name="TextBox 7">
            <a:extLst>
              <a:ext uri="{FF2B5EF4-FFF2-40B4-BE49-F238E27FC236}">
                <a16:creationId xmlns:a16="http://schemas.microsoft.com/office/drawing/2014/main" id="{5B85AC7C-7661-4F0F-8CA5-0EBD1927DEDB}"/>
              </a:ext>
            </a:extLst>
          </p:cNvPr>
          <p:cNvSpPr txBox="1"/>
          <p:nvPr/>
        </p:nvSpPr>
        <p:spPr>
          <a:xfrm>
            <a:off x="1317458" y="621451"/>
            <a:ext cx="3886200" cy="646331"/>
          </a:xfrm>
          <a:prstGeom prst="rect">
            <a:avLst/>
          </a:prstGeom>
          <a:noFill/>
        </p:spPr>
        <p:txBody>
          <a:bodyPr wrap="square">
            <a:spAutoFit/>
          </a:bodyPr>
          <a:lstStyle/>
          <a:p>
            <a:pPr algn="ctr"/>
            <a:r>
              <a:rPr lang="en-IN" sz="3600" dirty="0">
                <a:effectLst/>
                <a:latin typeface="Georgia" panose="02040502050405020303" pitchFamily="18" charset="0"/>
                <a:ea typeface="Georgia" panose="02040502050405020303" pitchFamily="18" charset="0"/>
                <a:cs typeface="Times New Roman" panose="02020603050405020304" pitchFamily="18" charset="0"/>
              </a:rPr>
              <a:t>INTRODUCTION</a:t>
            </a:r>
            <a:endParaRPr lang="en-IN" sz="12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4954DFBD-FE04-428B-A460-9FCDF7A30E10}"/>
              </a:ext>
            </a:extLst>
          </p:cNvPr>
          <p:cNvCxnSpPr>
            <a:cxnSpLocks/>
          </p:cNvCxnSpPr>
          <p:nvPr/>
        </p:nvCxnSpPr>
        <p:spPr>
          <a:xfrm>
            <a:off x="1733919" y="1248185"/>
            <a:ext cx="3018555" cy="0"/>
          </a:xfrm>
          <a:prstGeom prst="line">
            <a:avLst/>
          </a:prstGeom>
          <a:noFill/>
          <a:ln w="38100" cap="flat">
            <a:solidFill>
              <a:srgbClr val="000000"/>
            </a:solidFill>
            <a:prstDash val="solid"/>
            <a:miter lim="400000"/>
          </a:ln>
          <a:effectLst/>
          <a:sp3d/>
        </p:spPr>
      </p:cxnSp>
      <p:sp>
        <p:nvSpPr>
          <p:cNvPr id="12" name="TextBox 11">
            <a:extLst>
              <a:ext uri="{FF2B5EF4-FFF2-40B4-BE49-F238E27FC236}">
                <a16:creationId xmlns:a16="http://schemas.microsoft.com/office/drawing/2014/main" id="{71993DB2-3D7F-4829-AAF0-FD8A50F28B07}"/>
              </a:ext>
            </a:extLst>
          </p:cNvPr>
          <p:cNvSpPr txBox="1"/>
          <p:nvPr/>
        </p:nvSpPr>
        <p:spPr>
          <a:xfrm>
            <a:off x="842211" y="1773076"/>
            <a:ext cx="4361447" cy="1323439"/>
          </a:xfrm>
          <a:prstGeom prst="rect">
            <a:avLst/>
          </a:prstGeom>
          <a:noFill/>
        </p:spPr>
        <p:txBody>
          <a:bodyPr wrap="square">
            <a:spAutoFit/>
          </a:bodyPr>
          <a:lstStyle/>
          <a:p>
            <a:r>
              <a:rPr lang="en-US" sz="2000" dirty="0">
                <a:effectLst/>
                <a:ea typeface="Georgia" panose="02040502050405020303" pitchFamily="18" charset="0"/>
                <a:cs typeface="Times New Roman" panose="02020603050405020304" pitchFamily="18" charset="0"/>
              </a:rPr>
              <a:t>This project implements encryption and decryption of files. It allows the user to protect their data from being stolen or leaked.</a:t>
            </a:r>
            <a:endParaRPr lang="en-IN" sz="1100" dirty="0">
              <a:effectLst/>
              <a:ea typeface="Georgia" panose="02040502050405020303"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C266157-918B-452D-BDE7-9EABC7061B8B}"/>
              </a:ext>
            </a:extLst>
          </p:cNvPr>
          <p:cNvSpPr txBox="1"/>
          <p:nvPr/>
        </p:nvSpPr>
        <p:spPr>
          <a:xfrm>
            <a:off x="830179" y="3096515"/>
            <a:ext cx="5185610" cy="5493812"/>
          </a:xfrm>
          <a:prstGeom prst="rect">
            <a:avLst/>
          </a:prstGeom>
          <a:noFill/>
        </p:spPr>
        <p:txBody>
          <a:bodyPr wrap="square">
            <a:spAutoFit/>
          </a:bodyPr>
          <a:lstStyle/>
          <a:p>
            <a:r>
              <a:rPr lang="en-US" sz="2000" dirty="0">
                <a:effectLst/>
                <a:ea typeface="Georgia" panose="02040502050405020303" pitchFamily="18" charset="0"/>
                <a:cs typeface="Times New Roman" panose="02020603050405020304" pitchFamily="18" charset="0"/>
              </a:rPr>
              <a:t>The user must import the file which has to be encrypted and generate a unique key which is the only way it can be decrypted.</a:t>
            </a:r>
          </a:p>
          <a:p>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The user can encrypt as many files as they wish to without decrypting the previous ones.</a:t>
            </a:r>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The unique keys for each individual file will be generated automatically and save in the user’s system.</a:t>
            </a:r>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When the user wishes to decrypt their file, they can do so by importing the file they wish to decrypt and the unique key which was generated along with the encryption of the file.</a:t>
            </a:r>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11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All the details of the operation such as the username, file path, action and date-time etc. are stored in an SQL table as a record</a:t>
            </a:r>
            <a:endParaRPr lang="en-IN" sz="2000" dirty="0"/>
          </a:p>
        </p:txBody>
      </p:sp>
      <p:sp>
        <p:nvSpPr>
          <p:cNvPr id="7" name="TextBox 6">
            <a:extLst>
              <a:ext uri="{FF2B5EF4-FFF2-40B4-BE49-F238E27FC236}">
                <a16:creationId xmlns:a16="http://schemas.microsoft.com/office/drawing/2014/main" id="{554081DC-96AB-49A3-819F-832A092A1D03}"/>
              </a:ext>
            </a:extLst>
          </p:cNvPr>
          <p:cNvSpPr txBox="1"/>
          <p:nvPr/>
        </p:nvSpPr>
        <p:spPr>
          <a:xfrm>
            <a:off x="5699961" y="944616"/>
            <a:ext cx="1383631" cy="523220"/>
          </a:xfrm>
          <a:prstGeom prst="rect">
            <a:avLst/>
          </a:prstGeom>
          <a:noFill/>
        </p:spPr>
        <p:txBody>
          <a:bodyPr wrap="square" rtlCol="0">
            <a:spAutoFit/>
          </a:bodyPr>
          <a:lstStyle/>
          <a:p>
            <a:r>
              <a:rPr lang="en-IN" sz="2800" dirty="0">
                <a:solidFill>
                  <a:schemeClr val="bg1"/>
                </a:solidFill>
              </a:rPr>
              <a:t>5</a:t>
            </a:r>
          </a:p>
        </p:txBody>
      </p:sp>
    </p:spTree>
    <p:extLst>
      <p:ext uri="{BB962C8B-B14F-4D97-AF65-F5344CB8AC3E}">
        <p14:creationId xmlns:p14="http://schemas.microsoft.com/office/powerpoint/2010/main" val="29175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59EEB9-3798-491A-8ADF-E8E596569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313721" cy="9906000"/>
          </a:xfrm>
        </p:spPr>
      </p:pic>
      <p:sp>
        <p:nvSpPr>
          <p:cNvPr id="6" name="TextBox 5">
            <a:extLst>
              <a:ext uri="{FF2B5EF4-FFF2-40B4-BE49-F238E27FC236}">
                <a16:creationId xmlns:a16="http://schemas.microsoft.com/office/drawing/2014/main" id="{3C211B94-0859-4E97-9CB0-51A4B4D63455}"/>
              </a:ext>
            </a:extLst>
          </p:cNvPr>
          <p:cNvSpPr txBox="1"/>
          <p:nvPr/>
        </p:nvSpPr>
        <p:spPr>
          <a:xfrm>
            <a:off x="1170756" y="601854"/>
            <a:ext cx="4144879" cy="646331"/>
          </a:xfrm>
          <a:prstGeom prst="rect">
            <a:avLst/>
          </a:prstGeom>
          <a:noFill/>
        </p:spPr>
        <p:txBody>
          <a:bodyPr wrap="square">
            <a:spAutoFit/>
          </a:bodyPr>
          <a:lstStyle/>
          <a:p>
            <a:pPr algn="ctr"/>
            <a:r>
              <a:rPr lang="en-IN" sz="3600" dirty="0">
                <a:effectLst/>
                <a:latin typeface="Georgia" panose="02040502050405020303" pitchFamily="18" charset="0"/>
                <a:ea typeface="Georgia" panose="02040502050405020303" pitchFamily="18" charset="0"/>
                <a:cs typeface="Times New Roman" panose="02020603050405020304" pitchFamily="18" charset="0"/>
              </a:rPr>
              <a:t>SPECIFICATIONS</a:t>
            </a:r>
            <a:endParaRPr lang="en-IN" sz="12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D75EA6C-1AC7-4005-8ABF-28D5F03A2094}"/>
              </a:ext>
            </a:extLst>
          </p:cNvPr>
          <p:cNvCxnSpPr>
            <a:cxnSpLocks/>
          </p:cNvCxnSpPr>
          <p:nvPr/>
        </p:nvCxnSpPr>
        <p:spPr>
          <a:xfrm>
            <a:off x="1733919" y="1248185"/>
            <a:ext cx="3018555" cy="0"/>
          </a:xfrm>
          <a:prstGeom prst="line">
            <a:avLst/>
          </a:prstGeom>
          <a:noFill/>
          <a:ln w="38100" cap="flat">
            <a:solidFill>
              <a:srgbClr val="000000"/>
            </a:solidFill>
            <a:prstDash val="solid"/>
            <a:miter lim="400000"/>
          </a:ln>
          <a:effectLst/>
          <a:sp3d/>
        </p:spPr>
      </p:cxnSp>
      <p:sp>
        <p:nvSpPr>
          <p:cNvPr id="9" name="TextBox 8">
            <a:extLst>
              <a:ext uri="{FF2B5EF4-FFF2-40B4-BE49-F238E27FC236}">
                <a16:creationId xmlns:a16="http://schemas.microsoft.com/office/drawing/2014/main" id="{052921AB-6FCD-4615-AB6F-A0322BDA5508}"/>
              </a:ext>
            </a:extLst>
          </p:cNvPr>
          <p:cNvSpPr txBox="1"/>
          <p:nvPr/>
        </p:nvSpPr>
        <p:spPr>
          <a:xfrm>
            <a:off x="751974" y="1894516"/>
            <a:ext cx="5354052" cy="6863417"/>
          </a:xfrm>
          <a:prstGeom prst="rect">
            <a:avLst/>
          </a:prstGeom>
          <a:noFill/>
        </p:spPr>
        <p:txBody>
          <a:bodyPr wrap="square">
            <a:spAutoFit/>
          </a:bodyPr>
          <a:lstStyle/>
          <a:p>
            <a:r>
              <a:rPr lang="en-US" sz="2000" b="1" u="sng" dirty="0">
                <a:effectLst/>
                <a:ea typeface="Georgia" panose="02040502050405020303" pitchFamily="18" charset="0"/>
                <a:cs typeface="Times New Roman" panose="02020603050405020304" pitchFamily="18" charset="0"/>
              </a:rPr>
              <a:t>Modules Used:</a:t>
            </a:r>
            <a:endParaRPr lang="en-IN" sz="2000" dirty="0">
              <a:effectLst/>
              <a:ea typeface="Georgia" panose="02040502050405020303" pitchFamily="18" charset="0"/>
              <a:cs typeface="Times New Roman" panose="02020603050405020304" pitchFamily="18" charset="0"/>
            </a:endParaRPr>
          </a:p>
          <a:p>
            <a:r>
              <a:rPr lang="en-US" sz="2000" b="1" u="none" strike="noStrike"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1) </a:t>
            </a:r>
            <a:r>
              <a:rPr lang="en-IN" sz="2000" dirty="0" err="1">
                <a:effectLst/>
                <a:ea typeface="Georgia" panose="02040502050405020303" pitchFamily="18" charset="0"/>
                <a:cs typeface="Times New Roman" panose="02020603050405020304" pitchFamily="18" charset="0"/>
              </a:rPr>
              <a:t>tkinter</a:t>
            </a:r>
            <a:endParaRPr lang="en-IN" sz="2000" dirty="0">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	Used for creating Graphical User Interface.</a:t>
            </a:r>
            <a:endParaRPr lang="en-IN" sz="2000" dirty="0">
              <a:effectLst/>
              <a:ea typeface="Georgia" panose="02040502050405020303" pitchFamily="18" charset="0"/>
              <a:cs typeface="Times New Roman" panose="02020603050405020304" pitchFamily="18" charset="0"/>
            </a:endParaRPr>
          </a:p>
          <a:p>
            <a:pPr marL="685800">
              <a:tabLst>
                <a:tab pos="5715000" algn="l"/>
              </a:tabLst>
            </a:pPr>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2) </a:t>
            </a:r>
            <a:r>
              <a:rPr lang="en-IN" sz="2000" dirty="0" err="1">
                <a:effectLst/>
                <a:ea typeface="Georgia" panose="02040502050405020303" pitchFamily="18" charset="0"/>
                <a:cs typeface="Times New Roman" panose="02020603050405020304" pitchFamily="18" charset="0"/>
              </a:rPr>
              <a:t>tkinter.font</a:t>
            </a:r>
            <a:endParaRPr lang="en-IN" sz="2000" dirty="0">
              <a:ea typeface="Georgia" panose="02040502050405020303" pitchFamily="18" charset="0"/>
              <a:cs typeface="Times New Roman" panose="02020603050405020304" pitchFamily="18" charset="0"/>
            </a:endParaRPr>
          </a:p>
          <a:p>
            <a:pPr lvl="0"/>
            <a:r>
              <a:rPr lang="en-IN" sz="2000" dirty="0">
                <a:effectLst/>
                <a:ea typeface="Georgia" panose="02040502050405020303" pitchFamily="18" charset="0"/>
                <a:cs typeface="Times New Roman" panose="02020603050405020304" pitchFamily="18" charset="0"/>
              </a:rPr>
              <a:t>	</a:t>
            </a:r>
            <a:r>
              <a:rPr lang="en-US" sz="2000" dirty="0">
                <a:effectLst/>
                <a:ea typeface="Georgia" panose="02040502050405020303" pitchFamily="18" charset="0"/>
                <a:cs typeface="Times New Roman" panose="02020603050405020304" pitchFamily="18" charset="0"/>
              </a:rPr>
              <a:t>Used for creating better fonts on buttons and 	dropdown lists.</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3) </a:t>
            </a:r>
            <a:r>
              <a:rPr lang="en-US" sz="2000" dirty="0" err="1">
                <a:effectLst/>
                <a:ea typeface="Georgia" panose="02040502050405020303" pitchFamily="18" charset="0"/>
                <a:cs typeface="Times New Roman" panose="02020603050405020304" pitchFamily="18" charset="0"/>
              </a:rPr>
              <a:t>mysql.connector</a:t>
            </a:r>
            <a:endParaRPr lang="en-US" sz="2000" dirty="0">
              <a:effectLst/>
              <a:ea typeface="Georgia" panose="02040502050405020303" pitchFamily="18" charset="0"/>
              <a:cs typeface="Times New Roman" panose="02020603050405020304" pitchFamily="18" charset="0"/>
            </a:endParaRPr>
          </a:p>
          <a:p>
            <a:pPr lvl="0"/>
            <a:r>
              <a:rPr lang="en-US" sz="2000" dirty="0">
                <a:ea typeface="Georgia" panose="02040502050405020303" pitchFamily="18" charset="0"/>
                <a:cs typeface="Times New Roman" panose="02020603050405020304" pitchFamily="18" charset="0"/>
              </a:rPr>
              <a:t>	</a:t>
            </a:r>
            <a:r>
              <a:rPr lang="en-US" sz="2000" dirty="0">
                <a:effectLst/>
                <a:ea typeface="Georgia" panose="02040502050405020303" pitchFamily="18" charset="0"/>
                <a:cs typeface="Times New Roman" panose="02020603050405020304" pitchFamily="18" charset="0"/>
              </a:rPr>
              <a:t>Used for linking the database with Python in 	order to store records.</a:t>
            </a:r>
            <a:endParaRPr lang="en-IN" sz="2000" dirty="0">
              <a:effectLst/>
              <a:ea typeface="Georgia" panose="02040502050405020303" pitchFamily="18" charset="0"/>
              <a:cs typeface="Times New Roman" panose="02020603050405020304" pitchFamily="18" charset="0"/>
            </a:endParaRPr>
          </a:p>
          <a:p>
            <a:pPr marL="685800"/>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4) </a:t>
            </a:r>
            <a:r>
              <a:rPr lang="en-IN" sz="2000" dirty="0" err="1">
                <a:effectLst/>
                <a:ea typeface="Georgia" panose="02040502050405020303" pitchFamily="18" charset="0"/>
                <a:cs typeface="Times New Roman" panose="02020603050405020304" pitchFamily="18" charset="0"/>
              </a:rPr>
              <a:t>os</a:t>
            </a:r>
            <a:endParaRPr lang="en-IN" sz="2000" dirty="0">
              <a:ea typeface="Georgia" panose="02040502050405020303" pitchFamily="18" charset="0"/>
              <a:cs typeface="Times New Roman" panose="02020603050405020304" pitchFamily="18" charset="0"/>
            </a:endParaRPr>
          </a:p>
          <a:p>
            <a:pPr lvl="0"/>
            <a:r>
              <a:rPr lang="en-IN" sz="2000" dirty="0">
                <a:effectLst/>
                <a:ea typeface="Georgia" panose="02040502050405020303" pitchFamily="18" charset="0"/>
                <a:cs typeface="Times New Roman" panose="02020603050405020304" pitchFamily="18" charset="0"/>
              </a:rPr>
              <a:t>	</a:t>
            </a:r>
            <a:r>
              <a:rPr lang="en-US" sz="2000" dirty="0">
                <a:effectLst/>
                <a:ea typeface="Georgia" panose="02040502050405020303" pitchFamily="18" charset="0"/>
                <a:cs typeface="Times New Roman" panose="02020603050405020304" pitchFamily="18" charset="0"/>
              </a:rPr>
              <a:t>Used for renaming key files to avoid 	replacement.</a:t>
            </a:r>
            <a:endParaRPr lang="en-IN" sz="2000" dirty="0">
              <a:effectLst/>
              <a:ea typeface="Georgia" panose="02040502050405020303" pitchFamily="18" charset="0"/>
              <a:cs typeface="Times New Roman" panose="02020603050405020304" pitchFamily="18" charset="0"/>
            </a:endParaRPr>
          </a:p>
          <a:p>
            <a:pPr marL="685800"/>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5) </a:t>
            </a:r>
            <a:r>
              <a:rPr lang="en-US" sz="2000" dirty="0" err="1">
                <a:effectLst/>
                <a:ea typeface="Georgia" panose="02040502050405020303" pitchFamily="18" charset="0"/>
                <a:cs typeface="Times New Roman" panose="02020603050405020304" pitchFamily="18" charset="0"/>
              </a:rPr>
              <a:t>cryptography.fernet</a:t>
            </a:r>
            <a:endParaRPr lang="en-IN" sz="2000" dirty="0">
              <a:ea typeface="Georgia" panose="02040502050405020303" pitchFamily="18" charset="0"/>
              <a:cs typeface="Times New Roman" panose="02020603050405020304" pitchFamily="18" charset="0"/>
            </a:endParaRPr>
          </a:p>
          <a:p>
            <a:pPr lvl="0"/>
            <a:r>
              <a:rPr lang="en-IN" sz="2000" dirty="0">
                <a:effectLst/>
                <a:ea typeface="Georgia" panose="02040502050405020303" pitchFamily="18" charset="0"/>
                <a:cs typeface="Times New Roman" panose="02020603050405020304" pitchFamily="18" charset="0"/>
              </a:rPr>
              <a:t>	</a:t>
            </a:r>
            <a:r>
              <a:rPr lang="en-US" sz="2000" dirty="0">
                <a:effectLst/>
                <a:ea typeface="Georgia" panose="02040502050405020303" pitchFamily="18" charset="0"/>
                <a:cs typeface="Times New Roman" panose="02020603050405020304" pitchFamily="18" charset="0"/>
              </a:rPr>
              <a:t>Used for generating and assigning unique 	key to a file.</a:t>
            </a:r>
          </a:p>
          <a:p>
            <a:pPr lvl="0"/>
            <a:endParaRPr lang="en-US" sz="2000" dirty="0">
              <a:ea typeface="Georgia" panose="02040502050405020303" pitchFamily="18" charset="0"/>
              <a:cs typeface="Times New Roman" panose="02020603050405020304" pitchFamily="18" charset="0"/>
            </a:endParaRPr>
          </a:p>
          <a:p>
            <a:pPr lvl="0"/>
            <a:endParaRPr lang="en-IN" sz="2000" dirty="0">
              <a:effectLst/>
              <a:ea typeface="Georgia" panose="02040502050405020303"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D6277DF-0902-4A06-A1FA-A8A170B38BA8}"/>
              </a:ext>
            </a:extLst>
          </p:cNvPr>
          <p:cNvSpPr txBox="1"/>
          <p:nvPr/>
        </p:nvSpPr>
        <p:spPr>
          <a:xfrm>
            <a:off x="6106026" y="925019"/>
            <a:ext cx="1383631" cy="523220"/>
          </a:xfrm>
          <a:prstGeom prst="rect">
            <a:avLst/>
          </a:prstGeom>
          <a:noFill/>
        </p:spPr>
        <p:txBody>
          <a:bodyPr wrap="square" rtlCol="0">
            <a:spAutoFit/>
          </a:bodyPr>
          <a:lstStyle/>
          <a:p>
            <a:r>
              <a:rPr lang="en-IN" sz="2800" dirty="0">
                <a:solidFill>
                  <a:schemeClr val="bg1"/>
                </a:solidFill>
              </a:rPr>
              <a:t>6</a:t>
            </a:r>
          </a:p>
        </p:txBody>
      </p:sp>
    </p:spTree>
    <p:extLst>
      <p:ext uri="{BB962C8B-B14F-4D97-AF65-F5344CB8AC3E}">
        <p14:creationId xmlns:p14="http://schemas.microsoft.com/office/powerpoint/2010/main" val="184435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1B8158-6CE5-48F8-B6C2-A8F4124E9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9" name="TextBox 8">
            <a:extLst>
              <a:ext uri="{FF2B5EF4-FFF2-40B4-BE49-F238E27FC236}">
                <a16:creationId xmlns:a16="http://schemas.microsoft.com/office/drawing/2014/main" id="{AFE8B157-66BC-40D1-8078-CF66B500C07A}"/>
              </a:ext>
            </a:extLst>
          </p:cNvPr>
          <p:cNvSpPr txBox="1"/>
          <p:nvPr/>
        </p:nvSpPr>
        <p:spPr>
          <a:xfrm>
            <a:off x="673769" y="1108969"/>
            <a:ext cx="5185610" cy="7478970"/>
          </a:xfrm>
          <a:prstGeom prst="rect">
            <a:avLst/>
          </a:prstGeom>
          <a:noFill/>
        </p:spPr>
        <p:txBody>
          <a:bodyPr wrap="square">
            <a:spAutoFit/>
          </a:bodyPr>
          <a:lstStyle/>
          <a:p>
            <a:r>
              <a:rPr lang="en-US" sz="2000" b="1" u="sng" dirty="0">
                <a:effectLst/>
                <a:ea typeface="Georgia" panose="02040502050405020303" pitchFamily="18" charset="0"/>
                <a:cs typeface="Times New Roman" panose="02020603050405020304" pitchFamily="18" charset="0"/>
              </a:rPr>
              <a:t>User Defined Functions:</a:t>
            </a:r>
            <a:endParaRPr lang="en-IN" sz="2000" dirty="0">
              <a:effectLst/>
              <a:ea typeface="Georgia" panose="02040502050405020303" pitchFamily="18" charset="0"/>
              <a:cs typeface="Times New Roman" panose="02020603050405020304" pitchFamily="18" charset="0"/>
            </a:endParaRPr>
          </a:p>
          <a:p>
            <a:r>
              <a:rPr lang="en-US" sz="2000" b="1" u="none" strike="noStrike"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1) </a:t>
            </a:r>
            <a:r>
              <a:rPr lang="en-US" sz="2000" dirty="0" err="1">
                <a:effectLst/>
                <a:ea typeface="Georgia" panose="02040502050405020303" pitchFamily="18" charset="0"/>
                <a:cs typeface="Times New Roman" panose="02020603050405020304" pitchFamily="18" charset="0"/>
              </a:rPr>
              <a:t>BrowseFiles</a:t>
            </a:r>
            <a:r>
              <a:rPr lang="en-US" sz="2000" dirty="0">
                <a:effectLst/>
                <a:ea typeface="Georgia" panose="02040502050405020303" pitchFamily="18" charset="0"/>
                <a:cs typeface="Times New Roman" panose="02020603050405020304" pitchFamily="18" charset="0"/>
              </a:rPr>
              <a:t>()</a:t>
            </a:r>
            <a:endParaRPr lang="en-IN" sz="2000" dirty="0">
              <a:effectLst/>
              <a:ea typeface="Georgia" panose="02040502050405020303" pitchFamily="18" charset="0"/>
              <a:cs typeface="Times New Roman" panose="02020603050405020304" pitchFamily="18" charset="0"/>
            </a:endParaRPr>
          </a:p>
          <a:p>
            <a:pPr marL="228600"/>
            <a:r>
              <a:rPr lang="en-US" sz="2000" dirty="0">
                <a:effectLst/>
                <a:ea typeface="Georgia" panose="02040502050405020303" pitchFamily="18" charset="0"/>
                <a:cs typeface="Times New Roman" panose="02020603050405020304" pitchFamily="18" charset="0"/>
              </a:rPr>
              <a:t>  Imports the files from the user’s system for </a:t>
            </a:r>
            <a:endParaRPr lang="en-IN" sz="2000" dirty="0">
              <a:effectLst/>
              <a:ea typeface="Georgia" panose="02040502050405020303" pitchFamily="18" charset="0"/>
              <a:cs typeface="Times New Roman" panose="02020603050405020304" pitchFamily="18" charset="0"/>
            </a:endParaRPr>
          </a:p>
          <a:p>
            <a:pPr marL="228600"/>
            <a:r>
              <a:rPr lang="en-US" sz="2000" dirty="0">
                <a:effectLst/>
                <a:ea typeface="Georgia" panose="02040502050405020303" pitchFamily="18" charset="0"/>
                <a:cs typeface="Times New Roman" panose="02020603050405020304" pitchFamily="18" charset="0"/>
              </a:rPr>
              <a:t>  encryption/decryption.                     </a:t>
            </a:r>
            <a:endParaRPr lang="en-IN" sz="2000" dirty="0">
              <a:effectLst/>
              <a:ea typeface="Georgia" panose="02040502050405020303" pitchFamily="18" charset="0"/>
              <a:cs typeface="Times New Roman" panose="02020603050405020304" pitchFamily="18" charset="0"/>
            </a:endParaRPr>
          </a:p>
          <a:p>
            <a:pPr marL="685800"/>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marL="685800"/>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2) Decrypt()</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Used for decrypting the encrypted file.</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3) </a:t>
            </a:r>
            <a:r>
              <a:rPr lang="en-US" sz="2000" dirty="0" err="1">
                <a:effectLst/>
                <a:ea typeface="Georgia" panose="02040502050405020303" pitchFamily="18" charset="0"/>
                <a:cs typeface="Times New Roman" panose="02020603050405020304" pitchFamily="18" charset="0"/>
              </a:rPr>
              <a:t>Browsekey</a:t>
            </a:r>
            <a:r>
              <a:rPr lang="en-US" sz="2000" dirty="0">
                <a:effectLst/>
                <a:ea typeface="Georgia" panose="02040502050405020303" pitchFamily="18" charset="0"/>
                <a:cs typeface="Times New Roman" panose="02020603050405020304" pitchFamily="18" charset="0"/>
              </a:rPr>
              <a:t>()</a:t>
            </a:r>
            <a:endParaRPr lang="en-IN" sz="2000" dirty="0">
              <a:ea typeface="Georgia" panose="02040502050405020303" pitchFamily="18" charset="0"/>
              <a:cs typeface="Times New Roman" panose="02020603050405020304" pitchFamily="18" charset="0"/>
            </a:endParaRPr>
          </a:p>
          <a:p>
            <a:pPr lvl="0"/>
            <a:r>
              <a:rPr lang="en-IN" sz="2000" dirty="0">
                <a:effectLst/>
                <a:ea typeface="Georgia" panose="02040502050405020303" pitchFamily="18" charset="0"/>
                <a:cs typeface="Times New Roman" panose="02020603050405020304" pitchFamily="18" charset="0"/>
              </a:rPr>
              <a:t>	</a:t>
            </a:r>
            <a:r>
              <a:rPr lang="en-US" sz="2000" dirty="0">
                <a:effectLst/>
                <a:ea typeface="Georgia" panose="02040502050405020303" pitchFamily="18" charset="0"/>
                <a:cs typeface="Times New Roman" panose="02020603050405020304" pitchFamily="18" charset="0"/>
              </a:rPr>
              <a:t>Imports the key for decrypting the file 	which needs to be decrypted.</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4) </a:t>
            </a:r>
            <a:r>
              <a:rPr lang="en-US" sz="2000" dirty="0" err="1">
                <a:effectLst/>
                <a:ea typeface="Georgia" panose="02040502050405020303" pitchFamily="18" charset="0"/>
                <a:cs typeface="Times New Roman" panose="02020603050405020304" pitchFamily="18" charset="0"/>
              </a:rPr>
              <a:t>Extractkey</a:t>
            </a:r>
            <a:r>
              <a:rPr lang="en-US" sz="2000" dirty="0">
                <a:effectLst/>
                <a:ea typeface="Georgia" panose="02040502050405020303" pitchFamily="18" charset="0"/>
                <a:cs typeface="Times New Roman" panose="02020603050405020304" pitchFamily="18" charset="0"/>
              </a:rPr>
              <a:t>()</a:t>
            </a:r>
            <a:endParaRPr lang="en-IN" sz="2000" dirty="0">
              <a:effectLst/>
              <a:ea typeface="Georgia" panose="02040502050405020303" pitchFamily="18" charset="0"/>
              <a:cs typeface="Times New Roman" panose="02020603050405020304" pitchFamily="18" charset="0"/>
            </a:endParaRPr>
          </a:p>
          <a:p>
            <a:pPr marL="457200"/>
            <a:r>
              <a:rPr lang="en-US" sz="2000" dirty="0">
                <a:effectLst/>
                <a:ea typeface="Georgia" panose="02040502050405020303" pitchFamily="18" charset="0"/>
                <a:cs typeface="Times New Roman" panose="02020603050405020304" pitchFamily="18" charset="0"/>
              </a:rPr>
              <a:t>Downloads the unique key in the user’s system while encrypting.</a:t>
            </a:r>
            <a:endParaRPr lang="en-IN" sz="2000" dirty="0">
              <a:effectLst/>
              <a:ea typeface="Georgia" panose="02040502050405020303" pitchFamily="18" charset="0"/>
              <a:cs typeface="Times New Roman" panose="02020603050405020304" pitchFamily="18" charset="0"/>
            </a:endParaRPr>
          </a:p>
          <a:p>
            <a:r>
              <a:rPr lang="en-US" sz="2000" dirty="0">
                <a:effectLst/>
                <a:ea typeface="Georgia" panose="02040502050405020303" pitchFamily="18" charset="0"/>
                <a:cs typeface="Times New Roman" panose="02020603050405020304" pitchFamily="18" charset="0"/>
              </a:rPr>
              <a:t> </a:t>
            </a:r>
          </a:p>
          <a:p>
            <a:endParaRPr lang="en-IN" sz="2000" dirty="0">
              <a:effectLst/>
              <a:ea typeface="Georgia" panose="02040502050405020303" pitchFamily="18" charset="0"/>
              <a:cs typeface="Times New Roman" panose="02020603050405020304" pitchFamily="18" charset="0"/>
            </a:endParaRPr>
          </a:p>
          <a:p>
            <a:pPr lvl="0"/>
            <a:r>
              <a:rPr lang="en-US" sz="2000" dirty="0">
                <a:effectLst/>
                <a:ea typeface="Georgia" panose="02040502050405020303" pitchFamily="18" charset="0"/>
                <a:cs typeface="Times New Roman" panose="02020603050405020304" pitchFamily="18" charset="0"/>
              </a:rPr>
              <a:t>5) </a:t>
            </a:r>
            <a:r>
              <a:rPr lang="en-US" sz="2000" dirty="0" err="1">
                <a:effectLst/>
                <a:ea typeface="Georgia" panose="02040502050405020303" pitchFamily="18" charset="0"/>
                <a:cs typeface="Times New Roman" panose="02020603050405020304" pitchFamily="18" charset="0"/>
              </a:rPr>
              <a:t>ValidateLogin</a:t>
            </a:r>
            <a:r>
              <a:rPr lang="en-US" sz="2000" dirty="0">
                <a:effectLst/>
                <a:ea typeface="Georgia" panose="02040502050405020303" pitchFamily="18" charset="0"/>
                <a:cs typeface="Times New Roman" panose="02020603050405020304" pitchFamily="18" charset="0"/>
              </a:rPr>
              <a:t>()</a:t>
            </a:r>
            <a:endParaRPr lang="en-IN" sz="2000" dirty="0">
              <a:effectLst/>
              <a:ea typeface="Georgia" panose="02040502050405020303" pitchFamily="18" charset="0"/>
              <a:cs typeface="Times New Roman" panose="02020603050405020304" pitchFamily="18" charset="0"/>
            </a:endParaRPr>
          </a:p>
          <a:p>
            <a:pPr marL="457200"/>
            <a:r>
              <a:rPr lang="en-US" sz="2000" dirty="0">
                <a:effectLst/>
                <a:ea typeface="Georgia" panose="02040502050405020303" pitchFamily="18" charset="0"/>
                <a:cs typeface="Times New Roman" panose="02020603050405020304" pitchFamily="18" charset="0"/>
              </a:rPr>
              <a:t>Records the username and stores it in the SQL table.</a:t>
            </a:r>
            <a:endParaRPr lang="en-IN" sz="2000" dirty="0">
              <a:effectLst/>
              <a:ea typeface="Georgia" panose="02040502050405020303"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010ABA-A7FC-48CA-8DAB-45AE4E29E5C5}"/>
              </a:ext>
            </a:extLst>
          </p:cNvPr>
          <p:cNvSpPr txBox="1"/>
          <p:nvPr/>
        </p:nvSpPr>
        <p:spPr>
          <a:xfrm>
            <a:off x="5699961" y="944616"/>
            <a:ext cx="1383631" cy="523220"/>
          </a:xfrm>
          <a:prstGeom prst="rect">
            <a:avLst/>
          </a:prstGeom>
          <a:noFill/>
        </p:spPr>
        <p:txBody>
          <a:bodyPr wrap="square" rtlCol="0">
            <a:spAutoFit/>
          </a:bodyPr>
          <a:lstStyle/>
          <a:p>
            <a:r>
              <a:rPr lang="en-IN" sz="2800" dirty="0">
                <a:solidFill>
                  <a:schemeClr val="bg1"/>
                </a:solidFill>
              </a:rPr>
              <a:t>7</a:t>
            </a:r>
          </a:p>
        </p:txBody>
      </p:sp>
    </p:spTree>
    <p:extLst>
      <p:ext uri="{BB962C8B-B14F-4D97-AF65-F5344CB8AC3E}">
        <p14:creationId xmlns:p14="http://schemas.microsoft.com/office/powerpoint/2010/main" val="63015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5"/>
            <a:ext cx="5236285" cy="7828493"/>
          </a:xfrm>
          <a:custGeom>
            <a:avLst/>
            <a:gdLst/>
            <a:ahLst/>
            <a:cxnLst/>
            <a:rect l="l" t="t" r="r" b="b"/>
            <a:pathLst>
              <a:path w="5769609" h="8625840">
                <a:moveTo>
                  <a:pt x="5769229" y="7732281"/>
                </a:moveTo>
                <a:lnTo>
                  <a:pt x="0" y="7732281"/>
                </a:lnTo>
                <a:lnTo>
                  <a:pt x="0" y="7881620"/>
                </a:lnTo>
                <a:lnTo>
                  <a:pt x="0" y="8030972"/>
                </a:lnTo>
                <a:lnTo>
                  <a:pt x="0" y="8625281"/>
                </a:lnTo>
                <a:lnTo>
                  <a:pt x="5769229" y="8625281"/>
                </a:lnTo>
                <a:lnTo>
                  <a:pt x="5769229" y="7881620"/>
                </a:lnTo>
                <a:lnTo>
                  <a:pt x="5769229" y="7732281"/>
                </a:lnTo>
                <a:close/>
              </a:path>
              <a:path w="5769609" h="8625840">
                <a:moveTo>
                  <a:pt x="5769229" y="7287273"/>
                </a:moveTo>
                <a:lnTo>
                  <a:pt x="0" y="7287273"/>
                </a:lnTo>
                <a:lnTo>
                  <a:pt x="0" y="7435088"/>
                </a:lnTo>
                <a:lnTo>
                  <a:pt x="0" y="7584440"/>
                </a:lnTo>
                <a:lnTo>
                  <a:pt x="0" y="7732268"/>
                </a:lnTo>
                <a:lnTo>
                  <a:pt x="5769229" y="7732268"/>
                </a:lnTo>
                <a:lnTo>
                  <a:pt x="5769229" y="7584440"/>
                </a:lnTo>
                <a:lnTo>
                  <a:pt x="5769229" y="7435088"/>
                </a:lnTo>
                <a:lnTo>
                  <a:pt x="5769229" y="7287273"/>
                </a:lnTo>
                <a:close/>
              </a:path>
              <a:path w="5769609" h="8625840">
                <a:moveTo>
                  <a:pt x="5769229" y="6691071"/>
                </a:moveTo>
                <a:lnTo>
                  <a:pt x="0" y="6691071"/>
                </a:lnTo>
                <a:lnTo>
                  <a:pt x="0" y="6840728"/>
                </a:lnTo>
                <a:lnTo>
                  <a:pt x="0" y="6990080"/>
                </a:lnTo>
                <a:lnTo>
                  <a:pt x="0" y="7137908"/>
                </a:lnTo>
                <a:lnTo>
                  <a:pt x="0" y="7287260"/>
                </a:lnTo>
                <a:lnTo>
                  <a:pt x="5769229" y="7287260"/>
                </a:lnTo>
                <a:lnTo>
                  <a:pt x="5769229" y="7137908"/>
                </a:lnTo>
                <a:lnTo>
                  <a:pt x="5769229" y="6990080"/>
                </a:lnTo>
                <a:lnTo>
                  <a:pt x="5769229" y="6840728"/>
                </a:lnTo>
                <a:lnTo>
                  <a:pt x="5769229" y="6691071"/>
                </a:lnTo>
                <a:close/>
              </a:path>
              <a:path w="5769609" h="8625840">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8625840">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8625840">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8625840">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8625840">
                <a:moveTo>
                  <a:pt x="5769229" y="891552"/>
                </a:moveTo>
                <a:lnTo>
                  <a:pt x="0" y="891552"/>
                </a:lnTo>
                <a:lnTo>
                  <a:pt x="0" y="1040892"/>
                </a:lnTo>
                <a:lnTo>
                  <a:pt x="0" y="1188720"/>
                </a:lnTo>
                <a:lnTo>
                  <a:pt x="0" y="2229612"/>
                </a:lnTo>
                <a:lnTo>
                  <a:pt x="5769229" y="2229612"/>
                </a:lnTo>
                <a:lnTo>
                  <a:pt x="5769229" y="1040892"/>
                </a:lnTo>
                <a:lnTo>
                  <a:pt x="5769229" y="891552"/>
                </a:lnTo>
                <a:close/>
              </a:path>
              <a:path w="5769609" h="8625840">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6" y="910583"/>
            <a:ext cx="4904334" cy="8195798"/>
          </a:xfrm>
          <a:prstGeom prst="rect">
            <a:avLst/>
          </a:prstGeom>
        </p:spPr>
        <p:txBody>
          <a:bodyPr vert="horz" wrap="square" lIns="0" tIns="10950" rIns="0" bIns="0" rtlCol="0">
            <a:spAutoFit/>
          </a:bodyPr>
          <a:lstStyle/>
          <a:p>
            <a:pPr marL="11527">
              <a:lnSpc>
                <a:spcPts val="1076"/>
              </a:lnSpc>
              <a:spcBef>
                <a:spcPts val="86"/>
              </a:spcBef>
            </a:pPr>
            <a:r>
              <a:rPr sz="908" b="1" spc="-9" dirty="0">
                <a:solidFill>
                  <a:srgbClr val="000080"/>
                </a:solidFill>
                <a:latin typeface="Arial"/>
                <a:cs typeface="Arial"/>
              </a:rPr>
              <a:t>from </a:t>
            </a:r>
            <a:r>
              <a:rPr sz="908" spc="141" dirty="0">
                <a:latin typeface="Arial"/>
                <a:cs typeface="Arial"/>
              </a:rPr>
              <a:t>tkinter </a:t>
            </a:r>
            <a:r>
              <a:rPr sz="908" b="1" spc="23" dirty="0">
                <a:solidFill>
                  <a:srgbClr val="000080"/>
                </a:solidFill>
                <a:latin typeface="Arial"/>
                <a:cs typeface="Arial"/>
              </a:rPr>
              <a:t>import </a:t>
            </a:r>
            <a:r>
              <a:rPr sz="908" spc="73" dirty="0">
                <a:latin typeface="Arial"/>
                <a:cs typeface="Arial"/>
              </a:rPr>
              <a:t>Tk, </a:t>
            </a:r>
            <a:r>
              <a:rPr sz="908" spc="-9" dirty="0">
                <a:latin typeface="Arial"/>
                <a:cs typeface="Arial"/>
              </a:rPr>
              <a:t>Menu, </a:t>
            </a:r>
            <a:r>
              <a:rPr sz="908" spc="36" dirty="0">
                <a:latin typeface="Arial"/>
                <a:cs typeface="Arial"/>
              </a:rPr>
              <a:t>Menubutton, </a:t>
            </a:r>
            <a:r>
              <a:rPr sz="908" spc="14" dirty="0">
                <a:latin typeface="Arial"/>
                <a:cs typeface="Arial"/>
              </a:rPr>
              <a:t>Frame, </a:t>
            </a:r>
            <a:r>
              <a:rPr sz="908" dirty="0">
                <a:latin typeface="Arial"/>
                <a:cs typeface="Arial"/>
              </a:rPr>
              <a:t>LEFT, </a:t>
            </a:r>
            <a:r>
              <a:rPr sz="908" spc="-59" dirty="0">
                <a:latin typeface="Arial"/>
                <a:cs typeface="Arial"/>
              </a:rPr>
              <a:t>W, </a:t>
            </a:r>
            <a:r>
              <a:rPr sz="908" spc="68" dirty="0">
                <a:latin typeface="Arial"/>
                <a:cs typeface="Arial"/>
              </a:rPr>
              <a:t>X, </a:t>
            </a:r>
            <a:r>
              <a:rPr sz="908" spc="-27" dirty="0">
                <a:latin typeface="Arial"/>
                <a:cs typeface="Arial"/>
              </a:rPr>
              <a:t>RAISED,</a:t>
            </a:r>
            <a:r>
              <a:rPr sz="908" spc="127" dirty="0">
                <a:latin typeface="Arial"/>
                <a:cs typeface="Arial"/>
              </a:rPr>
              <a:t> </a:t>
            </a:r>
            <a:r>
              <a:rPr sz="908" spc="113" dirty="0">
                <a:latin typeface="Arial"/>
                <a:cs typeface="Arial"/>
              </a:rPr>
              <a:t>IntVar,</a:t>
            </a:r>
            <a:endParaRPr sz="908" dirty="0">
              <a:latin typeface="Arial"/>
              <a:cs typeface="Arial"/>
            </a:endParaRPr>
          </a:p>
          <a:p>
            <a:pPr marL="11527" marR="3554202">
              <a:lnSpc>
                <a:spcPct val="97500"/>
              </a:lnSpc>
              <a:spcBef>
                <a:spcPts val="9"/>
              </a:spcBef>
            </a:pPr>
            <a:r>
              <a:rPr sz="908" spc="91" dirty="0">
                <a:latin typeface="Arial"/>
                <a:cs typeface="Arial"/>
              </a:rPr>
              <a:t>StringVar, </a:t>
            </a:r>
            <a:r>
              <a:rPr sz="908" spc="-68" dirty="0">
                <a:latin typeface="Arial"/>
                <a:cs typeface="Arial"/>
              </a:rPr>
              <a:t>DISABLED  </a:t>
            </a:r>
            <a:r>
              <a:rPr sz="908" b="1" spc="23" dirty="0">
                <a:solidFill>
                  <a:srgbClr val="000080"/>
                </a:solidFill>
                <a:latin typeface="Arial"/>
                <a:cs typeface="Arial"/>
              </a:rPr>
              <a:t>import </a:t>
            </a:r>
            <a:r>
              <a:rPr sz="908" spc="141" dirty="0">
                <a:latin typeface="Arial"/>
                <a:cs typeface="Arial"/>
              </a:rPr>
              <a:t>tkinter </a:t>
            </a:r>
            <a:r>
              <a:rPr sz="908" b="1" spc="-9" dirty="0">
                <a:solidFill>
                  <a:srgbClr val="000080"/>
                </a:solidFill>
                <a:latin typeface="Arial"/>
                <a:cs typeface="Arial"/>
              </a:rPr>
              <a:t>as </a:t>
            </a:r>
            <a:r>
              <a:rPr sz="908" spc="132" dirty="0">
                <a:latin typeface="Arial"/>
                <a:cs typeface="Arial"/>
              </a:rPr>
              <a:t>tk  </a:t>
            </a:r>
            <a:r>
              <a:rPr sz="908" b="1" spc="-9" dirty="0">
                <a:solidFill>
                  <a:srgbClr val="000080"/>
                </a:solidFill>
                <a:latin typeface="Arial"/>
                <a:cs typeface="Arial"/>
              </a:rPr>
              <a:t>from </a:t>
            </a:r>
            <a:r>
              <a:rPr sz="908" spc="141" dirty="0">
                <a:latin typeface="Arial"/>
                <a:cs typeface="Arial"/>
              </a:rPr>
              <a:t>tkinter </a:t>
            </a:r>
            <a:r>
              <a:rPr sz="908" b="1" spc="23" dirty="0">
                <a:solidFill>
                  <a:srgbClr val="000080"/>
                </a:solidFill>
                <a:latin typeface="Arial"/>
                <a:cs typeface="Arial"/>
              </a:rPr>
              <a:t>import</a:t>
            </a:r>
            <a:r>
              <a:rPr sz="908" b="1" spc="45" dirty="0">
                <a:solidFill>
                  <a:srgbClr val="000080"/>
                </a:solidFill>
                <a:latin typeface="Arial"/>
                <a:cs typeface="Arial"/>
              </a:rPr>
              <a:t> </a:t>
            </a:r>
            <a:r>
              <a:rPr sz="908" spc="141" dirty="0">
                <a:latin typeface="Arial"/>
                <a:cs typeface="Arial"/>
              </a:rPr>
              <a:t>*</a:t>
            </a:r>
            <a:endParaRPr sz="908" dirty="0">
              <a:latin typeface="Arial"/>
              <a:cs typeface="Arial"/>
            </a:endParaRPr>
          </a:p>
          <a:p>
            <a:pPr marL="11527" marR="2730056">
              <a:lnSpc>
                <a:spcPct val="97500"/>
              </a:lnSpc>
              <a:spcBef>
                <a:spcPts val="9"/>
              </a:spcBef>
            </a:pPr>
            <a:r>
              <a:rPr sz="908" b="1" spc="-9" dirty="0">
                <a:solidFill>
                  <a:srgbClr val="000080"/>
                </a:solidFill>
                <a:latin typeface="Arial"/>
                <a:cs typeface="Arial"/>
              </a:rPr>
              <a:t>from </a:t>
            </a:r>
            <a:r>
              <a:rPr sz="908" spc="141" dirty="0">
                <a:latin typeface="Arial"/>
                <a:cs typeface="Arial"/>
              </a:rPr>
              <a:t>tkinter </a:t>
            </a:r>
            <a:r>
              <a:rPr sz="908" b="1" spc="23" dirty="0">
                <a:solidFill>
                  <a:srgbClr val="000080"/>
                </a:solidFill>
                <a:latin typeface="Arial"/>
                <a:cs typeface="Arial"/>
              </a:rPr>
              <a:t>import </a:t>
            </a:r>
            <a:r>
              <a:rPr sz="908" spc="113" dirty="0">
                <a:latin typeface="Arial"/>
                <a:cs typeface="Arial"/>
              </a:rPr>
              <a:t>font </a:t>
            </a:r>
            <a:r>
              <a:rPr sz="908" b="1" spc="-9" dirty="0">
                <a:solidFill>
                  <a:srgbClr val="000080"/>
                </a:solidFill>
                <a:latin typeface="Arial"/>
                <a:cs typeface="Arial"/>
              </a:rPr>
              <a:t>as </a:t>
            </a:r>
            <a:r>
              <a:rPr sz="908" spc="123" dirty="0">
                <a:latin typeface="Arial"/>
                <a:cs typeface="Arial"/>
              </a:rPr>
              <a:t>tkfont  </a:t>
            </a:r>
            <a:r>
              <a:rPr sz="908" b="1" spc="-9" dirty="0">
                <a:solidFill>
                  <a:srgbClr val="000080"/>
                </a:solidFill>
                <a:latin typeface="Arial"/>
                <a:cs typeface="Arial"/>
              </a:rPr>
              <a:t>from </a:t>
            </a:r>
            <a:r>
              <a:rPr sz="908" spc="141" dirty="0">
                <a:latin typeface="Arial"/>
                <a:cs typeface="Arial"/>
              </a:rPr>
              <a:t>tkinter </a:t>
            </a:r>
            <a:r>
              <a:rPr sz="908" b="1" spc="23" dirty="0">
                <a:solidFill>
                  <a:srgbClr val="000080"/>
                </a:solidFill>
                <a:latin typeface="Arial"/>
                <a:cs typeface="Arial"/>
              </a:rPr>
              <a:t>import </a:t>
            </a:r>
            <a:r>
              <a:rPr sz="908" spc="136" dirty="0">
                <a:latin typeface="Arial"/>
                <a:cs typeface="Arial"/>
              </a:rPr>
              <a:t>filedialog  </a:t>
            </a:r>
            <a:r>
              <a:rPr sz="908" b="1" spc="-9" dirty="0">
                <a:solidFill>
                  <a:srgbClr val="000080"/>
                </a:solidFill>
                <a:latin typeface="Arial"/>
                <a:cs typeface="Arial"/>
              </a:rPr>
              <a:t>from </a:t>
            </a:r>
            <a:r>
              <a:rPr sz="908" spc="91" dirty="0">
                <a:latin typeface="Arial"/>
                <a:cs typeface="Arial"/>
              </a:rPr>
              <a:t>functools </a:t>
            </a:r>
            <a:r>
              <a:rPr sz="908" b="1" spc="23" dirty="0">
                <a:solidFill>
                  <a:srgbClr val="000080"/>
                </a:solidFill>
                <a:latin typeface="Arial"/>
                <a:cs typeface="Arial"/>
              </a:rPr>
              <a:t>import</a:t>
            </a:r>
            <a:r>
              <a:rPr sz="908" b="1" spc="73" dirty="0">
                <a:solidFill>
                  <a:srgbClr val="000080"/>
                </a:solidFill>
                <a:latin typeface="Arial"/>
                <a:cs typeface="Arial"/>
              </a:rPr>
              <a:t> </a:t>
            </a:r>
            <a:r>
              <a:rPr sz="908" spc="141" dirty="0">
                <a:latin typeface="Arial"/>
                <a:cs typeface="Arial"/>
              </a:rPr>
              <a:t>partial</a:t>
            </a:r>
            <a:endParaRPr sz="908" dirty="0">
              <a:latin typeface="Arial"/>
              <a:cs typeface="Arial"/>
            </a:endParaRPr>
          </a:p>
          <a:p>
            <a:pPr marL="11527">
              <a:lnSpc>
                <a:spcPts val="1053"/>
              </a:lnSpc>
            </a:pPr>
            <a:r>
              <a:rPr sz="908" b="1" spc="-9" dirty="0">
                <a:solidFill>
                  <a:srgbClr val="000080"/>
                </a:solidFill>
                <a:latin typeface="Arial"/>
                <a:cs typeface="Arial"/>
              </a:rPr>
              <a:t>from </a:t>
            </a:r>
            <a:r>
              <a:rPr sz="908" spc="82" dirty="0">
                <a:latin typeface="Arial"/>
                <a:cs typeface="Arial"/>
              </a:rPr>
              <a:t>cryptography.fernet </a:t>
            </a:r>
            <a:r>
              <a:rPr sz="908" b="1" spc="23" dirty="0">
                <a:solidFill>
                  <a:srgbClr val="000080"/>
                </a:solidFill>
                <a:latin typeface="Arial"/>
                <a:cs typeface="Arial"/>
              </a:rPr>
              <a:t>import</a:t>
            </a:r>
            <a:r>
              <a:rPr sz="908" b="1" spc="127" dirty="0">
                <a:solidFill>
                  <a:srgbClr val="000080"/>
                </a:solidFill>
                <a:latin typeface="Arial"/>
                <a:cs typeface="Arial"/>
              </a:rPr>
              <a:t> </a:t>
            </a:r>
            <a:r>
              <a:rPr sz="908" spc="54" dirty="0">
                <a:latin typeface="Arial"/>
                <a:cs typeface="Arial"/>
              </a:rPr>
              <a:t>Fernet</a:t>
            </a:r>
            <a:endParaRPr sz="908" dirty="0">
              <a:latin typeface="Arial"/>
              <a:cs typeface="Arial"/>
            </a:endParaRPr>
          </a:p>
          <a:p>
            <a:pPr marL="11527">
              <a:lnSpc>
                <a:spcPts val="1062"/>
              </a:lnSpc>
            </a:pPr>
            <a:r>
              <a:rPr sz="908" b="1" spc="23" dirty="0">
                <a:solidFill>
                  <a:srgbClr val="000080"/>
                </a:solidFill>
                <a:latin typeface="Arial"/>
                <a:cs typeface="Arial"/>
              </a:rPr>
              <a:t>import </a:t>
            </a:r>
            <a:r>
              <a:rPr sz="908" spc="54" dirty="0">
                <a:latin typeface="Arial"/>
                <a:cs typeface="Arial"/>
              </a:rPr>
              <a:t>mysql.connector </a:t>
            </a:r>
            <a:r>
              <a:rPr sz="908" b="1" spc="-9" dirty="0">
                <a:solidFill>
                  <a:srgbClr val="000080"/>
                </a:solidFill>
                <a:latin typeface="Arial"/>
                <a:cs typeface="Arial"/>
              </a:rPr>
              <a:t>as</a:t>
            </a:r>
            <a:r>
              <a:rPr sz="908" b="1" spc="91" dirty="0">
                <a:solidFill>
                  <a:srgbClr val="000080"/>
                </a:solidFill>
                <a:latin typeface="Arial"/>
                <a:cs typeface="Arial"/>
              </a:rPr>
              <a:t> </a:t>
            </a:r>
            <a:r>
              <a:rPr sz="908" spc="-109" dirty="0">
                <a:latin typeface="Arial"/>
                <a:cs typeface="Arial"/>
              </a:rPr>
              <a:t>mc</a:t>
            </a:r>
            <a:endParaRPr sz="908" dirty="0">
              <a:latin typeface="Arial"/>
              <a:cs typeface="Arial"/>
            </a:endParaRPr>
          </a:p>
          <a:p>
            <a:pPr marL="11527">
              <a:lnSpc>
                <a:spcPts val="1080"/>
              </a:lnSpc>
            </a:pPr>
            <a:r>
              <a:rPr sz="908" b="1" spc="23" dirty="0">
                <a:solidFill>
                  <a:srgbClr val="000080"/>
                </a:solidFill>
                <a:latin typeface="Arial"/>
                <a:cs typeface="Arial"/>
              </a:rPr>
              <a:t>import</a:t>
            </a:r>
            <a:r>
              <a:rPr sz="908" b="1" spc="245" dirty="0">
                <a:solidFill>
                  <a:srgbClr val="000080"/>
                </a:solidFill>
                <a:latin typeface="Arial"/>
                <a:cs typeface="Arial"/>
              </a:rPr>
              <a:t> </a:t>
            </a:r>
            <a:r>
              <a:rPr sz="908" spc="5" dirty="0">
                <a:latin typeface="Arial"/>
                <a:cs typeface="Arial"/>
              </a:rPr>
              <a:t>os</a:t>
            </a:r>
            <a:endParaRPr sz="908" dirty="0">
              <a:latin typeface="Arial"/>
              <a:cs typeface="Arial"/>
            </a:endParaRPr>
          </a:p>
          <a:p>
            <a:pPr>
              <a:spcBef>
                <a:spcPts val="18"/>
              </a:spcBef>
            </a:pPr>
            <a:endParaRPr sz="908" dirty="0">
              <a:latin typeface="Arial"/>
              <a:cs typeface="Arial"/>
            </a:endParaRPr>
          </a:p>
          <a:p>
            <a:pPr marL="11527" marR="3237223">
              <a:lnSpc>
                <a:spcPct val="97500"/>
              </a:lnSpc>
            </a:pPr>
            <a:r>
              <a:rPr sz="908" i="1" spc="-9" dirty="0">
                <a:solidFill>
                  <a:srgbClr val="808080"/>
                </a:solidFill>
                <a:latin typeface="Arial"/>
                <a:cs typeface="Arial"/>
              </a:rPr>
              <a:t># </a:t>
            </a:r>
            <a:r>
              <a:rPr sz="908" i="1" spc="-45" dirty="0">
                <a:solidFill>
                  <a:srgbClr val="808080"/>
                </a:solidFill>
                <a:latin typeface="Arial"/>
                <a:cs typeface="Arial"/>
              </a:rPr>
              <a:t>Window </a:t>
            </a:r>
            <a:r>
              <a:rPr sz="908" i="1" spc="82" dirty="0">
                <a:solidFill>
                  <a:srgbClr val="808080"/>
                </a:solidFill>
                <a:latin typeface="Arial"/>
                <a:cs typeface="Arial"/>
              </a:rPr>
              <a:t>Properties  </a:t>
            </a:r>
            <a:r>
              <a:rPr sz="908" spc="-9" dirty="0">
                <a:latin typeface="Arial"/>
                <a:cs typeface="Arial"/>
              </a:rPr>
              <a:t>window </a:t>
            </a:r>
            <a:r>
              <a:rPr sz="908" spc="-36" dirty="0">
                <a:latin typeface="Arial"/>
                <a:cs typeface="Arial"/>
              </a:rPr>
              <a:t>= </a:t>
            </a:r>
            <a:r>
              <a:rPr sz="908" spc="91" dirty="0">
                <a:latin typeface="Arial"/>
                <a:cs typeface="Arial"/>
              </a:rPr>
              <a:t>Tk()  </a:t>
            </a:r>
            <a:r>
              <a:rPr sz="908" spc="45" dirty="0">
                <a:latin typeface="Arial"/>
                <a:cs typeface="Arial"/>
              </a:rPr>
              <a:t>window.geometry(</a:t>
            </a:r>
            <a:r>
              <a:rPr sz="908" b="1" spc="45" dirty="0">
                <a:solidFill>
                  <a:srgbClr val="008080"/>
                </a:solidFill>
                <a:latin typeface="Arial"/>
                <a:cs typeface="Arial"/>
              </a:rPr>
              <a:t>'600x900'</a:t>
            </a:r>
            <a:r>
              <a:rPr sz="908" spc="45" dirty="0">
                <a:latin typeface="Arial"/>
                <a:cs typeface="Arial"/>
              </a:rPr>
              <a:t>)</a:t>
            </a:r>
            <a:endParaRPr sz="908" dirty="0">
              <a:latin typeface="Arial"/>
              <a:cs typeface="Arial"/>
            </a:endParaRPr>
          </a:p>
          <a:p>
            <a:pPr marL="11527">
              <a:lnSpc>
                <a:spcPts val="1053"/>
              </a:lnSpc>
            </a:pPr>
            <a:r>
              <a:rPr sz="908" spc="77" dirty="0">
                <a:latin typeface="Arial"/>
                <a:cs typeface="Arial"/>
              </a:rPr>
              <a:t>window.title(</a:t>
            </a:r>
            <a:r>
              <a:rPr sz="908" b="1" spc="77" dirty="0">
                <a:solidFill>
                  <a:srgbClr val="008080"/>
                </a:solidFill>
                <a:latin typeface="Arial"/>
                <a:cs typeface="Arial"/>
              </a:rPr>
              <a:t>'Encryption </a:t>
            </a:r>
            <a:r>
              <a:rPr sz="908" b="1" spc="-159" dirty="0">
                <a:solidFill>
                  <a:srgbClr val="008080"/>
                </a:solidFill>
                <a:latin typeface="Arial"/>
                <a:cs typeface="Arial"/>
              </a:rPr>
              <a:t>&amp;</a:t>
            </a:r>
            <a:r>
              <a:rPr sz="908" b="1" spc="-100" dirty="0">
                <a:solidFill>
                  <a:srgbClr val="008080"/>
                </a:solidFill>
                <a:latin typeface="Arial"/>
                <a:cs typeface="Arial"/>
              </a:rPr>
              <a:t> </a:t>
            </a:r>
            <a:r>
              <a:rPr sz="908" b="1" spc="59" dirty="0">
                <a:solidFill>
                  <a:srgbClr val="008080"/>
                </a:solidFill>
                <a:latin typeface="Arial"/>
                <a:cs typeface="Arial"/>
              </a:rPr>
              <a:t>Decryption'</a:t>
            </a:r>
            <a:r>
              <a:rPr sz="908" spc="59" dirty="0">
                <a:latin typeface="Arial"/>
                <a:cs typeface="Arial"/>
              </a:rPr>
              <a:t>)</a:t>
            </a:r>
            <a:endParaRPr sz="908" dirty="0">
              <a:latin typeface="Arial"/>
              <a:cs typeface="Arial"/>
            </a:endParaRPr>
          </a:p>
          <a:p>
            <a:pPr marL="11527" marR="4611">
              <a:lnSpc>
                <a:spcPts val="1071"/>
              </a:lnSpc>
              <a:spcBef>
                <a:spcPts val="32"/>
              </a:spcBef>
            </a:pPr>
            <a:r>
              <a:rPr sz="908" spc="41" dirty="0">
                <a:latin typeface="Arial"/>
                <a:cs typeface="Arial"/>
              </a:rPr>
              <a:t>bitmap </a:t>
            </a:r>
            <a:r>
              <a:rPr sz="908" spc="-36" dirty="0">
                <a:latin typeface="Arial"/>
                <a:cs typeface="Arial"/>
              </a:rPr>
              <a:t>= </a:t>
            </a:r>
            <a:r>
              <a:rPr sz="908" spc="41" dirty="0">
                <a:latin typeface="Arial"/>
                <a:cs typeface="Arial"/>
              </a:rPr>
              <a:t>PhotoImage(</a:t>
            </a:r>
            <a:r>
              <a:rPr sz="908" spc="41" dirty="0">
                <a:solidFill>
                  <a:srgbClr val="660099"/>
                </a:solidFill>
                <a:latin typeface="Arial"/>
                <a:cs typeface="Arial"/>
              </a:rPr>
              <a:t>file</a:t>
            </a:r>
            <a:r>
              <a:rPr sz="908" spc="41" dirty="0">
                <a:latin typeface="Arial"/>
                <a:cs typeface="Arial"/>
              </a:rPr>
              <a:t>=</a:t>
            </a:r>
            <a:r>
              <a:rPr sz="908" b="1" spc="41" dirty="0">
                <a:solidFill>
                  <a:srgbClr val="008080"/>
                </a:solidFill>
                <a:latin typeface="Arial"/>
                <a:cs typeface="Arial"/>
              </a:rPr>
              <a:t>r"C:\Users\Aryaman.Gupta\cbseboards2020project\final  </a:t>
            </a:r>
            <a:r>
              <a:rPr sz="908" b="1" spc="23" dirty="0">
                <a:solidFill>
                  <a:srgbClr val="008080"/>
                </a:solidFill>
                <a:latin typeface="Arial"/>
                <a:cs typeface="Arial"/>
              </a:rPr>
              <a:t>compilation\bitmap_image.png"</a:t>
            </a:r>
            <a:r>
              <a:rPr sz="908" spc="23" dirty="0">
                <a:latin typeface="Arial"/>
                <a:cs typeface="Arial"/>
              </a:rPr>
              <a:t>)</a:t>
            </a:r>
            <a:endParaRPr sz="908" dirty="0">
              <a:latin typeface="Arial"/>
              <a:cs typeface="Arial"/>
            </a:endParaRPr>
          </a:p>
          <a:p>
            <a:pPr marL="11527">
              <a:lnSpc>
                <a:spcPts val="1021"/>
              </a:lnSpc>
            </a:pPr>
            <a:r>
              <a:rPr sz="908" spc="54" dirty="0">
                <a:latin typeface="Arial"/>
                <a:cs typeface="Arial"/>
              </a:rPr>
              <a:t>window.iconphoto(</a:t>
            </a:r>
            <a:r>
              <a:rPr sz="908" b="1" spc="54" dirty="0">
                <a:solidFill>
                  <a:srgbClr val="000080"/>
                </a:solidFill>
                <a:latin typeface="Arial"/>
                <a:cs typeface="Arial"/>
              </a:rPr>
              <a:t>False</a:t>
            </a:r>
            <a:r>
              <a:rPr sz="908" spc="54" dirty="0">
                <a:latin typeface="Arial"/>
                <a:cs typeface="Arial"/>
              </a:rPr>
              <a:t>,</a:t>
            </a:r>
            <a:r>
              <a:rPr sz="908" spc="250" dirty="0">
                <a:latin typeface="Arial"/>
                <a:cs typeface="Arial"/>
              </a:rPr>
              <a:t> </a:t>
            </a:r>
            <a:r>
              <a:rPr sz="908" spc="59" dirty="0">
                <a:latin typeface="Arial"/>
                <a:cs typeface="Arial"/>
              </a:rPr>
              <a:t>bitmap)</a:t>
            </a:r>
            <a:endParaRPr sz="908" dirty="0">
              <a:latin typeface="Arial"/>
              <a:cs typeface="Arial"/>
            </a:endParaRPr>
          </a:p>
          <a:p>
            <a:pPr>
              <a:spcBef>
                <a:spcPts val="45"/>
              </a:spcBef>
            </a:pPr>
            <a:endParaRPr sz="862" dirty="0">
              <a:latin typeface="Arial"/>
              <a:cs typeface="Arial"/>
            </a:endParaRPr>
          </a:p>
          <a:p>
            <a:pPr marL="11527">
              <a:lnSpc>
                <a:spcPts val="1080"/>
              </a:lnSpc>
            </a:pPr>
            <a:r>
              <a:rPr sz="908" i="1" spc="-9" dirty="0">
                <a:solidFill>
                  <a:srgbClr val="808080"/>
                </a:solidFill>
                <a:latin typeface="Arial"/>
                <a:cs typeface="Arial"/>
              </a:rPr>
              <a:t># </a:t>
            </a:r>
            <a:r>
              <a:rPr sz="908" i="1" spc="45" dirty="0">
                <a:solidFill>
                  <a:srgbClr val="808080"/>
                </a:solidFill>
                <a:latin typeface="Arial"/>
                <a:cs typeface="Arial"/>
              </a:rPr>
              <a:t>Defined </a:t>
            </a:r>
            <a:r>
              <a:rPr sz="908" i="1" spc="54" dirty="0">
                <a:solidFill>
                  <a:srgbClr val="808080"/>
                </a:solidFill>
                <a:latin typeface="Arial"/>
                <a:cs typeface="Arial"/>
              </a:rPr>
              <a:t>Global</a:t>
            </a:r>
            <a:r>
              <a:rPr sz="908" i="1" spc="177" dirty="0">
                <a:solidFill>
                  <a:srgbClr val="808080"/>
                </a:solidFill>
                <a:latin typeface="Arial"/>
                <a:cs typeface="Arial"/>
              </a:rPr>
              <a:t> </a:t>
            </a:r>
            <a:r>
              <a:rPr sz="908" i="1" spc="73" dirty="0">
                <a:solidFill>
                  <a:srgbClr val="808080"/>
                </a:solidFill>
                <a:latin typeface="Arial"/>
                <a:cs typeface="Arial"/>
              </a:rPr>
              <a:t>Variables</a:t>
            </a:r>
            <a:endParaRPr sz="908" dirty="0">
              <a:latin typeface="Arial"/>
              <a:cs typeface="Arial"/>
            </a:endParaRPr>
          </a:p>
          <a:p>
            <a:pPr marL="11527" marR="3553626">
              <a:lnSpc>
                <a:spcPct val="97600"/>
              </a:lnSpc>
              <a:spcBef>
                <a:spcPts val="14"/>
              </a:spcBef>
            </a:pPr>
            <a:r>
              <a:rPr sz="908" spc="14" dirty="0">
                <a:latin typeface="Arial"/>
                <a:cs typeface="Arial"/>
              </a:rPr>
              <a:t>key2 </a:t>
            </a:r>
            <a:r>
              <a:rPr sz="908" spc="-36" dirty="0">
                <a:latin typeface="Arial"/>
                <a:cs typeface="Arial"/>
              </a:rPr>
              <a:t>= </a:t>
            </a:r>
            <a:r>
              <a:rPr sz="908" b="1" spc="163" dirty="0">
                <a:solidFill>
                  <a:srgbClr val="008000"/>
                </a:solidFill>
                <a:latin typeface="Arial"/>
                <a:cs typeface="Arial"/>
              </a:rPr>
              <a:t>b''  </a:t>
            </a:r>
            <a:r>
              <a:rPr sz="908" spc="45" dirty="0">
                <a:latin typeface="Arial"/>
                <a:cs typeface="Arial"/>
              </a:rPr>
              <a:t>encry_decry </a:t>
            </a:r>
            <a:r>
              <a:rPr sz="908" spc="-36" dirty="0">
                <a:latin typeface="Arial"/>
                <a:cs typeface="Arial"/>
              </a:rPr>
              <a:t>= </a:t>
            </a:r>
            <a:r>
              <a:rPr sz="908" b="1" spc="277" dirty="0">
                <a:solidFill>
                  <a:srgbClr val="008080"/>
                </a:solidFill>
                <a:latin typeface="Arial"/>
                <a:cs typeface="Arial"/>
              </a:rPr>
              <a:t>''  </a:t>
            </a:r>
            <a:r>
              <a:rPr sz="908" spc="127" dirty="0">
                <a:latin typeface="Arial"/>
                <a:cs typeface="Arial"/>
              </a:rPr>
              <a:t>filepath </a:t>
            </a:r>
            <a:r>
              <a:rPr sz="908" spc="-36" dirty="0">
                <a:latin typeface="Arial"/>
                <a:cs typeface="Arial"/>
              </a:rPr>
              <a:t>= </a:t>
            </a:r>
            <a:r>
              <a:rPr sz="908" b="1" spc="64" dirty="0">
                <a:solidFill>
                  <a:srgbClr val="008080"/>
                </a:solidFill>
                <a:latin typeface="Arial"/>
                <a:cs typeface="Arial"/>
              </a:rPr>
              <a:t>""  </a:t>
            </a:r>
            <a:r>
              <a:rPr sz="908" spc="118" dirty="0">
                <a:latin typeface="Arial"/>
                <a:cs typeface="Arial"/>
              </a:rPr>
              <a:t>data_list </a:t>
            </a:r>
            <a:r>
              <a:rPr sz="908" spc="-36" dirty="0">
                <a:latin typeface="Arial"/>
                <a:cs typeface="Arial"/>
              </a:rPr>
              <a:t>= </a:t>
            </a:r>
            <a:r>
              <a:rPr sz="908" spc="236" dirty="0">
                <a:latin typeface="Arial"/>
                <a:cs typeface="Arial"/>
              </a:rPr>
              <a:t>[]  </a:t>
            </a:r>
            <a:r>
              <a:rPr sz="908" spc="68" dirty="0">
                <a:latin typeface="Arial"/>
                <a:cs typeface="Arial"/>
              </a:rPr>
              <a:t>filename </a:t>
            </a:r>
            <a:r>
              <a:rPr sz="908" spc="-36" dirty="0">
                <a:latin typeface="Arial"/>
                <a:cs typeface="Arial"/>
              </a:rPr>
              <a:t>= </a:t>
            </a:r>
            <a:r>
              <a:rPr sz="908" b="1" spc="277" dirty="0">
                <a:solidFill>
                  <a:srgbClr val="008080"/>
                </a:solidFill>
                <a:latin typeface="Arial"/>
                <a:cs typeface="Arial"/>
              </a:rPr>
              <a:t>''  </a:t>
            </a:r>
            <a:r>
              <a:rPr sz="908" spc="91" dirty="0">
                <a:latin typeface="Arial"/>
                <a:cs typeface="Arial"/>
              </a:rPr>
              <a:t>filepath_key </a:t>
            </a:r>
            <a:r>
              <a:rPr sz="908" spc="-36" dirty="0">
                <a:latin typeface="Arial"/>
                <a:cs typeface="Arial"/>
              </a:rPr>
              <a:t>= </a:t>
            </a:r>
            <a:r>
              <a:rPr sz="908" b="1" spc="64" dirty="0">
                <a:solidFill>
                  <a:srgbClr val="008080"/>
                </a:solidFill>
                <a:latin typeface="Arial"/>
                <a:cs typeface="Arial"/>
              </a:rPr>
              <a:t>""  </a:t>
            </a:r>
            <a:r>
              <a:rPr sz="908" spc="95" dirty="0">
                <a:latin typeface="Arial"/>
                <a:cs typeface="Arial"/>
              </a:rPr>
              <a:t>filepath_decrypt </a:t>
            </a:r>
            <a:r>
              <a:rPr sz="908" spc="-36" dirty="0">
                <a:latin typeface="Arial"/>
                <a:cs typeface="Arial"/>
              </a:rPr>
              <a:t>= </a:t>
            </a:r>
            <a:r>
              <a:rPr sz="908" b="1" spc="277" dirty="0">
                <a:solidFill>
                  <a:srgbClr val="008080"/>
                </a:solidFill>
                <a:latin typeface="Arial"/>
                <a:cs typeface="Arial"/>
              </a:rPr>
              <a:t>''  </a:t>
            </a:r>
            <a:r>
              <a:rPr sz="908" spc="59" dirty="0">
                <a:latin typeface="Arial"/>
                <a:cs typeface="Arial"/>
              </a:rPr>
              <a:t>extracted_key </a:t>
            </a:r>
            <a:r>
              <a:rPr sz="908" spc="-36" dirty="0">
                <a:latin typeface="Arial"/>
                <a:cs typeface="Arial"/>
              </a:rPr>
              <a:t>=</a:t>
            </a:r>
            <a:r>
              <a:rPr sz="908" spc="95" dirty="0">
                <a:latin typeface="Arial"/>
                <a:cs typeface="Arial"/>
              </a:rPr>
              <a:t> </a:t>
            </a:r>
            <a:r>
              <a:rPr sz="908" b="1" spc="168" dirty="0">
                <a:solidFill>
                  <a:srgbClr val="008000"/>
                </a:solidFill>
                <a:latin typeface="Arial"/>
                <a:cs typeface="Arial"/>
              </a:rPr>
              <a:t>b''</a:t>
            </a:r>
            <a:endParaRPr sz="908" dirty="0">
              <a:latin typeface="Arial"/>
              <a:cs typeface="Arial"/>
            </a:endParaRPr>
          </a:p>
          <a:p>
            <a:pPr>
              <a:spcBef>
                <a:spcPts val="18"/>
              </a:spcBef>
            </a:pPr>
            <a:endParaRPr sz="908" dirty="0">
              <a:latin typeface="Arial"/>
              <a:cs typeface="Arial"/>
            </a:endParaRPr>
          </a:p>
          <a:p>
            <a:pPr marL="11527" marR="2415382">
              <a:lnSpc>
                <a:spcPct val="97600"/>
              </a:lnSpc>
            </a:pPr>
            <a:r>
              <a:rPr sz="908" i="1" spc="-9" dirty="0">
                <a:solidFill>
                  <a:srgbClr val="808080"/>
                </a:solidFill>
                <a:latin typeface="Arial"/>
                <a:cs typeface="Arial"/>
              </a:rPr>
              <a:t># </a:t>
            </a:r>
            <a:r>
              <a:rPr sz="908" i="1" spc="-45" dirty="0">
                <a:solidFill>
                  <a:srgbClr val="808080"/>
                </a:solidFill>
                <a:latin typeface="Arial"/>
                <a:cs typeface="Arial"/>
              </a:rPr>
              <a:t>Use </a:t>
            </a:r>
            <a:r>
              <a:rPr sz="908" i="1" spc="118" dirty="0">
                <a:solidFill>
                  <a:srgbClr val="808080"/>
                </a:solidFill>
                <a:latin typeface="Arial"/>
                <a:cs typeface="Arial"/>
              </a:rPr>
              <a:t>to </a:t>
            </a:r>
            <a:r>
              <a:rPr sz="908" i="1" spc="59" dirty="0">
                <a:solidFill>
                  <a:srgbClr val="808080"/>
                </a:solidFill>
                <a:latin typeface="Arial"/>
                <a:cs typeface="Arial"/>
              </a:rPr>
              <a:t>prevent </a:t>
            </a:r>
            <a:r>
              <a:rPr sz="908" i="1" spc="100" dirty="0">
                <a:solidFill>
                  <a:srgbClr val="808080"/>
                </a:solidFill>
                <a:latin typeface="Arial"/>
                <a:cs typeface="Arial"/>
              </a:rPr>
              <a:t>duplication </a:t>
            </a:r>
            <a:r>
              <a:rPr sz="908" i="1" spc="113" dirty="0">
                <a:solidFill>
                  <a:srgbClr val="808080"/>
                </a:solidFill>
                <a:latin typeface="Arial"/>
                <a:cs typeface="Arial"/>
              </a:rPr>
              <a:t>of </a:t>
            </a:r>
            <a:r>
              <a:rPr sz="908" i="1" spc="-5" dirty="0">
                <a:solidFill>
                  <a:srgbClr val="808080"/>
                </a:solidFill>
                <a:latin typeface="Arial"/>
                <a:cs typeface="Arial"/>
              </a:rPr>
              <a:t>windows  </a:t>
            </a:r>
            <a:r>
              <a:rPr sz="908" spc="-54" dirty="0">
                <a:latin typeface="Arial"/>
                <a:cs typeface="Arial"/>
              </a:rPr>
              <a:t>BUTTON_PRESSED_encrypt </a:t>
            </a:r>
            <a:r>
              <a:rPr sz="908" spc="-36" dirty="0">
                <a:latin typeface="Arial"/>
                <a:cs typeface="Arial"/>
              </a:rPr>
              <a:t>= </a:t>
            </a:r>
            <a:r>
              <a:rPr sz="908" b="1" spc="32" dirty="0">
                <a:solidFill>
                  <a:srgbClr val="000080"/>
                </a:solidFill>
                <a:latin typeface="Arial"/>
                <a:cs typeface="Arial"/>
              </a:rPr>
              <a:t>False  </a:t>
            </a:r>
            <a:r>
              <a:rPr sz="908" spc="-54" dirty="0">
                <a:latin typeface="Arial"/>
                <a:cs typeface="Arial"/>
              </a:rPr>
              <a:t>BUTTON_PRESSED_decrypt </a:t>
            </a:r>
            <a:r>
              <a:rPr sz="908" spc="-36" dirty="0">
                <a:latin typeface="Arial"/>
                <a:cs typeface="Arial"/>
              </a:rPr>
              <a:t>=</a:t>
            </a:r>
            <a:r>
              <a:rPr sz="908" spc="141" dirty="0">
                <a:latin typeface="Arial"/>
                <a:cs typeface="Arial"/>
              </a:rPr>
              <a:t> </a:t>
            </a:r>
            <a:r>
              <a:rPr sz="908" b="1" spc="32" dirty="0">
                <a:solidFill>
                  <a:srgbClr val="000080"/>
                </a:solidFill>
                <a:latin typeface="Arial"/>
                <a:cs typeface="Arial"/>
              </a:rPr>
              <a:t>False</a:t>
            </a:r>
            <a:endParaRPr sz="908" dirty="0">
              <a:latin typeface="Arial"/>
              <a:cs typeface="Arial"/>
            </a:endParaRPr>
          </a:p>
          <a:p>
            <a:pPr>
              <a:lnSpc>
                <a:spcPct val="100000"/>
              </a:lnSpc>
            </a:pPr>
            <a:endParaRPr sz="908" dirty="0">
              <a:latin typeface="Arial"/>
              <a:cs typeface="Arial"/>
            </a:endParaRPr>
          </a:p>
          <a:p>
            <a:pPr marL="11527">
              <a:lnSpc>
                <a:spcPts val="1071"/>
              </a:lnSpc>
            </a:pPr>
            <a:r>
              <a:rPr sz="908" i="1" spc="-9" dirty="0">
                <a:solidFill>
                  <a:srgbClr val="808080"/>
                </a:solidFill>
                <a:latin typeface="Arial"/>
                <a:cs typeface="Arial"/>
              </a:rPr>
              <a:t># </a:t>
            </a:r>
            <a:r>
              <a:rPr sz="908" i="1" spc="-109" dirty="0">
                <a:solidFill>
                  <a:srgbClr val="808080"/>
                </a:solidFill>
                <a:latin typeface="Arial"/>
                <a:cs typeface="Arial"/>
              </a:rPr>
              <a:t>SQL </a:t>
            </a:r>
            <a:r>
              <a:rPr sz="908" i="1" spc="9" dirty="0">
                <a:solidFill>
                  <a:srgbClr val="808080"/>
                </a:solidFill>
                <a:latin typeface="Arial"/>
                <a:cs typeface="Arial"/>
              </a:rPr>
              <a:t>Database</a:t>
            </a:r>
            <a:r>
              <a:rPr sz="908" i="1" spc="195" dirty="0">
                <a:solidFill>
                  <a:srgbClr val="808080"/>
                </a:solidFill>
                <a:latin typeface="Arial"/>
                <a:cs typeface="Arial"/>
              </a:rPr>
              <a:t> </a:t>
            </a:r>
            <a:r>
              <a:rPr sz="908" i="1" spc="100" dirty="0">
                <a:solidFill>
                  <a:srgbClr val="808080"/>
                </a:solidFill>
                <a:latin typeface="Arial"/>
                <a:cs typeface="Arial"/>
              </a:rPr>
              <a:t>connectivity</a:t>
            </a:r>
            <a:endParaRPr sz="908" dirty="0">
              <a:latin typeface="Arial"/>
              <a:cs typeface="Arial"/>
            </a:endParaRPr>
          </a:p>
          <a:p>
            <a:pPr marL="11527">
              <a:lnSpc>
                <a:spcPts val="1062"/>
              </a:lnSpc>
            </a:pPr>
            <a:r>
              <a:rPr sz="908" spc="5" dirty="0">
                <a:latin typeface="Arial"/>
                <a:cs typeface="Arial"/>
              </a:rPr>
              <a:t>conn </a:t>
            </a:r>
            <a:r>
              <a:rPr sz="908" spc="-36" dirty="0">
                <a:latin typeface="Arial"/>
                <a:cs typeface="Arial"/>
              </a:rPr>
              <a:t>= </a:t>
            </a:r>
            <a:r>
              <a:rPr sz="908" spc="54" dirty="0">
                <a:latin typeface="Arial"/>
                <a:cs typeface="Arial"/>
              </a:rPr>
              <a:t>mc.connect(</a:t>
            </a:r>
            <a:r>
              <a:rPr sz="908" spc="54" dirty="0">
                <a:solidFill>
                  <a:srgbClr val="660099"/>
                </a:solidFill>
                <a:latin typeface="Arial"/>
                <a:cs typeface="Arial"/>
              </a:rPr>
              <a:t>host</a:t>
            </a:r>
            <a:r>
              <a:rPr sz="908" spc="54" dirty="0">
                <a:latin typeface="Arial"/>
                <a:cs typeface="Arial"/>
              </a:rPr>
              <a:t>=</a:t>
            </a:r>
            <a:r>
              <a:rPr sz="908" b="1" spc="54" dirty="0">
                <a:solidFill>
                  <a:srgbClr val="008080"/>
                </a:solidFill>
                <a:latin typeface="Arial"/>
                <a:cs typeface="Arial"/>
              </a:rPr>
              <a:t>"localhost"</a:t>
            </a:r>
            <a:r>
              <a:rPr sz="908" spc="54" dirty="0">
                <a:latin typeface="Arial"/>
                <a:cs typeface="Arial"/>
              </a:rPr>
              <a:t>,</a:t>
            </a:r>
            <a:r>
              <a:rPr sz="908" spc="300" dirty="0">
                <a:latin typeface="Arial"/>
                <a:cs typeface="Arial"/>
              </a:rPr>
              <a:t> </a:t>
            </a:r>
            <a:r>
              <a:rPr sz="908" spc="64" dirty="0">
                <a:solidFill>
                  <a:srgbClr val="660099"/>
                </a:solidFill>
                <a:latin typeface="Arial"/>
                <a:cs typeface="Arial"/>
              </a:rPr>
              <a:t>user</a:t>
            </a:r>
            <a:r>
              <a:rPr sz="908" spc="64" dirty="0">
                <a:latin typeface="Arial"/>
                <a:cs typeface="Arial"/>
              </a:rPr>
              <a:t>=</a:t>
            </a:r>
            <a:r>
              <a:rPr sz="908" b="1" spc="64" dirty="0">
                <a:solidFill>
                  <a:srgbClr val="008080"/>
                </a:solidFill>
                <a:latin typeface="Arial"/>
                <a:cs typeface="Arial"/>
              </a:rPr>
              <a:t>"root"</a:t>
            </a:r>
            <a:r>
              <a:rPr sz="908" spc="64" dirty="0">
                <a:latin typeface="Arial"/>
                <a:cs typeface="Arial"/>
              </a:rPr>
              <a:t>,</a:t>
            </a:r>
            <a:endParaRPr sz="908" dirty="0">
              <a:latin typeface="Arial"/>
              <a:cs typeface="Arial"/>
            </a:endParaRPr>
          </a:p>
          <a:p>
            <a:pPr marL="11527" marR="764784" indent="1142278">
              <a:lnSpc>
                <a:spcPts val="1053"/>
              </a:lnSpc>
              <a:spcBef>
                <a:spcPts val="54"/>
              </a:spcBef>
            </a:pPr>
            <a:r>
              <a:rPr sz="908" spc="32" dirty="0">
                <a:solidFill>
                  <a:srgbClr val="660099"/>
                </a:solidFill>
                <a:latin typeface="Arial"/>
                <a:cs typeface="Arial"/>
              </a:rPr>
              <a:t>passwd</a:t>
            </a:r>
            <a:r>
              <a:rPr sz="908" spc="32" dirty="0">
                <a:latin typeface="Arial"/>
                <a:cs typeface="Arial"/>
              </a:rPr>
              <a:t>=</a:t>
            </a:r>
            <a:r>
              <a:rPr sz="908" b="1" spc="32" dirty="0">
                <a:solidFill>
                  <a:srgbClr val="008080"/>
                </a:solidFill>
                <a:latin typeface="Arial"/>
                <a:cs typeface="Arial"/>
              </a:rPr>
              <a:t>"d.p.snoida"</a:t>
            </a:r>
            <a:r>
              <a:rPr sz="908" spc="32" dirty="0">
                <a:latin typeface="Arial"/>
                <a:cs typeface="Arial"/>
              </a:rPr>
              <a:t>, </a:t>
            </a:r>
            <a:r>
              <a:rPr sz="908" spc="41" dirty="0">
                <a:solidFill>
                  <a:srgbClr val="660099"/>
                </a:solidFill>
                <a:latin typeface="Arial"/>
                <a:cs typeface="Arial"/>
              </a:rPr>
              <a:t>database</a:t>
            </a:r>
            <a:r>
              <a:rPr sz="908" spc="41" dirty="0">
                <a:latin typeface="Arial"/>
                <a:cs typeface="Arial"/>
              </a:rPr>
              <a:t>=</a:t>
            </a:r>
            <a:r>
              <a:rPr sz="908" b="1" spc="41" dirty="0">
                <a:solidFill>
                  <a:srgbClr val="008080"/>
                </a:solidFill>
                <a:latin typeface="Arial"/>
                <a:cs typeface="Arial"/>
              </a:rPr>
              <a:t>"encryptionproj"</a:t>
            </a:r>
            <a:r>
              <a:rPr sz="908" spc="41" dirty="0">
                <a:latin typeface="Arial"/>
                <a:cs typeface="Arial"/>
              </a:rPr>
              <a:t>)  </a:t>
            </a:r>
            <a:r>
              <a:rPr sz="908" dirty="0">
                <a:latin typeface="Arial"/>
                <a:cs typeface="Arial"/>
              </a:rPr>
              <a:t>mycur </a:t>
            </a:r>
            <a:r>
              <a:rPr sz="908" spc="-36" dirty="0">
                <a:latin typeface="Arial"/>
                <a:cs typeface="Arial"/>
              </a:rPr>
              <a:t>=</a:t>
            </a:r>
            <a:r>
              <a:rPr sz="908" spc="18" dirty="0">
                <a:latin typeface="Arial"/>
                <a:cs typeface="Arial"/>
              </a:rPr>
              <a:t> </a:t>
            </a:r>
            <a:r>
              <a:rPr sz="908" spc="82" dirty="0">
                <a:latin typeface="Arial"/>
                <a:cs typeface="Arial"/>
              </a:rPr>
              <a:t>conn.cursor()</a:t>
            </a:r>
            <a:endParaRPr sz="908" dirty="0">
              <a:latin typeface="Arial"/>
              <a:cs typeface="Arial"/>
            </a:endParaRPr>
          </a:p>
          <a:p>
            <a:pPr>
              <a:lnSpc>
                <a:spcPct val="100000"/>
              </a:lnSpc>
            </a:pPr>
            <a:endParaRPr sz="908" dirty="0">
              <a:latin typeface="Arial"/>
              <a:cs typeface="Arial"/>
            </a:endParaRPr>
          </a:p>
          <a:p>
            <a:pPr>
              <a:spcBef>
                <a:spcPts val="41"/>
              </a:spcBef>
            </a:pPr>
            <a:endParaRPr sz="862" dirty="0">
              <a:latin typeface="Arial"/>
              <a:cs typeface="Arial"/>
            </a:endParaRPr>
          </a:p>
          <a:p>
            <a:pPr marL="11527">
              <a:lnSpc>
                <a:spcPts val="1080"/>
              </a:lnSpc>
              <a:spcBef>
                <a:spcPts val="5"/>
              </a:spcBef>
            </a:pPr>
            <a:r>
              <a:rPr sz="908" i="1" spc="-9" dirty="0">
                <a:solidFill>
                  <a:srgbClr val="808080"/>
                </a:solidFill>
                <a:latin typeface="Arial"/>
                <a:cs typeface="Arial"/>
              </a:rPr>
              <a:t>#  </a:t>
            </a:r>
            <a:r>
              <a:rPr sz="908" i="1" spc="5" dirty="0">
                <a:solidFill>
                  <a:srgbClr val="808080"/>
                </a:solidFill>
                <a:latin typeface="Arial"/>
                <a:cs typeface="Arial"/>
              </a:rPr>
              <a:t>Main  </a:t>
            </a:r>
            <a:r>
              <a:rPr sz="908" i="1" spc="64" dirty="0">
                <a:solidFill>
                  <a:srgbClr val="808080"/>
                </a:solidFill>
                <a:latin typeface="Arial"/>
                <a:cs typeface="Arial"/>
              </a:rPr>
              <a:t>Encryption</a:t>
            </a:r>
            <a:r>
              <a:rPr sz="908" i="1" spc="204" dirty="0">
                <a:solidFill>
                  <a:srgbClr val="808080"/>
                </a:solidFill>
                <a:latin typeface="Arial"/>
                <a:cs typeface="Arial"/>
              </a:rPr>
              <a:t> </a:t>
            </a:r>
            <a:r>
              <a:rPr sz="908" i="1" spc="-132" dirty="0">
                <a:solidFill>
                  <a:srgbClr val="808080"/>
                </a:solidFill>
                <a:latin typeface="Arial"/>
                <a:cs typeface="Arial"/>
              </a:rPr>
              <a:t>UDF</a:t>
            </a:r>
            <a:endParaRPr sz="908" dirty="0">
              <a:latin typeface="Arial"/>
              <a:cs typeface="Arial"/>
            </a:endParaRPr>
          </a:p>
          <a:p>
            <a:pPr marL="11527">
              <a:lnSpc>
                <a:spcPts val="1062"/>
              </a:lnSpc>
            </a:pPr>
            <a:r>
              <a:rPr sz="908" b="1" spc="41" dirty="0">
                <a:solidFill>
                  <a:srgbClr val="000080"/>
                </a:solidFill>
                <a:latin typeface="Arial"/>
                <a:cs typeface="Arial"/>
              </a:rPr>
              <a:t>def</a:t>
            </a:r>
            <a:r>
              <a:rPr sz="908" b="1" spc="250" dirty="0">
                <a:solidFill>
                  <a:srgbClr val="000080"/>
                </a:solidFill>
                <a:latin typeface="Arial"/>
                <a:cs typeface="Arial"/>
              </a:rPr>
              <a:t> </a:t>
            </a:r>
            <a:r>
              <a:rPr sz="908" spc="103" dirty="0">
                <a:latin typeface="Arial"/>
                <a:cs typeface="Arial"/>
              </a:rPr>
              <a:t>encryption():</a:t>
            </a:r>
            <a:endParaRPr sz="908" dirty="0">
              <a:latin typeface="Arial"/>
              <a:cs typeface="Arial"/>
            </a:endParaRPr>
          </a:p>
          <a:p>
            <a:pPr marL="265686">
              <a:lnSpc>
                <a:spcPts val="1062"/>
              </a:lnSpc>
            </a:pPr>
            <a:r>
              <a:rPr sz="908" b="1" spc="50" dirty="0">
                <a:solidFill>
                  <a:srgbClr val="000080"/>
                </a:solidFill>
                <a:latin typeface="Arial"/>
                <a:cs typeface="Arial"/>
              </a:rPr>
              <a:t>global</a:t>
            </a:r>
            <a:r>
              <a:rPr sz="908" b="1" spc="254" dirty="0">
                <a:solidFill>
                  <a:srgbClr val="000080"/>
                </a:solidFill>
                <a:latin typeface="Arial"/>
                <a:cs typeface="Arial"/>
              </a:rPr>
              <a:t> </a:t>
            </a:r>
            <a:r>
              <a:rPr sz="908" spc="-54" dirty="0">
                <a:latin typeface="Arial"/>
                <a:cs typeface="Arial"/>
              </a:rPr>
              <a:t>BUTTON_PRESSED_encrypt</a:t>
            </a:r>
            <a:endParaRPr sz="908" dirty="0">
              <a:latin typeface="Arial"/>
              <a:cs typeface="Arial"/>
            </a:endParaRPr>
          </a:p>
          <a:p>
            <a:pPr marL="265686">
              <a:lnSpc>
                <a:spcPts val="1080"/>
              </a:lnSpc>
            </a:pPr>
            <a:r>
              <a:rPr sz="908" b="1" spc="50" dirty="0">
                <a:solidFill>
                  <a:srgbClr val="000080"/>
                </a:solidFill>
                <a:latin typeface="Arial"/>
                <a:cs typeface="Arial"/>
              </a:rPr>
              <a:t>global</a:t>
            </a:r>
            <a:r>
              <a:rPr sz="908" b="1" spc="177" dirty="0">
                <a:solidFill>
                  <a:srgbClr val="000080"/>
                </a:solidFill>
                <a:latin typeface="Arial"/>
                <a:cs typeface="Arial"/>
              </a:rPr>
              <a:t> </a:t>
            </a:r>
            <a:r>
              <a:rPr sz="908" spc="23" dirty="0">
                <a:latin typeface="Arial"/>
                <a:cs typeface="Arial"/>
              </a:rPr>
              <a:t>frame1</a:t>
            </a:r>
            <a:endParaRPr sz="908" dirty="0">
              <a:latin typeface="Arial"/>
              <a:cs typeface="Arial"/>
            </a:endParaRPr>
          </a:p>
          <a:p>
            <a:pPr>
              <a:lnSpc>
                <a:spcPct val="100000"/>
              </a:lnSpc>
            </a:pPr>
            <a:endParaRPr sz="953" dirty="0">
              <a:latin typeface="Arial"/>
              <a:cs typeface="Arial"/>
            </a:endParaRPr>
          </a:p>
          <a:p>
            <a:pPr marL="11527" marR="10374" indent="254160">
              <a:lnSpc>
                <a:spcPts val="1053"/>
              </a:lnSpc>
              <a:tabLst>
                <a:tab pos="1660395" algn="l"/>
              </a:tabLst>
            </a:pPr>
            <a:r>
              <a:rPr sz="908" spc="73" dirty="0">
                <a:latin typeface="Arial"/>
                <a:cs typeface="Arial"/>
              </a:rPr>
              <a:t>frame1.pack_forget()	</a:t>
            </a:r>
            <a:r>
              <a:rPr sz="908" i="1" spc="-9" dirty="0">
                <a:solidFill>
                  <a:srgbClr val="808080"/>
                </a:solidFill>
                <a:latin typeface="Arial"/>
                <a:cs typeface="Arial"/>
              </a:rPr>
              <a:t># </a:t>
            </a:r>
            <a:r>
              <a:rPr sz="908" i="1" spc="-36" dirty="0">
                <a:solidFill>
                  <a:srgbClr val="808080"/>
                </a:solidFill>
                <a:latin typeface="Arial"/>
                <a:cs typeface="Arial"/>
              </a:rPr>
              <a:t>To </a:t>
            </a:r>
            <a:r>
              <a:rPr sz="908" i="1" spc="64" dirty="0">
                <a:solidFill>
                  <a:srgbClr val="808080"/>
                </a:solidFill>
                <a:latin typeface="Arial"/>
                <a:cs typeface="Arial"/>
              </a:rPr>
              <a:t>hide </a:t>
            </a:r>
            <a:r>
              <a:rPr sz="908" i="1" spc="73" dirty="0">
                <a:solidFill>
                  <a:srgbClr val="808080"/>
                </a:solidFill>
                <a:latin typeface="Arial"/>
                <a:cs typeface="Arial"/>
              </a:rPr>
              <a:t>the </a:t>
            </a:r>
            <a:r>
              <a:rPr sz="908" i="1" spc="109" dirty="0">
                <a:solidFill>
                  <a:srgbClr val="808080"/>
                </a:solidFill>
                <a:latin typeface="Arial"/>
                <a:cs typeface="Arial"/>
              </a:rPr>
              <a:t>login </a:t>
            </a:r>
            <a:r>
              <a:rPr sz="908" i="1" spc="64" dirty="0">
                <a:solidFill>
                  <a:srgbClr val="808080"/>
                </a:solidFill>
                <a:latin typeface="Arial"/>
                <a:cs typeface="Arial"/>
              </a:rPr>
              <a:t>dialogue </a:t>
            </a:r>
            <a:r>
              <a:rPr sz="908" i="1" spc="5" dirty="0">
                <a:solidFill>
                  <a:srgbClr val="808080"/>
                </a:solidFill>
                <a:latin typeface="Arial"/>
                <a:cs typeface="Arial"/>
              </a:rPr>
              <a:t>box </a:t>
            </a:r>
            <a:r>
              <a:rPr sz="908" i="1" spc="-9" dirty="0">
                <a:solidFill>
                  <a:srgbClr val="808080"/>
                </a:solidFill>
                <a:latin typeface="Arial"/>
                <a:cs typeface="Arial"/>
              </a:rPr>
              <a:t>upon </a:t>
            </a:r>
            <a:r>
              <a:rPr sz="908" i="1" spc="159" dirty="0">
                <a:solidFill>
                  <a:srgbClr val="808080"/>
                </a:solidFill>
                <a:latin typeface="Arial"/>
                <a:cs typeface="Arial"/>
              </a:rPr>
              <a:t>initiation </a:t>
            </a:r>
            <a:r>
              <a:rPr sz="908" i="1" spc="118" dirty="0">
                <a:solidFill>
                  <a:srgbClr val="808080"/>
                </a:solidFill>
                <a:latin typeface="Arial"/>
                <a:cs typeface="Arial"/>
              </a:rPr>
              <a:t>of  </a:t>
            </a:r>
            <a:r>
              <a:rPr sz="908" i="1" spc="77" dirty="0">
                <a:solidFill>
                  <a:srgbClr val="808080"/>
                </a:solidFill>
                <a:latin typeface="Arial"/>
                <a:cs typeface="Arial"/>
              </a:rPr>
              <a:t>encryption</a:t>
            </a:r>
            <a:r>
              <a:rPr sz="908" i="1" spc="250" dirty="0">
                <a:solidFill>
                  <a:srgbClr val="808080"/>
                </a:solidFill>
                <a:latin typeface="Arial"/>
                <a:cs typeface="Arial"/>
              </a:rPr>
              <a:t> </a:t>
            </a:r>
            <a:r>
              <a:rPr sz="908" i="1" spc="-9" dirty="0">
                <a:solidFill>
                  <a:srgbClr val="808080"/>
                </a:solidFill>
                <a:latin typeface="Arial"/>
                <a:cs typeface="Arial"/>
              </a:rPr>
              <a:t>window</a:t>
            </a:r>
            <a:endParaRPr sz="908" dirty="0">
              <a:latin typeface="Arial"/>
              <a:cs typeface="Arial"/>
            </a:endParaRPr>
          </a:p>
          <a:p>
            <a:pPr>
              <a:spcBef>
                <a:spcPts val="32"/>
              </a:spcBef>
            </a:pPr>
            <a:endParaRPr sz="862" dirty="0">
              <a:latin typeface="Arial"/>
              <a:cs typeface="Arial"/>
            </a:endParaRPr>
          </a:p>
          <a:p>
            <a:pPr marL="265686">
              <a:lnSpc>
                <a:spcPts val="1071"/>
              </a:lnSpc>
            </a:pPr>
            <a:r>
              <a:rPr sz="908" b="1" spc="218" dirty="0">
                <a:solidFill>
                  <a:srgbClr val="000080"/>
                </a:solidFill>
                <a:latin typeface="Arial"/>
                <a:cs typeface="Arial"/>
              </a:rPr>
              <a:t>if </a:t>
            </a:r>
            <a:r>
              <a:rPr sz="908" b="1" spc="23" dirty="0">
                <a:solidFill>
                  <a:srgbClr val="000080"/>
                </a:solidFill>
                <a:latin typeface="Arial"/>
                <a:cs typeface="Arial"/>
              </a:rPr>
              <a:t>not</a:t>
            </a:r>
            <a:r>
              <a:rPr sz="908" b="1" spc="281" dirty="0">
                <a:solidFill>
                  <a:srgbClr val="000080"/>
                </a:solidFill>
                <a:latin typeface="Arial"/>
                <a:cs typeface="Arial"/>
              </a:rPr>
              <a:t> </a:t>
            </a:r>
            <a:r>
              <a:rPr sz="908" spc="-41" dirty="0">
                <a:latin typeface="Arial"/>
                <a:cs typeface="Arial"/>
              </a:rPr>
              <a:t>BUTTON_PRESSED_encrypt:</a:t>
            </a:r>
            <a:endParaRPr sz="908" dirty="0">
              <a:latin typeface="Arial"/>
              <a:cs typeface="Arial"/>
            </a:endParaRPr>
          </a:p>
          <a:p>
            <a:pPr marL="773429" marR="3111007" indent="-254736">
              <a:lnSpc>
                <a:spcPct val="97500"/>
              </a:lnSpc>
              <a:spcBef>
                <a:spcPts val="14"/>
              </a:spcBef>
            </a:pPr>
            <a:r>
              <a:rPr sz="908" b="1" spc="41" dirty="0">
                <a:solidFill>
                  <a:srgbClr val="000080"/>
                </a:solidFill>
                <a:latin typeface="Arial"/>
                <a:cs typeface="Arial"/>
              </a:rPr>
              <a:t>def </a:t>
            </a:r>
            <a:r>
              <a:rPr sz="908" spc="86" dirty="0">
                <a:latin typeface="Arial"/>
                <a:cs typeface="Arial"/>
              </a:rPr>
              <a:t>browseFiles():  </a:t>
            </a:r>
            <a:r>
              <a:rPr sz="908" b="1" spc="50" dirty="0">
                <a:solidFill>
                  <a:srgbClr val="000080"/>
                </a:solidFill>
                <a:latin typeface="Arial"/>
                <a:cs typeface="Arial"/>
              </a:rPr>
              <a:t>global </a:t>
            </a:r>
            <a:r>
              <a:rPr sz="908" spc="127" dirty="0">
                <a:latin typeface="Arial"/>
                <a:cs typeface="Arial"/>
              </a:rPr>
              <a:t>filepath  </a:t>
            </a:r>
            <a:r>
              <a:rPr sz="908" b="1" spc="50" dirty="0">
                <a:solidFill>
                  <a:srgbClr val="000080"/>
                </a:solidFill>
                <a:latin typeface="Arial"/>
                <a:cs typeface="Arial"/>
              </a:rPr>
              <a:t>global</a:t>
            </a:r>
            <a:r>
              <a:rPr sz="908" b="1" spc="182" dirty="0">
                <a:solidFill>
                  <a:srgbClr val="000080"/>
                </a:solidFill>
                <a:latin typeface="Arial"/>
                <a:cs typeface="Arial"/>
              </a:rPr>
              <a:t> </a:t>
            </a:r>
            <a:r>
              <a:rPr sz="908" spc="118" dirty="0">
                <a:latin typeface="Arial"/>
                <a:cs typeface="Arial"/>
              </a:rPr>
              <a:t>data_list</a:t>
            </a:r>
            <a:endParaRPr sz="908" dirty="0">
              <a:latin typeface="Arial"/>
              <a:cs typeface="Arial"/>
            </a:endParaRPr>
          </a:p>
          <a:p>
            <a:pPr>
              <a:spcBef>
                <a:spcPts val="41"/>
              </a:spcBef>
            </a:pPr>
            <a:endParaRPr sz="862" dirty="0">
              <a:latin typeface="Arial"/>
              <a:cs typeface="Arial"/>
            </a:endParaRPr>
          </a:p>
          <a:p>
            <a:pPr marL="773429">
              <a:lnSpc>
                <a:spcPts val="1080"/>
              </a:lnSpc>
            </a:pPr>
            <a:r>
              <a:rPr sz="908" i="1" spc="-9" dirty="0">
                <a:solidFill>
                  <a:srgbClr val="808080"/>
                </a:solidFill>
                <a:latin typeface="Arial"/>
                <a:cs typeface="Arial"/>
              </a:rPr>
              <a:t># </a:t>
            </a:r>
            <a:r>
              <a:rPr sz="908" i="1" spc="-41" dirty="0">
                <a:solidFill>
                  <a:srgbClr val="808080"/>
                </a:solidFill>
                <a:latin typeface="Arial"/>
                <a:cs typeface="Arial"/>
              </a:rPr>
              <a:t>Opens </a:t>
            </a:r>
            <a:r>
              <a:rPr sz="908" i="1" spc="-32" dirty="0">
                <a:solidFill>
                  <a:srgbClr val="808080"/>
                </a:solidFill>
                <a:latin typeface="Arial"/>
                <a:cs typeface="Arial"/>
              </a:rPr>
              <a:t>Windows </a:t>
            </a:r>
            <a:r>
              <a:rPr sz="908" i="1" spc="64" dirty="0">
                <a:solidFill>
                  <a:srgbClr val="808080"/>
                </a:solidFill>
                <a:latin typeface="Arial"/>
                <a:cs typeface="Arial"/>
              </a:rPr>
              <a:t>dialogue </a:t>
            </a:r>
            <a:r>
              <a:rPr sz="908" i="1" spc="9" dirty="0">
                <a:solidFill>
                  <a:srgbClr val="808080"/>
                </a:solidFill>
                <a:latin typeface="Arial"/>
                <a:cs typeface="Arial"/>
              </a:rPr>
              <a:t>box </a:t>
            </a:r>
            <a:r>
              <a:rPr sz="908" i="1" spc="118" dirty="0">
                <a:solidFill>
                  <a:srgbClr val="808080"/>
                </a:solidFill>
                <a:latin typeface="Arial"/>
                <a:cs typeface="Arial"/>
              </a:rPr>
              <a:t>to </a:t>
            </a:r>
            <a:r>
              <a:rPr sz="908" i="1" spc="9" dirty="0">
                <a:solidFill>
                  <a:srgbClr val="808080"/>
                </a:solidFill>
                <a:latin typeface="Arial"/>
                <a:cs typeface="Arial"/>
              </a:rPr>
              <a:t>browse </a:t>
            </a:r>
            <a:r>
              <a:rPr sz="908" i="1" spc="73" dirty="0">
                <a:solidFill>
                  <a:srgbClr val="808080"/>
                </a:solidFill>
                <a:latin typeface="Arial"/>
                <a:cs typeface="Arial"/>
              </a:rPr>
              <a:t>the </a:t>
            </a:r>
            <a:r>
              <a:rPr sz="908" i="1" spc="68" dirty="0">
                <a:solidFill>
                  <a:srgbClr val="808080"/>
                </a:solidFill>
                <a:latin typeface="Arial"/>
                <a:cs typeface="Arial"/>
              </a:rPr>
              <a:t>desired</a:t>
            </a:r>
            <a:r>
              <a:rPr sz="908" i="1" spc="141"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marL="773429">
              <a:lnSpc>
                <a:spcPts val="1066"/>
              </a:lnSpc>
            </a:pPr>
            <a:r>
              <a:rPr sz="908" spc="64" dirty="0">
                <a:latin typeface="Arial"/>
                <a:cs typeface="Arial"/>
              </a:rPr>
              <a:t>filename </a:t>
            </a:r>
            <a:r>
              <a:rPr sz="908" spc="-36" dirty="0">
                <a:latin typeface="Arial"/>
                <a:cs typeface="Arial"/>
              </a:rPr>
              <a:t>=</a:t>
            </a:r>
            <a:r>
              <a:rPr sz="908" spc="113" dirty="0">
                <a:latin typeface="Arial"/>
                <a:cs typeface="Arial"/>
              </a:rPr>
              <a:t> filedialog.askopenfilename(</a:t>
            </a:r>
            <a:r>
              <a:rPr sz="908" spc="113" dirty="0">
                <a:solidFill>
                  <a:srgbClr val="660099"/>
                </a:solidFill>
                <a:latin typeface="Arial"/>
                <a:cs typeface="Arial"/>
              </a:rPr>
              <a:t>initialdir</a:t>
            </a:r>
            <a:r>
              <a:rPr sz="908" spc="113" dirty="0">
                <a:latin typeface="Arial"/>
                <a:cs typeface="Arial"/>
              </a:rPr>
              <a:t>=</a:t>
            </a:r>
            <a:r>
              <a:rPr sz="908" b="1" spc="113" dirty="0">
                <a:solidFill>
                  <a:srgbClr val="008080"/>
                </a:solidFill>
                <a:latin typeface="Arial"/>
                <a:cs typeface="Arial"/>
              </a:rPr>
              <a:t>"/"</a:t>
            </a:r>
            <a:r>
              <a:rPr sz="908" spc="113" dirty="0">
                <a:latin typeface="Arial"/>
                <a:cs typeface="Arial"/>
              </a:rPr>
              <a:t>,</a:t>
            </a:r>
            <a:endParaRPr sz="908" dirty="0">
              <a:latin typeface="Arial"/>
              <a:cs typeface="Arial"/>
            </a:endParaRPr>
          </a:p>
          <a:p>
            <a:pPr marL="3181896" marR="131402">
              <a:lnSpc>
                <a:spcPts val="1053"/>
              </a:lnSpc>
              <a:spcBef>
                <a:spcPts val="54"/>
              </a:spcBef>
            </a:pPr>
            <a:r>
              <a:rPr sz="908" spc="103" dirty="0">
                <a:solidFill>
                  <a:srgbClr val="660099"/>
                </a:solidFill>
                <a:latin typeface="Arial"/>
                <a:cs typeface="Arial"/>
              </a:rPr>
              <a:t>title</a:t>
            </a:r>
            <a:r>
              <a:rPr sz="908" spc="103" dirty="0">
                <a:latin typeface="Arial"/>
                <a:cs typeface="Arial"/>
              </a:rPr>
              <a:t>=</a:t>
            </a:r>
            <a:r>
              <a:rPr sz="908" b="1" spc="103" dirty="0">
                <a:solidFill>
                  <a:srgbClr val="008080"/>
                </a:solidFill>
                <a:latin typeface="Arial"/>
                <a:cs typeface="Arial"/>
              </a:rPr>
              <a:t>"Select </a:t>
            </a:r>
            <a:r>
              <a:rPr sz="908" b="1" spc="-9" dirty="0">
                <a:solidFill>
                  <a:srgbClr val="008080"/>
                </a:solidFill>
                <a:latin typeface="Arial"/>
                <a:cs typeface="Arial"/>
              </a:rPr>
              <a:t>a </a:t>
            </a:r>
            <a:r>
              <a:rPr sz="908" b="1" spc="123" dirty="0">
                <a:solidFill>
                  <a:srgbClr val="008080"/>
                </a:solidFill>
                <a:latin typeface="Arial"/>
                <a:cs typeface="Arial"/>
              </a:rPr>
              <a:t>File"</a:t>
            </a:r>
            <a:r>
              <a:rPr sz="908" spc="123" dirty="0">
                <a:latin typeface="Arial"/>
                <a:cs typeface="Arial"/>
              </a:rPr>
              <a:t>,  </a:t>
            </a:r>
            <a:r>
              <a:rPr sz="908" spc="95" dirty="0">
                <a:solidFill>
                  <a:srgbClr val="660099"/>
                </a:solidFill>
                <a:latin typeface="Arial"/>
                <a:cs typeface="Arial"/>
              </a:rPr>
              <a:t>filetypes</a:t>
            </a:r>
            <a:r>
              <a:rPr sz="908" spc="95" dirty="0">
                <a:latin typeface="Arial"/>
                <a:cs typeface="Arial"/>
              </a:rPr>
              <a:t>=((</a:t>
            </a:r>
            <a:r>
              <a:rPr sz="908" b="1" spc="95" dirty="0">
                <a:solidFill>
                  <a:srgbClr val="008080"/>
                </a:solidFill>
                <a:latin typeface="Arial"/>
                <a:cs typeface="Arial"/>
              </a:rPr>
              <a:t>"Text</a:t>
            </a:r>
            <a:r>
              <a:rPr sz="908" b="1" spc="204" dirty="0">
                <a:solidFill>
                  <a:srgbClr val="008080"/>
                </a:solidFill>
                <a:latin typeface="Arial"/>
                <a:cs typeface="Arial"/>
              </a:rPr>
              <a:t> </a:t>
            </a:r>
            <a:r>
              <a:rPr sz="908" b="1" spc="141" dirty="0">
                <a:solidFill>
                  <a:srgbClr val="008080"/>
                </a:solidFill>
                <a:latin typeface="Arial"/>
                <a:cs typeface="Arial"/>
              </a:rPr>
              <a:t>files"</a:t>
            </a:r>
            <a:r>
              <a:rPr sz="908" spc="141" dirty="0">
                <a:latin typeface="Arial"/>
                <a:cs typeface="Arial"/>
              </a:rPr>
              <a:t>,</a:t>
            </a:r>
            <a:endParaRPr sz="908" dirty="0">
              <a:latin typeface="Arial"/>
              <a:cs typeface="Arial"/>
            </a:endParaRPr>
          </a:p>
          <a:p>
            <a:pPr marL="3942646">
              <a:lnSpc>
                <a:spcPts val="1026"/>
              </a:lnSpc>
            </a:pPr>
            <a:r>
              <a:rPr sz="908" b="1" spc="145" dirty="0">
                <a:solidFill>
                  <a:srgbClr val="008080"/>
                </a:solidFill>
                <a:latin typeface="Arial"/>
                <a:cs typeface="Arial"/>
              </a:rPr>
              <a:t>"*.txt*"</a:t>
            </a:r>
            <a:r>
              <a:rPr sz="908" spc="145" dirty="0">
                <a:latin typeface="Arial"/>
                <a:cs typeface="Arial"/>
              </a:rPr>
              <a:t>),</a:t>
            </a:r>
            <a:endParaRPr sz="908" dirty="0">
              <a:latin typeface="Arial"/>
              <a:cs typeface="Arial"/>
            </a:endParaRPr>
          </a:p>
          <a:p>
            <a:pPr marL="3942646" marR="193646" indent="-63972">
              <a:lnSpc>
                <a:spcPts val="1071"/>
              </a:lnSpc>
              <a:spcBef>
                <a:spcPts val="36"/>
              </a:spcBef>
            </a:pPr>
            <a:r>
              <a:rPr sz="908" spc="145" dirty="0">
                <a:latin typeface="Arial"/>
                <a:cs typeface="Arial"/>
              </a:rPr>
              <a:t>(</a:t>
            </a:r>
            <a:r>
              <a:rPr sz="908" b="1" spc="145" dirty="0">
                <a:solidFill>
                  <a:srgbClr val="008080"/>
                </a:solidFill>
                <a:latin typeface="Arial"/>
                <a:cs typeface="Arial"/>
              </a:rPr>
              <a:t>"all </a:t>
            </a:r>
            <a:r>
              <a:rPr sz="908" b="1" spc="141" dirty="0">
                <a:solidFill>
                  <a:srgbClr val="008080"/>
                </a:solidFill>
                <a:latin typeface="Arial"/>
                <a:cs typeface="Arial"/>
              </a:rPr>
              <a:t>files"</a:t>
            </a:r>
            <a:r>
              <a:rPr sz="908" spc="141" dirty="0">
                <a:latin typeface="Arial"/>
                <a:cs typeface="Arial"/>
              </a:rPr>
              <a:t>,  </a:t>
            </a:r>
            <a:r>
              <a:rPr sz="908" b="1" spc="154" dirty="0">
                <a:solidFill>
                  <a:srgbClr val="008080"/>
                </a:solidFill>
                <a:latin typeface="Arial"/>
                <a:cs typeface="Arial"/>
              </a:rPr>
              <a:t>"*.*"</a:t>
            </a:r>
            <a:r>
              <a:rPr sz="908" spc="154" dirty="0">
                <a:latin typeface="Arial"/>
                <a:cs typeface="Arial"/>
              </a:rPr>
              <a:t>)))</a:t>
            </a:r>
            <a:endParaRPr sz="908" dirty="0">
              <a:latin typeface="Arial"/>
              <a:cs typeface="Arial"/>
            </a:endParaRPr>
          </a:p>
        </p:txBody>
      </p:sp>
      <p:pic>
        <p:nvPicPr>
          <p:cNvPr id="6" name="Picture 5">
            <a:extLst>
              <a:ext uri="{FF2B5EF4-FFF2-40B4-BE49-F238E27FC236}">
                <a16:creationId xmlns:a16="http://schemas.microsoft.com/office/drawing/2014/main" id="{90E2B812-8A25-43B6-8BD3-9F0F00DD1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5999"/>
          </a:xfrm>
          <a:prstGeom prst="rect">
            <a:avLst/>
          </a:prstGeom>
        </p:spPr>
      </p:pic>
      <p:sp>
        <p:nvSpPr>
          <p:cNvPr id="5" name="TextBox 4">
            <a:extLst>
              <a:ext uri="{FF2B5EF4-FFF2-40B4-BE49-F238E27FC236}">
                <a16:creationId xmlns:a16="http://schemas.microsoft.com/office/drawing/2014/main" id="{D7CE0486-56F7-4F66-8902-DF2E0DABB010}"/>
              </a:ext>
            </a:extLst>
          </p:cNvPr>
          <p:cNvSpPr txBox="1"/>
          <p:nvPr/>
        </p:nvSpPr>
        <p:spPr>
          <a:xfrm>
            <a:off x="1145356" y="232617"/>
            <a:ext cx="4144879" cy="400110"/>
          </a:xfrm>
          <a:prstGeom prst="rect">
            <a:avLst/>
          </a:prstGeom>
          <a:noFill/>
        </p:spPr>
        <p:txBody>
          <a:bodyPr wrap="square">
            <a:spAutoFit/>
          </a:bodyPr>
          <a:lstStyle/>
          <a:p>
            <a:pPr algn="ctr"/>
            <a:r>
              <a:rPr lang="en-IN" sz="2000" dirty="0">
                <a:effectLst/>
                <a:latin typeface="Georgia" panose="02040502050405020303" pitchFamily="18" charset="0"/>
                <a:ea typeface="Georgia" panose="02040502050405020303" pitchFamily="18" charset="0"/>
                <a:cs typeface="Times New Roman" panose="02020603050405020304" pitchFamily="18" charset="0"/>
              </a:rPr>
              <a:t>SOURCE CODE</a:t>
            </a:r>
            <a:endParaRPr lang="en-IN" sz="9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C13C2B74-1FD6-47C7-B7DA-A53B1D0DCD63}"/>
              </a:ext>
            </a:extLst>
          </p:cNvPr>
          <p:cNvCxnSpPr>
            <a:cxnSpLocks/>
          </p:cNvCxnSpPr>
          <p:nvPr/>
        </p:nvCxnSpPr>
        <p:spPr>
          <a:xfrm>
            <a:off x="2551229" y="629962"/>
            <a:ext cx="1333131" cy="2765"/>
          </a:xfrm>
          <a:prstGeom prst="line">
            <a:avLst/>
          </a:prstGeom>
          <a:noFill/>
          <a:ln w="38100" cap="flat">
            <a:solidFill>
              <a:srgbClr val="000000"/>
            </a:solidFill>
            <a:prstDash val="solid"/>
            <a:miter lim="400000"/>
          </a:ln>
          <a:effectLst/>
          <a:sp3d/>
        </p:spPr>
      </p:cxnSp>
      <p:sp>
        <p:nvSpPr>
          <p:cNvPr id="13" name="TextBox 12">
            <a:extLst>
              <a:ext uri="{FF2B5EF4-FFF2-40B4-BE49-F238E27FC236}">
                <a16:creationId xmlns:a16="http://schemas.microsoft.com/office/drawing/2014/main" id="{0B100452-8487-4A4B-8C51-A3080888240C}"/>
              </a:ext>
            </a:extLst>
          </p:cNvPr>
          <p:cNvSpPr txBox="1"/>
          <p:nvPr/>
        </p:nvSpPr>
        <p:spPr>
          <a:xfrm>
            <a:off x="5975874" y="993944"/>
            <a:ext cx="1383631" cy="523220"/>
          </a:xfrm>
          <a:prstGeom prst="rect">
            <a:avLst/>
          </a:prstGeom>
          <a:noFill/>
        </p:spPr>
        <p:txBody>
          <a:bodyPr wrap="square" rtlCol="0">
            <a:spAutoFit/>
          </a:bodyPr>
          <a:lstStyle/>
          <a:p>
            <a:r>
              <a:rPr lang="en-IN" sz="2800" dirty="0">
                <a:solidFill>
                  <a:schemeClr val="bg1"/>
                </a:solidFill>
              </a:rPr>
              <a:t>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4"/>
            <a:ext cx="5236285" cy="7692486"/>
          </a:xfrm>
          <a:custGeom>
            <a:avLst/>
            <a:gdLst/>
            <a:ahLst/>
            <a:cxnLst/>
            <a:rect l="l" t="t" r="r" b="b"/>
            <a:pathLst>
              <a:path w="5769609" h="8475980">
                <a:moveTo>
                  <a:pt x="5769229" y="7732281"/>
                </a:moveTo>
                <a:lnTo>
                  <a:pt x="0" y="7732281"/>
                </a:lnTo>
                <a:lnTo>
                  <a:pt x="0" y="7881620"/>
                </a:lnTo>
                <a:lnTo>
                  <a:pt x="0" y="8030972"/>
                </a:lnTo>
                <a:lnTo>
                  <a:pt x="0" y="8178800"/>
                </a:lnTo>
                <a:lnTo>
                  <a:pt x="0" y="8328101"/>
                </a:lnTo>
                <a:lnTo>
                  <a:pt x="0" y="8475929"/>
                </a:lnTo>
                <a:lnTo>
                  <a:pt x="5769229" y="8475929"/>
                </a:lnTo>
                <a:lnTo>
                  <a:pt x="5769229" y="7881620"/>
                </a:lnTo>
                <a:lnTo>
                  <a:pt x="5769229" y="7732281"/>
                </a:lnTo>
                <a:close/>
              </a:path>
              <a:path w="5769609" h="8475980">
                <a:moveTo>
                  <a:pt x="5769229" y="7287273"/>
                </a:moveTo>
                <a:lnTo>
                  <a:pt x="0" y="7287273"/>
                </a:lnTo>
                <a:lnTo>
                  <a:pt x="0" y="7435088"/>
                </a:lnTo>
                <a:lnTo>
                  <a:pt x="0" y="7584440"/>
                </a:lnTo>
                <a:lnTo>
                  <a:pt x="0" y="7732268"/>
                </a:lnTo>
                <a:lnTo>
                  <a:pt x="5769229" y="7732268"/>
                </a:lnTo>
                <a:lnTo>
                  <a:pt x="5769229" y="7584440"/>
                </a:lnTo>
                <a:lnTo>
                  <a:pt x="5769229" y="7435088"/>
                </a:lnTo>
                <a:lnTo>
                  <a:pt x="5769229" y="7287273"/>
                </a:lnTo>
                <a:close/>
              </a:path>
              <a:path w="5769609" h="8475980">
                <a:moveTo>
                  <a:pt x="5769229" y="6691071"/>
                </a:moveTo>
                <a:lnTo>
                  <a:pt x="0" y="6691071"/>
                </a:lnTo>
                <a:lnTo>
                  <a:pt x="0" y="6840728"/>
                </a:lnTo>
                <a:lnTo>
                  <a:pt x="0" y="6990080"/>
                </a:lnTo>
                <a:lnTo>
                  <a:pt x="0" y="7137908"/>
                </a:lnTo>
                <a:lnTo>
                  <a:pt x="0" y="7287260"/>
                </a:lnTo>
                <a:lnTo>
                  <a:pt x="5769229" y="7287260"/>
                </a:lnTo>
                <a:lnTo>
                  <a:pt x="5769229" y="7137908"/>
                </a:lnTo>
                <a:lnTo>
                  <a:pt x="5769229" y="6990080"/>
                </a:lnTo>
                <a:lnTo>
                  <a:pt x="5769229" y="6840728"/>
                </a:lnTo>
                <a:lnTo>
                  <a:pt x="5769229" y="6691071"/>
                </a:lnTo>
                <a:close/>
              </a:path>
              <a:path w="5769609" h="8475980">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8475980">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8475980">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8475980">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8475980">
                <a:moveTo>
                  <a:pt x="5769229" y="891552"/>
                </a:moveTo>
                <a:lnTo>
                  <a:pt x="0" y="891552"/>
                </a:lnTo>
                <a:lnTo>
                  <a:pt x="0" y="1040892"/>
                </a:lnTo>
                <a:lnTo>
                  <a:pt x="0" y="1188720"/>
                </a:lnTo>
                <a:lnTo>
                  <a:pt x="0" y="2229612"/>
                </a:lnTo>
                <a:lnTo>
                  <a:pt x="5769229" y="2229612"/>
                </a:lnTo>
                <a:lnTo>
                  <a:pt x="5769229" y="1040892"/>
                </a:lnTo>
                <a:lnTo>
                  <a:pt x="5769229" y="891552"/>
                </a:lnTo>
                <a:close/>
              </a:path>
              <a:path w="5769609" h="8475980">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6" y="1044977"/>
            <a:ext cx="5214385" cy="7819285"/>
          </a:xfrm>
          <a:prstGeom prst="rect">
            <a:avLst/>
          </a:prstGeom>
        </p:spPr>
        <p:txBody>
          <a:bodyPr vert="horz" wrap="square" lIns="0" tIns="10950" rIns="0" bIns="0" rtlCol="0">
            <a:spAutoFit/>
          </a:bodyPr>
          <a:lstStyle/>
          <a:p>
            <a:pPr marL="773429">
              <a:lnSpc>
                <a:spcPts val="1080"/>
              </a:lnSpc>
              <a:spcBef>
                <a:spcPts val="86"/>
              </a:spcBef>
            </a:pPr>
            <a:r>
              <a:rPr sz="908" i="1" spc="-9" dirty="0">
                <a:solidFill>
                  <a:srgbClr val="808080"/>
                </a:solidFill>
                <a:latin typeface="Arial"/>
                <a:cs typeface="Arial"/>
              </a:rPr>
              <a:t># </a:t>
            </a:r>
            <a:r>
              <a:rPr sz="908" i="1" spc="-36" dirty="0">
                <a:solidFill>
                  <a:srgbClr val="808080"/>
                </a:solidFill>
                <a:latin typeface="Arial"/>
                <a:cs typeface="Arial"/>
              </a:rPr>
              <a:t>Change </a:t>
            </a:r>
            <a:r>
              <a:rPr sz="908" i="1" spc="109" dirty="0">
                <a:solidFill>
                  <a:srgbClr val="808080"/>
                </a:solidFill>
                <a:latin typeface="Arial"/>
                <a:cs typeface="Arial"/>
              </a:rPr>
              <a:t>label</a:t>
            </a:r>
            <a:r>
              <a:rPr sz="908" i="1" spc="318" dirty="0">
                <a:solidFill>
                  <a:srgbClr val="808080"/>
                </a:solidFill>
                <a:latin typeface="Arial"/>
                <a:cs typeface="Arial"/>
              </a:rPr>
              <a:t> </a:t>
            </a:r>
            <a:r>
              <a:rPr sz="908" i="1" spc="64" dirty="0">
                <a:solidFill>
                  <a:srgbClr val="808080"/>
                </a:solidFill>
                <a:latin typeface="Arial"/>
                <a:cs typeface="Arial"/>
              </a:rPr>
              <a:t>contents</a:t>
            </a:r>
            <a:endParaRPr sz="908" dirty="0">
              <a:latin typeface="Arial"/>
              <a:cs typeface="Arial"/>
            </a:endParaRPr>
          </a:p>
          <a:p>
            <a:pPr marL="773429">
              <a:lnSpc>
                <a:spcPts val="1080"/>
              </a:lnSpc>
            </a:pPr>
            <a:r>
              <a:rPr sz="908" spc="103" dirty="0">
                <a:latin typeface="Arial"/>
                <a:cs typeface="Arial"/>
              </a:rPr>
              <a:t>label_file_explorer.configure(</a:t>
            </a:r>
            <a:r>
              <a:rPr sz="908" spc="103" dirty="0">
                <a:solidFill>
                  <a:srgbClr val="660099"/>
                </a:solidFill>
                <a:latin typeface="Arial"/>
                <a:cs typeface="Arial"/>
              </a:rPr>
              <a:t>text</a:t>
            </a:r>
            <a:r>
              <a:rPr sz="908" spc="103" dirty="0">
                <a:latin typeface="Arial"/>
                <a:cs typeface="Arial"/>
              </a:rPr>
              <a:t>=</a:t>
            </a:r>
            <a:r>
              <a:rPr sz="908" b="1" spc="103" dirty="0">
                <a:solidFill>
                  <a:srgbClr val="008080"/>
                </a:solidFill>
                <a:latin typeface="Arial"/>
                <a:cs typeface="Arial"/>
              </a:rPr>
              <a:t>"File </a:t>
            </a:r>
            <a:r>
              <a:rPr sz="908" b="1" spc="-32" dirty="0">
                <a:solidFill>
                  <a:srgbClr val="008080"/>
                </a:solidFill>
                <a:latin typeface="Arial"/>
                <a:cs typeface="Arial"/>
              </a:rPr>
              <a:t>Opened: </a:t>
            </a:r>
            <a:r>
              <a:rPr sz="908" b="1" spc="64" dirty="0">
                <a:solidFill>
                  <a:srgbClr val="008080"/>
                </a:solidFill>
                <a:latin typeface="Arial"/>
                <a:cs typeface="Arial"/>
              </a:rPr>
              <a:t>" </a:t>
            </a:r>
            <a:r>
              <a:rPr sz="908" spc="-36" dirty="0">
                <a:latin typeface="Arial"/>
                <a:cs typeface="Arial"/>
              </a:rPr>
              <a:t>+</a:t>
            </a:r>
            <a:r>
              <a:rPr sz="908" spc="-45" dirty="0">
                <a:latin typeface="Arial"/>
                <a:cs typeface="Arial"/>
              </a:rPr>
              <a:t> </a:t>
            </a:r>
            <a:r>
              <a:rPr sz="908" spc="77" dirty="0">
                <a:latin typeface="Arial"/>
                <a:cs typeface="Arial"/>
              </a:rPr>
              <a:t>filename)</a:t>
            </a:r>
            <a:endParaRPr sz="908" dirty="0">
              <a:latin typeface="Arial"/>
              <a:cs typeface="Arial"/>
            </a:endParaRPr>
          </a:p>
          <a:p>
            <a:pPr>
              <a:spcBef>
                <a:spcPts val="41"/>
              </a:spcBef>
            </a:pPr>
            <a:endParaRPr sz="862" dirty="0">
              <a:latin typeface="Arial"/>
              <a:cs typeface="Arial"/>
            </a:endParaRPr>
          </a:p>
          <a:p>
            <a:pPr marL="773429">
              <a:lnSpc>
                <a:spcPts val="1071"/>
              </a:lnSpc>
              <a:tabLst>
                <a:tab pos="2421146" algn="l"/>
              </a:tabLst>
            </a:pPr>
            <a:r>
              <a:rPr sz="908" spc="127" dirty="0">
                <a:latin typeface="Arial"/>
                <a:cs typeface="Arial"/>
              </a:rPr>
              <a:t>filepath</a:t>
            </a:r>
            <a:r>
              <a:rPr sz="908" spc="263" dirty="0">
                <a:latin typeface="Arial"/>
                <a:cs typeface="Arial"/>
              </a:rPr>
              <a:t> </a:t>
            </a:r>
            <a:r>
              <a:rPr sz="908" spc="-36" dirty="0">
                <a:latin typeface="Arial"/>
                <a:cs typeface="Arial"/>
              </a:rPr>
              <a:t>= </a:t>
            </a:r>
            <a:r>
              <a:rPr sz="908" spc="59" dirty="0">
                <a:latin typeface="Arial"/>
                <a:cs typeface="Arial"/>
              </a:rPr>
              <a:t> </a:t>
            </a:r>
            <a:r>
              <a:rPr sz="908" spc="103" dirty="0">
                <a:solidFill>
                  <a:srgbClr val="000080"/>
                </a:solidFill>
                <a:latin typeface="Arial"/>
                <a:cs typeface="Arial"/>
              </a:rPr>
              <a:t>str</a:t>
            </a:r>
            <a:r>
              <a:rPr sz="908" spc="103" dirty="0">
                <a:latin typeface="Arial"/>
                <a:cs typeface="Arial"/>
              </a:rPr>
              <a:t>(filename)	</a:t>
            </a:r>
            <a:r>
              <a:rPr sz="908" i="1" spc="-9" dirty="0">
                <a:solidFill>
                  <a:srgbClr val="808080"/>
                </a:solidFill>
                <a:latin typeface="Arial"/>
                <a:cs typeface="Arial"/>
              </a:rPr>
              <a:t># </a:t>
            </a:r>
            <a:r>
              <a:rPr sz="908" i="1" spc="-27" dirty="0">
                <a:solidFill>
                  <a:srgbClr val="808080"/>
                </a:solidFill>
                <a:latin typeface="Arial"/>
                <a:cs typeface="Arial"/>
              </a:rPr>
              <a:t>Changes </a:t>
            </a:r>
            <a:r>
              <a:rPr sz="908" i="1" spc="73" dirty="0">
                <a:solidFill>
                  <a:srgbClr val="808080"/>
                </a:solidFill>
                <a:latin typeface="Arial"/>
                <a:cs typeface="Arial"/>
              </a:rPr>
              <a:t>the </a:t>
            </a:r>
            <a:r>
              <a:rPr sz="908" i="1" spc="77" dirty="0">
                <a:solidFill>
                  <a:srgbClr val="808080"/>
                </a:solidFill>
                <a:latin typeface="Arial"/>
                <a:cs typeface="Arial"/>
              </a:rPr>
              <a:t>extracted </a:t>
            </a:r>
            <a:r>
              <a:rPr sz="908" i="1" spc="127" dirty="0">
                <a:solidFill>
                  <a:srgbClr val="808080"/>
                </a:solidFill>
                <a:latin typeface="Arial"/>
                <a:cs typeface="Arial"/>
              </a:rPr>
              <a:t>filepath </a:t>
            </a:r>
            <a:r>
              <a:rPr sz="908" i="1" spc="118" dirty="0">
                <a:solidFill>
                  <a:srgbClr val="808080"/>
                </a:solidFill>
                <a:latin typeface="Arial"/>
                <a:cs typeface="Arial"/>
              </a:rPr>
              <a:t>to</a:t>
            </a:r>
            <a:r>
              <a:rPr sz="908" i="1" spc="113" dirty="0">
                <a:solidFill>
                  <a:srgbClr val="808080"/>
                </a:solidFill>
                <a:latin typeface="Arial"/>
                <a:cs typeface="Arial"/>
              </a:rPr>
              <a:t> </a:t>
            </a:r>
            <a:r>
              <a:rPr sz="908" i="1" spc="123" dirty="0">
                <a:solidFill>
                  <a:srgbClr val="808080"/>
                </a:solidFill>
                <a:latin typeface="Arial"/>
                <a:cs typeface="Arial"/>
              </a:rPr>
              <a:t>string</a:t>
            </a:r>
            <a:endParaRPr sz="908" dirty="0">
              <a:latin typeface="Arial"/>
              <a:cs typeface="Arial"/>
            </a:endParaRPr>
          </a:p>
          <a:p>
            <a:pPr marL="773429">
              <a:lnSpc>
                <a:spcPts val="1062"/>
              </a:lnSpc>
            </a:pPr>
            <a:r>
              <a:rPr sz="908" spc="82" dirty="0">
                <a:latin typeface="Arial"/>
                <a:cs typeface="Arial"/>
              </a:rPr>
              <a:t>data_list.append(</a:t>
            </a:r>
            <a:endParaRPr sz="908" dirty="0">
              <a:latin typeface="Arial"/>
              <a:cs typeface="Arial"/>
            </a:endParaRPr>
          </a:p>
          <a:p>
            <a:pPr marL="11527" marR="4611" indent="1014910">
              <a:lnSpc>
                <a:spcPts val="1071"/>
              </a:lnSpc>
              <a:spcBef>
                <a:spcPts val="41"/>
              </a:spcBef>
              <a:tabLst>
                <a:tab pos="1723791" algn="l"/>
              </a:tabLst>
            </a:pPr>
            <a:r>
              <a:rPr sz="908" spc="136" dirty="0">
                <a:latin typeface="Arial"/>
                <a:cs typeface="Arial"/>
              </a:rPr>
              <a:t>filepath)	</a:t>
            </a:r>
            <a:r>
              <a:rPr sz="908" i="1" spc="-9" dirty="0">
                <a:solidFill>
                  <a:srgbClr val="808080"/>
                </a:solidFill>
                <a:latin typeface="Arial"/>
                <a:cs typeface="Arial"/>
              </a:rPr>
              <a:t># </a:t>
            </a:r>
            <a:r>
              <a:rPr sz="908" i="1" spc="-18" dirty="0">
                <a:solidFill>
                  <a:srgbClr val="808080"/>
                </a:solidFill>
                <a:latin typeface="Arial"/>
                <a:cs typeface="Arial"/>
              </a:rPr>
              <a:t>Appends </a:t>
            </a:r>
            <a:r>
              <a:rPr sz="908" i="1" spc="73" dirty="0">
                <a:solidFill>
                  <a:srgbClr val="808080"/>
                </a:solidFill>
                <a:latin typeface="Arial"/>
                <a:cs typeface="Arial"/>
              </a:rPr>
              <a:t>the </a:t>
            </a:r>
            <a:r>
              <a:rPr sz="908" i="1" spc="77" dirty="0">
                <a:solidFill>
                  <a:srgbClr val="808080"/>
                </a:solidFill>
                <a:latin typeface="Arial"/>
                <a:cs typeface="Arial"/>
              </a:rPr>
              <a:t>extracted </a:t>
            </a:r>
            <a:r>
              <a:rPr sz="908" i="1" spc="127" dirty="0">
                <a:solidFill>
                  <a:srgbClr val="808080"/>
                </a:solidFill>
                <a:latin typeface="Arial"/>
                <a:cs typeface="Arial"/>
              </a:rPr>
              <a:t>filepath into </a:t>
            </a:r>
            <a:r>
              <a:rPr sz="908" i="1" spc="-9" dirty="0">
                <a:solidFill>
                  <a:srgbClr val="808080"/>
                </a:solidFill>
                <a:latin typeface="Arial"/>
                <a:cs typeface="Arial"/>
              </a:rPr>
              <a:t>a </a:t>
            </a:r>
            <a:r>
              <a:rPr sz="908" i="1" spc="177" dirty="0">
                <a:solidFill>
                  <a:srgbClr val="808080"/>
                </a:solidFill>
                <a:latin typeface="Arial"/>
                <a:cs typeface="Arial"/>
              </a:rPr>
              <a:t>list(later </a:t>
            </a:r>
            <a:r>
              <a:rPr sz="908" i="1" dirty="0">
                <a:solidFill>
                  <a:srgbClr val="808080"/>
                </a:solidFill>
                <a:latin typeface="Arial"/>
                <a:cs typeface="Arial"/>
              </a:rPr>
              <a:t>used  </a:t>
            </a:r>
            <a:r>
              <a:rPr sz="908" i="1" spc="118" dirty="0">
                <a:solidFill>
                  <a:srgbClr val="808080"/>
                </a:solidFill>
                <a:latin typeface="Arial"/>
                <a:cs typeface="Arial"/>
              </a:rPr>
              <a:t>to </a:t>
            </a:r>
            <a:r>
              <a:rPr sz="908" i="1" spc="113" dirty="0">
                <a:solidFill>
                  <a:srgbClr val="808080"/>
                </a:solidFill>
                <a:latin typeface="Arial"/>
                <a:cs typeface="Arial"/>
              </a:rPr>
              <a:t>flush </a:t>
            </a:r>
            <a:r>
              <a:rPr sz="908" i="1" spc="64" dirty="0">
                <a:solidFill>
                  <a:srgbClr val="808080"/>
                </a:solidFill>
                <a:latin typeface="Arial"/>
                <a:cs typeface="Arial"/>
              </a:rPr>
              <a:t>contents </a:t>
            </a:r>
            <a:r>
              <a:rPr sz="908" i="1" spc="95" dirty="0">
                <a:solidFill>
                  <a:srgbClr val="808080"/>
                </a:solidFill>
                <a:latin typeface="Arial"/>
                <a:cs typeface="Arial"/>
              </a:rPr>
              <a:t>inside </a:t>
            </a:r>
            <a:r>
              <a:rPr sz="908" i="1" spc="109" dirty="0">
                <a:solidFill>
                  <a:srgbClr val="808080"/>
                </a:solidFill>
                <a:latin typeface="Arial"/>
                <a:cs typeface="Arial"/>
              </a:rPr>
              <a:t>sql</a:t>
            </a:r>
            <a:r>
              <a:rPr sz="908" i="1" spc="191" dirty="0">
                <a:solidFill>
                  <a:srgbClr val="808080"/>
                </a:solidFill>
                <a:latin typeface="Arial"/>
                <a:cs typeface="Arial"/>
              </a:rPr>
              <a:t> </a:t>
            </a:r>
            <a:r>
              <a:rPr sz="908" i="1" spc="113" dirty="0">
                <a:solidFill>
                  <a:srgbClr val="808080"/>
                </a:solidFill>
                <a:latin typeface="Arial"/>
                <a:cs typeface="Arial"/>
              </a:rPr>
              <a:t>table)</a:t>
            </a:r>
            <a:endParaRPr sz="908" dirty="0">
              <a:latin typeface="Arial"/>
              <a:cs typeface="Arial"/>
            </a:endParaRPr>
          </a:p>
          <a:p>
            <a:pPr>
              <a:spcBef>
                <a:spcPts val="9"/>
              </a:spcBef>
            </a:pPr>
            <a:endParaRPr sz="862" dirty="0">
              <a:latin typeface="Arial"/>
              <a:cs typeface="Arial"/>
            </a:endParaRPr>
          </a:p>
          <a:p>
            <a:pPr marL="518693">
              <a:lnSpc>
                <a:spcPts val="1071"/>
              </a:lnSpc>
            </a:pPr>
            <a:r>
              <a:rPr sz="908" b="1" spc="41" dirty="0">
                <a:solidFill>
                  <a:srgbClr val="000080"/>
                </a:solidFill>
                <a:latin typeface="Arial"/>
                <a:cs typeface="Arial"/>
              </a:rPr>
              <a:t>class</a:t>
            </a:r>
            <a:r>
              <a:rPr sz="908" b="1" spc="241" dirty="0">
                <a:solidFill>
                  <a:srgbClr val="000080"/>
                </a:solidFill>
                <a:latin typeface="Arial"/>
                <a:cs typeface="Arial"/>
              </a:rPr>
              <a:t> </a:t>
            </a:r>
            <a:r>
              <a:rPr sz="908" spc="32" dirty="0">
                <a:latin typeface="Arial"/>
                <a:cs typeface="Arial"/>
              </a:rPr>
              <a:t>page2:</a:t>
            </a:r>
            <a:endParaRPr sz="908" dirty="0">
              <a:latin typeface="Arial"/>
              <a:cs typeface="Arial"/>
            </a:endParaRPr>
          </a:p>
          <a:p>
            <a:pPr marL="773429">
              <a:lnSpc>
                <a:spcPts val="1062"/>
              </a:lnSpc>
            </a:pPr>
            <a:r>
              <a:rPr sz="908" b="1" spc="36" dirty="0">
                <a:solidFill>
                  <a:srgbClr val="000080"/>
                </a:solidFill>
                <a:latin typeface="Arial"/>
                <a:cs typeface="Arial"/>
              </a:rPr>
              <a:t>def</a:t>
            </a:r>
            <a:r>
              <a:rPr sz="908" b="1" spc="250" dirty="0">
                <a:solidFill>
                  <a:srgbClr val="000080"/>
                </a:solidFill>
                <a:latin typeface="Arial"/>
                <a:cs typeface="Arial"/>
              </a:rPr>
              <a:t> </a:t>
            </a:r>
            <a:r>
              <a:rPr sz="908" spc="103" dirty="0">
                <a:latin typeface="Arial"/>
                <a:cs typeface="Arial"/>
              </a:rPr>
              <a:t>write_key():</a:t>
            </a:r>
            <a:endParaRPr sz="908" dirty="0">
              <a:latin typeface="Arial"/>
              <a:cs typeface="Arial"/>
            </a:endParaRPr>
          </a:p>
          <a:p>
            <a:pPr marL="1026437">
              <a:lnSpc>
                <a:spcPts val="1080"/>
              </a:lnSpc>
            </a:pPr>
            <a:r>
              <a:rPr sz="908" b="1" spc="50" dirty="0">
                <a:solidFill>
                  <a:srgbClr val="000080"/>
                </a:solidFill>
                <a:latin typeface="Arial"/>
                <a:cs typeface="Arial"/>
              </a:rPr>
              <a:t>global</a:t>
            </a:r>
            <a:r>
              <a:rPr sz="908" b="1" spc="245" dirty="0">
                <a:solidFill>
                  <a:srgbClr val="000080"/>
                </a:solidFill>
                <a:latin typeface="Arial"/>
                <a:cs typeface="Arial"/>
              </a:rPr>
              <a:t> </a:t>
            </a:r>
            <a:r>
              <a:rPr sz="908" spc="14" dirty="0">
                <a:latin typeface="Arial"/>
                <a:cs typeface="Arial"/>
              </a:rPr>
              <a:t>key2</a:t>
            </a:r>
            <a:endParaRPr sz="908" dirty="0">
              <a:latin typeface="Arial"/>
              <a:cs typeface="Arial"/>
            </a:endParaRPr>
          </a:p>
          <a:p>
            <a:pPr>
              <a:spcBef>
                <a:spcPts val="41"/>
              </a:spcBef>
            </a:pPr>
            <a:endParaRPr sz="862" dirty="0">
              <a:latin typeface="Arial"/>
              <a:cs typeface="Arial"/>
            </a:endParaRPr>
          </a:p>
          <a:p>
            <a:pPr marL="1026437">
              <a:lnSpc>
                <a:spcPts val="1080"/>
              </a:lnSpc>
              <a:tabLst>
                <a:tab pos="2927736" algn="l"/>
              </a:tabLst>
            </a:pPr>
            <a:r>
              <a:rPr sz="908" spc="14" dirty="0">
                <a:latin typeface="Arial"/>
                <a:cs typeface="Arial"/>
              </a:rPr>
              <a:t>key1</a:t>
            </a:r>
            <a:r>
              <a:rPr sz="908" spc="254" dirty="0">
                <a:latin typeface="Arial"/>
                <a:cs typeface="Arial"/>
              </a:rPr>
              <a:t> </a:t>
            </a:r>
            <a:r>
              <a:rPr sz="908" spc="-36" dirty="0">
                <a:latin typeface="Arial"/>
                <a:cs typeface="Arial"/>
              </a:rPr>
              <a:t>= </a:t>
            </a:r>
            <a:r>
              <a:rPr sz="908" spc="32" dirty="0">
                <a:latin typeface="Arial"/>
                <a:cs typeface="Arial"/>
              </a:rPr>
              <a:t> </a:t>
            </a:r>
            <a:r>
              <a:rPr sz="908" spc="68" dirty="0">
                <a:latin typeface="Arial"/>
                <a:cs typeface="Arial"/>
              </a:rPr>
              <a:t>Fernet.generate_key()	</a:t>
            </a:r>
            <a:r>
              <a:rPr sz="908" i="1" spc="-9" dirty="0">
                <a:solidFill>
                  <a:srgbClr val="808080"/>
                </a:solidFill>
                <a:latin typeface="Arial"/>
                <a:cs typeface="Arial"/>
              </a:rPr>
              <a:t># </a:t>
            </a:r>
            <a:r>
              <a:rPr sz="908" i="1" spc="45" dirty="0">
                <a:solidFill>
                  <a:srgbClr val="808080"/>
                </a:solidFill>
                <a:latin typeface="Arial"/>
                <a:cs typeface="Arial"/>
              </a:rPr>
              <a:t>Generating </a:t>
            </a:r>
            <a:r>
              <a:rPr sz="908" i="1" spc="-27" dirty="0">
                <a:solidFill>
                  <a:srgbClr val="808080"/>
                </a:solidFill>
                <a:latin typeface="Arial"/>
                <a:cs typeface="Arial"/>
              </a:rPr>
              <a:t>Key</a:t>
            </a:r>
            <a:r>
              <a:rPr sz="908" i="1" spc="145" dirty="0">
                <a:solidFill>
                  <a:srgbClr val="808080"/>
                </a:solidFill>
                <a:latin typeface="Arial"/>
                <a:cs typeface="Arial"/>
              </a:rPr>
              <a:t> </a:t>
            </a:r>
            <a:r>
              <a:rPr sz="908" i="1" spc="109" dirty="0">
                <a:solidFill>
                  <a:srgbClr val="808080"/>
                </a:solidFill>
                <a:latin typeface="Arial"/>
                <a:cs typeface="Arial"/>
              </a:rPr>
              <a:t>(binary)</a:t>
            </a:r>
            <a:endParaRPr sz="908" dirty="0">
              <a:latin typeface="Arial"/>
              <a:cs typeface="Arial"/>
            </a:endParaRPr>
          </a:p>
          <a:p>
            <a:pPr marL="1026437">
              <a:lnSpc>
                <a:spcPts val="1062"/>
              </a:lnSpc>
              <a:tabLst>
                <a:tab pos="3624514" algn="l"/>
              </a:tabLst>
            </a:pPr>
            <a:r>
              <a:rPr sz="908" b="1" spc="41" dirty="0">
                <a:solidFill>
                  <a:srgbClr val="000080"/>
                </a:solidFill>
                <a:latin typeface="Arial"/>
                <a:cs typeface="Arial"/>
              </a:rPr>
              <a:t>with  </a:t>
            </a:r>
            <a:r>
              <a:rPr sz="908" spc="45" dirty="0">
                <a:solidFill>
                  <a:srgbClr val="000080"/>
                </a:solidFill>
                <a:latin typeface="Arial"/>
                <a:cs typeface="Arial"/>
              </a:rPr>
              <a:t>open</a:t>
            </a:r>
            <a:r>
              <a:rPr sz="908" spc="45" dirty="0">
                <a:latin typeface="Arial"/>
                <a:cs typeface="Arial"/>
              </a:rPr>
              <a:t>(</a:t>
            </a:r>
            <a:r>
              <a:rPr sz="908" b="1" spc="45" dirty="0">
                <a:solidFill>
                  <a:srgbClr val="008080"/>
                </a:solidFill>
                <a:latin typeface="Arial"/>
                <a:cs typeface="Arial"/>
              </a:rPr>
              <a:t>"key.key"</a:t>
            </a:r>
            <a:r>
              <a:rPr sz="908" spc="45" dirty="0">
                <a:latin typeface="Arial"/>
                <a:cs typeface="Arial"/>
              </a:rPr>
              <a:t>,  </a:t>
            </a:r>
            <a:r>
              <a:rPr sz="908" b="1" spc="9" dirty="0">
                <a:solidFill>
                  <a:srgbClr val="008080"/>
                </a:solidFill>
                <a:latin typeface="Arial"/>
                <a:cs typeface="Arial"/>
              </a:rPr>
              <a:t>"wb"</a:t>
            </a:r>
            <a:r>
              <a:rPr sz="908" spc="9" dirty="0">
                <a:latin typeface="Arial"/>
                <a:cs typeface="Arial"/>
              </a:rPr>
              <a:t>)</a:t>
            </a:r>
            <a:r>
              <a:rPr sz="908" spc="136" dirty="0">
                <a:latin typeface="Arial"/>
                <a:cs typeface="Arial"/>
              </a:rPr>
              <a:t> </a:t>
            </a:r>
            <a:r>
              <a:rPr sz="908" b="1" spc="-14" dirty="0">
                <a:solidFill>
                  <a:srgbClr val="000080"/>
                </a:solidFill>
                <a:latin typeface="Arial"/>
                <a:cs typeface="Arial"/>
              </a:rPr>
              <a:t>as </a:t>
            </a:r>
            <a:r>
              <a:rPr sz="908" b="1" spc="27" dirty="0">
                <a:solidFill>
                  <a:srgbClr val="000080"/>
                </a:solidFill>
                <a:latin typeface="Arial"/>
                <a:cs typeface="Arial"/>
              </a:rPr>
              <a:t> </a:t>
            </a:r>
            <a:r>
              <a:rPr sz="908" spc="123" dirty="0">
                <a:latin typeface="Arial"/>
                <a:cs typeface="Arial"/>
              </a:rPr>
              <a:t>key_file:	</a:t>
            </a:r>
            <a:r>
              <a:rPr sz="908" i="1" spc="-9" dirty="0">
                <a:solidFill>
                  <a:srgbClr val="808080"/>
                </a:solidFill>
                <a:latin typeface="Arial"/>
                <a:cs typeface="Arial"/>
              </a:rPr>
              <a:t># </a:t>
            </a:r>
            <a:r>
              <a:rPr sz="908" i="1" spc="91" dirty="0">
                <a:solidFill>
                  <a:srgbClr val="808080"/>
                </a:solidFill>
                <a:latin typeface="Arial"/>
                <a:cs typeface="Arial"/>
              </a:rPr>
              <a:t>Writing </a:t>
            </a:r>
            <a:r>
              <a:rPr sz="908" i="1" spc="73" dirty="0">
                <a:solidFill>
                  <a:srgbClr val="808080"/>
                </a:solidFill>
                <a:latin typeface="Arial"/>
                <a:cs typeface="Arial"/>
              </a:rPr>
              <a:t>the </a:t>
            </a:r>
            <a:r>
              <a:rPr sz="908" i="1" spc="23" dirty="0">
                <a:solidFill>
                  <a:srgbClr val="808080"/>
                </a:solidFill>
                <a:latin typeface="Arial"/>
                <a:cs typeface="Arial"/>
              </a:rPr>
              <a:t>key </a:t>
            </a:r>
            <a:r>
              <a:rPr sz="908" i="1" spc="127" dirty="0">
                <a:solidFill>
                  <a:srgbClr val="808080"/>
                </a:solidFill>
                <a:latin typeface="Arial"/>
                <a:cs typeface="Arial"/>
              </a:rPr>
              <a:t>into</a:t>
            </a:r>
            <a:r>
              <a:rPr sz="908" i="1" spc="163" dirty="0">
                <a:solidFill>
                  <a:srgbClr val="808080"/>
                </a:solidFill>
                <a:latin typeface="Arial"/>
                <a:cs typeface="Arial"/>
              </a:rPr>
              <a:t> </a:t>
            </a:r>
            <a:r>
              <a:rPr sz="908" i="1" spc="-9" dirty="0">
                <a:solidFill>
                  <a:srgbClr val="808080"/>
                </a:solidFill>
                <a:latin typeface="Arial"/>
                <a:cs typeface="Arial"/>
              </a:rPr>
              <a:t>a</a:t>
            </a:r>
            <a:endParaRPr sz="908" dirty="0">
              <a:latin typeface="Arial"/>
              <a:cs typeface="Arial"/>
            </a:endParaRPr>
          </a:p>
          <a:p>
            <a:pPr marL="11527">
              <a:lnSpc>
                <a:spcPts val="1062"/>
              </a:lnSpc>
            </a:pPr>
            <a:r>
              <a:rPr sz="908" i="1" spc="204" dirty="0">
                <a:solidFill>
                  <a:srgbClr val="808080"/>
                </a:solidFill>
                <a:latin typeface="Arial"/>
                <a:cs typeface="Arial"/>
              </a:rPr>
              <a:t>file</a:t>
            </a:r>
            <a:r>
              <a:rPr sz="908" i="1" spc="250" dirty="0">
                <a:solidFill>
                  <a:srgbClr val="808080"/>
                </a:solidFill>
                <a:latin typeface="Arial"/>
                <a:cs typeface="Arial"/>
              </a:rPr>
              <a:t> </a:t>
            </a:r>
            <a:r>
              <a:rPr sz="908" i="1" spc="113" dirty="0">
                <a:solidFill>
                  <a:srgbClr val="808080"/>
                </a:solidFill>
                <a:latin typeface="Arial"/>
                <a:cs typeface="Arial"/>
              </a:rPr>
              <a:t>'key.key'</a:t>
            </a:r>
            <a:endParaRPr sz="908" dirty="0">
              <a:latin typeface="Arial"/>
              <a:cs typeface="Arial"/>
            </a:endParaRPr>
          </a:p>
          <a:p>
            <a:pPr marL="1279444">
              <a:lnSpc>
                <a:spcPts val="1080"/>
              </a:lnSpc>
            </a:pPr>
            <a:r>
              <a:rPr sz="908" spc="103" dirty="0">
                <a:latin typeface="Arial"/>
                <a:cs typeface="Arial"/>
              </a:rPr>
              <a:t>key_file.write(key1)</a:t>
            </a:r>
            <a:endParaRPr sz="908" dirty="0">
              <a:latin typeface="Arial"/>
              <a:cs typeface="Arial"/>
            </a:endParaRPr>
          </a:p>
          <a:p>
            <a:pPr>
              <a:spcBef>
                <a:spcPts val="5"/>
              </a:spcBef>
            </a:pPr>
            <a:endParaRPr sz="953" dirty="0">
              <a:latin typeface="Arial"/>
              <a:cs typeface="Arial"/>
            </a:endParaRPr>
          </a:p>
          <a:p>
            <a:pPr marL="11527" marR="314674" indent="1014910">
              <a:lnSpc>
                <a:spcPts val="1053"/>
              </a:lnSpc>
              <a:tabLst>
                <a:tab pos="3371507" algn="l"/>
              </a:tabLst>
            </a:pPr>
            <a:r>
              <a:rPr sz="908" spc="14" dirty="0">
                <a:latin typeface="Arial"/>
                <a:cs typeface="Arial"/>
              </a:rPr>
              <a:t>key2  </a:t>
            </a:r>
            <a:r>
              <a:rPr sz="908" spc="-36" dirty="0">
                <a:latin typeface="Arial"/>
                <a:cs typeface="Arial"/>
              </a:rPr>
              <a:t>= </a:t>
            </a:r>
            <a:r>
              <a:rPr sz="908" spc="32" dirty="0">
                <a:latin typeface="Arial"/>
                <a:cs typeface="Arial"/>
              </a:rPr>
              <a:t> </a:t>
            </a:r>
            <a:r>
              <a:rPr sz="908" spc="45" dirty="0">
                <a:solidFill>
                  <a:srgbClr val="000080"/>
                </a:solidFill>
                <a:latin typeface="Arial"/>
                <a:cs typeface="Arial"/>
              </a:rPr>
              <a:t>open</a:t>
            </a:r>
            <a:r>
              <a:rPr sz="908" spc="45" dirty="0">
                <a:latin typeface="Arial"/>
                <a:cs typeface="Arial"/>
              </a:rPr>
              <a:t>(</a:t>
            </a:r>
            <a:r>
              <a:rPr sz="908" b="1" spc="45" dirty="0">
                <a:solidFill>
                  <a:srgbClr val="008080"/>
                </a:solidFill>
                <a:latin typeface="Arial"/>
                <a:cs typeface="Arial"/>
              </a:rPr>
              <a:t>"key.key"</a:t>
            </a:r>
            <a:r>
              <a:rPr sz="908" spc="45" dirty="0">
                <a:latin typeface="Arial"/>
                <a:cs typeface="Arial"/>
              </a:rPr>
              <a:t>,</a:t>
            </a:r>
            <a:r>
              <a:rPr sz="908" spc="268" dirty="0">
                <a:latin typeface="Arial"/>
                <a:cs typeface="Arial"/>
              </a:rPr>
              <a:t> </a:t>
            </a:r>
            <a:r>
              <a:rPr sz="908" b="1" spc="100" dirty="0">
                <a:solidFill>
                  <a:srgbClr val="008080"/>
                </a:solidFill>
                <a:latin typeface="Arial"/>
                <a:cs typeface="Arial"/>
              </a:rPr>
              <a:t>"rb"</a:t>
            </a:r>
            <a:r>
              <a:rPr sz="908" spc="100" dirty="0">
                <a:latin typeface="Arial"/>
                <a:cs typeface="Arial"/>
              </a:rPr>
              <a:t>).read()	</a:t>
            </a:r>
            <a:r>
              <a:rPr sz="908" i="1" spc="-9" dirty="0">
                <a:solidFill>
                  <a:srgbClr val="808080"/>
                </a:solidFill>
                <a:latin typeface="Arial"/>
                <a:cs typeface="Arial"/>
              </a:rPr>
              <a:t># </a:t>
            </a:r>
            <a:r>
              <a:rPr sz="908" i="1" dirty="0">
                <a:solidFill>
                  <a:srgbClr val="808080"/>
                </a:solidFill>
                <a:latin typeface="Arial"/>
                <a:cs typeface="Arial"/>
              </a:rPr>
              <a:t>Loads </a:t>
            </a:r>
            <a:r>
              <a:rPr sz="908" i="1" spc="73" dirty="0">
                <a:solidFill>
                  <a:srgbClr val="808080"/>
                </a:solidFill>
                <a:latin typeface="Arial"/>
                <a:cs typeface="Arial"/>
              </a:rPr>
              <a:t>the </a:t>
            </a:r>
            <a:r>
              <a:rPr sz="908" i="1" spc="23" dirty="0">
                <a:solidFill>
                  <a:srgbClr val="808080"/>
                </a:solidFill>
                <a:latin typeface="Arial"/>
                <a:cs typeface="Arial"/>
              </a:rPr>
              <a:t>key </a:t>
            </a:r>
            <a:r>
              <a:rPr sz="908" i="1" spc="45" dirty="0">
                <a:solidFill>
                  <a:srgbClr val="808080"/>
                </a:solidFill>
                <a:latin typeface="Arial"/>
                <a:cs typeface="Arial"/>
              </a:rPr>
              <a:t>from </a:t>
            </a:r>
            <a:r>
              <a:rPr sz="908" i="1" spc="73" dirty="0">
                <a:solidFill>
                  <a:srgbClr val="808080"/>
                </a:solidFill>
                <a:latin typeface="Arial"/>
                <a:cs typeface="Arial"/>
              </a:rPr>
              <a:t>the  </a:t>
            </a:r>
            <a:r>
              <a:rPr sz="908" i="1" spc="91" dirty="0">
                <a:solidFill>
                  <a:srgbClr val="808080"/>
                </a:solidFill>
                <a:latin typeface="Arial"/>
                <a:cs typeface="Arial"/>
              </a:rPr>
              <a:t>current </a:t>
            </a:r>
            <a:r>
              <a:rPr sz="908" i="1" spc="109" dirty="0">
                <a:solidFill>
                  <a:srgbClr val="808080"/>
                </a:solidFill>
                <a:latin typeface="Arial"/>
                <a:cs typeface="Arial"/>
              </a:rPr>
              <a:t>directory </a:t>
            </a:r>
            <a:r>
              <a:rPr sz="908" i="1" spc="-64" dirty="0">
                <a:solidFill>
                  <a:srgbClr val="808080"/>
                </a:solidFill>
                <a:latin typeface="Arial"/>
                <a:cs typeface="Arial"/>
              </a:rPr>
              <a:t>named</a:t>
            </a:r>
            <a:r>
              <a:rPr sz="908" i="1" spc="5" dirty="0">
                <a:solidFill>
                  <a:srgbClr val="808080"/>
                </a:solidFill>
                <a:latin typeface="Arial"/>
                <a:cs typeface="Arial"/>
              </a:rPr>
              <a:t> </a:t>
            </a:r>
            <a:r>
              <a:rPr sz="908" i="1" spc="86" dirty="0">
                <a:solidFill>
                  <a:srgbClr val="808080"/>
                </a:solidFill>
                <a:latin typeface="Arial"/>
                <a:cs typeface="Arial"/>
              </a:rPr>
              <a:t>`key.key`</a:t>
            </a:r>
            <a:endParaRPr sz="908" dirty="0">
              <a:latin typeface="Arial"/>
              <a:cs typeface="Arial"/>
            </a:endParaRPr>
          </a:p>
          <a:p>
            <a:pPr>
              <a:spcBef>
                <a:spcPts val="41"/>
              </a:spcBef>
            </a:pPr>
            <a:endParaRPr sz="908" dirty="0">
              <a:latin typeface="Arial"/>
              <a:cs typeface="Arial"/>
            </a:endParaRPr>
          </a:p>
          <a:p>
            <a:pPr marL="11527" marR="258770" indent="1014910">
              <a:lnSpc>
                <a:spcPts val="1053"/>
              </a:lnSpc>
            </a:pPr>
            <a:r>
              <a:rPr sz="908" i="1" spc="-9" dirty="0">
                <a:solidFill>
                  <a:srgbClr val="808080"/>
                </a:solidFill>
                <a:latin typeface="Arial"/>
                <a:cs typeface="Arial"/>
              </a:rPr>
              <a:t># </a:t>
            </a:r>
            <a:r>
              <a:rPr sz="908" i="1" spc="5" dirty="0">
                <a:solidFill>
                  <a:srgbClr val="808080"/>
                </a:solidFill>
                <a:latin typeface="Arial"/>
                <a:cs typeface="Arial"/>
              </a:rPr>
              <a:t>Changing </a:t>
            </a:r>
            <a:r>
              <a:rPr sz="908" i="1" spc="73" dirty="0">
                <a:solidFill>
                  <a:srgbClr val="808080"/>
                </a:solidFill>
                <a:latin typeface="Arial"/>
                <a:cs typeface="Arial"/>
              </a:rPr>
              <a:t>the </a:t>
            </a:r>
            <a:r>
              <a:rPr sz="908" i="1" spc="-73" dirty="0">
                <a:solidFill>
                  <a:srgbClr val="808080"/>
                </a:solidFill>
                <a:latin typeface="Arial"/>
                <a:cs typeface="Arial"/>
              </a:rPr>
              <a:t>name </a:t>
            </a:r>
            <a:r>
              <a:rPr sz="908" i="1" spc="118" dirty="0">
                <a:solidFill>
                  <a:srgbClr val="808080"/>
                </a:solidFill>
                <a:latin typeface="Arial"/>
                <a:cs typeface="Arial"/>
              </a:rPr>
              <a:t>of </a:t>
            </a:r>
            <a:r>
              <a:rPr sz="908" i="1" spc="73" dirty="0">
                <a:solidFill>
                  <a:srgbClr val="808080"/>
                </a:solidFill>
                <a:latin typeface="Arial"/>
                <a:cs typeface="Arial"/>
              </a:rPr>
              <a:t>the </a:t>
            </a:r>
            <a:r>
              <a:rPr sz="908" i="1" spc="204" dirty="0">
                <a:solidFill>
                  <a:srgbClr val="808080"/>
                </a:solidFill>
                <a:latin typeface="Arial"/>
                <a:cs typeface="Arial"/>
              </a:rPr>
              <a:t>file </a:t>
            </a:r>
            <a:r>
              <a:rPr sz="908" i="1" spc="113" dirty="0">
                <a:solidFill>
                  <a:srgbClr val="808080"/>
                </a:solidFill>
                <a:latin typeface="Arial"/>
                <a:cs typeface="Arial"/>
              </a:rPr>
              <a:t>'key.key' </a:t>
            </a:r>
            <a:r>
              <a:rPr sz="908" i="1" spc="177" dirty="0">
                <a:solidFill>
                  <a:srgbClr val="808080"/>
                </a:solidFill>
                <a:latin typeface="Arial"/>
                <a:cs typeface="Arial"/>
              </a:rPr>
              <a:t>,in </a:t>
            </a:r>
            <a:r>
              <a:rPr sz="908" i="1" spc="27" dirty="0">
                <a:solidFill>
                  <a:srgbClr val="808080"/>
                </a:solidFill>
                <a:latin typeface="Arial"/>
                <a:cs typeface="Arial"/>
              </a:rPr>
              <a:t>which </a:t>
            </a:r>
            <a:r>
              <a:rPr sz="908" i="1" spc="73" dirty="0">
                <a:solidFill>
                  <a:srgbClr val="808080"/>
                </a:solidFill>
                <a:latin typeface="Arial"/>
                <a:cs typeface="Arial"/>
              </a:rPr>
              <a:t>the </a:t>
            </a:r>
            <a:r>
              <a:rPr sz="908" i="1" spc="23" dirty="0">
                <a:solidFill>
                  <a:srgbClr val="808080"/>
                </a:solidFill>
                <a:latin typeface="Arial"/>
                <a:cs typeface="Arial"/>
              </a:rPr>
              <a:t>key </a:t>
            </a:r>
            <a:r>
              <a:rPr sz="908" i="1" spc="168" dirty="0">
                <a:solidFill>
                  <a:srgbClr val="808080"/>
                </a:solidFill>
                <a:latin typeface="Arial"/>
                <a:cs typeface="Arial"/>
              </a:rPr>
              <a:t>is  </a:t>
            </a:r>
            <a:r>
              <a:rPr sz="908" i="1" spc="50" dirty="0">
                <a:solidFill>
                  <a:srgbClr val="808080"/>
                </a:solidFill>
                <a:latin typeface="Arial"/>
                <a:cs typeface="Arial"/>
              </a:rPr>
              <a:t>saved, </a:t>
            </a:r>
            <a:r>
              <a:rPr sz="908" i="1" spc="113" dirty="0">
                <a:solidFill>
                  <a:srgbClr val="808080"/>
                </a:solidFill>
                <a:latin typeface="Arial"/>
                <a:cs typeface="Arial"/>
              </a:rPr>
              <a:t>to </a:t>
            </a:r>
            <a:r>
              <a:rPr sz="908" i="1" spc="-9" dirty="0">
                <a:solidFill>
                  <a:srgbClr val="808080"/>
                </a:solidFill>
                <a:latin typeface="Arial"/>
                <a:cs typeface="Arial"/>
              </a:rPr>
              <a:t>a </a:t>
            </a:r>
            <a:r>
              <a:rPr sz="908" i="1" spc="41" dirty="0">
                <a:solidFill>
                  <a:srgbClr val="808080"/>
                </a:solidFill>
                <a:latin typeface="Arial"/>
                <a:cs typeface="Arial"/>
              </a:rPr>
              <a:t>unique </a:t>
            </a:r>
            <a:r>
              <a:rPr sz="908" i="1" spc="-77" dirty="0">
                <a:solidFill>
                  <a:srgbClr val="808080"/>
                </a:solidFill>
                <a:latin typeface="Arial"/>
                <a:cs typeface="Arial"/>
              </a:rPr>
              <a:t>name</a:t>
            </a:r>
            <a:r>
              <a:rPr sz="908" i="1" spc="95" dirty="0">
                <a:solidFill>
                  <a:srgbClr val="808080"/>
                </a:solidFill>
                <a:latin typeface="Arial"/>
                <a:cs typeface="Arial"/>
              </a:rPr>
              <a:t> </a:t>
            </a:r>
            <a:r>
              <a:rPr sz="908" i="1" spc="118" dirty="0">
                <a:solidFill>
                  <a:srgbClr val="808080"/>
                </a:solidFill>
                <a:latin typeface="Arial"/>
                <a:cs typeface="Arial"/>
              </a:rPr>
              <a:t>to </a:t>
            </a:r>
            <a:r>
              <a:rPr sz="908" i="1" spc="59" dirty="0">
                <a:solidFill>
                  <a:srgbClr val="808080"/>
                </a:solidFill>
                <a:latin typeface="Arial"/>
                <a:cs typeface="Arial"/>
              </a:rPr>
              <a:t>prevent </a:t>
            </a:r>
            <a:r>
              <a:rPr sz="908" i="1" spc="95" dirty="0">
                <a:solidFill>
                  <a:srgbClr val="808080"/>
                </a:solidFill>
                <a:latin typeface="Arial"/>
                <a:cs typeface="Arial"/>
              </a:rPr>
              <a:t>overwriting </a:t>
            </a:r>
            <a:r>
              <a:rPr sz="908" i="1" spc="118" dirty="0">
                <a:solidFill>
                  <a:srgbClr val="808080"/>
                </a:solidFill>
                <a:latin typeface="Arial"/>
                <a:cs typeface="Arial"/>
              </a:rPr>
              <a:t>of </a:t>
            </a:r>
            <a:r>
              <a:rPr sz="908" i="1" spc="204" dirty="0">
                <a:solidFill>
                  <a:srgbClr val="808080"/>
                </a:solidFill>
                <a:latin typeface="Arial"/>
                <a:cs typeface="Arial"/>
              </a:rPr>
              <a:t>file </a:t>
            </a:r>
            <a:r>
              <a:rPr sz="908" i="1" spc="-14" dirty="0">
                <a:solidFill>
                  <a:srgbClr val="808080"/>
                </a:solidFill>
                <a:latin typeface="Arial"/>
                <a:cs typeface="Arial"/>
              </a:rPr>
              <a:t>and </a:t>
            </a:r>
            <a:r>
              <a:rPr sz="908" i="1" dirty="0">
                <a:solidFill>
                  <a:srgbClr val="808080"/>
                </a:solidFill>
                <a:latin typeface="Arial"/>
                <a:cs typeface="Arial"/>
              </a:rPr>
              <a:t>hence </a:t>
            </a:r>
            <a:r>
              <a:rPr sz="908" i="1" spc="91" dirty="0">
                <a:solidFill>
                  <a:srgbClr val="808080"/>
                </a:solidFill>
                <a:latin typeface="Arial"/>
                <a:cs typeface="Arial"/>
              </a:rPr>
              <a:t>loss </a:t>
            </a:r>
            <a:r>
              <a:rPr sz="908" i="1" spc="118" dirty="0">
                <a:solidFill>
                  <a:srgbClr val="808080"/>
                </a:solidFill>
                <a:latin typeface="Arial"/>
                <a:cs typeface="Arial"/>
              </a:rPr>
              <a:t>of</a:t>
            </a:r>
            <a:r>
              <a:rPr sz="908" i="1" spc="45" dirty="0">
                <a:solidFill>
                  <a:srgbClr val="808080"/>
                </a:solidFill>
                <a:latin typeface="Arial"/>
                <a:cs typeface="Arial"/>
              </a:rPr>
              <a:t> </a:t>
            </a:r>
            <a:r>
              <a:rPr sz="908" i="1" spc="50" dirty="0">
                <a:solidFill>
                  <a:srgbClr val="808080"/>
                </a:solidFill>
                <a:latin typeface="Arial"/>
                <a:cs typeface="Arial"/>
              </a:rPr>
              <a:t>data</a:t>
            </a:r>
            <a:endParaRPr sz="908" dirty="0">
              <a:latin typeface="Arial"/>
              <a:cs typeface="Arial"/>
            </a:endParaRPr>
          </a:p>
          <a:p>
            <a:pPr marL="1026437">
              <a:lnSpc>
                <a:spcPts val="1026"/>
              </a:lnSpc>
            </a:pPr>
            <a:r>
              <a:rPr sz="908" spc="50" dirty="0">
                <a:solidFill>
                  <a:srgbClr val="808080"/>
                </a:solidFill>
                <a:latin typeface="Arial"/>
                <a:cs typeface="Arial"/>
              </a:rPr>
              <a:t>serial_number </a:t>
            </a:r>
            <a:r>
              <a:rPr sz="908" spc="-36" dirty="0">
                <a:latin typeface="Arial"/>
                <a:cs typeface="Arial"/>
              </a:rPr>
              <a:t>=</a:t>
            </a:r>
            <a:r>
              <a:rPr sz="908" spc="150" dirty="0">
                <a:latin typeface="Arial"/>
                <a:cs typeface="Arial"/>
              </a:rPr>
              <a:t> </a:t>
            </a:r>
            <a:r>
              <a:rPr sz="908" spc="241" dirty="0">
                <a:latin typeface="Arial"/>
                <a:cs typeface="Arial"/>
              </a:rPr>
              <a:t>[]</a:t>
            </a:r>
            <a:endParaRPr sz="908" dirty="0">
              <a:latin typeface="Arial"/>
              <a:cs typeface="Arial"/>
            </a:endParaRPr>
          </a:p>
          <a:p>
            <a:pPr marL="1026437">
              <a:lnSpc>
                <a:spcPts val="1062"/>
              </a:lnSpc>
            </a:pPr>
            <a:r>
              <a:rPr sz="908" spc="-59" dirty="0">
                <a:latin typeface="Arial"/>
                <a:cs typeface="Arial"/>
              </a:rPr>
              <a:t>w12 </a:t>
            </a:r>
            <a:r>
              <a:rPr sz="908" spc="-36" dirty="0">
                <a:latin typeface="Arial"/>
                <a:cs typeface="Arial"/>
              </a:rPr>
              <a:t>= </a:t>
            </a:r>
            <a:r>
              <a:rPr sz="908" b="1" spc="64" dirty="0">
                <a:solidFill>
                  <a:srgbClr val="008080"/>
                </a:solidFill>
                <a:latin typeface="Arial"/>
                <a:cs typeface="Arial"/>
              </a:rPr>
              <a:t>"select </a:t>
            </a:r>
            <a:r>
              <a:rPr sz="908" b="1" spc="-86" dirty="0">
                <a:solidFill>
                  <a:srgbClr val="008080"/>
                </a:solidFill>
                <a:latin typeface="Arial"/>
                <a:cs typeface="Arial"/>
              </a:rPr>
              <a:t>S_No </a:t>
            </a:r>
            <a:r>
              <a:rPr sz="908" b="1" spc="-9" dirty="0">
                <a:solidFill>
                  <a:srgbClr val="008080"/>
                </a:solidFill>
                <a:latin typeface="Arial"/>
                <a:cs typeface="Arial"/>
              </a:rPr>
              <a:t>from </a:t>
            </a:r>
            <a:r>
              <a:rPr sz="908" b="1" spc="50" dirty="0">
                <a:solidFill>
                  <a:srgbClr val="008080"/>
                </a:solidFill>
                <a:latin typeface="Arial"/>
                <a:cs typeface="Arial"/>
              </a:rPr>
              <a:t>user_details </a:t>
            </a:r>
            <a:r>
              <a:rPr sz="908" b="1" spc="-163" dirty="0">
                <a:solidFill>
                  <a:srgbClr val="008080"/>
                </a:solidFill>
                <a:latin typeface="Arial"/>
                <a:cs typeface="Arial"/>
              </a:rPr>
              <a:t>ORDER  </a:t>
            </a:r>
            <a:r>
              <a:rPr sz="908" b="1" spc="-136" dirty="0">
                <a:solidFill>
                  <a:srgbClr val="008080"/>
                </a:solidFill>
                <a:latin typeface="Arial"/>
                <a:cs typeface="Arial"/>
              </a:rPr>
              <a:t>BY </a:t>
            </a:r>
            <a:r>
              <a:rPr sz="908" b="1" spc="-86" dirty="0">
                <a:solidFill>
                  <a:srgbClr val="008080"/>
                </a:solidFill>
                <a:latin typeface="Arial"/>
                <a:cs typeface="Arial"/>
              </a:rPr>
              <a:t>S_No </a:t>
            </a:r>
            <a:r>
              <a:rPr sz="908" b="1" spc="-136" dirty="0">
                <a:solidFill>
                  <a:srgbClr val="008080"/>
                </a:solidFill>
                <a:latin typeface="Arial"/>
                <a:cs typeface="Arial"/>
              </a:rPr>
              <a:t>DESC </a:t>
            </a:r>
            <a:r>
              <a:rPr sz="908" b="1" spc="18" dirty="0">
                <a:solidFill>
                  <a:srgbClr val="008080"/>
                </a:solidFill>
                <a:latin typeface="Arial"/>
                <a:cs typeface="Arial"/>
              </a:rPr>
              <a:t>LIMIT</a:t>
            </a:r>
            <a:r>
              <a:rPr sz="908" b="1" spc="82" dirty="0">
                <a:solidFill>
                  <a:srgbClr val="008080"/>
                </a:solidFill>
                <a:latin typeface="Arial"/>
                <a:cs typeface="Arial"/>
              </a:rPr>
              <a:t> </a:t>
            </a:r>
            <a:r>
              <a:rPr sz="908" b="1" spc="77" dirty="0">
                <a:solidFill>
                  <a:srgbClr val="008080"/>
                </a:solidFill>
                <a:latin typeface="Arial"/>
                <a:cs typeface="Arial"/>
              </a:rPr>
              <a:t>1;"</a:t>
            </a:r>
            <a:endParaRPr sz="908" dirty="0">
              <a:latin typeface="Arial"/>
              <a:cs typeface="Arial"/>
            </a:endParaRPr>
          </a:p>
          <a:p>
            <a:pPr marL="1026437" marR="2157188">
              <a:lnSpc>
                <a:spcPct val="97700"/>
              </a:lnSpc>
              <a:spcBef>
                <a:spcPts val="18"/>
              </a:spcBef>
            </a:pPr>
            <a:r>
              <a:rPr sz="908" spc="41" dirty="0">
                <a:latin typeface="Arial"/>
                <a:cs typeface="Arial"/>
              </a:rPr>
              <a:t>mycur.execute(w12)  </a:t>
            </a:r>
            <a:r>
              <a:rPr sz="908" spc="50" dirty="0">
                <a:latin typeface="Arial"/>
                <a:cs typeface="Arial"/>
              </a:rPr>
              <a:t>serial_number </a:t>
            </a:r>
            <a:r>
              <a:rPr sz="908" spc="-36" dirty="0">
                <a:latin typeface="Arial"/>
                <a:cs typeface="Arial"/>
              </a:rPr>
              <a:t>= </a:t>
            </a:r>
            <a:r>
              <a:rPr sz="908" spc="68" dirty="0">
                <a:latin typeface="Arial"/>
                <a:cs typeface="Arial"/>
              </a:rPr>
              <a:t>mycur.fetchone()  </a:t>
            </a:r>
            <a:r>
              <a:rPr sz="908" spc="132" dirty="0">
                <a:latin typeface="Arial"/>
                <a:cs typeface="Arial"/>
              </a:rPr>
              <a:t>serial </a:t>
            </a:r>
            <a:r>
              <a:rPr sz="908" spc="-36" dirty="0">
                <a:latin typeface="Arial"/>
                <a:cs typeface="Arial"/>
              </a:rPr>
              <a:t>= </a:t>
            </a:r>
            <a:r>
              <a:rPr sz="908" spc="73" dirty="0">
                <a:latin typeface="Arial"/>
                <a:cs typeface="Arial"/>
              </a:rPr>
              <a:t>serial_number[</a:t>
            </a:r>
            <a:r>
              <a:rPr sz="908" spc="73" dirty="0">
                <a:solidFill>
                  <a:srgbClr val="0000FF"/>
                </a:solidFill>
                <a:latin typeface="Arial"/>
                <a:cs typeface="Arial"/>
              </a:rPr>
              <a:t>0</a:t>
            </a:r>
            <a:r>
              <a:rPr sz="908" spc="73" dirty="0">
                <a:latin typeface="Arial"/>
                <a:cs typeface="Arial"/>
              </a:rPr>
              <a:t>]  </a:t>
            </a:r>
            <a:r>
              <a:rPr sz="908" spc="132" dirty="0">
                <a:latin typeface="Arial"/>
                <a:cs typeface="Arial"/>
              </a:rPr>
              <a:t>serial </a:t>
            </a:r>
            <a:r>
              <a:rPr sz="908" spc="-36" dirty="0">
                <a:latin typeface="Arial"/>
                <a:cs typeface="Arial"/>
              </a:rPr>
              <a:t>+=</a:t>
            </a:r>
            <a:r>
              <a:rPr sz="908" spc="145" dirty="0">
                <a:latin typeface="Arial"/>
                <a:cs typeface="Arial"/>
              </a:rPr>
              <a:t> </a:t>
            </a:r>
            <a:r>
              <a:rPr sz="908" spc="-9" dirty="0">
                <a:solidFill>
                  <a:srgbClr val="0000FF"/>
                </a:solidFill>
                <a:latin typeface="Arial"/>
                <a:cs typeface="Arial"/>
              </a:rPr>
              <a:t>1</a:t>
            </a:r>
            <a:endParaRPr sz="908" dirty="0">
              <a:latin typeface="Arial"/>
              <a:cs typeface="Arial"/>
            </a:endParaRPr>
          </a:p>
          <a:p>
            <a:pPr marL="1026437">
              <a:lnSpc>
                <a:spcPts val="1044"/>
              </a:lnSpc>
            </a:pPr>
            <a:r>
              <a:rPr sz="908" spc="-77" dirty="0">
                <a:latin typeface="Arial"/>
                <a:cs typeface="Arial"/>
              </a:rPr>
              <a:t>name</a:t>
            </a:r>
            <a:r>
              <a:rPr sz="908" spc="95" dirty="0">
                <a:latin typeface="Arial"/>
                <a:cs typeface="Arial"/>
              </a:rPr>
              <a:t> </a:t>
            </a:r>
            <a:r>
              <a:rPr sz="908" spc="-36" dirty="0">
                <a:latin typeface="Arial"/>
                <a:cs typeface="Arial"/>
              </a:rPr>
              <a:t>= </a:t>
            </a:r>
            <a:r>
              <a:rPr sz="908" b="1" spc="32" dirty="0">
                <a:solidFill>
                  <a:srgbClr val="008080"/>
                </a:solidFill>
                <a:latin typeface="Arial"/>
                <a:cs typeface="Arial"/>
              </a:rPr>
              <a:t>"key.key" </a:t>
            </a:r>
            <a:r>
              <a:rPr sz="908" spc="-36" dirty="0">
                <a:latin typeface="Arial"/>
                <a:cs typeface="Arial"/>
              </a:rPr>
              <a:t>+</a:t>
            </a:r>
            <a:r>
              <a:rPr sz="908" spc="5" dirty="0">
                <a:latin typeface="Arial"/>
                <a:cs typeface="Arial"/>
              </a:rPr>
              <a:t> </a:t>
            </a:r>
            <a:r>
              <a:rPr sz="908" spc="150" dirty="0">
                <a:solidFill>
                  <a:srgbClr val="000080"/>
                </a:solidFill>
                <a:latin typeface="Arial"/>
                <a:cs typeface="Arial"/>
              </a:rPr>
              <a:t>str</a:t>
            </a:r>
            <a:r>
              <a:rPr sz="908" spc="150" dirty="0">
                <a:latin typeface="Arial"/>
                <a:cs typeface="Arial"/>
              </a:rPr>
              <a:t>(serial)</a:t>
            </a:r>
            <a:endParaRPr sz="908" dirty="0">
              <a:latin typeface="Arial"/>
              <a:cs typeface="Arial"/>
            </a:endParaRPr>
          </a:p>
          <a:p>
            <a:pPr marL="1026437">
              <a:lnSpc>
                <a:spcPts val="1080"/>
              </a:lnSpc>
              <a:tabLst>
                <a:tab pos="2800368" algn="l"/>
              </a:tabLst>
            </a:pPr>
            <a:r>
              <a:rPr sz="908" spc="45" dirty="0">
                <a:latin typeface="Arial"/>
                <a:cs typeface="Arial"/>
              </a:rPr>
              <a:t>os.rename(</a:t>
            </a:r>
            <a:r>
              <a:rPr sz="908" b="1" spc="45" dirty="0">
                <a:solidFill>
                  <a:srgbClr val="008080"/>
                </a:solidFill>
                <a:latin typeface="Arial"/>
                <a:cs typeface="Arial"/>
              </a:rPr>
              <a:t>"key.key"</a:t>
            </a:r>
            <a:r>
              <a:rPr sz="908" spc="45" dirty="0">
                <a:latin typeface="Arial"/>
                <a:cs typeface="Arial"/>
              </a:rPr>
              <a:t>,</a:t>
            </a:r>
            <a:r>
              <a:rPr sz="908" spc="272" dirty="0">
                <a:latin typeface="Arial"/>
                <a:cs typeface="Arial"/>
              </a:rPr>
              <a:t> </a:t>
            </a:r>
            <a:r>
              <a:rPr sz="908" spc="-23" dirty="0">
                <a:latin typeface="Arial"/>
                <a:cs typeface="Arial"/>
              </a:rPr>
              <a:t>name)	</a:t>
            </a:r>
            <a:r>
              <a:rPr sz="908" i="1" spc="-9" dirty="0">
                <a:solidFill>
                  <a:srgbClr val="808080"/>
                </a:solidFill>
                <a:latin typeface="Arial"/>
                <a:cs typeface="Arial"/>
              </a:rPr>
              <a:t># </a:t>
            </a:r>
            <a:r>
              <a:rPr sz="908" i="1" spc="-23" dirty="0">
                <a:solidFill>
                  <a:srgbClr val="808080"/>
                </a:solidFill>
                <a:latin typeface="Arial"/>
                <a:cs typeface="Arial"/>
              </a:rPr>
              <a:t>Renaming </a:t>
            </a:r>
            <a:r>
              <a:rPr sz="908" i="1" spc="73" dirty="0">
                <a:solidFill>
                  <a:srgbClr val="808080"/>
                </a:solidFill>
                <a:latin typeface="Arial"/>
                <a:cs typeface="Arial"/>
              </a:rPr>
              <a:t>the </a:t>
            </a:r>
            <a:r>
              <a:rPr sz="908" i="1" spc="113" dirty="0">
                <a:solidFill>
                  <a:srgbClr val="808080"/>
                </a:solidFill>
                <a:latin typeface="Arial"/>
                <a:cs typeface="Arial"/>
              </a:rPr>
              <a:t>'key.key'</a:t>
            </a:r>
            <a:r>
              <a:rPr sz="908" i="1" spc="154"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a:spcBef>
                <a:spcPts val="41"/>
              </a:spcBef>
            </a:pPr>
            <a:endParaRPr sz="862" dirty="0">
              <a:latin typeface="Arial"/>
              <a:cs typeface="Arial"/>
            </a:endParaRPr>
          </a:p>
          <a:p>
            <a:pPr marL="1026437">
              <a:lnSpc>
                <a:spcPts val="1080"/>
              </a:lnSpc>
              <a:tabLst>
                <a:tab pos="4829612" algn="l"/>
              </a:tabLst>
            </a:pPr>
            <a:r>
              <a:rPr sz="908" spc="50" dirty="0">
                <a:latin typeface="Arial"/>
                <a:cs typeface="Arial"/>
              </a:rPr>
              <a:t>label_keyname.configure(</a:t>
            </a:r>
            <a:r>
              <a:rPr sz="908" spc="50" dirty="0">
                <a:solidFill>
                  <a:srgbClr val="660099"/>
                </a:solidFill>
                <a:latin typeface="Arial"/>
                <a:cs typeface="Arial"/>
              </a:rPr>
              <a:t>text</a:t>
            </a:r>
            <a:r>
              <a:rPr sz="908" spc="50" dirty="0">
                <a:latin typeface="Arial"/>
                <a:cs typeface="Arial"/>
              </a:rPr>
              <a:t>=</a:t>
            </a:r>
            <a:r>
              <a:rPr sz="908" b="1" spc="50" dirty="0">
                <a:solidFill>
                  <a:srgbClr val="008080"/>
                </a:solidFill>
                <a:latin typeface="Arial"/>
                <a:cs typeface="Arial"/>
              </a:rPr>
              <a:t>"Generated  </a:t>
            </a:r>
            <a:r>
              <a:rPr sz="908" b="1" spc="-50" dirty="0">
                <a:solidFill>
                  <a:srgbClr val="008080"/>
                </a:solidFill>
                <a:latin typeface="Arial"/>
                <a:cs typeface="Arial"/>
              </a:rPr>
              <a:t>Keyname:   </a:t>
            </a:r>
            <a:r>
              <a:rPr sz="908" b="1" spc="64" dirty="0">
                <a:solidFill>
                  <a:srgbClr val="008080"/>
                </a:solidFill>
                <a:latin typeface="Arial"/>
                <a:cs typeface="Arial"/>
              </a:rPr>
              <a:t>"</a:t>
            </a:r>
            <a:r>
              <a:rPr sz="908" b="1" spc="123" dirty="0">
                <a:solidFill>
                  <a:srgbClr val="008080"/>
                </a:solidFill>
                <a:latin typeface="Arial"/>
                <a:cs typeface="Arial"/>
              </a:rPr>
              <a:t> </a:t>
            </a:r>
            <a:r>
              <a:rPr sz="908" spc="-36" dirty="0">
                <a:latin typeface="Arial"/>
                <a:cs typeface="Arial"/>
              </a:rPr>
              <a:t>+ </a:t>
            </a:r>
            <a:r>
              <a:rPr sz="908" spc="59" dirty="0">
                <a:latin typeface="Arial"/>
                <a:cs typeface="Arial"/>
              </a:rPr>
              <a:t> </a:t>
            </a:r>
            <a:r>
              <a:rPr sz="908" spc="-18" dirty="0">
                <a:latin typeface="Arial"/>
                <a:cs typeface="Arial"/>
              </a:rPr>
              <a:t>name)	</a:t>
            </a:r>
            <a:r>
              <a:rPr sz="908" i="1" spc="-9" dirty="0">
                <a:solidFill>
                  <a:srgbClr val="808080"/>
                </a:solidFill>
                <a:latin typeface="Arial"/>
                <a:cs typeface="Arial"/>
              </a:rPr>
              <a:t>#</a:t>
            </a:r>
            <a:endParaRPr sz="908" dirty="0">
              <a:latin typeface="Arial"/>
              <a:cs typeface="Arial"/>
            </a:endParaRPr>
          </a:p>
          <a:p>
            <a:pPr marL="11527">
              <a:lnSpc>
                <a:spcPts val="1080"/>
              </a:lnSpc>
            </a:pPr>
            <a:r>
              <a:rPr sz="908" i="1" spc="-36" dirty="0">
                <a:solidFill>
                  <a:srgbClr val="808080"/>
                </a:solidFill>
                <a:latin typeface="Arial"/>
                <a:cs typeface="Arial"/>
              </a:rPr>
              <a:t>Change </a:t>
            </a:r>
            <a:r>
              <a:rPr sz="908" i="1" spc="109" dirty="0">
                <a:solidFill>
                  <a:srgbClr val="808080"/>
                </a:solidFill>
                <a:latin typeface="Arial"/>
                <a:cs typeface="Arial"/>
              </a:rPr>
              <a:t>label</a:t>
            </a:r>
            <a:r>
              <a:rPr sz="908" i="1" spc="309" dirty="0">
                <a:solidFill>
                  <a:srgbClr val="808080"/>
                </a:solidFill>
                <a:latin typeface="Arial"/>
                <a:cs typeface="Arial"/>
              </a:rPr>
              <a:t> </a:t>
            </a:r>
            <a:r>
              <a:rPr sz="908" i="1" spc="64" dirty="0">
                <a:solidFill>
                  <a:srgbClr val="808080"/>
                </a:solidFill>
                <a:latin typeface="Arial"/>
                <a:cs typeface="Arial"/>
              </a:rPr>
              <a:t>contents</a:t>
            </a:r>
            <a:endParaRPr sz="908" dirty="0">
              <a:latin typeface="Arial"/>
              <a:cs typeface="Arial"/>
            </a:endParaRPr>
          </a:p>
          <a:p>
            <a:pPr>
              <a:spcBef>
                <a:spcPts val="45"/>
              </a:spcBef>
            </a:pPr>
            <a:endParaRPr sz="862" dirty="0">
              <a:latin typeface="Arial"/>
              <a:cs typeface="Arial"/>
            </a:endParaRPr>
          </a:p>
          <a:p>
            <a:pPr marL="773429">
              <a:lnSpc>
                <a:spcPts val="1071"/>
              </a:lnSpc>
            </a:pPr>
            <a:r>
              <a:rPr sz="908" b="1" spc="36" dirty="0">
                <a:solidFill>
                  <a:srgbClr val="000080"/>
                </a:solidFill>
                <a:latin typeface="Arial"/>
                <a:cs typeface="Arial"/>
              </a:rPr>
              <a:t>def </a:t>
            </a:r>
            <a:r>
              <a:rPr sz="908" spc="86" dirty="0">
                <a:latin typeface="Arial"/>
                <a:cs typeface="Arial"/>
              </a:rPr>
              <a:t>encrypt(</a:t>
            </a:r>
            <a:r>
              <a:rPr sz="908" spc="86" dirty="0">
                <a:solidFill>
                  <a:srgbClr val="93548D"/>
                </a:solidFill>
                <a:latin typeface="Arial"/>
                <a:cs typeface="Arial"/>
              </a:rPr>
              <a:t>filename</a:t>
            </a:r>
            <a:r>
              <a:rPr sz="908" spc="86" dirty="0">
                <a:latin typeface="Arial"/>
                <a:cs typeface="Arial"/>
              </a:rPr>
              <a:t>,</a:t>
            </a:r>
            <a:r>
              <a:rPr sz="908" spc="172" dirty="0">
                <a:latin typeface="Arial"/>
                <a:cs typeface="Arial"/>
              </a:rPr>
              <a:t> </a:t>
            </a:r>
            <a:r>
              <a:rPr sz="908" spc="100" dirty="0">
                <a:latin typeface="Arial"/>
                <a:cs typeface="Arial"/>
              </a:rPr>
              <a:t>key):</a:t>
            </a:r>
            <a:endParaRPr sz="908" dirty="0">
              <a:latin typeface="Arial"/>
              <a:cs typeface="Arial"/>
            </a:endParaRPr>
          </a:p>
          <a:p>
            <a:pPr marL="1026437">
              <a:lnSpc>
                <a:spcPts val="1062"/>
              </a:lnSpc>
            </a:pPr>
            <a:r>
              <a:rPr sz="908" i="1" spc="172" dirty="0">
                <a:solidFill>
                  <a:srgbClr val="808080"/>
                </a:solidFill>
                <a:latin typeface="Arial"/>
                <a:cs typeface="Arial"/>
              </a:rPr>
              <a:t>"""</a:t>
            </a:r>
            <a:endParaRPr sz="908" dirty="0">
              <a:latin typeface="Arial"/>
              <a:cs typeface="Arial"/>
            </a:endParaRPr>
          </a:p>
          <a:p>
            <a:pPr marL="1026437">
              <a:lnSpc>
                <a:spcPts val="1062"/>
              </a:lnSpc>
            </a:pPr>
            <a:r>
              <a:rPr sz="908" i="1" spc="18" dirty="0">
                <a:solidFill>
                  <a:srgbClr val="808080"/>
                </a:solidFill>
                <a:latin typeface="Arial"/>
                <a:cs typeface="Arial"/>
              </a:rPr>
              <a:t>Given </a:t>
            </a:r>
            <a:r>
              <a:rPr sz="908" i="1" spc="-9" dirty="0">
                <a:solidFill>
                  <a:srgbClr val="808080"/>
                </a:solidFill>
                <a:latin typeface="Arial"/>
                <a:cs typeface="Arial"/>
              </a:rPr>
              <a:t>a </a:t>
            </a:r>
            <a:r>
              <a:rPr sz="908" i="1" spc="64" dirty="0">
                <a:solidFill>
                  <a:srgbClr val="808080"/>
                </a:solidFill>
                <a:latin typeface="Arial"/>
                <a:cs typeface="Arial"/>
              </a:rPr>
              <a:t>filename </a:t>
            </a:r>
            <a:r>
              <a:rPr sz="908" i="1" spc="172" dirty="0">
                <a:solidFill>
                  <a:srgbClr val="808080"/>
                </a:solidFill>
                <a:latin typeface="Arial"/>
                <a:cs typeface="Arial"/>
              </a:rPr>
              <a:t>(str) </a:t>
            </a:r>
            <a:r>
              <a:rPr sz="908" i="1" spc="-14" dirty="0">
                <a:solidFill>
                  <a:srgbClr val="808080"/>
                </a:solidFill>
                <a:latin typeface="Arial"/>
                <a:cs typeface="Arial"/>
              </a:rPr>
              <a:t>and </a:t>
            </a:r>
            <a:r>
              <a:rPr sz="908" i="1" spc="23" dirty="0">
                <a:solidFill>
                  <a:srgbClr val="808080"/>
                </a:solidFill>
                <a:latin typeface="Arial"/>
                <a:cs typeface="Arial"/>
              </a:rPr>
              <a:t>key </a:t>
            </a:r>
            <a:r>
              <a:rPr sz="908" i="1" spc="113" dirty="0">
                <a:solidFill>
                  <a:srgbClr val="808080"/>
                </a:solidFill>
                <a:latin typeface="Arial"/>
                <a:cs typeface="Arial"/>
              </a:rPr>
              <a:t>(bytes), </a:t>
            </a:r>
            <a:r>
              <a:rPr sz="908" i="1" spc="263" dirty="0">
                <a:solidFill>
                  <a:srgbClr val="808080"/>
                </a:solidFill>
                <a:latin typeface="Arial"/>
                <a:cs typeface="Arial"/>
              </a:rPr>
              <a:t>it </a:t>
            </a:r>
            <a:r>
              <a:rPr sz="908" i="1" spc="64" dirty="0">
                <a:solidFill>
                  <a:srgbClr val="808080"/>
                </a:solidFill>
                <a:latin typeface="Arial"/>
                <a:cs typeface="Arial"/>
              </a:rPr>
              <a:t>encrypts </a:t>
            </a:r>
            <a:r>
              <a:rPr sz="908" i="1" spc="73" dirty="0">
                <a:solidFill>
                  <a:srgbClr val="808080"/>
                </a:solidFill>
                <a:latin typeface="Arial"/>
                <a:cs typeface="Arial"/>
              </a:rPr>
              <a:t>the </a:t>
            </a:r>
            <a:r>
              <a:rPr sz="908" i="1" spc="204" dirty="0">
                <a:solidFill>
                  <a:srgbClr val="808080"/>
                </a:solidFill>
                <a:latin typeface="Arial"/>
                <a:cs typeface="Arial"/>
              </a:rPr>
              <a:t>file</a:t>
            </a:r>
            <a:r>
              <a:rPr sz="908" i="1" dirty="0">
                <a:solidFill>
                  <a:srgbClr val="808080"/>
                </a:solidFill>
                <a:latin typeface="Arial"/>
                <a:cs typeface="Arial"/>
              </a:rPr>
              <a:t> </a:t>
            </a:r>
            <a:r>
              <a:rPr sz="908" i="1" spc="-14" dirty="0">
                <a:solidFill>
                  <a:srgbClr val="808080"/>
                </a:solidFill>
                <a:latin typeface="Arial"/>
                <a:cs typeface="Arial"/>
              </a:rPr>
              <a:t>and</a:t>
            </a:r>
            <a:endParaRPr sz="908" dirty="0">
              <a:latin typeface="Arial"/>
              <a:cs typeface="Arial"/>
            </a:endParaRPr>
          </a:p>
          <a:p>
            <a:pPr marL="11527">
              <a:lnSpc>
                <a:spcPts val="1062"/>
              </a:lnSpc>
            </a:pPr>
            <a:r>
              <a:rPr sz="908" i="1" spc="113" dirty="0">
                <a:solidFill>
                  <a:srgbClr val="808080"/>
                </a:solidFill>
                <a:latin typeface="Arial"/>
                <a:cs typeface="Arial"/>
              </a:rPr>
              <a:t>write</a:t>
            </a:r>
            <a:r>
              <a:rPr sz="908" i="1" spc="250" dirty="0">
                <a:solidFill>
                  <a:srgbClr val="808080"/>
                </a:solidFill>
                <a:latin typeface="Arial"/>
                <a:cs typeface="Arial"/>
              </a:rPr>
              <a:t> </a:t>
            </a:r>
            <a:r>
              <a:rPr sz="908" i="1" spc="268" dirty="0">
                <a:solidFill>
                  <a:srgbClr val="808080"/>
                </a:solidFill>
                <a:latin typeface="Arial"/>
                <a:cs typeface="Arial"/>
              </a:rPr>
              <a:t>it</a:t>
            </a:r>
            <a:endParaRPr sz="908" dirty="0">
              <a:latin typeface="Arial"/>
              <a:cs typeface="Arial"/>
            </a:endParaRPr>
          </a:p>
          <a:p>
            <a:pPr marL="1026437">
              <a:lnSpc>
                <a:spcPts val="1066"/>
              </a:lnSpc>
            </a:pPr>
            <a:r>
              <a:rPr sz="908" i="1" spc="172" dirty="0">
                <a:solidFill>
                  <a:srgbClr val="808080"/>
                </a:solidFill>
                <a:latin typeface="Arial"/>
                <a:cs typeface="Arial"/>
              </a:rPr>
              <a:t>"""</a:t>
            </a:r>
            <a:endParaRPr sz="908" dirty="0">
              <a:latin typeface="Arial"/>
              <a:cs typeface="Arial"/>
            </a:endParaRPr>
          </a:p>
          <a:p>
            <a:pPr marL="1026437">
              <a:lnSpc>
                <a:spcPts val="1062"/>
              </a:lnSpc>
            </a:pPr>
            <a:r>
              <a:rPr sz="908" b="1" spc="50" dirty="0">
                <a:solidFill>
                  <a:srgbClr val="000080"/>
                </a:solidFill>
                <a:latin typeface="Arial"/>
                <a:cs typeface="Arial"/>
              </a:rPr>
              <a:t>global</a:t>
            </a:r>
            <a:r>
              <a:rPr sz="908" b="1" spc="245" dirty="0">
                <a:solidFill>
                  <a:srgbClr val="000080"/>
                </a:solidFill>
                <a:latin typeface="Arial"/>
                <a:cs typeface="Arial"/>
              </a:rPr>
              <a:t> </a:t>
            </a:r>
            <a:r>
              <a:rPr sz="908" spc="45" dirty="0">
                <a:latin typeface="Arial"/>
                <a:cs typeface="Arial"/>
              </a:rPr>
              <a:t>encry_decry</a:t>
            </a:r>
            <a:endParaRPr sz="908" dirty="0">
              <a:latin typeface="Arial"/>
              <a:cs typeface="Arial"/>
            </a:endParaRPr>
          </a:p>
          <a:p>
            <a:pPr marL="1026437">
              <a:lnSpc>
                <a:spcPts val="1071"/>
              </a:lnSpc>
            </a:pPr>
            <a:r>
              <a:rPr sz="908" b="1" spc="50" dirty="0">
                <a:solidFill>
                  <a:srgbClr val="000080"/>
                </a:solidFill>
                <a:latin typeface="Arial"/>
                <a:cs typeface="Arial"/>
              </a:rPr>
              <a:t>global</a:t>
            </a:r>
            <a:r>
              <a:rPr sz="908" b="1" spc="245" dirty="0">
                <a:solidFill>
                  <a:srgbClr val="000080"/>
                </a:solidFill>
                <a:latin typeface="Arial"/>
                <a:cs typeface="Arial"/>
              </a:rPr>
              <a:t> </a:t>
            </a:r>
            <a:r>
              <a:rPr sz="908" spc="118" dirty="0">
                <a:latin typeface="Arial"/>
                <a:cs typeface="Arial"/>
              </a:rPr>
              <a:t>data_list</a:t>
            </a:r>
            <a:endParaRPr sz="908" dirty="0">
              <a:latin typeface="Arial"/>
              <a:cs typeface="Arial"/>
            </a:endParaRPr>
          </a:p>
          <a:p>
            <a:pPr>
              <a:spcBef>
                <a:spcPts val="41"/>
              </a:spcBef>
            </a:pPr>
            <a:endParaRPr sz="862" dirty="0">
              <a:latin typeface="Arial"/>
              <a:cs typeface="Arial"/>
            </a:endParaRPr>
          </a:p>
          <a:p>
            <a:pPr marL="1026437">
              <a:lnSpc>
                <a:spcPts val="1080"/>
              </a:lnSpc>
            </a:pPr>
            <a:r>
              <a:rPr sz="908" spc="241" dirty="0">
                <a:latin typeface="Arial"/>
                <a:cs typeface="Arial"/>
              </a:rPr>
              <a:t>f </a:t>
            </a:r>
            <a:r>
              <a:rPr sz="908" spc="-36" dirty="0">
                <a:latin typeface="Arial"/>
                <a:cs typeface="Arial"/>
              </a:rPr>
              <a:t>=</a:t>
            </a:r>
            <a:r>
              <a:rPr sz="908" spc="23" dirty="0">
                <a:latin typeface="Arial"/>
                <a:cs typeface="Arial"/>
              </a:rPr>
              <a:t> </a:t>
            </a:r>
            <a:r>
              <a:rPr sz="908" spc="73" dirty="0">
                <a:latin typeface="Arial"/>
                <a:cs typeface="Arial"/>
              </a:rPr>
              <a:t>Fernet(key)</a:t>
            </a:r>
            <a:endParaRPr sz="908" dirty="0">
              <a:latin typeface="Arial"/>
              <a:cs typeface="Arial"/>
            </a:endParaRPr>
          </a:p>
          <a:p>
            <a:pPr marL="1026437">
              <a:lnSpc>
                <a:spcPts val="1062"/>
              </a:lnSpc>
            </a:pPr>
            <a:r>
              <a:rPr sz="908" b="1" spc="41" dirty="0">
                <a:solidFill>
                  <a:srgbClr val="000080"/>
                </a:solidFill>
                <a:latin typeface="Arial"/>
                <a:cs typeface="Arial"/>
              </a:rPr>
              <a:t>with </a:t>
            </a:r>
            <a:r>
              <a:rPr sz="908" spc="64" dirty="0">
                <a:solidFill>
                  <a:srgbClr val="000080"/>
                </a:solidFill>
                <a:latin typeface="Arial"/>
                <a:cs typeface="Arial"/>
              </a:rPr>
              <a:t>open</a:t>
            </a:r>
            <a:r>
              <a:rPr sz="908" spc="64" dirty="0">
                <a:latin typeface="Arial"/>
                <a:cs typeface="Arial"/>
              </a:rPr>
              <a:t>(</a:t>
            </a:r>
            <a:r>
              <a:rPr sz="908" spc="64" dirty="0">
                <a:solidFill>
                  <a:srgbClr val="93548D"/>
                </a:solidFill>
                <a:latin typeface="Arial"/>
                <a:cs typeface="Arial"/>
              </a:rPr>
              <a:t>filename</a:t>
            </a:r>
            <a:r>
              <a:rPr sz="908" spc="64" dirty="0">
                <a:latin typeface="Arial"/>
                <a:cs typeface="Arial"/>
              </a:rPr>
              <a:t>, </a:t>
            </a:r>
            <a:r>
              <a:rPr sz="908" b="1" spc="82" dirty="0">
                <a:solidFill>
                  <a:srgbClr val="008080"/>
                </a:solidFill>
                <a:latin typeface="Arial"/>
                <a:cs typeface="Arial"/>
              </a:rPr>
              <a:t>"rb"</a:t>
            </a:r>
            <a:r>
              <a:rPr sz="908" spc="82" dirty="0">
                <a:latin typeface="Arial"/>
                <a:cs typeface="Arial"/>
              </a:rPr>
              <a:t>) </a:t>
            </a:r>
            <a:r>
              <a:rPr sz="908" b="1" spc="-9" dirty="0">
                <a:solidFill>
                  <a:srgbClr val="000080"/>
                </a:solidFill>
                <a:latin typeface="Arial"/>
                <a:cs typeface="Arial"/>
              </a:rPr>
              <a:t>as</a:t>
            </a:r>
            <a:r>
              <a:rPr sz="908" b="1" spc="177" dirty="0">
                <a:solidFill>
                  <a:srgbClr val="000080"/>
                </a:solidFill>
                <a:latin typeface="Arial"/>
                <a:cs typeface="Arial"/>
              </a:rPr>
              <a:t> </a:t>
            </a:r>
            <a:r>
              <a:rPr sz="908" spc="213" dirty="0">
                <a:latin typeface="Arial"/>
                <a:cs typeface="Arial"/>
              </a:rPr>
              <a:t>file:</a:t>
            </a:r>
            <a:endParaRPr sz="908" dirty="0">
              <a:latin typeface="Arial"/>
              <a:cs typeface="Arial"/>
            </a:endParaRPr>
          </a:p>
          <a:p>
            <a:pPr marL="1279444">
              <a:lnSpc>
                <a:spcPts val="1071"/>
              </a:lnSpc>
              <a:tabLst>
                <a:tab pos="2863764" algn="l"/>
              </a:tabLst>
            </a:pPr>
            <a:r>
              <a:rPr sz="908" spc="113" dirty="0">
                <a:latin typeface="Arial"/>
                <a:cs typeface="Arial"/>
              </a:rPr>
              <a:t>file_data</a:t>
            </a:r>
            <a:r>
              <a:rPr sz="908" spc="245" dirty="0">
                <a:latin typeface="Arial"/>
                <a:cs typeface="Arial"/>
              </a:rPr>
              <a:t> </a:t>
            </a:r>
            <a:r>
              <a:rPr sz="908" spc="-36" dirty="0">
                <a:latin typeface="Arial"/>
                <a:cs typeface="Arial"/>
              </a:rPr>
              <a:t>= </a:t>
            </a:r>
            <a:r>
              <a:rPr sz="908" spc="45" dirty="0">
                <a:latin typeface="Arial"/>
                <a:cs typeface="Arial"/>
              </a:rPr>
              <a:t> </a:t>
            </a:r>
            <a:r>
              <a:rPr sz="908" spc="145" dirty="0">
                <a:latin typeface="Arial"/>
                <a:cs typeface="Arial"/>
              </a:rPr>
              <a:t>file.read()	</a:t>
            </a:r>
            <a:r>
              <a:rPr sz="908" i="1" spc="-9" dirty="0">
                <a:solidFill>
                  <a:srgbClr val="808080"/>
                </a:solidFill>
                <a:latin typeface="Arial"/>
                <a:cs typeface="Arial"/>
              </a:rPr>
              <a:t># </a:t>
            </a:r>
            <a:r>
              <a:rPr sz="908" i="1" spc="-50" dirty="0">
                <a:solidFill>
                  <a:srgbClr val="808080"/>
                </a:solidFill>
                <a:latin typeface="Arial"/>
                <a:cs typeface="Arial"/>
              </a:rPr>
              <a:t>Read </a:t>
            </a:r>
            <a:r>
              <a:rPr sz="908" i="1" spc="191" dirty="0">
                <a:solidFill>
                  <a:srgbClr val="808080"/>
                </a:solidFill>
                <a:latin typeface="Arial"/>
                <a:cs typeface="Arial"/>
              </a:rPr>
              <a:t>all </a:t>
            </a:r>
            <a:r>
              <a:rPr sz="908" i="1" spc="204" dirty="0">
                <a:solidFill>
                  <a:srgbClr val="808080"/>
                </a:solidFill>
                <a:latin typeface="Arial"/>
                <a:cs typeface="Arial"/>
              </a:rPr>
              <a:t>file</a:t>
            </a:r>
            <a:r>
              <a:rPr sz="908" i="1" spc="195" dirty="0">
                <a:solidFill>
                  <a:srgbClr val="808080"/>
                </a:solidFill>
                <a:latin typeface="Arial"/>
                <a:cs typeface="Arial"/>
              </a:rPr>
              <a:t> </a:t>
            </a:r>
            <a:r>
              <a:rPr sz="908" i="1" spc="50" dirty="0">
                <a:solidFill>
                  <a:srgbClr val="808080"/>
                </a:solidFill>
                <a:latin typeface="Arial"/>
                <a:cs typeface="Arial"/>
              </a:rPr>
              <a:t>data</a:t>
            </a:r>
            <a:endParaRPr sz="908" dirty="0">
              <a:latin typeface="Arial"/>
              <a:cs typeface="Arial"/>
            </a:endParaRPr>
          </a:p>
          <a:p>
            <a:pPr>
              <a:spcBef>
                <a:spcPts val="5"/>
              </a:spcBef>
            </a:pPr>
            <a:endParaRPr sz="908" dirty="0">
              <a:latin typeface="Arial"/>
              <a:cs typeface="Arial"/>
            </a:endParaRPr>
          </a:p>
          <a:p>
            <a:pPr marL="1026437">
              <a:lnSpc>
                <a:spcPts val="1071"/>
              </a:lnSpc>
            </a:pPr>
            <a:r>
              <a:rPr sz="908" spc="45" dirty="0">
                <a:latin typeface="Arial"/>
                <a:cs typeface="Arial"/>
              </a:rPr>
              <a:t>encrypted_data </a:t>
            </a:r>
            <a:r>
              <a:rPr sz="908" spc="-36" dirty="0">
                <a:latin typeface="Arial"/>
                <a:cs typeface="Arial"/>
              </a:rPr>
              <a:t>=</a:t>
            </a:r>
            <a:r>
              <a:rPr sz="908" spc="141" dirty="0">
                <a:latin typeface="Arial"/>
                <a:cs typeface="Arial"/>
              </a:rPr>
              <a:t> </a:t>
            </a:r>
            <a:r>
              <a:rPr sz="908" spc="113" dirty="0">
                <a:latin typeface="Arial"/>
                <a:cs typeface="Arial"/>
              </a:rPr>
              <a:t>f.encrypt(</a:t>
            </a:r>
            <a:endParaRPr sz="908" dirty="0">
              <a:latin typeface="Arial"/>
              <a:cs typeface="Arial"/>
            </a:endParaRPr>
          </a:p>
          <a:p>
            <a:pPr marL="11527" marR="67430" indent="1267917">
              <a:lnSpc>
                <a:spcPts val="1071"/>
              </a:lnSpc>
              <a:spcBef>
                <a:spcPts val="36"/>
              </a:spcBef>
              <a:tabLst>
                <a:tab pos="2040770" algn="l"/>
              </a:tabLst>
            </a:pPr>
            <a:r>
              <a:rPr sz="908" spc="123" dirty="0">
                <a:latin typeface="Arial"/>
                <a:cs typeface="Arial"/>
              </a:rPr>
              <a:t>file_data)	</a:t>
            </a:r>
            <a:r>
              <a:rPr sz="908" i="1" spc="-9" dirty="0">
                <a:solidFill>
                  <a:srgbClr val="808080"/>
                </a:solidFill>
                <a:latin typeface="Arial"/>
                <a:cs typeface="Arial"/>
              </a:rPr>
              <a:t># </a:t>
            </a:r>
            <a:r>
              <a:rPr sz="908" i="1" spc="64" dirty="0">
                <a:solidFill>
                  <a:srgbClr val="808080"/>
                </a:solidFill>
                <a:latin typeface="Arial"/>
                <a:cs typeface="Arial"/>
              </a:rPr>
              <a:t>Encrypting </a:t>
            </a:r>
            <a:r>
              <a:rPr sz="908" i="1" spc="54" dirty="0">
                <a:solidFill>
                  <a:srgbClr val="808080"/>
                </a:solidFill>
                <a:latin typeface="Arial"/>
                <a:cs typeface="Arial"/>
              </a:rPr>
              <a:t>data </a:t>
            </a:r>
            <a:r>
              <a:rPr sz="908" i="1" spc="-14" dirty="0">
                <a:solidFill>
                  <a:srgbClr val="808080"/>
                </a:solidFill>
                <a:latin typeface="Arial"/>
                <a:cs typeface="Arial"/>
              </a:rPr>
              <a:t>and </a:t>
            </a:r>
            <a:r>
              <a:rPr sz="908" i="1" spc="54" dirty="0">
                <a:solidFill>
                  <a:srgbClr val="808080"/>
                </a:solidFill>
                <a:latin typeface="Arial"/>
                <a:cs typeface="Arial"/>
              </a:rPr>
              <a:t>Assigning </a:t>
            </a:r>
            <a:r>
              <a:rPr sz="908" i="1" spc="73" dirty="0">
                <a:solidFill>
                  <a:srgbClr val="808080"/>
                </a:solidFill>
                <a:latin typeface="Arial"/>
                <a:cs typeface="Arial"/>
              </a:rPr>
              <a:t>the </a:t>
            </a:r>
            <a:r>
              <a:rPr sz="908" i="1" spc="23" dirty="0">
                <a:solidFill>
                  <a:srgbClr val="808080"/>
                </a:solidFill>
                <a:latin typeface="Arial"/>
                <a:cs typeface="Arial"/>
              </a:rPr>
              <a:t>key </a:t>
            </a:r>
            <a:r>
              <a:rPr sz="908" i="1" spc="36" dirty="0">
                <a:solidFill>
                  <a:srgbClr val="808080"/>
                </a:solidFill>
                <a:latin typeface="Arial"/>
                <a:cs typeface="Arial"/>
              </a:rPr>
              <a:t>generated  </a:t>
            </a:r>
            <a:r>
              <a:rPr sz="908" i="1" spc="136" dirty="0">
                <a:solidFill>
                  <a:srgbClr val="808080"/>
                </a:solidFill>
                <a:latin typeface="Arial"/>
                <a:cs typeface="Arial"/>
              </a:rPr>
              <a:t>earlier </a:t>
            </a:r>
            <a:r>
              <a:rPr sz="908" i="1" spc="118" dirty="0">
                <a:solidFill>
                  <a:srgbClr val="808080"/>
                </a:solidFill>
                <a:latin typeface="Arial"/>
                <a:cs typeface="Arial"/>
              </a:rPr>
              <a:t>to </a:t>
            </a:r>
            <a:r>
              <a:rPr sz="908" i="1" spc="73" dirty="0">
                <a:solidFill>
                  <a:srgbClr val="808080"/>
                </a:solidFill>
                <a:latin typeface="Arial"/>
                <a:cs typeface="Arial"/>
              </a:rPr>
              <a:t>the </a:t>
            </a:r>
            <a:r>
              <a:rPr sz="908" i="1" spc="50" dirty="0">
                <a:solidFill>
                  <a:srgbClr val="808080"/>
                </a:solidFill>
                <a:latin typeface="Arial"/>
                <a:cs typeface="Arial"/>
              </a:rPr>
              <a:t>encrypted</a:t>
            </a:r>
            <a:r>
              <a:rPr sz="908" i="1" spc="-32"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a:spcBef>
                <a:spcPts val="18"/>
              </a:spcBef>
            </a:pPr>
            <a:endParaRPr sz="908" dirty="0">
              <a:latin typeface="Arial"/>
              <a:cs typeface="Arial"/>
            </a:endParaRPr>
          </a:p>
          <a:p>
            <a:pPr marL="1279444" marR="507167" indent="-253583">
              <a:lnSpc>
                <a:spcPts val="1053"/>
              </a:lnSpc>
              <a:spcBef>
                <a:spcPts val="5"/>
              </a:spcBef>
              <a:tabLst>
                <a:tab pos="3054528" algn="l"/>
              </a:tabLst>
            </a:pPr>
            <a:r>
              <a:rPr sz="908" b="1" spc="41" dirty="0">
                <a:solidFill>
                  <a:srgbClr val="000080"/>
                </a:solidFill>
                <a:latin typeface="Arial"/>
                <a:cs typeface="Arial"/>
              </a:rPr>
              <a:t>with </a:t>
            </a:r>
            <a:r>
              <a:rPr sz="908" spc="64" dirty="0">
                <a:solidFill>
                  <a:srgbClr val="000080"/>
                </a:solidFill>
                <a:latin typeface="Arial"/>
                <a:cs typeface="Arial"/>
              </a:rPr>
              <a:t>open</a:t>
            </a:r>
            <a:r>
              <a:rPr sz="908" spc="64" dirty="0">
                <a:latin typeface="Arial"/>
                <a:cs typeface="Arial"/>
              </a:rPr>
              <a:t>(</a:t>
            </a:r>
            <a:r>
              <a:rPr sz="908" spc="64" dirty="0">
                <a:solidFill>
                  <a:srgbClr val="93548D"/>
                </a:solidFill>
                <a:latin typeface="Arial"/>
                <a:cs typeface="Arial"/>
              </a:rPr>
              <a:t>filename</a:t>
            </a:r>
            <a:r>
              <a:rPr sz="908" spc="64" dirty="0">
                <a:latin typeface="Arial"/>
                <a:cs typeface="Arial"/>
              </a:rPr>
              <a:t>, </a:t>
            </a:r>
            <a:r>
              <a:rPr sz="908" b="1" spc="9" dirty="0">
                <a:solidFill>
                  <a:srgbClr val="008080"/>
                </a:solidFill>
                <a:latin typeface="Arial"/>
                <a:cs typeface="Arial"/>
              </a:rPr>
              <a:t>"wb"</a:t>
            </a:r>
            <a:r>
              <a:rPr sz="908" spc="9" dirty="0">
                <a:latin typeface="Arial"/>
                <a:cs typeface="Arial"/>
              </a:rPr>
              <a:t>) </a:t>
            </a:r>
            <a:r>
              <a:rPr sz="908" b="1" spc="-9" dirty="0">
                <a:solidFill>
                  <a:srgbClr val="000080"/>
                </a:solidFill>
                <a:latin typeface="Arial"/>
                <a:cs typeface="Arial"/>
              </a:rPr>
              <a:t>as </a:t>
            </a:r>
            <a:r>
              <a:rPr sz="908" spc="213" dirty="0">
                <a:latin typeface="Arial"/>
                <a:cs typeface="Arial"/>
              </a:rPr>
              <a:t>file:  </a:t>
            </a:r>
            <a:r>
              <a:rPr sz="908" spc="100" dirty="0">
                <a:latin typeface="Arial"/>
                <a:cs typeface="Arial"/>
              </a:rPr>
              <a:t>file.write(encrypted_data)	</a:t>
            </a:r>
            <a:r>
              <a:rPr sz="908" i="1" spc="-9" dirty="0">
                <a:solidFill>
                  <a:srgbClr val="808080"/>
                </a:solidFill>
                <a:latin typeface="Arial"/>
                <a:cs typeface="Arial"/>
              </a:rPr>
              <a:t># </a:t>
            </a:r>
            <a:r>
              <a:rPr sz="908" i="1" spc="68" dirty="0">
                <a:solidFill>
                  <a:srgbClr val="808080"/>
                </a:solidFill>
                <a:latin typeface="Arial"/>
                <a:cs typeface="Arial"/>
              </a:rPr>
              <a:t>Write </a:t>
            </a:r>
            <a:r>
              <a:rPr sz="908" i="1" spc="73" dirty="0">
                <a:solidFill>
                  <a:srgbClr val="808080"/>
                </a:solidFill>
                <a:latin typeface="Arial"/>
                <a:cs typeface="Arial"/>
              </a:rPr>
              <a:t>the </a:t>
            </a:r>
            <a:r>
              <a:rPr sz="908" i="1" spc="50" dirty="0">
                <a:solidFill>
                  <a:srgbClr val="808080"/>
                </a:solidFill>
                <a:latin typeface="Arial"/>
                <a:cs typeface="Arial"/>
              </a:rPr>
              <a:t>encrypted</a:t>
            </a:r>
            <a:r>
              <a:rPr sz="908" i="1" spc="-68"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a:spcBef>
                <a:spcPts val="27"/>
              </a:spcBef>
            </a:pPr>
            <a:endParaRPr sz="862" dirty="0">
              <a:latin typeface="Arial"/>
              <a:cs typeface="Arial"/>
            </a:endParaRPr>
          </a:p>
          <a:p>
            <a:pPr marL="1026437">
              <a:lnSpc>
                <a:spcPts val="1071"/>
              </a:lnSpc>
            </a:pPr>
            <a:r>
              <a:rPr sz="908" spc="45" dirty="0">
                <a:latin typeface="Arial"/>
                <a:cs typeface="Arial"/>
              </a:rPr>
              <a:t>encry_decry </a:t>
            </a:r>
            <a:r>
              <a:rPr sz="908" spc="-36" dirty="0">
                <a:latin typeface="Arial"/>
                <a:cs typeface="Arial"/>
              </a:rPr>
              <a:t>=</a:t>
            </a:r>
            <a:r>
              <a:rPr sz="908" spc="150" dirty="0">
                <a:latin typeface="Arial"/>
                <a:cs typeface="Arial"/>
              </a:rPr>
              <a:t> </a:t>
            </a:r>
            <a:r>
              <a:rPr sz="908" b="1" spc="64" dirty="0">
                <a:solidFill>
                  <a:srgbClr val="008080"/>
                </a:solidFill>
                <a:latin typeface="Arial"/>
                <a:cs typeface="Arial"/>
              </a:rPr>
              <a:t>'Encryption'</a:t>
            </a:r>
            <a:endParaRPr sz="908" dirty="0">
              <a:latin typeface="Arial"/>
              <a:cs typeface="Arial"/>
            </a:endParaRPr>
          </a:p>
          <a:p>
            <a:pPr marL="1026437">
              <a:lnSpc>
                <a:spcPts val="1062"/>
              </a:lnSpc>
            </a:pPr>
            <a:r>
              <a:rPr sz="908" spc="82" dirty="0">
                <a:latin typeface="Arial"/>
                <a:cs typeface="Arial"/>
              </a:rPr>
              <a:t>data_list.append(</a:t>
            </a:r>
            <a:endParaRPr sz="908" dirty="0">
              <a:latin typeface="Arial"/>
              <a:cs typeface="Arial"/>
            </a:endParaRPr>
          </a:p>
          <a:p>
            <a:pPr marL="11527" marR="255889" indent="1267917">
              <a:lnSpc>
                <a:spcPts val="1053"/>
              </a:lnSpc>
              <a:spcBef>
                <a:spcPts val="54"/>
              </a:spcBef>
              <a:tabLst>
                <a:tab pos="2168138" algn="l"/>
              </a:tabLst>
            </a:pPr>
            <a:r>
              <a:rPr sz="908" spc="54" dirty="0">
                <a:latin typeface="Arial"/>
                <a:cs typeface="Arial"/>
              </a:rPr>
              <a:t>encry_decry)	</a:t>
            </a:r>
            <a:r>
              <a:rPr sz="908" i="1" spc="-9" dirty="0">
                <a:solidFill>
                  <a:srgbClr val="808080"/>
                </a:solidFill>
                <a:latin typeface="Arial"/>
                <a:cs typeface="Arial"/>
              </a:rPr>
              <a:t># </a:t>
            </a:r>
            <a:r>
              <a:rPr sz="908" i="1" spc="-18" dirty="0">
                <a:solidFill>
                  <a:srgbClr val="808080"/>
                </a:solidFill>
                <a:latin typeface="Arial"/>
                <a:cs typeface="Arial"/>
              </a:rPr>
              <a:t>Appends </a:t>
            </a:r>
            <a:r>
              <a:rPr sz="908" i="1" spc="73" dirty="0">
                <a:solidFill>
                  <a:srgbClr val="808080"/>
                </a:solidFill>
                <a:latin typeface="Arial"/>
                <a:cs typeface="Arial"/>
              </a:rPr>
              <a:t>the Action </a:t>
            </a:r>
            <a:r>
              <a:rPr sz="908" i="1" spc="91" dirty="0">
                <a:solidFill>
                  <a:srgbClr val="808080"/>
                </a:solidFill>
                <a:latin typeface="Arial"/>
                <a:cs typeface="Arial"/>
              </a:rPr>
              <a:t>(encryption/decryption)  </a:t>
            </a:r>
            <a:r>
              <a:rPr sz="908" i="1" spc="127" dirty="0">
                <a:solidFill>
                  <a:srgbClr val="808080"/>
                </a:solidFill>
                <a:latin typeface="Arial"/>
                <a:cs typeface="Arial"/>
              </a:rPr>
              <a:t>into </a:t>
            </a:r>
            <a:r>
              <a:rPr sz="908" i="1" spc="-9" dirty="0">
                <a:solidFill>
                  <a:srgbClr val="808080"/>
                </a:solidFill>
                <a:latin typeface="Arial"/>
                <a:cs typeface="Arial"/>
              </a:rPr>
              <a:t>a </a:t>
            </a:r>
            <a:r>
              <a:rPr sz="908" i="1" spc="177" dirty="0">
                <a:solidFill>
                  <a:srgbClr val="808080"/>
                </a:solidFill>
                <a:latin typeface="Arial"/>
                <a:cs typeface="Arial"/>
              </a:rPr>
              <a:t>list(later </a:t>
            </a:r>
            <a:r>
              <a:rPr sz="908" i="1" dirty="0">
                <a:solidFill>
                  <a:srgbClr val="808080"/>
                </a:solidFill>
                <a:latin typeface="Arial"/>
                <a:cs typeface="Arial"/>
              </a:rPr>
              <a:t>used </a:t>
            </a:r>
            <a:r>
              <a:rPr sz="908" i="1" spc="118" dirty="0">
                <a:solidFill>
                  <a:srgbClr val="808080"/>
                </a:solidFill>
                <a:latin typeface="Arial"/>
                <a:cs typeface="Arial"/>
              </a:rPr>
              <a:t>to </a:t>
            </a:r>
            <a:r>
              <a:rPr sz="908" i="1" spc="109" dirty="0">
                <a:solidFill>
                  <a:srgbClr val="808080"/>
                </a:solidFill>
                <a:latin typeface="Arial"/>
                <a:cs typeface="Arial"/>
              </a:rPr>
              <a:t>flush </a:t>
            </a:r>
            <a:r>
              <a:rPr sz="908" i="1" spc="64" dirty="0">
                <a:solidFill>
                  <a:srgbClr val="808080"/>
                </a:solidFill>
                <a:latin typeface="Arial"/>
                <a:cs typeface="Arial"/>
              </a:rPr>
              <a:t>contents </a:t>
            </a:r>
            <a:r>
              <a:rPr sz="908" i="1" spc="100" dirty="0">
                <a:solidFill>
                  <a:srgbClr val="808080"/>
                </a:solidFill>
                <a:latin typeface="Arial"/>
                <a:cs typeface="Arial"/>
              </a:rPr>
              <a:t>inside </a:t>
            </a:r>
            <a:r>
              <a:rPr sz="908" i="1" spc="109" dirty="0">
                <a:solidFill>
                  <a:srgbClr val="808080"/>
                </a:solidFill>
                <a:latin typeface="Arial"/>
                <a:cs typeface="Arial"/>
              </a:rPr>
              <a:t>sql</a:t>
            </a:r>
            <a:r>
              <a:rPr sz="908" i="1" spc="381" dirty="0">
                <a:solidFill>
                  <a:srgbClr val="808080"/>
                </a:solidFill>
                <a:latin typeface="Arial"/>
                <a:cs typeface="Arial"/>
              </a:rPr>
              <a:t> </a:t>
            </a:r>
            <a:r>
              <a:rPr sz="908" i="1" spc="113" dirty="0">
                <a:solidFill>
                  <a:srgbClr val="808080"/>
                </a:solidFill>
                <a:latin typeface="Arial"/>
                <a:cs typeface="Arial"/>
              </a:rPr>
              <a:t>table)</a:t>
            </a:r>
            <a:endParaRPr sz="908" dirty="0">
              <a:latin typeface="Arial"/>
              <a:cs typeface="Arial"/>
            </a:endParaRPr>
          </a:p>
        </p:txBody>
      </p:sp>
      <p:pic>
        <p:nvPicPr>
          <p:cNvPr id="6" name="Picture 5">
            <a:extLst>
              <a:ext uri="{FF2B5EF4-FFF2-40B4-BE49-F238E27FC236}">
                <a16:creationId xmlns:a16="http://schemas.microsoft.com/office/drawing/2014/main" id="{B286B87E-2667-4064-A2E3-E81EC8F0E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9905999"/>
          </a:xfrm>
          <a:prstGeom prst="rect">
            <a:avLst/>
          </a:prstGeom>
        </p:spPr>
      </p:pic>
      <p:sp>
        <p:nvSpPr>
          <p:cNvPr id="7" name="TextBox 6">
            <a:extLst>
              <a:ext uri="{FF2B5EF4-FFF2-40B4-BE49-F238E27FC236}">
                <a16:creationId xmlns:a16="http://schemas.microsoft.com/office/drawing/2014/main" id="{A6D33103-04AD-47EA-B046-46686C21C9D4}"/>
              </a:ext>
            </a:extLst>
          </p:cNvPr>
          <p:cNvSpPr txBox="1"/>
          <p:nvPr/>
        </p:nvSpPr>
        <p:spPr>
          <a:xfrm>
            <a:off x="5969511" y="973292"/>
            <a:ext cx="1383631" cy="523220"/>
          </a:xfrm>
          <a:prstGeom prst="rect">
            <a:avLst/>
          </a:prstGeom>
          <a:noFill/>
        </p:spPr>
        <p:txBody>
          <a:bodyPr wrap="square" rtlCol="0">
            <a:spAutoFit/>
          </a:bodyPr>
          <a:lstStyle/>
          <a:p>
            <a:r>
              <a:rPr lang="en-IN" sz="2800" dirty="0">
                <a:solidFill>
                  <a:schemeClr val="bg1"/>
                </a:solidFill>
              </a:rPr>
              <a:t>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3795" y="910583"/>
            <a:ext cx="4008760" cy="150775"/>
          </a:xfrm>
          <a:prstGeom prst="rect">
            <a:avLst/>
          </a:prstGeom>
        </p:spPr>
        <p:txBody>
          <a:bodyPr vert="horz" wrap="square" lIns="0" tIns="10950" rIns="0" bIns="0" rtlCol="0">
            <a:spAutoFit/>
          </a:bodyPr>
          <a:lstStyle/>
          <a:p>
            <a:pPr marL="11527">
              <a:spcBef>
                <a:spcPts val="86"/>
              </a:spcBef>
            </a:pPr>
            <a:r>
              <a:rPr sz="908" i="1" spc="-9" dirty="0">
                <a:solidFill>
                  <a:srgbClr val="808080"/>
                </a:solidFill>
                <a:latin typeface="Arial"/>
                <a:cs typeface="Arial"/>
              </a:rPr>
              <a:t># </a:t>
            </a:r>
            <a:r>
              <a:rPr sz="908" i="1" spc="103" dirty="0">
                <a:solidFill>
                  <a:srgbClr val="808080"/>
                </a:solidFill>
                <a:latin typeface="Arial"/>
                <a:cs typeface="Arial"/>
              </a:rPr>
              <a:t>Inserting </a:t>
            </a:r>
            <a:r>
              <a:rPr sz="908" i="1" spc="73" dirty="0">
                <a:solidFill>
                  <a:srgbClr val="808080"/>
                </a:solidFill>
                <a:latin typeface="Arial"/>
                <a:cs typeface="Arial"/>
              </a:rPr>
              <a:t>the </a:t>
            </a:r>
            <a:r>
              <a:rPr sz="908" i="1" spc="54" dirty="0">
                <a:solidFill>
                  <a:srgbClr val="808080"/>
                </a:solidFill>
                <a:latin typeface="Arial"/>
                <a:cs typeface="Arial"/>
              </a:rPr>
              <a:t>values </a:t>
            </a:r>
            <a:r>
              <a:rPr sz="908" i="1" spc="41" dirty="0">
                <a:solidFill>
                  <a:srgbClr val="808080"/>
                </a:solidFill>
                <a:latin typeface="Arial"/>
                <a:cs typeface="Arial"/>
              </a:rPr>
              <a:t>from </a:t>
            </a:r>
            <a:r>
              <a:rPr sz="908" i="1" spc="73" dirty="0">
                <a:solidFill>
                  <a:srgbClr val="808080"/>
                </a:solidFill>
                <a:latin typeface="Arial"/>
                <a:cs typeface="Arial"/>
              </a:rPr>
              <a:t>the </a:t>
            </a:r>
            <a:r>
              <a:rPr sz="908" i="1" spc="218" dirty="0">
                <a:solidFill>
                  <a:srgbClr val="808080"/>
                </a:solidFill>
                <a:latin typeface="Arial"/>
                <a:cs typeface="Arial"/>
              </a:rPr>
              <a:t>list </a:t>
            </a:r>
            <a:r>
              <a:rPr sz="908" i="1" spc="59" dirty="0">
                <a:solidFill>
                  <a:srgbClr val="808080"/>
                </a:solidFill>
                <a:latin typeface="Arial"/>
                <a:cs typeface="Arial"/>
              </a:rPr>
              <a:t>created </a:t>
            </a:r>
            <a:r>
              <a:rPr sz="908" i="1" spc="132" dirty="0">
                <a:solidFill>
                  <a:srgbClr val="808080"/>
                </a:solidFill>
                <a:latin typeface="Arial"/>
                <a:cs typeface="Arial"/>
              </a:rPr>
              <a:t>earlier </a:t>
            </a:r>
            <a:r>
              <a:rPr sz="908" i="1" spc="118" dirty="0">
                <a:solidFill>
                  <a:srgbClr val="808080"/>
                </a:solidFill>
                <a:latin typeface="Arial"/>
                <a:cs typeface="Arial"/>
              </a:rPr>
              <a:t>to </a:t>
            </a:r>
            <a:r>
              <a:rPr sz="908" i="1" spc="73" dirty="0">
                <a:solidFill>
                  <a:srgbClr val="808080"/>
                </a:solidFill>
                <a:latin typeface="Arial"/>
                <a:cs typeface="Arial"/>
              </a:rPr>
              <a:t>the</a:t>
            </a:r>
            <a:r>
              <a:rPr sz="908" i="1" spc="77" dirty="0">
                <a:solidFill>
                  <a:srgbClr val="808080"/>
                </a:solidFill>
                <a:latin typeface="Arial"/>
                <a:cs typeface="Arial"/>
              </a:rPr>
              <a:t> </a:t>
            </a:r>
            <a:r>
              <a:rPr sz="908" i="1" spc="-109" dirty="0">
                <a:solidFill>
                  <a:srgbClr val="808080"/>
                </a:solidFill>
                <a:latin typeface="Arial"/>
                <a:cs typeface="Arial"/>
              </a:rPr>
              <a:t>SQL</a:t>
            </a:r>
            <a:endParaRPr sz="908">
              <a:latin typeface="Arial"/>
              <a:cs typeface="Arial"/>
            </a:endParaRPr>
          </a:p>
        </p:txBody>
      </p:sp>
      <p:sp>
        <p:nvSpPr>
          <p:cNvPr id="3" name="object 3"/>
          <p:cNvSpPr/>
          <p:nvPr/>
        </p:nvSpPr>
        <p:spPr>
          <a:xfrm>
            <a:off x="813554" y="1066185"/>
            <a:ext cx="5236285" cy="134278"/>
          </a:xfrm>
          <a:custGeom>
            <a:avLst/>
            <a:gdLst/>
            <a:ahLst/>
            <a:cxnLst/>
            <a:rect l="l" t="t" r="r" b="b"/>
            <a:pathLst>
              <a:path w="5769609" h="147955">
                <a:moveTo>
                  <a:pt x="5769229" y="0"/>
                </a:moveTo>
                <a:lnTo>
                  <a:pt x="0" y="0"/>
                </a:lnTo>
                <a:lnTo>
                  <a:pt x="0" y="147827"/>
                </a:lnTo>
                <a:lnTo>
                  <a:pt x="5769229" y="147827"/>
                </a:lnTo>
                <a:lnTo>
                  <a:pt x="5769229" y="0"/>
                </a:lnTo>
                <a:close/>
              </a:path>
            </a:pathLst>
          </a:custGeom>
          <a:solidFill>
            <a:srgbClr val="FFFFFF"/>
          </a:solidFill>
        </p:spPr>
        <p:txBody>
          <a:bodyPr wrap="square" lIns="0" tIns="0" rIns="0" bIns="0" rtlCol="0"/>
          <a:lstStyle/>
          <a:p>
            <a:endParaRPr sz="1634"/>
          </a:p>
        </p:txBody>
      </p:sp>
      <p:sp>
        <p:nvSpPr>
          <p:cNvPr id="4" name="object 4"/>
          <p:cNvSpPr txBox="1"/>
          <p:nvPr/>
        </p:nvSpPr>
        <p:spPr>
          <a:xfrm>
            <a:off x="818626" y="1044977"/>
            <a:ext cx="341171" cy="150775"/>
          </a:xfrm>
          <a:prstGeom prst="rect">
            <a:avLst/>
          </a:prstGeom>
        </p:spPr>
        <p:txBody>
          <a:bodyPr vert="horz" wrap="square" lIns="0" tIns="10950" rIns="0" bIns="0" rtlCol="0">
            <a:spAutoFit/>
          </a:bodyPr>
          <a:lstStyle/>
          <a:p>
            <a:pPr marL="11527">
              <a:spcBef>
                <a:spcPts val="86"/>
              </a:spcBef>
            </a:pPr>
            <a:r>
              <a:rPr sz="908" i="1" spc="100" dirty="0">
                <a:solidFill>
                  <a:srgbClr val="808080"/>
                </a:solidFill>
                <a:latin typeface="Arial"/>
                <a:cs typeface="Arial"/>
              </a:rPr>
              <a:t>table</a:t>
            </a:r>
            <a:endParaRPr sz="908">
              <a:latin typeface="Arial"/>
              <a:cs typeface="Arial"/>
            </a:endParaRPr>
          </a:p>
        </p:txBody>
      </p:sp>
      <p:sp>
        <p:nvSpPr>
          <p:cNvPr id="5" name="object 5"/>
          <p:cNvSpPr/>
          <p:nvPr/>
        </p:nvSpPr>
        <p:spPr>
          <a:xfrm>
            <a:off x="813554" y="1200348"/>
            <a:ext cx="5236285" cy="7694215"/>
          </a:xfrm>
          <a:custGeom>
            <a:avLst/>
            <a:gdLst/>
            <a:ahLst/>
            <a:cxnLst/>
            <a:rect l="l" t="t" r="r" b="b"/>
            <a:pathLst>
              <a:path w="5769609" h="8477885">
                <a:moveTo>
                  <a:pt x="5769229" y="7584453"/>
                </a:moveTo>
                <a:lnTo>
                  <a:pt x="0" y="7584453"/>
                </a:lnTo>
                <a:lnTo>
                  <a:pt x="0" y="7733792"/>
                </a:lnTo>
                <a:lnTo>
                  <a:pt x="0" y="7883144"/>
                </a:lnTo>
                <a:lnTo>
                  <a:pt x="0" y="8477453"/>
                </a:lnTo>
                <a:lnTo>
                  <a:pt x="5769229" y="8477453"/>
                </a:lnTo>
                <a:lnTo>
                  <a:pt x="5769229" y="7733792"/>
                </a:lnTo>
                <a:lnTo>
                  <a:pt x="5769229" y="7584453"/>
                </a:lnTo>
                <a:close/>
              </a:path>
              <a:path w="5769609" h="8477885">
                <a:moveTo>
                  <a:pt x="5769229" y="7139445"/>
                </a:moveTo>
                <a:lnTo>
                  <a:pt x="0" y="7139445"/>
                </a:lnTo>
                <a:lnTo>
                  <a:pt x="0" y="7287260"/>
                </a:lnTo>
                <a:lnTo>
                  <a:pt x="0" y="7436612"/>
                </a:lnTo>
                <a:lnTo>
                  <a:pt x="0" y="7584440"/>
                </a:lnTo>
                <a:lnTo>
                  <a:pt x="5769229" y="7584440"/>
                </a:lnTo>
                <a:lnTo>
                  <a:pt x="5769229" y="7436612"/>
                </a:lnTo>
                <a:lnTo>
                  <a:pt x="5769229" y="7287260"/>
                </a:lnTo>
                <a:lnTo>
                  <a:pt x="5769229" y="7139445"/>
                </a:lnTo>
                <a:close/>
              </a:path>
              <a:path w="5769609" h="8477885">
                <a:moveTo>
                  <a:pt x="5769229" y="6543243"/>
                </a:moveTo>
                <a:lnTo>
                  <a:pt x="0" y="6543243"/>
                </a:lnTo>
                <a:lnTo>
                  <a:pt x="0" y="6692900"/>
                </a:lnTo>
                <a:lnTo>
                  <a:pt x="0" y="6842252"/>
                </a:lnTo>
                <a:lnTo>
                  <a:pt x="0" y="6990080"/>
                </a:lnTo>
                <a:lnTo>
                  <a:pt x="0" y="7139432"/>
                </a:lnTo>
                <a:lnTo>
                  <a:pt x="5769229" y="7139432"/>
                </a:lnTo>
                <a:lnTo>
                  <a:pt x="5769229" y="6990080"/>
                </a:lnTo>
                <a:lnTo>
                  <a:pt x="5769229" y="6842252"/>
                </a:lnTo>
                <a:lnTo>
                  <a:pt x="5769229" y="6692900"/>
                </a:lnTo>
                <a:lnTo>
                  <a:pt x="5769229" y="6543243"/>
                </a:lnTo>
                <a:close/>
              </a:path>
              <a:path w="5769609" h="8477885">
                <a:moveTo>
                  <a:pt x="5769229" y="5800991"/>
                </a:moveTo>
                <a:lnTo>
                  <a:pt x="0" y="5800991"/>
                </a:lnTo>
                <a:lnTo>
                  <a:pt x="0" y="5948807"/>
                </a:lnTo>
                <a:lnTo>
                  <a:pt x="0" y="6098159"/>
                </a:lnTo>
                <a:lnTo>
                  <a:pt x="0" y="6245987"/>
                </a:lnTo>
                <a:lnTo>
                  <a:pt x="0" y="6395339"/>
                </a:lnTo>
                <a:lnTo>
                  <a:pt x="0" y="6543167"/>
                </a:lnTo>
                <a:lnTo>
                  <a:pt x="5769229" y="6543167"/>
                </a:lnTo>
                <a:lnTo>
                  <a:pt x="5769229" y="6395339"/>
                </a:lnTo>
                <a:lnTo>
                  <a:pt x="5769229" y="6245987"/>
                </a:lnTo>
                <a:lnTo>
                  <a:pt x="5769229" y="6098159"/>
                </a:lnTo>
                <a:lnTo>
                  <a:pt x="5769229" y="5948807"/>
                </a:lnTo>
                <a:lnTo>
                  <a:pt x="5769229" y="5800991"/>
                </a:lnTo>
                <a:close/>
              </a:path>
              <a:path w="5769609" h="8477885">
                <a:moveTo>
                  <a:pt x="5769229" y="5057279"/>
                </a:moveTo>
                <a:lnTo>
                  <a:pt x="0" y="5057279"/>
                </a:lnTo>
                <a:lnTo>
                  <a:pt x="0" y="5205095"/>
                </a:lnTo>
                <a:lnTo>
                  <a:pt x="0" y="5354447"/>
                </a:lnTo>
                <a:lnTo>
                  <a:pt x="0" y="5502275"/>
                </a:lnTo>
                <a:lnTo>
                  <a:pt x="0" y="5651627"/>
                </a:lnTo>
                <a:lnTo>
                  <a:pt x="0" y="5800979"/>
                </a:lnTo>
                <a:lnTo>
                  <a:pt x="5769229" y="5800979"/>
                </a:lnTo>
                <a:lnTo>
                  <a:pt x="5769229" y="5651627"/>
                </a:lnTo>
                <a:lnTo>
                  <a:pt x="5769229" y="5502275"/>
                </a:lnTo>
                <a:lnTo>
                  <a:pt x="5769229" y="5354447"/>
                </a:lnTo>
                <a:lnTo>
                  <a:pt x="5769229" y="5205095"/>
                </a:lnTo>
                <a:lnTo>
                  <a:pt x="5769229" y="5057279"/>
                </a:lnTo>
                <a:close/>
              </a:path>
              <a:path w="5769609" h="8477885">
                <a:moveTo>
                  <a:pt x="5769229" y="3718953"/>
                </a:moveTo>
                <a:lnTo>
                  <a:pt x="0" y="3718953"/>
                </a:lnTo>
                <a:lnTo>
                  <a:pt x="0" y="3866769"/>
                </a:lnTo>
                <a:lnTo>
                  <a:pt x="0" y="4016121"/>
                </a:lnTo>
                <a:lnTo>
                  <a:pt x="0" y="5057267"/>
                </a:lnTo>
                <a:lnTo>
                  <a:pt x="5769229" y="5057267"/>
                </a:lnTo>
                <a:lnTo>
                  <a:pt x="5769229" y="3866769"/>
                </a:lnTo>
                <a:lnTo>
                  <a:pt x="5769229" y="3718953"/>
                </a:lnTo>
                <a:close/>
              </a:path>
              <a:path w="5769609" h="8477885">
                <a:moveTo>
                  <a:pt x="5769229" y="2081860"/>
                </a:moveTo>
                <a:lnTo>
                  <a:pt x="0" y="2081860"/>
                </a:lnTo>
                <a:lnTo>
                  <a:pt x="0" y="2231517"/>
                </a:lnTo>
                <a:lnTo>
                  <a:pt x="0" y="2379345"/>
                </a:lnTo>
                <a:lnTo>
                  <a:pt x="0" y="3718941"/>
                </a:lnTo>
                <a:lnTo>
                  <a:pt x="5769229" y="3718941"/>
                </a:lnTo>
                <a:lnTo>
                  <a:pt x="5769229" y="2231517"/>
                </a:lnTo>
                <a:lnTo>
                  <a:pt x="5769229" y="2081860"/>
                </a:lnTo>
                <a:close/>
              </a:path>
              <a:path w="5769609" h="8477885">
                <a:moveTo>
                  <a:pt x="5769229" y="743724"/>
                </a:moveTo>
                <a:lnTo>
                  <a:pt x="0" y="743724"/>
                </a:lnTo>
                <a:lnTo>
                  <a:pt x="0" y="893064"/>
                </a:lnTo>
                <a:lnTo>
                  <a:pt x="0" y="1040892"/>
                </a:lnTo>
                <a:lnTo>
                  <a:pt x="0" y="2081784"/>
                </a:lnTo>
                <a:lnTo>
                  <a:pt x="5769229" y="2081784"/>
                </a:lnTo>
                <a:lnTo>
                  <a:pt x="5769229" y="893064"/>
                </a:lnTo>
                <a:lnTo>
                  <a:pt x="5769229" y="743724"/>
                </a:lnTo>
                <a:close/>
              </a:path>
              <a:path w="5769609" h="8477885">
                <a:moveTo>
                  <a:pt x="5769229" y="0"/>
                </a:moveTo>
                <a:lnTo>
                  <a:pt x="0" y="0"/>
                </a:lnTo>
                <a:lnTo>
                  <a:pt x="0" y="149352"/>
                </a:lnTo>
                <a:lnTo>
                  <a:pt x="0" y="297180"/>
                </a:lnTo>
                <a:lnTo>
                  <a:pt x="0" y="446532"/>
                </a:lnTo>
                <a:lnTo>
                  <a:pt x="0" y="594360"/>
                </a:lnTo>
                <a:lnTo>
                  <a:pt x="0" y="743712"/>
                </a:lnTo>
                <a:lnTo>
                  <a:pt x="5769229" y="743712"/>
                </a:lnTo>
                <a:lnTo>
                  <a:pt x="5769229" y="594360"/>
                </a:lnTo>
                <a:lnTo>
                  <a:pt x="5769229" y="446532"/>
                </a:lnTo>
                <a:lnTo>
                  <a:pt x="5769229" y="297180"/>
                </a:lnTo>
                <a:lnTo>
                  <a:pt x="5769229" y="149352"/>
                </a:lnTo>
                <a:lnTo>
                  <a:pt x="5769229" y="0"/>
                </a:lnTo>
                <a:close/>
              </a:path>
            </a:pathLst>
          </a:custGeom>
          <a:solidFill>
            <a:srgbClr val="FFFFFF"/>
          </a:solidFill>
        </p:spPr>
        <p:txBody>
          <a:bodyPr wrap="square" lIns="0" tIns="0" rIns="0" bIns="0" rtlCol="0"/>
          <a:lstStyle/>
          <a:p>
            <a:endParaRPr sz="1634"/>
          </a:p>
        </p:txBody>
      </p:sp>
      <p:sp>
        <p:nvSpPr>
          <p:cNvPr id="6" name="object 6"/>
          <p:cNvSpPr txBox="1"/>
          <p:nvPr/>
        </p:nvSpPr>
        <p:spPr>
          <a:xfrm>
            <a:off x="818626" y="1180523"/>
            <a:ext cx="5221877" cy="7827492"/>
          </a:xfrm>
          <a:prstGeom prst="rect">
            <a:avLst/>
          </a:prstGeom>
        </p:spPr>
        <p:txBody>
          <a:bodyPr vert="horz" wrap="square" lIns="0" tIns="10950" rIns="0" bIns="0" rtlCol="0">
            <a:spAutoFit/>
          </a:bodyPr>
          <a:lstStyle/>
          <a:p>
            <a:pPr marL="1026437">
              <a:lnSpc>
                <a:spcPts val="1071"/>
              </a:lnSpc>
              <a:spcBef>
                <a:spcPts val="86"/>
              </a:spcBef>
            </a:pPr>
            <a:r>
              <a:rPr sz="908" spc="-77" dirty="0">
                <a:latin typeface="Arial"/>
                <a:cs typeface="Arial"/>
              </a:rPr>
              <a:t>com</a:t>
            </a:r>
            <a:r>
              <a:rPr sz="908" spc="95" dirty="0">
                <a:latin typeface="Arial"/>
                <a:cs typeface="Arial"/>
              </a:rPr>
              <a:t> </a:t>
            </a:r>
            <a:r>
              <a:rPr sz="908" spc="-36" dirty="0">
                <a:latin typeface="Arial"/>
                <a:cs typeface="Arial"/>
              </a:rPr>
              <a:t>= </a:t>
            </a:r>
            <a:r>
              <a:rPr sz="908" b="1" spc="82" dirty="0">
                <a:solidFill>
                  <a:srgbClr val="008080"/>
                </a:solidFill>
                <a:latin typeface="Arial"/>
                <a:cs typeface="Arial"/>
              </a:rPr>
              <a:t>"insert </a:t>
            </a:r>
            <a:r>
              <a:rPr sz="908" b="1" spc="77" dirty="0">
                <a:solidFill>
                  <a:srgbClr val="008080"/>
                </a:solidFill>
                <a:latin typeface="Arial"/>
                <a:cs typeface="Arial"/>
              </a:rPr>
              <a:t>into </a:t>
            </a:r>
            <a:r>
              <a:rPr sz="908" b="1" spc="50" dirty="0">
                <a:solidFill>
                  <a:srgbClr val="008080"/>
                </a:solidFill>
                <a:latin typeface="Arial"/>
                <a:cs typeface="Arial"/>
              </a:rPr>
              <a:t>user_details </a:t>
            </a:r>
            <a:r>
              <a:rPr sz="908" b="1" spc="54" dirty="0">
                <a:solidFill>
                  <a:srgbClr val="008080"/>
                </a:solidFill>
                <a:latin typeface="Arial"/>
                <a:cs typeface="Arial"/>
              </a:rPr>
              <a:t>(username,file_path,action)</a:t>
            </a:r>
            <a:r>
              <a:rPr sz="908" b="1" spc="-64" dirty="0">
                <a:solidFill>
                  <a:srgbClr val="008080"/>
                </a:solidFill>
                <a:latin typeface="Arial"/>
                <a:cs typeface="Arial"/>
              </a:rPr>
              <a:t> </a:t>
            </a:r>
            <a:r>
              <a:rPr sz="908" b="1" spc="23" dirty="0">
                <a:solidFill>
                  <a:srgbClr val="008080"/>
                </a:solidFill>
                <a:latin typeface="Arial"/>
                <a:cs typeface="Arial"/>
              </a:rPr>
              <a:t>values</a:t>
            </a:r>
            <a:endParaRPr sz="908" dirty="0">
              <a:latin typeface="Arial"/>
              <a:cs typeface="Arial"/>
            </a:endParaRPr>
          </a:p>
          <a:p>
            <a:pPr marL="11527">
              <a:lnSpc>
                <a:spcPts val="1062"/>
              </a:lnSpc>
            </a:pPr>
            <a:r>
              <a:rPr sz="908" b="1" spc="-5" dirty="0">
                <a:solidFill>
                  <a:srgbClr val="008080"/>
                </a:solidFill>
                <a:latin typeface="Arial"/>
                <a:cs typeface="Arial"/>
              </a:rPr>
              <a:t>(%s,%s,%s)"</a:t>
            </a:r>
            <a:endParaRPr sz="908" dirty="0">
              <a:latin typeface="Arial"/>
              <a:cs typeface="Arial"/>
            </a:endParaRPr>
          </a:p>
          <a:p>
            <a:pPr marL="1026437" marR="1146312">
              <a:lnSpc>
                <a:spcPts val="1053"/>
              </a:lnSpc>
              <a:spcBef>
                <a:spcPts val="54"/>
              </a:spcBef>
            </a:pPr>
            <a:r>
              <a:rPr sz="908" spc="41" dirty="0">
                <a:latin typeface="Arial"/>
                <a:cs typeface="Arial"/>
              </a:rPr>
              <a:t>data1 </a:t>
            </a:r>
            <a:r>
              <a:rPr sz="908" spc="-36" dirty="0">
                <a:latin typeface="Arial"/>
                <a:cs typeface="Arial"/>
              </a:rPr>
              <a:t>= </a:t>
            </a:r>
            <a:r>
              <a:rPr sz="908" spc="136" dirty="0">
                <a:latin typeface="Arial"/>
                <a:cs typeface="Arial"/>
              </a:rPr>
              <a:t>data_list[</a:t>
            </a:r>
            <a:r>
              <a:rPr sz="908" spc="136" dirty="0">
                <a:solidFill>
                  <a:srgbClr val="0000FF"/>
                </a:solidFill>
                <a:latin typeface="Arial"/>
                <a:cs typeface="Arial"/>
              </a:rPr>
              <a:t>0</a:t>
            </a:r>
            <a:r>
              <a:rPr sz="908" spc="136" dirty="0">
                <a:latin typeface="Arial"/>
                <a:cs typeface="Arial"/>
              </a:rPr>
              <a:t>], data_list[</a:t>
            </a:r>
            <a:r>
              <a:rPr sz="908" spc="136" dirty="0">
                <a:solidFill>
                  <a:srgbClr val="0000FF"/>
                </a:solidFill>
                <a:latin typeface="Arial"/>
                <a:cs typeface="Arial"/>
              </a:rPr>
              <a:t>1</a:t>
            </a:r>
            <a:r>
              <a:rPr sz="908" spc="136" dirty="0">
                <a:latin typeface="Arial"/>
                <a:cs typeface="Arial"/>
              </a:rPr>
              <a:t>], </a:t>
            </a:r>
            <a:r>
              <a:rPr sz="908" spc="127" dirty="0">
                <a:latin typeface="Arial"/>
                <a:cs typeface="Arial"/>
              </a:rPr>
              <a:t>data_list[</a:t>
            </a:r>
            <a:r>
              <a:rPr sz="908" spc="127" dirty="0">
                <a:solidFill>
                  <a:srgbClr val="0000FF"/>
                </a:solidFill>
                <a:latin typeface="Arial"/>
                <a:cs typeface="Arial"/>
              </a:rPr>
              <a:t>2</a:t>
            </a:r>
            <a:r>
              <a:rPr sz="908" spc="127" dirty="0">
                <a:latin typeface="Arial"/>
                <a:cs typeface="Arial"/>
              </a:rPr>
              <a:t>]  </a:t>
            </a:r>
            <a:r>
              <a:rPr sz="908" spc="41" dirty="0">
                <a:latin typeface="Arial"/>
                <a:cs typeface="Arial"/>
              </a:rPr>
              <a:t>mycur.execute(com,</a:t>
            </a:r>
            <a:r>
              <a:rPr sz="908" spc="231" dirty="0">
                <a:latin typeface="Arial"/>
                <a:cs typeface="Arial"/>
              </a:rPr>
              <a:t> </a:t>
            </a:r>
            <a:r>
              <a:rPr sz="908" spc="68" dirty="0">
                <a:latin typeface="Arial"/>
                <a:cs typeface="Arial"/>
              </a:rPr>
              <a:t>data1)</a:t>
            </a:r>
            <a:endParaRPr sz="908" dirty="0">
              <a:latin typeface="Arial"/>
              <a:cs typeface="Arial"/>
            </a:endParaRPr>
          </a:p>
          <a:p>
            <a:pPr marL="1026437">
              <a:lnSpc>
                <a:spcPts val="1044"/>
              </a:lnSpc>
            </a:pPr>
            <a:r>
              <a:rPr sz="908" spc="50" dirty="0">
                <a:latin typeface="Arial"/>
                <a:cs typeface="Arial"/>
              </a:rPr>
              <a:t>conn.commit()</a:t>
            </a:r>
            <a:endParaRPr sz="908" dirty="0">
              <a:latin typeface="Arial"/>
              <a:cs typeface="Arial"/>
            </a:endParaRPr>
          </a:p>
          <a:p>
            <a:pPr>
              <a:spcBef>
                <a:spcPts val="18"/>
              </a:spcBef>
            </a:pPr>
            <a:endParaRPr sz="908" dirty="0">
              <a:latin typeface="Arial"/>
              <a:cs typeface="Arial"/>
            </a:endParaRPr>
          </a:p>
          <a:p>
            <a:pPr marL="11527" marR="197679" indent="1014910">
              <a:lnSpc>
                <a:spcPct val="97500"/>
              </a:lnSpc>
            </a:pPr>
            <a:r>
              <a:rPr sz="908" i="1" spc="-9" dirty="0">
                <a:solidFill>
                  <a:srgbClr val="808080"/>
                </a:solidFill>
                <a:latin typeface="Arial"/>
                <a:cs typeface="Arial"/>
              </a:rPr>
              <a:t># </a:t>
            </a:r>
            <a:r>
              <a:rPr sz="908" i="1" spc="68" dirty="0">
                <a:solidFill>
                  <a:srgbClr val="808080"/>
                </a:solidFill>
                <a:latin typeface="Arial"/>
                <a:cs typeface="Arial"/>
              </a:rPr>
              <a:t>Clearing </a:t>
            </a:r>
            <a:r>
              <a:rPr sz="908" i="1" spc="141" dirty="0">
                <a:solidFill>
                  <a:srgbClr val="808080"/>
                </a:solidFill>
                <a:latin typeface="Arial"/>
                <a:cs typeface="Arial"/>
              </a:rPr>
              <a:t>last </a:t>
            </a:r>
            <a:r>
              <a:rPr sz="908" i="1" spc="-9" dirty="0">
                <a:solidFill>
                  <a:srgbClr val="808080"/>
                </a:solidFill>
                <a:latin typeface="Arial"/>
                <a:cs typeface="Arial"/>
              </a:rPr>
              <a:t>2 </a:t>
            </a:r>
            <a:r>
              <a:rPr sz="908" i="1" spc="32" dirty="0">
                <a:solidFill>
                  <a:srgbClr val="808080"/>
                </a:solidFill>
                <a:latin typeface="Arial"/>
                <a:cs typeface="Arial"/>
              </a:rPr>
              <a:t>elements </a:t>
            </a:r>
            <a:r>
              <a:rPr sz="908" i="1" spc="113" dirty="0">
                <a:solidFill>
                  <a:srgbClr val="808080"/>
                </a:solidFill>
                <a:latin typeface="Arial"/>
                <a:cs typeface="Arial"/>
              </a:rPr>
              <a:t>of </a:t>
            </a:r>
            <a:r>
              <a:rPr sz="908" i="1" spc="73" dirty="0">
                <a:solidFill>
                  <a:srgbClr val="808080"/>
                </a:solidFill>
                <a:latin typeface="Arial"/>
                <a:cs typeface="Arial"/>
              </a:rPr>
              <a:t>the </a:t>
            </a:r>
            <a:r>
              <a:rPr sz="908" i="1" spc="222" dirty="0">
                <a:solidFill>
                  <a:srgbClr val="808080"/>
                </a:solidFill>
                <a:latin typeface="Arial"/>
                <a:cs typeface="Arial"/>
              </a:rPr>
              <a:t>list, </a:t>
            </a:r>
            <a:r>
              <a:rPr sz="908" i="1" spc="27" dirty="0">
                <a:solidFill>
                  <a:srgbClr val="808080"/>
                </a:solidFill>
                <a:latin typeface="Arial"/>
                <a:cs typeface="Arial"/>
              </a:rPr>
              <a:t>which </a:t>
            </a:r>
            <a:r>
              <a:rPr sz="908" i="1" spc="163" dirty="0">
                <a:solidFill>
                  <a:srgbClr val="808080"/>
                </a:solidFill>
                <a:latin typeface="Arial"/>
                <a:cs typeface="Arial"/>
              </a:rPr>
              <a:t>is </a:t>
            </a:r>
            <a:r>
              <a:rPr sz="908" i="1" dirty="0">
                <a:solidFill>
                  <a:srgbClr val="808080"/>
                </a:solidFill>
                <a:latin typeface="Arial"/>
                <a:cs typeface="Arial"/>
              </a:rPr>
              <a:t>used </a:t>
            </a:r>
            <a:r>
              <a:rPr sz="908" i="1" spc="118" dirty="0">
                <a:solidFill>
                  <a:srgbClr val="808080"/>
                </a:solidFill>
                <a:latin typeface="Arial"/>
                <a:cs typeface="Arial"/>
              </a:rPr>
              <a:t>to </a:t>
            </a:r>
            <a:r>
              <a:rPr sz="908" i="1" spc="77" dirty="0">
                <a:solidFill>
                  <a:srgbClr val="808080"/>
                </a:solidFill>
                <a:latin typeface="Arial"/>
                <a:cs typeface="Arial"/>
              </a:rPr>
              <a:t>enter  </a:t>
            </a:r>
            <a:r>
              <a:rPr sz="908" i="1" spc="54" dirty="0">
                <a:solidFill>
                  <a:srgbClr val="808080"/>
                </a:solidFill>
                <a:latin typeface="Arial"/>
                <a:cs typeface="Arial"/>
              </a:rPr>
              <a:t>data </a:t>
            </a:r>
            <a:r>
              <a:rPr sz="908" i="1" spc="141" dirty="0">
                <a:solidFill>
                  <a:srgbClr val="808080"/>
                </a:solidFill>
                <a:latin typeface="Arial"/>
                <a:cs typeface="Arial"/>
              </a:rPr>
              <a:t>in </a:t>
            </a:r>
            <a:r>
              <a:rPr sz="908" i="1" spc="-109" dirty="0">
                <a:solidFill>
                  <a:srgbClr val="808080"/>
                </a:solidFill>
                <a:latin typeface="Arial"/>
                <a:cs typeface="Arial"/>
              </a:rPr>
              <a:t>SQL </a:t>
            </a:r>
            <a:r>
              <a:rPr sz="908" i="1" spc="123" dirty="0">
                <a:solidFill>
                  <a:srgbClr val="808080"/>
                </a:solidFill>
                <a:latin typeface="Arial"/>
                <a:cs typeface="Arial"/>
              </a:rPr>
              <a:t>table, </a:t>
            </a:r>
            <a:r>
              <a:rPr sz="908" i="1" spc="-9" dirty="0">
                <a:solidFill>
                  <a:srgbClr val="808080"/>
                </a:solidFill>
                <a:latin typeface="Arial"/>
                <a:cs typeface="Arial"/>
              </a:rPr>
              <a:t>and </a:t>
            </a:r>
            <a:r>
              <a:rPr sz="908" i="1" spc="82" dirty="0">
                <a:solidFill>
                  <a:srgbClr val="808080"/>
                </a:solidFill>
                <a:latin typeface="Arial"/>
                <a:cs typeface="Arial"/>
              </a:rPr>
              <a:t>allowing </a:t>
            </a:r>
            <a:r>
              <a:rPr sz="908" i="1" spc="200" dirty="0">
                <a:solidFill>
                  <a:srgbClr val="808080"/>
                </a:solidFill>
                <a:latin typeface="Arial"/>
                <a:cs typeface="Arial"/>
              </a:rPr>
              <a:t>first </a:t>
            </a:r>
            <a:r>
              <a:rPr sz="908" i="1" spc="32" dirty="0">
                <a:solidFill>
                  <a:srgbClr val="808080"/>
                </a:solidFill>
                <a:latin typeface="Arial"/>
                <a:cs typeface="Arial"/>
              </a:rPr>
              <a:t>element </a:t>
            </a:r>
            <a:r>
              <a:rPr sz="908" i="1" spc="118" dirty="0">
                <a:solidFill>
                  <a:srgbClr val="808080"/>
                </a:solidFill>
                <a:latin typeface="Arial"/>
                <a:cs typeface="Arial"/>
              </a:rPr>
              <a:t>to </a:t>
            </a:r>
            <a:r>
              <a:rPr sz="908" i="1" spc="77" dirty="0">
                <a:solidFill>
                  <a:srgbClr val="808080"/>
                </a:solidFill>
                <a:latin typeface="Arial"/>
                <a:cs typeface="Arial"/>
              </a:rPr>
              <a:t>stay </a:t>
            </a:r>
            <a:r>
              <a:rPr sz="908" i="1" spc="118" dirty="0">
                <a:solidFill>
                  <a:srgbClr val="808080"/>
                </a:solidFill>
                <a:latin typeface="Arial"/>
                <a:cs typeface="Arial"/>
              </a:rPr>
              <a:t>to </a:t>
            </a:r>
            <a:r>
              <a:rPr sz="908" i="1" spc="59" dirty="0">
                <a:solidFill>
                  <a:srgbClr val="808080"/>
                </a:solidFill>
                <a:latin typeface="Arial"/>
                <a:cs typeface="Arial"/>
              </a:rPr>
              <a:t>prevent </a:t>
            </a:r>
            <a:r>
              <a:rPr sz="908" i="1" spc="54" dirty="0">
                <a:solidFill>
                  <a:srgbClr val="808080"/>
                </a:solidFill>
                <a:latin typeface="Arial"/>
                <a:cs typeface="Arial"/>
              </a:rPr>
              <a:t>requirement </a:t>
            </a:r>
            <a:r>
              <a:rPr sz="908" i="1" spc="118" dirty="0">
                <a:solidFill>
                  <a:srgbClr val="808080"/>
                </a:solidFill>
                <a:latin typeface="Arial"/>
                <a:cs typeface="Arial"/>
              </a:rPr>
              <a:t>of  </a:t>
            </a:r>
            <a:r>
              <a:rPr sz="908" i="1" spc="95" dirty="0">
                <a:solidFill>
                  <a:srgbClr val="808080"/>
                </a:solidFill>
                <a:latin typeface="Arial"/>
                <a:cs typeface="Arial"/>
              </a:rPr>
              <a:t>re-entering</a:t>
            </a:r>
            <a:r>
              <a:rPr sz="908" i="1" spc="245" dirty="0">
                <a:solidFill>
                  <a:srgbClr val="808080"/>
                </a:solidFill>
                <a:latin typeface="Arial"/>
                <a:cs typeface="Arial"/>
              </a:rPr>
              <a:t> </a:t>
            </a:r>
            <a:r>
              <a:rPr sz="908" i="1" spc="-14" dirty="0">
                <a:solidFill>
                  <a:srgbClr val="808080"/>
                </a:solidFill>
                <a:latin typeface="Arial"/>
                <a:cs typeface="Arial"/>
              </a:rPr>
              <a:t>username</a:t>
            </a:r>
            <a:endParaRPr sz="908" dirty="0">
              <a:latin typeface="Arial"/>
              <a:cs typeface="Arial"/>
            </a:endParaRPr>
          </a:p>
          <a:p>
            <a:pPr marL="1026437" marR="3174403">
              <a:lnSpc>
                <a:spcPts val="1053"/>
              </a:lnSpc>
              <a:spcBef>
                <a:spcPts val="45"/>
              </a:spcBef>
            </a:pPr>
            <a:r>
              <a:rPr sz="908" spc="-9" dirty="0">
                <a:latin typeface="Arial"/>
                <a:cs typeface="Arial"/>
              </a:rPr>
              <a:t>da</a:t>
            </a:r>
            <a:r>
              <a:rPr sz="908" spc="231" dirty="0">
                <a:latin typeface="Arial"/>
                <a:cs typeface="Arial"/>
              </a:rPr>
              <a:t>t</a:t>
            </a:r>
            <a:r>
              <a:rPr sz="908" spc="-9" dirty="0">
                <a:latin typeface="Arial"/>
                <a:cs typeface="Arial"/>
              </a:rPr>
              <a:t>a_</a:t>
            </a:r>
            <a:r>
              <a:rPr sz="908" spc="286" dirty="0">
                <a:latin typeface="Arial"/>
                <a:cs typeface="Arial"/>
              </a:rPr>
              <a:t>l</a:t>
            </a:r>
            <a:r>
              <a:rPr sz="908" spc="295" dirty="0">
                <a:latin typeface="Arial"/>
                <a:cs typeface="Arial"/>
              </a:rPr>
              <a:t>i</a:t>
            </a:r>
            <a:r>
              <a:rPr sz="908" spc="41" dirty="0">
                <a:latin typeface="Arial"/>
                <a:cs typeface="Arial"/>
              </a:rPr>
              <a:t>s</a:t>
            </a:r>
            <a:r>
              <a:rPr sz="908" spc="241" dirty="0">
                <a:latin typeface="Arial"/>
                <a:cs typeface="Arial"/>
              </a:rPr>
              <a:t>t.</a:t>
            </a:r>
            <a:r>
              <a:rPr sz="908" spc="-9" dirty="0">
                <a:latin typeface="Arial"/>
                <a:cs typeface="Arial"/>
              </a:rPr>
              <a:t>pop</a:t>
            </a:r>
            <a:r>
              <a:rPr sz="908" spc="195" dirty="0">
                <a:latin typeface="Arial"/>
                <a:cs typeface="Arial"/>
              </a:rPr>
              <a:t>(</a:t>
            </a:r>
            <a:r>
              <a:rPr sz="908" spc="-9" dirty="0">
                <a:solidFill>
                  <a:srgbClr val="0000FF"/>
                </a:solidFill>
                <a:latin typeface="Arial"/>
                <a:cs typeface="Arial"/>
              </a:rPr>
              <a:t>2</a:t>
            </a:r>
            <a:r>
              <a:rPr sz="908" spc="172" dirty="0">
                <a:latin typeface="Arial"/>
                <a:cs typeface="Arial"/>
              </a:rPr>
              <a:t>)  </a:t>
            </a:r>
            <a:r>
              <a:rPr sz="908" spc="-9" dirty="0">
                <a:latin typeface="Arial"/>
                <a:cs typeface="Arial"/>
              </a:rPr>
              <a:t>da</a:t>
            </a:r>
            <a:r>
              <a:rPr sz="908" spc="231" dirty="0">
                <a:latin typeface="Arial"/>
                <a:cs typeface="Arial"/>
              </a:rPr>
              <a:t>t</a:t>
            </a:r>
            <a:r>
              <a:rPr sz="908" spc="-9" dirty="0">
                <a:latin typeface="Arial"/>
                <a:cs typeface="Arial"/>
              </a:rPr>
              <a:t>a_</a:t>
            </a:r>
            <a:r>
              <a:rPr sz="908" spc="286" dirty="0">
                <a:latin typeface="Arial"/>
                <a:cs typeface="Arial"/>
              </a:rPr>
              <a:t>l</a:t>
            </a:r>
            <a:r>
              <a:rPr sz="908" spc="295" dirty="0">
                <a:latin typeface="Arial"/>
                <a:cs typeface="Arial"/>
              </a:rPr>
              <a:t>i</a:t>
            </a:r>
            <a:r>
              <a:rPr sz="908" spc="41" dirty="0">
                <a:latin typeface="Arial"/>
                <a:cs typeface="Arial"/>
              </a:rPr>
              <a:t>s</a:t>
            </a:r>
            <a:r>
              <a:rPr sz="908" spc="241" dirty="0">
                <a:latin typeface="Arial"/>
                <a:cs typeface="Arial"/>
              </a:rPr>
              <a:t>t.</a:t>
            </a:r>
            <a:r>
              <a:rPr sz="908" spc="-9" dirty="0">
                <a:latin typeface="Arial"/>
                <a:cs typeface="Arial"/>
              </a:rPr>
              <a:t>pop</a:t>
            </a:r>
            <a:r>
              <a:rPr sz="908" spc="195" dirty="0">
                <a:latin typeface="Arial"/>
                <a:cs typeface="Arial"/>
              </a:rPr>
              <a:t>(</a:t>
            </a:r>
            <a:r>
              <a:rPr sz="908" spc="-9" dirty="0">
                <a:solidFill>
                  <a:srgbClr val="0000FF"/>
                </a:solidFill>
                <a:latin typeface="Arial"/>
                <a:cs typeface="Arial"/>
              </a:rPr>
              <a:t>1</a:t>
            </a:r>
            <a:r>
              <a:rPr sz="908" spc="191" dirty="0">
                <a:latin typeface="Arial"/>
                <a:cs typeface="Arial"/>
              </a:rPr>
              <a:t>)</a:t>
            </a:r>
            <a:endParaRPr sz="908" dirty="0">
              <a:latin typeface="Arial"/>
              <a:cs typeface="Arial"/>
            </a:endParaRPr>
          </a:p>
          <a:p>
            <a:pPr>
              <a:spcBef>
                <a:spcPts val="41"/>
              </a:spcBef>
            </a:pPr>
            <a:endParaRPr sz="908" dirty="0">
              <a:latin typeface="Arial"/>
              <a:cs typeface="Arial"/>
            </a:endParaRPr>
          </a:p>
          <a:p>
            <a:pPr marL="11527" marR="134860" indent="1014910">
              <a:lnSpc>
                <a:spcPts val="1053"/>
              </a:lnSpc>
              <a:tabLst>
                <a:tab pos="3498875" algn="l"/>
              </a:tabLst>
            </a:pPr>
            <a:r>
              <a:rPr sz="908" spc="64" dirty="0">
                <a:latin typeface="Arial"/>
                <a:cs typeface="Arial"/>
              </a:rPr>
              <a:t>button_encrypt.configure(</a:t>
            </a:r>
            <a:r>
              <a:rPr sz="908" spc="64" dirty="0">
                <a:solidFill>
                  <a:srgbClr val="660099"/>
                </a:solidFill>
                <a:latin typeface="Arial"/>
                <a:cs typeface="Arial"/>
              </a:rPr>
              <a:t>bg</a:t>
            </a:r>
            <a:r>
              <a:rPr sz="908" spc="64" dirty="0">
                <a:latin typeface="Arial"/>
                <a:cs typeface="Arial"/>
              </a:rPr>
              <a:t>=</a:t>
            </a:r>
            <a:r>
              <a:rPr sz="908" b="1" spc="64" dirty="0">
                <a:solidFill>
                  <a:srgbClr val="008080"/>
                </a:solidFill>
                <a:latin typeface="Arial"/>
                <a:cs typeface="Arial"/>
              </a:rPr>
              <a:t>"green4"</a:t>
            </a:r>
            <a:r>
              <a:rPr sz="908" spc="64" dirty="0">
                <a:latin typeface="Arial"/>
                <a:cs typeface="Arial"/>
              </a:rPr>
              <a:t>)	</a:t>
            </a:r>
            <a:r>
              <a:rPr sz="908" i="1" spc="-9" dirty="0">
                <a:solidFill>
                  <a:srgbClr val="808080"/>
                </a:solidFill>
                <a:latin typeface="Arial"/>
                <a:cs typeface="Arial"/>
              </a:rPr>
              <a:t># </a:t>
            </a:r>
            <a:r>
              <a:rPr sz="908" i="1" spc="-27" dirty="0">
                <a:solidFill>
                  <a:srgbClr val="808080"/>
                </a:solidFill>
                <a:latin typeface="Arial"/>
                <a:cs typeface="Arial"/>
              </a:rPr>
              <a:t>Changes </a:t>
            </a:r>
            <a:r>
              <a:rPr sz="908" i="1" spc="73" dirty="0">
                <a:solidFill>
                  <a:srgbClr val="808080"/>
                </a:solidFill>
                <a:latin typeface="Arial"/>
                <a:cs typeface="Arial"/>
              </a:rPr>
              <a:t>button </a:t>
            </a:r>
            <a:r>
              <a:rPr sz="908" i="1" spc="100" dirty="0">
                <a:solidFill>
                  <a:srgbClr val="808080"/>
                </a:solidFill>
                <a:latin typeface="Arial"/>
                <a:cs typeface="Arial"/>
              </a:rPr>
              <a:t>color </a:t>
            </a:r>
            <a:r>
              <a:rPr sz="908" i="1" spc="113" dirty="0">
                <a:solidFill>
                  <a:srgbClr val="808080"/>
                </a:solidFill>
                <a:latin typeface="Arial"/>
                <a:cs typeface="Arial"/>
              </a:rPr>
              <a:t>to  </a:t>
            </a:r>
            <a:r>
              <a:rPr sz="908" i="1" spc="32" dirty="0">
                <a:solidFill>
                  <a:srgbClr val="808080"/>
                </a:solidFill>
                <a:latin typeface="Arial"/>
                <a:cs typeface="Arial"/>
              </a:rPr>
              <a:t>green </a:t>
            </a:r>
            <a:r>
              <a:rPr sz="908" i="1" spc="-14" dirty="0">
                <a:solidFill>
                  <a:srgbClr val="808080"/>
                </a:solidFill>
                <a:latin typeface="Arial"/>
                <a:cs typeface="Arial"/>
              </a:rPr>
              <a:t>upon </a:t>
            </a:r>
            <a:r>
              <a:rPr sz="908" i="1" spc="54" dirty="0">
                <a:solidFill>
                  <a:srgbClr val="808080"/>
                </a:solidFill>
                <a:latin typeface="Arial"/>
                <a:cs typeface="Arial"/>
              </a:rPr>
              <a:t>completion </a:t>
            </a:r>
            <a:r>
              <a:rPr sz="908" i="1" spc="118" dirty="0">
                <a:solidFill>
                  <a:srgbClr val="808080"/>
                </a:solidFill>
                <a:latin typeface="Arial"/>
                <a:cs typeface="Arial"/>
              </a:rPr>
              <a:t>of</a:t>
            </a:r>
            <a:r>
              <a:rPr sz="908" i="1" spc="86" dirty="0">
                <a:solidFill>
                  <a:srgbClr val="808080"/>
                </a:solidFill>
                <a:latin typeface="Arial"/>
                <a:cs typeface="Arial"/>
              </a:rPr>
              <a:t> </a:t>
            </a:r>
            <a:r>
              <a:rPr sz="908" i="1" spc="77" dirty="0">
                <a:solidFill>
                  <a:srgbClr val="808080"/>
                </a:solidFill>
                <a:latin typeface="Arial"/>
                <a:cs typeface="Arial"/>
              </a:rPr>
              <a:t>encryption</a:t>
            </a:r>
            <a:endParaRPr sz="908" dirty="0">
              <a:latin typeface="Arial"/>
              <a:cs typeface="Arial"/>
            </a:endParaRPr>
          </a:p>
          <a:p>
            <a:pPr>
              <a:spcBef>
                <a:spcPts val="18"/>
              </a:spcBef>
            </a:pPr>
            <a:endParaRPr sz="862" dirty="0">
              <a:latin typeface="Arial"/>
              <a:cs typeface="Arial"/>
            </a:endParaRPr>
          </a:p>
          <a:p>
            <a:pPr marL="518693">
              <a:lnSpc>
                <a:spcPts val="1080"/>
              </a:lnSpc>
            </a:pPr>
            <a:r>
              <a:rPr sz="908" i="1" spc="-9" dirty="0">
                <a:solidFill>
                  <a:srgbClr val="808080"/>
                </a:solidFill>
                <a:latin typeface="Arial"/>
                <a:cs typeface="Arial"/>
              </a:rPr>
              <a:t># </a:t>
            </a:r>
            <a:r>
              <a:rPr sz="908" i="1" spc="64" dirty="0">
                <a:solidFill>
                  <a:srgbClr val="808080"/>
                </a:solidFill>
                <a:latin typeface="Arial"/>
                <a:cs typeface="Arial"/>
              </a:rPr>
              <a:t>Encryption</a:t>
            </a:r>
            <a:r>
              <a:rPr sz="908" i="1" spc="259" dirty="0">
                <a:solidFill>
                  <a:srgbClr val="808080"/>
                </a:solidFill>
                <a:latin typeface="Arial"/>
                <a:cs typeface="Arial"/>
              </a:rPr>
              <a:t> </a:t>
            </a:r>
            <a:r>
              <a:rPr sz="908" i="1" spc="32" dirty="0">
                <a:solidFill>
                  <a:srgbClr val="808080"/>
                </a:solidFill>
                <a:latin typeface="Arial"/>
                <a:cs typeface="Arial"/>
              </a:rPr>
              <a:t>frame</a:t>
            </a:r>
            <a:endParaRPr sz="908" dirty="0">
              <a:latin typeface="Arial"/>
              <a:cs typeface="Arial"/>
            </a:endParaRPr>
          </a:p>
          <a:p>
            <a:pPr marL="518693" marR="194222">
              <a:lnSpc>
                <a:spcPts val="1053"/>
              </a:lnSpc>
              <a:spcBef>
                <a:spcPts val="54"/>
              </a:spcBef>
            </a:pPr>
            <a:r>
              <a:rPr sz="908" spc="68" dirty="0">
                <a:latin typeface="Arial"/>
                <a:cs typeface="Arial"/>
              </a:rPr>
              <a:t>encrypt </a:t>
            </a:r>
            <a:r>
              <a:rPr sz="908" spc="-36" dirty="0">
                <a:latin typeface="Arial"/>
                <a:cs typeface="Arial"/>
              </a:rPr>
              <a:t>= </a:t>
            </a:r>
            <a:r>
              <a:rPr sz="908" spc="23" dirty="0">
                <a:latin typeface="Arial"/>
                <a:cs typeface="Arial"/>
              </a:rPr>
              <a:t>LabelFrame(window, </a:t>
            </a:r>
            <a:r>
              <a:rPr sz="908" spc="59" dirty="0">
                <a:solidFill>
                  <a:srgbClr val="660099"/>
                </a:solidFill>
                <a:latin typeface="Arial"/>
                <a:cs typeface="Arial"/>
              </a:rPr>
              <a:t>text</a:t>
            </a:r>
            <a:r>
              <a:rPr sz="908" spc="59" dirty="0">
                <a:latin typeface="Arial"/>
                <a:cs typeface="Arial"/>
              </a:rPr>
              <a:t>=</a:t>
            </a:r>
            <a:r>
              <a:rPr sz="908" b="1" spc="59" dirty="0">
                <a:solidFill>
                  <a:srgbClr val="008080"/>
                </a:solidFill>
                <a:latin typeface="Arial"/>
                <a:cs typeface="Arial"/>
              </a:rPr>
              <a:t>"Encryption"</a:t>
            </a:r>
            <a:r>
              <a:rPr sz="908" spc="59" dirty="0">
                <a:latin typeface="Arial"/>
                <a:cs typeface="Arial"/>
              </a:rPr>
              <a:t>, </a:t>
            </a:r>
            <a:r>
              <a:rPr sz="908" spc="27" dirty="0">
                <a:solidFill>
                  <a:srgbClr val="660099"/>
                </a:solidFill>
                <a:latin typeface="Arial"/>
                <a:cs typeface="Arial"/>
              </a:rPr>
              <a:t>bd</a:t>
            </a:r>
            <a:r>
              <a:rPr sz="908" spc="27" dirty="0">
                <a:latin typeface="Arial"/>
                <a:cs typeface="Arial"/>
              </a:rPr>
              <a:t>=</a:t>
            </a:r>
            <a:r>
              <a:rPr sz="908" spc="27" dirty="0">
                <a:solidFill>
                  <a:srgbClr val="0000FF"/>
                </a:solidFill>
                <a:latin typeface="Arial"/>
                <a:cs typeface="Arial"/>
              </a:rPr>
              <a:t>10</a:t>
            </a:r>
            <a:r>
              <a:rPr sz="908" spc="27" dirty="0">
                <a:latin typeface="Arial"/>
                <a:cs typeface="Arial"/>
              </a:rPr>
              <a:t>, </a:t>
            </a:r>
            <a:r>
              <a:rPr sz="908" spc="86" dirty="0">
                <a:solidFill>
                  <a:srgbClr val="660099"/>
                </a:solidFill>
                <a:latin typeface="Arial"/>
                <a:cs typeface="Arial"/>
              </a:rPr>
              <a:t>bg</a:t>
            </a:r>
            <a:r>
              <a:rPr sz="908" spc="86" dirty="0">
                <a:latin typeface="Arial"/>
                <a:cs typeface="Arial"/>
              </a:rPr>
              <a:t>=</a:t>
            </a:r>
            <a:r>
              <a:rPr sz="908" b="1" spc="86" dirty="0">
                <a:solidFill>
                  <a:srgbClr val="008080"/>
                </a:solidFill>
                <a:latin typeface="Arial"/>
                <a:cs typeface="Arial"/>
              </a:rPr>
              <a:t>'light </a:t>
            </a:r>
            <a:r>
              <a:rPr sz="908" b="1" spc="64" dirty="0">
                <a:solidFill>
                  <a:srgbClr val="008080"/>
                </a:solidFill>
                <a:latin typeface="Arial"/>
                <a:cs typeface="Arial"/>
              </a:rPr>
              <a:t>cyan'</a:t>
            </a:r>
            <a:r>
              <a:rPr sz="908" spc="64" dirty="0">
                <a:latin typeface="Arial"/>
                <a:cs typeface="Arial"/>
              </a:rPr>
              <a:t>)  </a:t>
            </a:r>
            <a:r>
              <a:rPr sz="908" spc="100" dirty="0">
                <a:latin typeface="Arial"/>
                <a:cs typeface="Arial"/>
              </a:rPr>
              <a:t>encrypt.pack(</a:t>
            </a:r>
            <a:r>
              <a:rPr sz="908" spc="100" dirty="0">
                <a:solidFill>
                  <a:srgbClr val="660099"/>
                </a:solidFill>
                <a:latin typeface="Arial"/>
                <a:cs typeface="Arial"/>
              </a:rPr>
              <a:t>fill</a:t>
            </a:r>
            <a:r>
              <a:rPr sz="908" spc="100" dirty="0">
                <a:latin typeface="Arial"/>
                <a:cs typeface="Arial"/>
              </a:rPr>
              <a:t>=</a:t>
            </a:r>
            <a:r>
              <a:rPr sz="908" b="1" spc="100" dirty="0">
                <a:solidFill>
                  <a:srgbClr val="008080"/>
                </a:solidFill>
                <a:latin typeface="Arial"/>
                <a:cs typeface="Arial"/>
              </a:rPr>
              <a:t>"both"</a:t>
            </a:r>
            <a:r>
              <a:rPr sz="908" spc="100" dirty="0">
                <a:latin typeface="Arial"/>
                <a:cs typeface="Arial"/>
              </a:rPr>
              <a:t>,</a:t>
            </a:r>
            <a:r>
              <a:rPr sz="908" spc="250" dirty="0">
                <a:latin typeface="Arial"/>
                <a:cs typeface="Arial"/>
              </a:rPr>
              <a:t> </a:t>
            </a:r>
            <a:r>
              <a:rPr sz="908" spc="18" dirty="0">
                <a:solidFill>
                  <a:srgbClr val="660099"/>
                </a:solidFill>
                <a:latin typeface="Arial"/>
                <a:cs typeface="Arial"/>
              </a:rPr>
              <a:t>expand</a:t>
            </a:r>
            <a:r>
              <a:rPr sz="908" spc="18" dirty="0">
                <a:latin typeface="Arial"/>
                <a:cs typeface="Arial"/>
              </a:rPr>
              <a:t>=</a:t>
            </a:r>
            <a:r>
              <a:rPr sz="908" b="1" spc="18" dirty="0">
                <a:solidFill>
                  <a:srgbClr val="008080"/>
                </a:solidFill>
                <a:latin typeface="Arial"/>
                <a:cs typeface="Arial"/>
              </a:rPr>
              <a:t>"yes"</a:t>
            </a:r>
            <a:r>
              <a:rPr sz="908" spc="18" dirty="0">
                <a:latin typeface="Arial"/>
                <a:cs typeface="Arial"/>
              </a:rPr>
              <a:t>)</a:t>
            </a:r>
            <a:endParaRPr sz="908" dirty="0">
              <a:latin typeface="Arial"/>
              <a:cs typeface="Arial"/>
            </a:endParaRPr>
          </a:p>
          <a:p>
            <a:pPr>
              <a:spcBef>
                <a:spcPts val="27"/>
              </a:spcBef>
            </a:pPr>
            <a:endParaRPr sz="862" dirty="0">
              <a:latin typeface="Arial"/>
              <a:cs typeface="Arial"/>
            </a:endParaRPr>
          </a:p>
          <a:p>
            <a:pPr marL="518693">
              <a:lnSpc>
                <a:spcPts val="1071"/>
              </a:lnSpc>
              <a:spcBef>
                <a:spcPts val="5"/>
              </a:spcBef>
            </a:pPr>
            <a:r>
              <a:rPr sz="908" spc="103" dirty="0">
                <a:latin typeface="Arial"/>
                <a:cs typeface="Arial"/>
              </a:rPr>
              <a:t>label_file_explorer </a:t>
            </a:r>
            <a:r>
              <a:rPr sz="908" spc="-36" dirty="0">
                <a:latin typeface="Arial"/>
                <a:cs typeface="Arial"/>
              </a:rPr>
              <a:t>=</a:t>
            </a:r>
            <a:r>
              <a:rPr sz="908" spc="23" dirty="0">
                <a:latin typeface="Arial"/>
                <a:cs typeface="Arial"/>
              </a:rPr>
              <a:t> </a:t>
            </a:r>
            <a:r>
              <a:rPr sz="908" spc="82" dirty="0">
                <a:latin typeface="Arial"/>
                <a:cs typeface="Arial"/>
              </a:rPr>
              <a:t>Label(encrypt,</a:t>
            </a:r>
            <a:endParaRPr sz="908" dirty="0">
              <a:latin typeface="Arial"/>
              <a:cs typeface="Arial"/>
            </a:endParaRPr>
          </a:p>
          <a:p>
            <a:pPr marL="2293777" marR="829333">
              <a:lnSpc>
                <a:spcPct val="97500"/>
              </a:lnSpc>
              <a:spcBef>
                <a:spcPts val="9"/>
              </a:spcBef>
            </a:pPr>
            <a:r>
              <a:rPr sz="908" spc="68" dirty="0">
                <a:solidFill>
                  <a:srgbClr val="660099"/>
                </a:solidFill>
                <a:latin typeface="Arial"/>
                <a:cs typeface="Arial"/>
              </a:rPr>
              <a:t>text</a:t>
            </a:r>
            <a:r>
              <a:rPr sz="908" spc="68" dirty="0">
                <a:latin typeface="Arial"/>
                <a:cs typeface="Arial"/>
              </a:rPr>
              <a:t>=</a:t>
            </a:r>
            <a:r>
              <a:rPr sz="908" b="1" spc="68" dirty="0">
                <a:solidFill>
                  <a:srgbClr val="008080"/>
                </a:solidFill>
                <a:latin typeface="Arial"/>
                <a:cs typeface="Arial"/>
              </a:rPr>
              <a:t>"Safely </a:t>
            </a:r>
            <a:r>
              <a:rPr sz="908" b="1" spc="41" dirty="0">
                <a:solidFill>
                  <a:srgbClr val="008080"/>
                </a:solidFill>
                <a:latin typeface="Arial"/>
                <a:cs typeface="Arial"/>
              </a:rPr>
              <a:t>Transfer </a:t>
            </a:r>
            <a:r>
              <a:rPr sz="908" b="1" spc="-23" dirty="0">
                <a:solidFill>
                  <a:srgbClr val="008080"/>
                </a:solidFill>
                <a:latin typeface="Arial"/>
                <a:cs typeface="Arial"/>
              </a:rPr>
              <a:t>Your </a:t>
            </a:r>
            <a:r>
              <a:rPr sz="908" b="1" spc="59" dirty="0">
                <a:solidFill>
                  <a:srgbClr val="008080"/>
                </a:solidFill>
                <a:latin typeface="Arial"/>
                <a:cs typeface="Arial"/>
              </a:rPr>
              <a:t>Data"</a:t>
            </a:r>
            <a:r>
              <a:rPr sz="908" spc="59" dirty="0">
                <a:latin typeface="Arial"/>
                <a:cs typeface="Arial"/>
              </a:rPr>
              <a:t>,  </a:t>
            </a:r>
            <a:r>
              <a:rPr sz="908" spc="45" dirty="0">
                <a:solidFill>
                  <a:srgbClr val="660099"/>
                </a:solidFill>
                <a:latin typeface="Arial"/>
                <a:cs typeface="Arial"/>
              </a:rPr>
              <a:t>width</a:t>
            </a:r>
            <a:r>
              <a:rPr sz="908" spc="45" dirty="0">
                <a:latin typeface="Arial"/>
                <a:cs typeface="Arial"/>
              </a:rPr>
              <a:t>=</a:t>
            </a:r>
            <a:r>
              <a:rPr sz="908" spc="45" dirty="0">
                <a:solidFill>
                  <a:srgbClr val="0000FF"/>
                </a:solidFill>
                <a:latin typeface="Arial"/>
                <a:cs typeface="Arial"/>
              </a:rPr>
              <a:t>1000</a:t>
            </a:r>
            <a:r>
              <a:rPr sz="908" spc="45"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4</a:t>
            </a:r>
            <a:r>
              <a:rPr sz="908" spc="77" dirty="0">
                <a:latin typeface="Arial"/>
                <a:cs typeface="Arial"/>
              </a:rPr>
              <a:t>,  </a:t>
            </a:r>
            <a:r>
              <a:rPr sz="908" spc="64" dirty="0">
                <a:solidFill>
                  <a:srgbClr val="660099"/>
                </a:solidFill>
                <a:latin typeface="Arial"/>
                <a:cs typeface="Arial"/>
              </a:rPr>
              <a:t>fg</a:t>
            </a:r>
            <a:r>
              <a:rPr sz="908" spc="64" dirty="0">
                <a:latin typeface="Arial"/>
                <a:cs typeface="Arial"/>
              </a:rPr>
              <a:t>=</a:t>
            </a:r>
            <a:r>
              <a:rPr sz="908" b="1" spc="64" dirty="0">
                <a:solidFill>
                  <a:srgbClr val="008080"/>
                </a:solidFill>
                <a:latin typeface="Arial"/>
                <a:cs typeface="Arial"/>
              </a:rPr>
              <a:t>"white"</a:t>
            </a:r>
            <a:r>
              <a:rPr sz="908" spc="64" dirty="0">
                <a:latin typeface="Arial"/>
                <a:cs typeface="Arial"/>
              </a:rPr>
              <a:t>,</a:t>
            </a:r>
            <a:endParaRPr sz="908" dirty="0">
              <a:latin typeface="Arial"/>
              <a:cs typeface="Arial"/>
            </a:endParaRPr>
          </a:p>
          <a:p>
            <a:pPr marL="2293777" marR="1905334">
              <a:lnSpc>
                <a:spcPct val="97500"/>
              </a:lnSpc>
              <a:spcBef>
                <a:spcPts val="5"/>
              </a:spcBef>
            </a:pPr>
            <a:r>
              <a:rPr sz="908" spc="-9" dirty="0">
                <a:solidFill>
                  <a:srgbClr val="660099"/>
                </a:solidFill>
                <a:latin typeface="Arial"/>
                <a:cs typeface="Arial"/>
              </a:rPr>
              <a:t>bg</a:t>
            </a:r>
            <a:r>
              <a:rPr sz="908" spc="-36" dirty="0">
                <a:latin typeface="Arial"/>
                <a:cs typeface="Arial"/>
              </a:rPr>
              <a:t>=</a:t>
            </a:r>
            <a:r>
              <a:rPr sz="908" b="1" spc="64" dirty="0">
                <a:solidFill>
                  <a:srgbClr val="008080"/>
                </a:solidFill>
                <a:latin typeface="Arial"/>
                <a:cs typeface="Arial"/>
              </a:rPr>
              <a:t>"</a:t>
            </a:r>
            <a:r>
              <a:rPr sz="908" b="1" spc="-18" dirty="0">
                <a:solidFill>
                  <a:srgbClr val="008080"/>
                </a:solidFill>
                <a:latin typeface="Arial"/>
                <a:cs typeface="Arial"/>
              </a:rPr>
              <a:t>s</a:t>
            </a:r>
            <a:r>
              <a:rPr sz="908" b="1" spc="241" dirty="0">
                <a:solidFill>
                  <a:srgbClr val="008080"/>
                </a:solidFill>
                <a:latin typeface="Arial"/>
                <a:cs typeface="Arial"/>
              </a:rPr>
              <a:t>l</a:t>
            </a:r>
            <a:r>
              <a:rPr sz="908" b="1" spc="-9" dirty="0">
                <a:solidFill>
                  <a:srgbClr val="008080"/>
                </a:solidFill>
                <a:latin typeface="Arial"/>
                <a:cs typeface="Arial"/>
              </a:rPr>
              <a:t>a</a:t>
            </a:r>
            <a:r>
              <a:rPr sz="908" b="1" spc="182" dirty="0">
                <a:solidFill>
                  <a:srgbClr val="008080"/>
                </a:solidFill>
                <a:latin typeface="Arial"/>
                <a:cs typeface="Arial"/>
              </a:rPr>
              <a:t>t</a:t>
            </a:r>
            <a:r>
              <a:rPr sz="908" b="1" spc="-9" dirty="0">
                <a:solidFill>
                  <a:srgbClr val="008080"/>
                </a:solidFill>
                <a:latin typeface="Arial"/>
                <a:cs typeface="Arial"/>
              </a:rPr>
              <a:t>e</a:t>
            </a:r>
            <a:r>
              <a:rPr sz="908" b="1" spc="-59" dirty="0">
                <a:solidFill>
                  <a:srgbClr val="008080"/>
                </a:solidFill>
                <a:latin typeface="Arial"/>
                <a:cs typeface="Arial"/>
              </a:rPr>
              <a:t>g</a:t>
            </a:r>
            <a:r>
              <a:rPr sz="908" b="1" spc="141" dirty="0">
                <a:solidFill>
                  <a:srgbClr val="008080"/>
                </a:solidFill>
                <a:latin typeface="Arial"/>
                <a:cs typeface="Arial"/>
              </a:rPr>
              <a:t>r</a:t>
            </a:r>
            <a:r>
              <a:rPr sz="908" b="1" spc="-9" dirty="0">
                <a:solidFill>
                  <a:srgbClr val="008080"/>
                </a:solidFill>
                <a:latin typeface="Arial"/>
                <a:cs typeface="Arial"/>
              </a:rPr>
              <a:t>ay4</a:t>
            </a:r>
            <a:r>
              <a:rPr sz="908" b="1" spc="77" dirty="0">
                <a:solidFill>
                  <a:srgbClr val="008080"/>
                </a:solidFill>
                <a:latin typeface="Arial"/>
                <a:cs typeface="Arial"/>
              </a:rPr>
              <a:t>"</a:t>
            </a:r>
            <a:r>
              <a:rPr sz="908" spc="241" dirty="0">
                <a:latin typeface="Arial"/>
                <a:cs typeface="Arial"/>
              </a:rPr>
              <a:t>,  </a:t>
            </a:r>
            <a:r>
              <a:rPr sz="908" spc="36" dirty="0">
                <a:solidFill>
                  <a:srgbClr val="660099"/>
                </a:solidFill>
                <a:latin typeface="Arial"/>
                <a:cs typeface="Arial"/>
              </a:rPr>
              <a:t>bd</a:t>
            </a:r>
            <a:r>
              <a:rPr sz="908" spc="36" dirty="0">
                <a:latin typeface="Arial"/>
                <a:cs typeface="Arial"/>
              </a:rPr>
              <a:t>=</a:t>
            </a:r>
            <a:r>
              <a:rPr sz="908" spc="36" dirty="0">
                <a:solidFill>
                  <a:srgbClr val="0000FF"/>
                </a:solidFill>
                <a:latin typeface="Arial"/>
                <a:cs typeface="Arial"/>
              </a:rPr>
              <a:t>3</a:t>
            </a:r>
            <a:r>
              <a:rPr sz="908" spc="36" dirty="0">
                <a:latin typeface="Arial"/>
                <a:cs typeface="Arial"/>
              </a:rPr>
              <a:t>,  </a:t>
            </a:r>
            <a:r>
              <a:rPr sz="908" spc="136" dirty="0">
                <a:solidFill>
                  <a:srgbClr val="660099"/>
                </a:solidFill>
                <a:latin typeface="Arial"/>
                <a:cs typeface="Arial"/>
              </a:rPr>
              <a:t>font</a:t>
            </a:r>
            <a:r>
              <a:rPr sz="908" spc="136" dirty="0">
                <a:latin typeface="Arial"/>
                <a:cs typeface="Arial"/>
              </a:rPr>
              <a:t>=</a:t>
            </a:r>
            <a:r>
              <a:rPr sz="908" b="1" spc="136" dirty="0">
                <a:solidFill>
                  <a:srgbClr val="008080"/>
                </a:solidFill>
                <a:latin typeface="Arial"/>
                <a:cs typeface="Arial"/>
              </a:rPr>
              <a:t>'arial'</a:t>
            </a:r>
            <a:r>
              <a:rPr sz="908" spc="136" dirty="0">
                <a:latin typeface="Arial"/>
                <a:cs typeface="Arial"/>
              </a:rPr>
              <a:t>)</a:t>
            </a:r>
            <a:endParaRPr sz="908" dirty="0">
              <a:latin typeface="Arial"/>
              <a:cs typeface="Arial"/>
            </a:endParaRPr>
          </a:p>
          <a:p>
            <a:pPr marL="518693">
              <a:lnSpc>
                <a:spcPts val="1066"/>
              </a:lnSpc>
            </a:pPr>
            <a:r>
              <a:rPr sz="908" spc="103" dirty="0">
                <a:latin typeface="Arial"/>
                <a:cs typeface="Arial"/>
              </a:rPr>
              <a:t>label_file_explorer.pack()</a:t>
            </a:r>
            <a:endParaRPr sz="908" dirty="0">
              <a:latin typeface="Arial"/>
              <a:cs typeface="Arial"/>
            </a:endParaRPr>
          </a:p>
          <a:p>
            <a:pPr>
              <a:spcBef>
                <a:spcPts val="50"/>
              </a:spcBef>
            </a:pPr>
            <a:endParaRPr sz="908" dirty="0">
              <a:latin typeface="Arial"/>
              <a:cs typeface="Arial"/>
            </a:endParaRPr>
          </a:p>
          <a:p>
            <a:pPr marL="518693" marR="1018944">
              <a:lnSpc>
                <a:spcPts val="1062"/>
              </a:lnSpc>
            </a:pPr>
            <a:r>
              <a:rPr sz="908" spc="45" dirty="0">
                <a:latin typeface="Arial"/>
                <a:cs typeface="Arial"/>
              </a:rPr>
              <a:t>label_space1 </a:t>
            </a:r>
            <a:r>
              <a:rPr sz="908" spc="-36" dirty="0">
                <a:latin typeface="Arial"/>
                <a:cs typeface="Arial"/>
              </a:rPr>
              <a:t>= </a:t>
            </a:r>
            <a:r>
              <a:rPr sz="908" spc="82" dirty="0">
                <a:latin typeface="Arial"/>
                <a:cs typeface="Arial"/>
              </a:rPr>
              <a:t>Label(encrypt,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36" dirty="0">
                <a:solidFill>
                  <a:srgbClr val="008080"/>
                </a:solidFill>
                <a:latin typeface="Arial"/>
                <a:cs typeface="Arial"/>
              </a:rPr>
              <a:t>cyan"</a:t>
            </a:r>
            <a:r>
              <a:rPr sz="908" spc="36" dirty="0">
                <a:latin typeface="Arial"/>
                <a:cs typeface="Arial"/>
              </a:rPr>
              <a:t>, </a:t>
            </a:r>
            <a:r>
              <a:rPr sz="908" spc="68" dirty="0">
                <a:solidFill>
                  <a:srgbClr val="660099"/>
                </a:solidFill>
                <a:latin typeface="Arial"/>
                <a:cs typeface="Arial"/>
              </a:rPr>
              <a:t>height</a:t>
            </a:r>
            <a:r>
              <a:rPr sz="908" spc="68" dirty="0">
                <a:latin typeface="Arial"/>
                <a:cs typeface="Arial"/>
              </a:rPr>
              <a:t>=</a:t>
            </a:r>
            <a:r>
              <a:rPr sz="908" b="1" spc="68" dirty="0">
                <a:solidFill>
                  <a:srgbClr val="008080"/>
                </a:solidFill>
                <a:latin typeface="Arial"/>
                <a:cs typeface="Arial"/>
              </a:rPr>
              <a:t>"1"</a:t>
            </a:r>
            <a:r>
              <a:rPr sz="908" spc="68" dirty="0">
                <a:latin typeface="Arial"/>
                <a:cs typeface="Arial"/>
              </a:rPr>
              <a:t>)  label_space1.pack()</a:t>
            </a:r>
            <a:endParaRPr sz="908" dirty="0">
              <a:latin typeface="Arial"/>
              <a:cs typeface="Arial"/>
            </a:endParaRPr>
          </a:p>
          <a:p>
            <a:pPr>
              <a:spcBef>
                <a:spcPts val="18"/>
              </a:spcBef>
            </a:pPr>
            <a:endParaRPr sz="862" dirty="0">
              <a:latin typeface="Arial"/>
              <a:cs typeface="Arial"/>
            </a:endParaRPr>
          </a:p>
          <a:p>
            <a:pPr marL="518693">
              <a:lnSpc>
                <a:spcPts val="1071"/>
              </a:lnSpc>
            </a:pPr>
            <a:r>
              <a:rPr sz="908" spc="64" dirty="0">
                <a:latin typeface="Arial"/>
                <a:cs typeface="Arial"/>
              </a:rPr>
              <a:t>button_explore </a:t>
            </a:r>
            <a:r>
              <a:rPr sz="908" spc="-36" dirty="0">
                <a:latin typeface="Arial"/>
                <a:cs typeface="Arial"/>
              </a:rPr>
              <a:t>=</a:t>
            </a:r>
            <a:r>
              <a:rPr sz="908" spc="103" dirty="0">
                <a:latin typeface="Arial"/>
                <a:cs typeface="Arial"/>
              </a:rPr>
              <a:t> </a:t>
            </a:r>
            <a:r>
              <a:rPr sz="908" spc="82" dirty="0">
                <a:latin typeface="Arial"/>
                <a:cs typeface="Arial"/>
              </a:rPr>
              <a:t>Button(encrypt,</a:t>
            </a:r>
            <a:endParaRPr sz="908" dirty="0">
              <a:latin typeface="Arial"/>
              <a:cs typeface="Arial"/>
            </a:endParaRPr>
          </a:p>
          <a:p>
            <a:pPr marL="2040770">
              <a:lnSpc>
                <a:spcPts val="1062"/>
              </a:lnSpc>
            </a:pPr>
            <a:r>
              <a:rPr sz="908" spc="18" dirty="0">
                <a:solidFill>
                  <a:srgbClr val="660099"/>
                </a:solidFill>
                <a:latin typeface="Arial"/>
                <a:cs typeface="Arial"/>
              </a:rPr>
              <a:t>text</a:t>
            </a:r>
            <a:r>
              <a:rPr sz="908" spc="18" dirty="0">
                <a:latin typeface="Arial"/>
                <a:cs typeface="Arial"/>
              </a:rPr>
              <a:t>=</a:t>
            </a:r>
            <a:r>
              <a:rPr sz="908" b="1" spc="18" dirty="0">
                <a:solidFill>
                  <a:srgbClr val="008080"/>
                </a:solidFill>
                <a:latin typeface="Arial"/>
                <a:cs typeface="Arial"/>
              </a:rPr>
              <a:t>"Browse</a:t>
            </a:r>
            <a:r>
              <a:rPr sz="908" b="1" spc="236" dirty="0">
                <a:solidFill>
                  <a:srgbClr val="008080"/>
                </a:solidFill>
                <a:latin typeface="Arial"/>
                <a:cs typeface="Arial"/>
              </a:rPr>
              <a:t> </a:t>
            </a:r>
            <a:r>
              <a:rPr sz="908" b="1" spc="103" dirty="0">
                <a:solidFill>
                  <a:srgbClr val="008080"/>
                </a:solidFill>
                <a:latin typeface="Arial"/>
                <a:cs typeface="Arial"/>
              </a:rPr>
              <a:t>Files"</a:t>
            </a:r>
            <a:r>
              <a:rPr sz="908" spc="103" dirty="0">
                <a:latin typeface="Arial"/>
                <a:cs typeface="Arial"/>
              </a:rPr>
              <a:t>,</a:t>
            </a:r>
            <a:endParaRPr sz="908" dirty="0">
              <a:latin typeface="Arial"/>
              <a:cs typeface="Arial"/>
            </a:endParaRPr>
          </a:p>
          <a:p>
            <a:pPr marL="2040770" marR="1018944">
              <a:lnSpc>
                <a:spcPts val="1053"/>
              </a:lnSpc>
              <a:spcBef>
                <a:spcPts val="54"/>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20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36" dirty="0">
                <a:solidFill>
                  <a:srgbClr val="660099"/>
                </a:solidFill>
                <a:latin typeface="Arial"/>
                <a:cs typeface="Arial"/>
              </a:rPr>
              <a:t>command</a:t>
            </a:r>
            <a:r>
              <a:rPr sz="908" spc="-36" dirty="0">
                <a:latin typeface="Arial"/>
                <a:cs typeface="Arial"/>
              </a:rPr>
              <a:t>=</a:t>
            </a:r>
            <a:r>
              <a:rPr sz="908" b="1" spc="-36" dirty="0">
                <a:solidFill>
                  <a:srgbClr val="000080"/>
                </a:solidFill>
                <a:latin typeface="Arial"/>
                <a:cs typeface="Arial"/>
              </a:rPr>
              <a:t>lambda</a:t>
            </a:r>
            <a:r>
              <a:rPr sz="908" spc="-36" dirty="0">
                <a:latin typeface="Arial"/>
                <a:cs typeface="Arial"/>
              </a:rPr>
              <a:t>:</a:t>
            </a:r>
            <a:r>
              <a:rPr sz="908" spc="32" dirty="0">
                <a:latin typeface="Arial"/>
                <a:cs typeface="Arial"/>
              </a:rPr>
              <a:t> </a:t>
            </a:r>
            <a:r>
              <a:rPr sz="908" spc="82" dirty="0">
                <a:latin typeface="Arial"/>
                <a:cs typeface="Arial"/>
              </a:rPr>
              <a:t>browseFiles())</a:t>
            </a:r>
            <a:endParaRPr sz="908" dirty="0">
              <a:latin typeface="Arial"/>
              <a:cs typeface="Arial"/>
            </a:endParaRPr>
          </a:p>
          <a:p>
            <a:pPr marL="518693">
              <a:lnSpc>
                <a:spcPts val="1044"/>
              </a:lnSpc>
            </a:pPr>
            <a:r>
              <a:rPr sz="908" spc="77" dirty="0">
                <a:latin typeface="Arial"/>
                <a:cs typeface="Arial"/>
              </a:rPr>
              <a:t>button_explore.pack()</a:t>
            </a:r>
            <a:endParaRPr sz="908" dirty="0">
              <a:latin typeface="Arial"/>
              <a:cs typeface="Arial"/>
            </a:endParaRPr>
          </a:p>
          <a:p>
            <a:pPr>
              <a:spcBef>
                <a:spcPts val="41"/>
              </a:spcBef>
            </a:pPr>
            <a:endParaRPr sz="908" dirty="0">
              <a:latin typeface="Arial"/>
              <a:cs typeface="Arial"/>
            </a:endParaRPr>
          </a:p>
          <a:p>
            <a:pPr marL="518693" marR="1779695">
              <a:lnSpc>
                <a:spcPts val="1071"/>
              </a:lnSpc>
              <a:spcBef>
                <a:spcPts val="5"/>
              </a:spcBef>
            </a:pPr>
            <a:r>
              <a:rPr sz="908" spc="45" dirty="0">
                <a:latin typeface="Arial"/>
                <a:cs typeface="Arial"/>
              </a:rPr>
              <a:t>label_space1 </a:t>
            </a:r>
            <a:r>
              <a:rPr sz="908" spc="-36" dirty="0">
                <a:latin typeface="Arial"/>
                <a:cs typeface="Arial"/>
              </a:rPr>
              <a:t>= </a:t>
            </a:r>
            <a:r>
              <a:rPr sz="908" spc="82" dirty="0">
                <a:latin typeface="Arial"/>
                <a:cs typeface="Arial"/>
              </a:rPr>
              <a:t>Label(encrypt,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27" dirty="0">
                <a:solidFill>
                  <a:srgbClr val="008080"/>
                </a:solidFill>
                <a:latin typeface="Arial"/>
                <a:cs typeface="Arial"/>
              </a:rPr>
              <a:t>cyan"</a:t>
            </a:r>
            <a:r>
              <a:rPr sz="908" spc="27" dirty="0">
                <a:latin typeface="Arial"/>
                <a:cs typeface="Arial"/>
              </a:rPr>
              <a:t>)  </a:t>
            </a:r>
            <a:r>
              <a:rPr sz="908" spc="68" dirty="0">
                <a:latin typeface="Arial"/>
                <a:cs typeface="Arial"/>
              </a:rPr>
              <a:t>label_space1.pack()</a:t>
            </a:r>
            <a:endParaRPr sz="908" dirty="0">
              <a:latin typeface="Arial"/>
              <a:cs typeface="Arial"/>
            </a:endParaRPr>
          </a:p>
          <a:p>
            <a:pPr>
              <a:spcBef>
                <a:spcPts val="5"/>
              </a:spcBef>
            </a:pPr>
            <a:endParaRPr sz="862" dirty="0">
              <a:latin typeface="Arial"/>
              <a:cs typeface="Arial"/>
            </a:endParaRPr>
          </a:p>
          <a:p>
            <a:pPr marL="518693">
              <a:lnSpc>
                <a:spcPts val="1071"/>
              </a:lnSpc>
            </a:pPr>
            <a:r>
              <a:rPr sz="908" spc="23" dirty="0">
                <a:latin typeface="Arial"/>
                <a:cs typeface="Arial"/>
              </a:rPr>
              <a:t>label_keyname </a:t>
            </a:r>
            <a:r>
              <a:rPr sz="908" spc="-36" dirty="0">
                <a:latin typeface="Arial"/>
                <a:cs typeface="Arial"/>
              </a:rPr>
              <a:t>=</a:t>
            </a:r>
            <a:r>
              <a:rPr sz="908" spc="-27" dirty="0">
                <a:latin typeface="Arial"/>
                <a:cs typeface="Arial"/>
              </a:rPr>
              <a:t> </a:t>
            </a:r>
            <a:r>
              <a:rPr sz="908" spc="82" dirty="0">
                <a:latin typeface="Arial"/>
                <a:cs typeface="Arial"/>
              </a:rPr>
              <a:t>Label(encrypt,</a:t>
            </a:r>
            <a:endParaRPr sz="908" dirty="0">
              <a:latin typeface="Arial"/>
              <a:cs typeface="Arial"/>
            </a:endParaRPr>
          </a:p>
          <a:p>
            <a:pPr marL="1913402" marR="2032702">
              <a:lnSpc>
                <a:spcPct val="97800"/>
              </a:lnSpc>
              <a:spcBef>
                <a:spcPts val="9"/>
              </a:spcBef>
            </a:pPr>
            <a:r>
              <a:rPr sz="908" spc="41" dirty="0">
                <a:solidFill>
                  <a:srgbClr val="660099"/>
                </a:solidFill>
                <a:latin typeface="Arial"/>
                <a:cs typeface="Arial"/>
              </a:rPr>
              <a:t>text</a:t>
            </a:r>
            <a:r>
              <a:rPr sz="908" spc="41" dirty="0">
                <a:latin typeface="Arial"/>
                <a:cs typeface="Arial"/>
              </a:rPr>
              <a:t>=</a:t>
            </a:r>
            <a:r>
              <a:rPr sz="908" b="1" spc="41" dirty="0">
                <a:solidFill>
                  <a:srgbClr val="008080"/>
                </a:solidFill>
                <a:latin typeface="Arial"/>
                <a:cs typeface="Arial"/>
              </a:rPr>
              <a:t>"Key </a:t>
            </a:r>
            <a:r>
              <a:rPr sz="908" b="1" dirty="0">
                <a:solidFill>
                  <a:srgbClr val="008080"/>
                </a:solidFill>
                <a:latin typeface="Arial"/>
                <a:cs typeface="Arial"/>
              </a:rPr>
              <a:t>Name:"</a:t>
            </a:r>
            <a:r>
              <a:rPr sz="908" dirty="0">
                <a:latin typeface="Arial"/>
                <a:cs typeface="Arial"/>
              </a:rPr>
              <a:t>,  </a:t>
            </a:r>
            <a:r>
              <a:rPr sz="908" spc="54" dirty="0">
                <a:solidFill>
                  <a:srgbClr val="660099"/>
                </a:solidFill>
                <a:latin typeface="Arial"/>
                <a:cs typeface="Arial"/>
              </a:rPr>
              <a:t>width</a:t>
            </a:r>
            <a:r>
              <a:rPr sz="908" spc="54" dirty="0">
                <a:latin typeface="Arial"/>
                <a:cs typeface="Arial"/>
              </a:rPr>
              <a:t>=</a:t>
            </a:r>
            <a:r>
              <a:rPr sz="908" spc="54" dirty="0">
                <a:solidFill>
                  <a:srgbClr val="0000FF"/>
                </a:solidFill>
                <a:latin typeface="Arial"/>
                <a:cs typeface="Arial"/>
              </a:rPr>
              <a:t>200</a:t>
            </a:r>
            <a:r>
              <a:rPr sz="908" spc="54"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64" dirty="0">
                <a:solidFill>
                  <a:srgbClr val="660099"/>
                </a:solidFill>
                <a:latin typeface="Arial"/>
                <a:cs typeface="Arial"/>
              </a:rPr>
              <a:t>fg</a:t>
            </a:r>
            <a:r>
              <a:rPr sz="908" spc="64" dirty="0">
                <a:latin typeface="Arial"/>
                <a:cs typeface="Arial"/>
              </a:rPr>
              <a:t>=</a:t>
            </a:r>
            <a:r>
              <a:rPr sz="908" b="1" spc="64" dirty="0">
                <a:solidFill>
                  <a:srgbClr val="008080"/>
                </a:solidFill>
                <a:latin typeface="Arial"/>
                <a:cs typeface="Arial"/>
              </a:rPr>
              <a:t>"white"</a:t>
            </a:r>
            <a:r>
              <a:rPr sz="908" spc="64" dirty="0">
                <a:latin typeface="Arial"/>
                <a:cs typeface="Arial"/>
              </a:rPr>
              <a:t>,  </a:t>
            </a:r>
            <a:r>
              <a:rPr sz="908" spc="45" dirty="0">
                <a:solidFill>
                  <a:srgbClr val="660099"/>
                </a:solidFill>
                <a:latin typeface="Arial"/>
                <a:cs typeface="Arial"/>
              </a:rPr>
              <a:t>bg</a:t>
            </a:r>
            <a:r>
              <a:rPr sz="908" spc="45" dirty="0">
                <a:latin typeface="Arial"/>
                <a:cs typeface="Arial"/>
              </a:rPr>
              <a:t>=</a:t>
            </a:r>
            <a:r>
              <a:rPr sz="908" b="1" spc="45" dirty="0">
                <a:solidFill>
                  <a:srgbClr val="008080"/>
                </a:solidFill>
                <a:latin typeface="Arial"/>
                <a:cs typeface="Arial"/>
              </a:rPr>
              <a:t>"slategray4"</a:t>
            </a:r>
            <a:r>
              <a:rPr sz="908" spc="45" dirty="0">
                <a:latin typeface="Arial"/>
                <a:cs typeface="Arial"/>
              </a:rPr>
              <a:t>,  </a:t>
            </a:r>
            <a:r>
              <a:rPr sz="908" spc="36" dirty="0">
                <a:solidFill>
                  <a:srgbClr val="660099"/>
                </a:solidFill>
                <a:latin typeface="Arial"/>
                <a:cs typeface="Arial"/>
              </a:rPr>
              <a:t>bd</a:t>
            </a:r>
            <a:r>
              <a:rPr sz="908" spc="36" dirty="0">
                <a:latin typeface="Arial"/>
                <a:cs typeface="Arial"/>
              </a:rPr>
              <a:t>=</a:t>
            </a:r>
            <a:r>
              <a:rPr sz="908" spc="36" dirty="0">
                <a:solidFill>
                  <a:srgbClr val="0000FF"/>
                </a:solidFill>
                <a:latin typeface="Arial"/>
                <a:cs typeface="Arial"/>
              </a:rPr>
              <a:t>3</a:t>
            </a:r>
            <a:r>
              <a:rPr sz="908" spc="36" dirty="0">
                <a:latin typeface="Arial"/>
                <a:cs typeface="Arial"/>
              </a:rPr>
              <a:t>,</a:t>
            </a:r>
            <a:endParaRPr sz="908" dirty="0">
              <a:latin typeface="Arial"/>
              <a:cs typeface="Arial"/>
            </a:endParaRPr>
          </a:p>
          <a:p>
            <a:pPr marL="1913402">
              <a:lnSpc>
                <a:spcPts val="1044"/>
              </a:lnSpc>
            </a:pPr>
            <a:r>
              <a:rPr sz="908" spc="136" dirty="0">
                <a:solidFill>
                  <a:srgbClr val="660099"/>
                </a:solidFill>
                <a:latin typeface="Arial"/>
                <a:cs typeface="Arial"/>
              </a:rPr>
              <a:t>font</a:t>
            </a:r>
            <a:r>
              <a:rPr sz="908" spc="136" dirty="0">
                <a:latin typeface="Arial"/>
                <a:cs typeface="Arial"/>
              </a:rPr>
              <a:t>=</a:t>
            </a:r>
            <a:r>
              <a:rPr sz="908" b="1" spc="136" dirty="0">
                <a:solidFill>
                  <a:srgbClr val="008080"/>
                </a:solidFill>
                <a:latin typeface="Arial"/>
                <a:cs typeface="Arial"/>
              </a:rPr>
              <a:t>'arial'</a:t>
            </a:r>
            <a:r>
              <a:rPr sz="908" spc="136" dirty="0">
                <a:latin typeface="Arial"/>
                <a:cs typeface="Arial"/>
              </a:rPr>
              <a:t>)</a:t>
            </a:r>
            <a:endParaRPr sz="908" dirty="0">
              <a:latin typeface="Arial"/>
              <a:cs typeface="Arial"/>
            </a:endParaRPr>
          </a:p>
          <a:p>
            <a:pPr marL="518693">
              <a:lnSpc>
                <a:spcPts val="1080"/>
              </a:lnSpc>
            </a:pPr>
            <a:r>
              <a:rPr sz="908" spc="50" dirty="0">
                <a:latin typeface="Arial"/>
                <a:cs typeface="Arial"/>
              </a:rPr>
              <a:t>label_keyname.pack()</a:t>
            </a:r>
            <a:endParaRPr sz="908" dirty="0">
              <a:latin typeface="Arial"/>
              <a:cs typeface="Arial"/>
            </a:endParaRPr>
          </a:p>
          <a:p>
            <a:pPr>
              <a:lnSpc>
                <a:spcPct val="100000"/>
              </a:lnSpc>
            </a:pPr>
            <a:endParaRPr sz="953" dirty="0">
              <a:latin typeface="Arial"/>
              <a:cs typeface="Arial"/>
            </a:endParaRPr>
          </a:p>
          <a:p>
            <a:pPr marL="518693" marR="1018944">
              <a:lnSpc>
                <a:spcPts val="1053"/>
              </a:lnSpc>
              <a:spcBef>
                <a:spcPts val="5"/>
              </a:spcBef>
            </a:pPr>
            <a:r>
              <a:rPr sz="908" spc="45" dirty="0">
                <a:latin typeface="Arial"/>
                <a:cs typeface="Arial"/>
              </a:rPr>
              <a:t>label_space1 </a:t>
            </a:r>
            <a:r>
              <a:rPr sz="908" spc="-36" dirty="0">
                <a:latin typeface="Arial"/>
                <a:cs typeface="Arial"/>
              </a:rPr>
              <a:t>= </a:t>
            </a:r>
            <a:r>
              <a:rPr sz="908" spc="82" dirty="0">
                <a:latin typeface="Arial"/>
                <a:cs typeface="Arial"/>
              </a:rPr>
              <a:t>Label(encrypt,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36" dirty="0">
                <a:solidFill>
                  <a:srgbClr val="008080"/>
                </a:solidFill>
                <a:latin typeface="Arial"/>
                <a:cs typeface="Arial"/>
              </a:rPr>
              <a:t>cyan"</a:t>
            </a:r>
            <a:r>
              <a:rPr sz="908" spc="36" dirty="0">
                <a:latin typeface="Arial"/>
                <a:cs typeface="Arial"/>
              </a:rPr>
              <a:t>, </a:t>
            </a:r>
            <a:r>
              <a:rPr sz="908" spc="68" dirty="0">
                <a:solidFill>
                  <a:srgbClr val="660099"/>
                </a:solidFill>
                <a:latin typeface="Arial"/>
                <a:cs typeface="Arial"/>
              </a:rPr>
              <a:t>height</a:t>
            </a:r>
            <a:r>
              <a:rPr sz="908" spc="68" dirty="0">
                <a:latin typeface="Arial"/>
                <a:cs typeface="Arial"/>
              </a:rPr>
              <a:t>=</a:t>
            </a:r>
            <a:r>
              <a:rPr sz="908" b="1" spc="68" dirty="0">
                <a:solidFill>
                  <a:srgbClr val="008080"/>
                </a:solidFill>
                <a:latin typeface="Arial"/>
                <a:cs typeface="Arial"/>
              </a:rPr>
              <a:t>"1"</a:t>
            </a:r>
            <a:r>
              <a:rPr sz="908" spc="68" dirty="0">
                <a:latin typeface="Arial"/>
                <a:cs typeface="Arial"/>
              </a:rPr>
              <a:t>)  label_space1.pack()</a:t>
            </a:r>
            <a:endParaRPr sz="908" dirty="0">
              <a:latin typeface="Arial"/>
              <a:cs typeface="Arial"/>
            </a:endParaRPr>
          </a:p>
          <a:p>
            <a:pPr>
              <a:spcBef>
                <a:spcPts val="27"/>
              </a:spcBef>
            </a:pPr>
            <a:endParaRPr sz="862" dirty="0">
              <a:latin typeface="Arial"/>
              <a:cs typeface="Arial"/>
            </a:endParaRPr>
          </a:p>
          <a:p>
            <a:pPr marL="518693">
              <a:lnSpc>
                <a:spcPts val="1071"/>
              </a:lnSpc>
            </a:pPr>
            <a:r>
              <a:rPr sz="908" spc="68" dirty="0">
                <a:latin typeface="Arial"/>
                <a:cs typeface="Arial"/>
              </a:rPr>
              <a:t>button_writekey </a:t>
            </a:r>
            <a:r>
              <a:rPr sz="908" spc="-36" dirty="0">
                <a:latin typeface="Arial"/>
                <a:cs typeface="Arial"/>
              </a:rPr>
              <a:t>=</a:t>
            </a:r>
            <a:r>
              <a:rPr sz="908" spc="103" dirty="0">
                <a:latin typeface="Arial"/>
                <a:cs typeface="Arial"/>
              </a:rPr>
              <a:t> </a:t>
            </a:r>
            <a:r>
              <a:rPr sz="908" spc="82" dirty="0">
                <a:latin typeface="Arial"/>
                <a:cs typeface="Arial"/>
              </a:rPr>
              <a:t>Button(encrypt,</a:t>
            </a:r>
            <a:endParaRPr sz="908" dirty="0">
              <a:latin typeface="Arial"/>
              <a:cs typeface="Arial"/>
            </a:endParaRPr>
          </a:p>
          <a:p>
            <a:pPr marL="2104166">
              <a:lnSpc>
                <a:spcPts val="1062"/>
              </a:lnSpc>
            </a:pPr>
            <a:r>
              <a:rPr sz="908" spc="54" dirty="0">
                <a:solidFill>
                  <a:srgbClr val="660099"/>
                </a:solidFill>
                <a:latin typeface="Arial"/>
                <a:cs typeface="Arial"/>
              </a:rPr>
              <a:t>text</a:t>
            </a:r>
            <a:r>
              <a:rPr sz="908" spc="54" dirty="0">
                <a:latin typeface="Arial"/>
                <a:cs typeface="Arial"/>
              </a:rPr>
              <a:t>=</a:t>
            </a:r>
            <a:r>
              <a:rPr sz="908" b="1" spc="54" dirty="0">
                <a:solidFill>
                  <a:srgbClr val="008080"/>
                </a:solidFill>
                <a:latin typeface="Arial"/>
                <a:cs typeface="Arial"/>
              </a:rPr>
              <a:t>'Generate</a:t>
            </a:r>
            <a:r>
              <a:rPr sz="908" b="1" spc="250" dirty="0">
                <a:solidFill>
                  <a:srgbClr val="008080"/>
                </a:solidFill>
                <a:latin typeface="Arial"/>
                <a:cs typeface="Arial"/>
              </a:rPr>
              <a:t> </a:t>
            </a:r>
            <a:r>
              <a:rPr sz="908" b="1" spc="68" dirty="0">
                <a:solidFill>
                  <a:srgbClr val="008080"/>
                </a:solidFill>
                <a:latin typeface="Arial"/>
                <a:cs typeface="Arial"/>
              </a:rPr>
              <a:t>Key'</a:t>
            </a:r>
            <a:r>
              <a:rPr sz="908" spc="68" dirty="0">
                <a:latin typeface="Arial"/>
                <a:cs typeface="Arial"/>
              </a:rPr>
              <a:t>,</a:t>
            </a:r>
            <a:endParaRPr sz="908" dirty="0">
              <a:latin typeface="Arial"/>
              <a:cs typeface="Arial"/>
            </a:endParaRPr>
          </a:p>
          <a:p>
            <a:pPr marL="2104166" marR="956701">
              <a:lnSpc>
                <a:spcPts val="1053"/>
              </a:lnSpc>
              <a:spcBef>
                <a:spcPts val="54"/>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20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2</a:t>
            </a:r>
            <a:r>
              <a:rPr sz="908" spc="77" dirty="0">
                <a:latin typeface="Arial"/>
                <a:cs typeface="Arial"/>
              </a:rPr>
              <a:t>, </a:t>
            </a:r>
            <a:r>
              <a:rPr sz="908" spc="36" dirty="0">
                <a:solidFill>
                  <a:srgbClr val="660099"/>
                </a:solidFill>
                <a:latin typeface="Arial"/>
                <a:cs typeface="Arial"/>
              </a:rPr>
              <a:t>bg</a:t>
            </a:r>
            <a:r>
              <a:rPr sz="908" spc="36" dirty="0">
                <a:latin typeface="Arial"/>
                <a:cs typeface="Arial"/>
              </a:rPr>
              <a:t>=</a:t>
            </a:r>
            <a:r>
              <a:rPr sz="908" b="1" spc="36" dirty="0">
                <a:solidFill>
                  <a:srgbClr val="008080"/>
                </a:solidFill>
                <a:latin typeface="Arial"/>
                <a:cs typeface="Arial"/>
              </a:rPr>
              <a:t>"lavender"</a:t>
            </a:r>
            <a:r>
              <a:rPr sz="908" spc="36" dirty="0">
                <a:latin typeface="Arial"/>
                <a:cs typeface="Arial"/>
              </a:rPr>
              <a:t>,  </a:t>
            </a:r>
            <a:r>
              <a:rPr sz="908" spc="18" dirty="0">
                <a:solidFill>
                  <a:srgbClr val="660099"/>
                </a:solidFill>
                <a:latin typeface="Arial"/>
                <a:cs typeface="Arial"/>
              </a:rPr>
              <a:t>command</a:t>
            </a:r>
            <a:r>
              <a:rPr sz="908" spc="18" dirty="0">
                <a:latin typeface="Arial"/>
                <a:cs typeface="Arial"/>
              </a:rPr>
              <a:t>=page2.write_key)</a:t>
            </a:r>
            <a:endParaRPr sz="908" dirty="0">
              <a:latin typeface="Arial"/>
              <a:cs typeface="Arial"/>
            </a:endParaRPr>
          </a:p>
          <a:p>
            <a:pPr marL="518693">
              <a:lnSpc>
                <a:spcPts val="1044"/>
              </a:lnSpc>
            </a:pPr>
            <a:r>
              <a:rPr sz="908" spc="77" dirty="0">
                <a:latin typeface="Arial"/>
                <a:cs typeface="Arial"/>
              </a:rPr>
              <a:t>button_writekey.pack()</a:t>
            </a:r>
            <a:endParaRPr sz="908" dirty="0">
              <a:latin typeface="Arial"/>
              <a:cs typeface="Arial"/>
            </a:endParaRPr>
          </a:p>
        </p:txBody>
      </p:sp>
      <p:pic>
        <p:nvPicPr>
          <p:cNvPr id="8" name="Picture 7">
            <a:extLst>
              <a:ext uri="{FF2B5EF4-FFF2-40B4-BE49-F238E27FC236}">
                <a16:creationId xmlns:a16="http://schemas.microsoft.com/office/drawing/2014/main" id="{205B2145-BECC-4777-BBDD-73EB09712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5999"/>
          </a:xfrm>
          <a:prstGeom prst="rect">
            <a:avLst/>
          </a:prstGeom>
        </p:spPr>
      </p:pic>
      <p:sp>
        <p:nvSpPr>
          <p:cNvPr id="9" name="TextBox 8">
            <a:extLst>
              <a:ext uri="{FF2B5EF4-FFF2-40B4-BE49-F238E27FC236}">
                <a16:creationId xmlns:a16="http://schemas.microsoft.com/office/drawing/2014/main" id="{A8C3C8BA-61D0-4CA1-B8C2-6A82FBD34B64}"/>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3554" y="1066185"/>
            <a:ext cx="5236285" cy="7828493"/>
          </a:xfrm>
          <a:custGeom>
            <a:avLst/>
            <a:gdLst/>
            <a:ahLst/>
            <a:cxnLst/>
            <a:rect l="l" t="t" r="r" b="b"/>
            <a:pathLst>
              <a:path w="5769609" h="8625840">
                <a:moveTo>
                  <a:pt x="5769229" y="7732281"/>
                </a:moveTo>
                <a:lnTo>
                  <a:pt x="0" y="7732281"/>
                </a:lnTo>
                <a:lnTo>
                  <a:pt x="0" y="7881620"/>
                </a:lnTo>
                <a:lnTo>
                  <a:pt x="0" y="8030972"/>
                </a:lnTo>
                <a:lnTo>
                  <a:pt x="0" y="8625281"/>
                </a:lnTo>
                <a:lnTo>
                  <a:pt x="5769229" y="8625281"/>
                </a:lnTo>
                <a:lnTo>
                  <a:pt x="5769229" y="7881620"/>
                </a:lnTo>
                <a:lnTo>
                  <a:pt x="5769229" y="7732281"/>
                </a:lnTo>
                <a:close/>
              </a:path>
              <a:path w="5769609" h="8625840">
                <a:moveTo>
                  <a:pt x="5769229" y="7287273"/>
                </a:moveTo>
                <a:lnTo>
                  <a:pt x="0" y="7287273"/>
                </a:lnTo>
                <a:lnTo>
                  <a:pt x="0" y="7435088"/>
                </a:lnTo>
                <a:lnTo>
                  <a:pt x="0" y="7584440"/>
                </a:lnTo>
                <a:lnTo>
                  <a:pt x="0" y="7732268"/>
                </a:lnTo>
                <a:lnTo>
                  <a:pt x="5769229" y="7732268"/>
                </a:lnTo>
                <a:lnTo>
                  <a:pt x="5769229" y="7584440"/>
                </a:lnTo>
                <a:lnTo>
                  <a:pt x="5769229" y="7435088"/>
                </a:lnTo>
                <a:lnTo>
                  <a:pt x="5769229" y="7287273"/>
                </a:lnTo>
                <a:close/>
              </a:path>
              <a:path w="5769609" h="8625840">
                <a:moveTo>
                  <a:pt x="5769229" y="6691071"/>
                </a:moveTo>
                <a:lnTo>
                  <a:pt x="0" y="6691071"/>
                </a:lnTo>
                <a:lnTo>
                  <a:pt x="0" y="6840728"/>
                </a:lnTo>
                <a:lnTo>
                  <a:pt x="0" y="6990080"/>
                </a:lnTo>
                <a:lnTo>
                  <a:pt x="0" y="7137908"/>
                </a:lnTo>
                <a:lnTo>
                  <a:pt x="0" y="7287260"/>
                </a:lnTo>
                <a:lnTo>
                  <a:pt x="5769229" y="7287260"/>
                </a:lnTo>
                <a:lnTo>
                  <a:pt x="5769229" y="7137908"/>
                </a:lnTo>
                <a:lnTo>
                  <a:pt x="5769229" y="6990080"/>
                </a:lnTo>
                <a:lnTo>
                  <a:pt x="5769229" y="6840728"/>
                </a:lnTo>
                <a:lnTo>
                  <a:pt x="5769229" y="6691071"/>
                </a:lnTo>
                <a:close/>
              </a:path>
              <a:path w="5769609" h="8625840">
                <a:moveTo>
                  <a:pt x="5769229" y="5948819"/>
                </a:moveTo>
                <a:lnTo>
                  <a:pt x="0" y="5948819"/>
                </a:lnTo>
                <a:lnTo>
                  <a:pt x="0" y="6096635"/>
                </a:lnTo>
                <a:lnTo>
                  <a:pt x="0" y="6245987"/>
                </a:lnTo>
                <a:lnTo>
                  <a:pt x="0" y="6393815"/>
                </a:lnTo>
                <a:lnTo>
                  <a:pt x="0" y="6543167"/>
                </a:lnTo>
                <a:lnTo>
                  <a:pt x="0" y="6690995"/>
                </a:lnTo>
                <a:lnTo>
                  <a:pt x="5769229" y="6690995"/>
                </a:lnTo>
                <a:lnTo>
                  <a:pt x="5769229" y="6543167"/>
                </a:lnTo>
                <a:lnTo>
                  <a:pt x="5769229" y="6393815"/>
                </a:lnTo>
                <a:lnTo>
                  <a:pt x="5769229" y="6245987"/>
                </a:lnTo>
                <a:lnTo>
                  <a:pt x="5769229" y="6096635"/>
                </a:lnTo>
                <a:lnTo>
                  <a:pt x="5769229" y="5948819"/>
                </a:lnTo>
                <a:close/>
              </a:path>
              <a:path w="5769609" h="8625840">
                <a:moveTo>
                  <a:pt x="5769229" y="5205107"/>
                </a:moveTo>
                <a:lnTo>
                  <a:pt x="0" y="5205107"/>
                </a:lnTo>
                <a:lnTo>
                  <a:pt x="0" y="5352923"/>
                </a:lnTo>
                <a:lnTo>
                  <a:pt x="0" y="5502275"/>
                </a:lnTo>
                <a:lnTo>
                  <a:pt x="0" y="5650103"/>
                </a:lnTo>
                <a:lnTo>
                  <a:pt x="0" y="5799455"/>
                </a:lnTo>
                <a:lnTo>
                  <a:pt x="0" y="5948807"/>
                </a:lnTo>
                <a:lnTo>
                  <a:pt x="5769229" y="5948807"/>
                </a:lnTo>
                <a:lnTo>
                  <a:pt x="5769229" y="5799455"/>
                </a:lnTo>
                <a:lnTo>
                  <a:pt x="5769229" y="5650103"/>
                </a:lnTo>
                <a:lnTo>
                  <a:pt x="5769229" y="5502275"/>
                </a:lnTo>
                <a:lnTo>
                  <a:pt x="5769229" y="5352923"/>
                </a:lnTo>
                <a:lnTo>
                  <a:pt x="5769229" y="5205107"/>
                </a:lnTo>
                <a:close/>
              </a:path>
              <a:path w="5769609" h="8625840">
                <a:moveTo>
                  <a:pt x="5769229" y="3866781"/>
                </a:moveTo>
                <a:lnTo>
                  <a:pt x="0" y="3866781"/>
                </a:lnTo>
                <a:lnTo>
                  <a:pt x="0" y="4014597"/>
                </a:lnTo>
                <a:lnTo>
                  <a:pt x="0" y="4163949"/>
                </a:lnTo>
                <a:lnTo>
                  <a:pt x="0" y="5205095"/>
                </a:lnTo>
                <a:lnTo>
                  <a:pt x="5769229" y="5205095"/>
                </a:lnTo>
                <a:lnTo>
                  <a:pt x="5769229" y="4014597"/>
                </a:lnTo>
                <a:lnTo>
                  <a:pt x="5769229" y="3866781"/>
                </a:lnTo>
                <a:close/>
              </a:path>
              <a:path w="5769609" h="8625840">
                <a:moveTo>
                  <a:pt x="5769229" y="2229688"/>
                </a:moveTo>
                <a:lnTo>
                  <a:pt x="0" y="2229688"/>
                </a:lnTo>
                <a:lnTo>
                  <a:pt x="0" y="2379345"/>
                </a:lnTo>
                <a:lnTo>
                  <a:pt x="0" y="2527173"/>
                </a:lnTo>
                <a:lnTo>
                  <a:pt x="0" y="3866769"/>
                </a:lnTo>
                <a:lnTo>
                  <a:pt x="5769229" y="3866769"/>
                </a:lnTo>
                <a:lnTo>
                  <a:pt x="5769229" y="2379345"/>
                </a:lnTo>
                <a:lnTo>
                  <a:pt x="5769229" y="2229688"/>
                </a:lnTo>
                <a:close/>
              </a:path>
              <a:path w="5769609" h="8625840">
                <a:moveTo>
                  <a:pt x="5769229" y="891552"/>
                </a:moveTo>
                <a:lnTo>
                  <a:pt x="0" y="891552"/>
                </a:lnTo>
                <a:lnTo>
                  <a:pt x="0" y="1040892"/>
                </a:lnTo>
                <a:lnTo>
                  <a:pt x="0" y="1188720"/>
                </a:lnTo>
                <a:lnTo>
                  <a:pt x="0" y="2229612"/>
                </a:lnTo>
                <a:lnTo>
                  <a:pt x="5769229" y="2229612"/>
                </a:lnTo>
                <a:lnTo>
                  <a:pt x="5769229" y="1040892"/>
                </a:lnTo>
                <a:lnTo>
                  <a:pt x="5769229" y="891552"/>
                </a:lnTo>
                <a:close/>
              </a:path>
              <a:path w="5769609" h="8625840">
                <a:moveTo>
                  <a:pt x="5769229" y="0"/>
                </a:moveTo>
                <a:lnTo>
                  <a:pt x="0" y="0"/>
                </a:lnTo>
                <a:lnTo>
                  <a:pt x="0" y="147828"/>
                </a:lnTo>
                <a:lnTo>
                  <a:pt x="0" y="297180"/>
                </a:lnTo>
                <a:lnTo>
                  <a:pt x="0" y="445008"/>
                </a:lnTo>
                <a:lnTo>
                  <a:pt x="0" y="594360"/>
                </a:lnTo>
                <a:lnTo>
                  <a:pt x="0" y="742188"/>
                </a:lnTo>
                <a:lnTo>
                  <a:pt x="0" y="891540"/>
                </a:lnTo>
                <a:lnTo>
                  <a:pt x="5769229" y="891540"/>
                </a:lnTo>
                <a:lnTo>
                  <a:pt x="5769229" y="147828"/>
                </a:lnTo>
                <a:lnTo>
                  <a:pt x="5769229" y="0"/>
                </a:lnTo>
                <a:close/>
              </a:path>
            </a:pathLst>
          </a:custGeom>
          <a:solidFill>
            <a:srgbClr val="FFFFFF"/>
          </a:solidFill>
        </p:spPr>
        <p:txBody>
          <a:bodyPr wrap="square" lIns="0" tIns="0" rIns="0" bIns="0" rtlCol="0"/>
          <a:lstStyle/>
          <a:p>
            <a:endParaRPr sz="1634"/>
          </a:p>
        </p:txBody>
      </p:sp>
      <p:sp>
        <p:nvSpPr>
          <p:cNvPr id="3" name="object 3"/>
          <p:cNvSpPr txBox="1"/>
          <p:nvPr/>
        </p:nvSpPr>
        <p:spPr>
          <a:xfrm>
            <a:off x="818625" y="1044976"/>
            <a:ext cx="5217843" cy="8110892"/>
          </a:xfrm>
          <a:prstGeom prst="rect">
            <a:avLst/>
          </a:prstGeom>
        </p:spPr>
        <p:txBody>
          <a:bodyPr vert="horz" wrap="square" lIns="0" tIns="17289" rIns="0" bIns="0" rtlCol="0">
            <a:spAutoFit/>
          </a:bodyPr>
          <a:lstStyle/>
          <a:p>
            <a:pPr marL="518693" marR="1014910">
              <a:lnSpc>
                <a:spcPts val="1071"/>
              </a:lnSpc>
              <a:spcBef>
                <a:spcPts val="136"/>
              </a:spcBef>
            </a:pPr>
            <a:r>
              <a:rPr sz="908" spc="45" dirty="0">
                <a:latin typeface="Arial"/>
                <a:cs typeface="Arial"/>
              </a:rPr>
              <a:t>label_space2 </a:t>
            </a:r>
            <a:r>
              <a:rPr sz="908" spc="-36" dirty="0">
                <a:latin typeface="Arial"/>
                <a:cs typeface="Arial"/>
              </a:rPr>
              <a:t>= </a:t>
            </a:r>
            <a:r>
              <a:rPr sz="908" spc="82" dirty="0">
                <a:latin typeface="Arial"/>
                <a:cs typeface="Arial"/>
              </a:rPr>
              <a:t>Label(encrypt, </a:t>
            </a:r>
            <a:r>
              <a:rPr sz="908" spc="59" dirty="0">
                <a:solidFill>
                  <a:srgbClr val="660099"/>
                </a:solidFill>
                <a:latin typeface="Arial"/>
                <a:cs typeface="Arial"/>
              </a:rPr>
              <a:t>bg</a:t>
            </a:r>
            <a:r>
              <a:rPr sz="908" spc="59" dirty="0">
                <a:latin typeface="Arial"/>
                <a:cs typeface="Arial"/>
              </a:rPr>
              <a:t>=</a:t>
            </a:r>
            <a:r>
              <a:rPr sz="908" b="1" spc="59" dirty="0">
                <a:solidFill>
                  <a:srgbClr val="008080"/>
                </a:solidFill>
                <a:latin typeface="Arial"/>
                <a:cs typeface="Arial"/>
              </a:rPr>
              <a:t>"light </a:t>
            </a:r>
            <a:r>
              <a:rPr sz="908" b="1" spc="36" dirty="0">
                <a:solidFill>
                  <a:srgbClr val="008080"/>
                </a:solidFill>
                <a:latin typeface="Arial"/>
                <a:cs typeface="Arial"/>
              </a:rPr>
              <a:t>cyan"</a:t>
            </a:r>
            <a:r>
              <a:rPr sz="908" spc="36" dirty="0">
                <a:latin typeface="Arial"/>
                <a:cs typeface="Arial"/>
              </a:rPr>
              <a:t>, </a:t>
            </a:r>
            <a:r>
              <a:rPr sz="908" spc="68" dirty="0">
                <a:solidFill>
                  <a:srgbClr val="660099"/>
                </a:solidFill>
                <a:latin typeface="Arial"/>
                <a:cs typeface="Arial"/>
              </a:rPr>
              <a:t>height</a:t>
            </a:r>
            <a:r>
              <a:rPr sz="908" spc="68" dirty="0">
                <a:latin typeface="Arial"/>
                <a:cs typeface="Arial"/>
              </a:rPr>
              <a:t>=</a:t>
            </a:r>
            <a:r>
              <a:rPr sz="908" b="1" spc="68" dirty="0">
                <a:solidFill>
                  <a:srgbClr val="008080"/>
                </a:solidFill>
                <a:latin typeface="Arial"/>
                <a:cs typeface="Arial"/>
              </a:rPr>
              <a:t>"3"</a:t>
            </a:r>
            <a:r>
              <a:rPr sz="908" spc="68" dirty="0">
                <a:latin typeface="Arial"/>
                <a:cs typeface="Arial"/>
              </a:rPr>
              <a:t>)  label_space2.pack()</a:t>
            </a:r>
            <a:endParaRPr sz="908" dirty="0">
              <a:latin typeface="Arial"/>
              <a:cs typeface="Arial"/>
            </a:endParaRPr>
          </a:p>
          <a:p>
            <a:pPr>
              <a:spcBef>
                <a:spcPts val="5"/>
              </a:spcBef>
            </a:pPr>
            <a:endParaRPr sz="862" dirty="0">
              <a:latin typeface="Arial"/>
              <a:cs typeface="Arial"/>
            </a:endParaRPr>
          </a:p>
          <a:p>
            <a:pPr marL="518693">
              <a:lnSpc>
                <a:spcPts val="1071"/>
              </a:lnSpc>
              <a:spcBef>
                <a:spcPts val="5"/>
              </a:spcBef>
            </a:pPr>
            <a:r>
              <a:rPr sz="908" spc="64" dirty="0">
                <a:latin typeface="Arial"/>
                <a:cs typeface="Arial"/>
              </a:rPr>
              <a:t>button_encrypt </a:t>
            </a:r>
            <a:r>
              <a:rPr sz="908" spc="-36" dirty="0">
                <a:latin typeface="Arial"/>
                <a:cs typeface="Arial"/>
              </a:rPr>
              <a:t>=</a:t>
            </a:r>
            <a:r>
              <a:rPr sz="908" spc="103" dirty="0">
                <a:latin typeface="Arial"/>
                <a:cs typeface="Arial"/>
              </a:rPr>
              <a:t> </a:t>
            </a:r>
            <a:r>
              <a:rPr sz="908" spc="82" dirty="0">
                <a:latin typeface="Arial"/>
                <a:cs typeface="Arial"/>
              </a:rPr>
              <a:t>Button(encrypt,</a:t>
            </a:r>
            <a:endParaRPr sz="908" dirty="0">
              <a:latin typeface="Arial"/>
              <a:cs typeface="Arial"/>
            </a:endParaRPr>
          </a:p>
          <a:p>
            <a:pPr marL="2040770">
              <a:lnSpc>
                <a:spcPts val="1062"/>
              </a:lnSpc>
            </a:pPr>
            <a:r>
              <a:rPr sz="908" spc="91" dirty="0">
                <a:solidFill>
                  <a:srgbClr val="660099"/>
                </a:solidFill>
                <a:latin typeface="Arial"/>
                <a:cs typeface="Arial"/>
              </a:rPr>
              <a:t>text</a:t>
            </a:r>
            <a:r>
              <a:rPr sz="908" spc="91" dirty="0">
                <a:latin typeface="Arial"/>
                <a:cs typeface="Arial"/>
              </a:rPr>
              <a:t>=</a:t>
            </a:r>
            <a:r>
              <a:rPr sz="908" b="1" spc="91" dirty="0">
                <a:solidFill>
                  <a:srgbClr val="008080"/>
                </a:solidFill>
                <a:latin typeface="Arial"/>
                <a:cs typeface="Arial"/>
              </a:rPr>
              <a:t>'Encrypt'</a:t>
            </a:r>
            <a:r>
              <a:rPr sz="908" spc="91" dirty="0">
                <a:latin typeface="Arial"/>
                <a:cs typeface="Arial"/>
              </a:rPr>
              <a:t>,</a:t>
            </a:r>
            <a:endParaRPr sz="908" dirty="0">
              <a:latin typeface="Arial"/>
              <a:cs typeface="Arial"/>
            </a:endParaRPr>
          </a:p>
          <a:p>
            <a:pPr marL="2040770" marR="257618">
              <a:lnSpc>
                <a:spcPts val="1071"/>
              </a:lnSpc>
              <a:spcBef>
                <a:spcPts val="36"/>
              </a:spcBef>
            </a:pPr>
            <a:r>
              <a:rPr sz="908" spc="59" dirty="0">
                <a:solidFill>
                  <a:srgbClr val="660099"/>
                </a:solidFill>
                <a:latin typeface="Arial"/>
                <a:cs typeface="Arial"/>
              </a:rPr>
              <a:t>width</a:t>
            </a:r>
            <a:r>
              <a:rPr sz="908" spc="59" dirty="0">
                <a:latin typeface="Arial"/>
                <a:cs typeface="Arial"/>
              </a:rPr>
              <a:t>=</a:t>
            </a:r>
            <a:r>
              <a:rPr sz="908" spc="59" dirty="0">
                <a:solidFill>
                  <a:srgbClr val="0000FF"/>
                </a:solidFill>
                <a:latin typeface="Arial"/>
                <a:cs typeface="Arial"/>
              </a:rPr>
              <a:t>30</a:t>
            </a:r>
            <a:r>
              <a:rPr sz="908" spc="59" dirty="0">
                <a:latin typeface="Arial"/>
                <a:cs typeface="Arial"/>
              </a:rPr>
              <a:t>, </a:t>
            </a:r>
            <a:r>
              <a:rPr sz="908" spc="77" dirty="0">
                <a:solidFill>
                  <a:srgbClr val="660099"/>
                </a:solidFill>
                <a:latin typeface="Arial"/>
                <a:cs typeface="Arial"/>
              </a:rPr>
              <a:t>height</a:t>
            </a:r>
            <a:r>
              <a:rPr sz="908" spc="77" dirty="0">
                <a:latin typeface="Arial"/>
                <a:cs typeface="Arial"/>
              </a:rPr>
              <a:t>=</a:t>
            </a:r>
            <a:r>
              <a:rPr sz="908" spc="77" dirty="0">
                <a:solidFill>
                  <a:srgbClr val="0000FF"/>
                </a:solidFill>
                <a:latin typeface="Arial"/>
                <a:cs typeface="Arial"/>
              </a:rPr>
              <a:t>4</a:t>
            </a:r>
            <a:r>
              <a:rPr sz="908" spc="77" dirty="0">
                <a:latin typeface="Arial"/>
                <a:cs typeface="Arial"/>
              </a:rPr>
              <a:t>, </a:t>
            </a:r>
            <a:r>
              <a:rPr sz="908" spc="18" dirty="0">
                <a:solidFill>
                  <a:srgbClr val="660099"/>
                </a:solidFill>
                <a:latin typeface="Arial"/>
                <a:cs typeface="Arial"/>
              </a:rPr>
              <a:t>bg</a:t>
            </a:r>
            <a:r>
              <a:rPr sz="908" spc="18" dirty="0">
                <a:latin typeface="Arial"/>
                <a:cs typeface="Arial"/>
              </a:rPr>
              <a:t>=</a:t>
            </a:r>
            <a:r>
              <a:rPr sz="908" b="1" spc="18" dirty="0">
                <a:solidFill>
                  <a:srgbClr val="008080"/>
                </a:solidFill>
                <a:latin typeface="Arial"/>
                <a:cs typeface="Arial"/>
              </a:rPr>
              <a:t>"orangered2"</a:t>
            </a:r>
            <a:r>
              <a:rPr sz="908" spc="18" dirty="0">
                <a:latin typeface="Arial"/>
                <a:cs typeface="Arial"/>
              </a:rPr>
              <a:t>,  </a:t>
            </a:r>
            <a:r>
              <a:rPr sz="908" spc="-36" dirty="0">
                <a:solidFill>
                  <a:srgbClr val="660099"/>
                </a:solidFill>
                <a:latin typeface="Arial"/>
                <a:cs typeface="Arial"/>
              </a:rPr>
              <a:t>command</a:t>
            </a:r>
            <a:r>
              <a:rPr sz="908" spc="-36" dirty="0">
                <a:latin typeface="Arial"/>
                <a:cs typeface="Arial"/>
              </a:rPr>
              <a:t>=</a:t>
            </a:r>
            <a:r>
              <a:rPr sz="908" b="1" spc="-36" dirty="0">
                <a:solidFill>
                  <a:srgbClr val="000080"/>
                </a:solidFill>
                <a:latin typeface="Arial"/>
                <a:cs typeface="Arial"/>
              </a:rPr>
              <a:t>lambda</a:t>
            </a:r>
            <a:r>
              <a:rPr sz="908" spc="-36" dirty="0">
                <a:latin typeface="Arial"/>
                <a:cs typeface="Arial"/>
              </a:rPr>
              <a:t>: </a:t>
            </a:r>
            <a:r>
              <a:rPr sz="908" spc="91" dirty="0">
                <a:latin typeface="Arial"/>
                <a:cs typeface="Arial"/>
              </a:rPr>
              <a:t>page2.encrypt(filepath,</a:t>
            </a:r>
            <a:r>
              <a:rPr sz="908" spc="141" dirty="0">
                <a:latin typeface="Arial"/>
                <a:cs typeface="Arial"/>
              </a:rPr>
              <a:t> </a:t>
            </a:r>
            <a:r>
              <a:rPr sz="908" spc="73" dirty="0">
                <a:latin typeface="Arial"/>
                <a:cs typeface="Arial"/>
              </a:rPr>
              <a:t>key2))</a:t>
            </a:r>
            <a:endParaRPr sz="908" dirty="0">
              <a:latin typeface="Arial"/>
              <a:cs typeface="Arial"/>
            </a:endParaRPr>
          </a:p>
          <a:p>
            <a:pPr marL="518693">
              <a:lnSpc>
                <a:spcPts val="1021"/>
              </a:lnSpc>
            </a:pPr>
            <a:r>
              <a:rPr sz="908" spc="77" dirty="0">
                <a:latin typeface="Arial"/>
                <a:cs typeface="Arial"/>
              </a:rPr>
              <a:t>button_encrypt.pack()</a:t>
            </a:r>
            <a:endParaRPr sz="908" dirty="0">
              <a:latin typeface="Arial"/>
              <a:cs typeface="Arial"/>
            </a:endParaRPr>
          </a:p>
          <a:p>
            <a:pPr>
              <a:spcBef>
                <a:spcPts val="45"/>
              </a:spcBef>
            </a:pPr>
            <a:endParaRPr sz="862" dirty="0">
              <a:latin typeface="Arial"/>
              <a:cs typeface="Arial"/>
            </a:endParaRPr>
          </a:p>
          <a:p>
            <a:pPr marL="518693"/>
            <a:r>
              <a:rPr sz="908" spc="-54" dirty="0">
                <a:latin typeface="Arial"/>
                <a:cs typeface="Arial"/>
              </a:rPr>
              <a:t>BUTTON_PRESSED_encrypt </a:t>
            </a:r>
            <a:r>
              <a:rPr sz="908" spc="-36" dirty="0">
                <a:latin typeface="Arial"/>
                <a:cs typeface="Arial"/>
              </a:rPr>
              <a:t>=</a:t>
            </a:r>
            <a:r>
              <a:rPr sz="908" spc="168" dirty="0">
                <a:latin typeface="Arial"/>
                <a:cs typeface="Arial"/>
              </a:rPr>
              <a:t> </a:t>
            </a:r>
            <a:r>
              <a:rPr sz="908" b="1" dirty="0">
                <a:solidFill>
                  <a:srgbClr val="000080"/>
                </a:solidFill>
                <a:latin typeface="Arial"/>
                <a:cs typeface="Arial"/>
              </a:rPr>
              <a:t>True</a:t>
            </a:r>
            <a:endParaRPr sz="908" dirty="0">
              <a:latin typeface="Arial"/>
              <a:cs typeface="Arial"/>
            </a:endParaRPr>
          </a:p>
          <a:p>
            <a:pPr>
              <a:lnSpc>
                <a:spcPct val="100000"/>
              </a:lnSpc>
            </a:pPr>
            <a:endParaRPr sz="908" dirty="0">
              <a:latin typeface="Arial"/>
              <a:cs typeface="Arial"/>
            </a:endParaRPr>
          </a:p>
          <a:p>
            <a:pPr>
              <a:spcBef>
                <a:spcPts val="14"/>
              </a:spcBef>
            </a:pPr>
            <a:endParaRPr sz="908" dirty="0">
              <a:latin typeface="Arial"/>
              <a:cs typeface="Arial"/>
            </a:endParaRPr>
          </a:p>
          <a:p>
            <a:pPr marL="11527">
              <a:lnSpc>
                <a:spcPts val="1080"/>
              </a:lnSpc>
            </a:pPr>
            <a:r>
              <a:rPr sz="908" i="1" spc="-9" dirty="0">
                <a:solidFill>
                  <a:srgbClr val="808080"/>
                </a:solidFill>
                <a:latin typeface="Arial"/>
                <a:cs typeface="Arial"/>
              </a:rPr>
              <a:t># </a:t>
            </a:r>
            <a:r>
              <a:rPr sz="908" i="1" spc="5" dirty="0">
                <a:solidFill>
                  <a:srgbClr val="808080"/>
                </a:solidFill>
                <a:latin typeface="Arial"/>
                <a:cs typeface="Arial"/>
              </a:rPr>
              <a:t>Main </a:t>
            </a:r>
            <a:r>
              <a:rPr sz="908" i="1" spc="59" dirty="0">
                <a:solidFill>
                  <a:srgbClr val="808080"/>
                </a:solidFill>
                <a:latin typeface="Arial"/>
                <a:cs typeface="Arial"/>
              </a:rPr>
              <a:t>Decryption</a:t>
            </a:r>
            <a:r>
              <a:rPr sz="908" i="1" spc="259" dirty="0">
                <a:solidFill>
                  <a:srgbClr val="808080"/>
                </a:solidFill>
                <a:latin typeface="Arial"/>
                <a:cs typeface="Arial"/>
              </a:rPr>
              <a:t> </a:t>
            </a:r>
            <a:r>
              <a:rPr sz="908" i="1" spc="-132" dirty="0">
                <a:solidFill>
                  <a:srgbClr val="808080"/>
                </a:solidFill>
                <a:latin typeface="Arial"/>
                <a:cs typeface="Arial"/>
              </a:rPr>
              <a:t>UDF</a:t>
            </a:r>
            <a:endParaRPr sz="908" dirty="0">
              <a:latin typeface="Arial"/>
              <a:cs typeface="Arial"/>
            </a:endParaRPr>
          </a:p>
          <a:p>
            <a:pPr marL="11527">
              <a:lnSpc>
                <a:spcPts val="1062"/>
              </a:lnSpc>
            </a:pPr>
            <a:r>
              <a:rPr sz="908" b="1" spc="41" dirty="0">
                <a:solidFill>
                  <a:srgbClr val="000080"/>
                </a:solidFill>
                <a:latin typeface="Arial"/>
                <a:cs typeface="Arial"/>
              </a:rPr>
              <a:t>def</a:t>
            </a:r>
            <a:r>
              <a:rPr sz="908" b="1" spc="250" dirty="0">
                <a:solidFill>
                  <a:srgbClr val="000080"/>
                </a:solidFill>
                <a:latin typeface="Arial"/>
                <a:cs typeface="Arial"/>
              </a:rPr>
              <a:t> </a:t>
            </a:r>
            <a:r>
              <a:rPr sz="908" spc="103" dirty="0">
                <a:latin typeface="Arial"/>
                <a:cs typeface="Arial"/>
              </a:rPr>
              <a:t>decryption():</a:t>
            </a:r>
            <a:endParaRPr sz="908" dirty="0">
              <a:latin typeface="Arial"/>
              <a:cs typeface="Arial"/>
            </a:endParaRPr>
          </a:p>
          <a:p>
            <a:pPr marL="265686">
              <a:lnSpc>
                <a:spcPts val="1062"/>
              </a:lnSpc>
            </a:pPr>
            <a:r>
              <a:rPr sz="908" b="1" spc="50" dirty="0">
                <a:solidFill>
                  <a:srgbClr val="000080"/>
                </a:solidFill>
                <a:latin typeface="Arial"/>
                <a:cs typeface="Arial"/>
              </a:rPr>
              <a:t>global</a:t>
            </a:r>
            <a:r>
              <a:rPr sz="908" b="1" spc="254" dirty="0">
                <a:solidFill>
                  <a:srgbClr val="000080"/>
                </a:solidFill>
                <a:latin typeface="Arial"/>
                <a:cs typeface="Arial"/>
              </a:rPr>
              <a:t> </a:t>
            </a:r>
            <a:r>
              <a:rPr sz="908" spc="-54" dirty="0">
                <a:latin typeface="Arial"/>
                <a:cs typeface="Arial"/>
              </a:rPr>
              <a:t>BUTTON_PRESSED_decrypt</a:t>
            </a:r>
            <a:endParaRPr sz="908" dirty="0">
              <a:latin typeface="Arial"/>
              <a:cs typeface="Arial"/>
            </a:endParaRPr>
          </a:p>
          <a:p>
            <a:pPr marL="265686">
              <a:lnSpc>
                <a:spcPts val="1080"/>
              </a:lnSpc>
            </a:pPr>
            <a:r>
              <a:rPr sz="908" b="1" spc="50" dirty="0">
                <a:solidFill>
                  <a:srgbClr val="000080"/>
                </a:solidFill>
                <a:latin typeface="Arial"/>
                <a:cs typeface="Arial"/>
              </a:rPr>
              <a:t>global</a:t>
            </a:r>
            <a:r>
              <a:rPr sz="908" b="1" spc="177" dirty="0">
                <a:solidFill>
                  <a:srgbClr val="000080"/>
                </a:solidFill>
                <a:latin typeface="Arial"/>
                <a:cs typeface="Arial"/>
              </a:rPr>
              <a:t> </a:t>
            </a:r>
            <a:r>
              <a:rPr sz="908" spc="23" dirty="0">
                <a:latin typeface="Arial"/>
                <a:cs typeface="Arial"/>
              </a:rPr>
              <a:t>frame1</a:t>
            </a:r>
            <a:endParaRPr sz="908" dirty="0">
              <a:latin typeface="Arial"/>
              <a:cs typeface="Arial"/>
            </a:endParaRPr>
          </a:p>
          <a:p>
            <a:pPr>
              <a:spcBef>
                <a:spcPts val="5"/>
              </a:spcBef>
            </a:pPr>
            <a:endParaRPr sz="953" dirty="0">
              <a:latin typeface="Arial"/>
              <a:cs typeface="Arial"/>
            </a:endParaRPr>
          </a:p>
          <a:p>
            <a:pPr marL="11527" marR="319285" indent="254160">
              <a:lnSpc>
                <a:spcPts val="1053"/>
              </a:lnSpc>
              <a:tabLst>
                <a:tab pos="1660395" algn="l"/>
              </a:tabLst>
            </a:pPr>
            <a:r>
              <a:rPr sz="908" spc="73" dirty="0">
                <a:latin typeface="Arial"/>
                <a:cs typeface="Arial"/>
              </a:rPr>
              <a:t>frame1.pack_forget()	</a:t>
            </a:r>
            <a:r>
              <a:rPr sz="908" i="1" spc="-9" dirty="0">
                <a:solidFill>
                  <a:srgbClr val="808080"/>
                </a:solidFill>
                <a:latin typeface="Arial"/>
                <a:cs typeface="Arial"/>
              </a:rPr>
              <a:t># </a:t>
            </a:r>
            <a:r>
              <a:rPr sz="908" i="1" spc="-36" dirty="0">
                <a:solidFill>
                  <a:srgbClr val="808080"/>
                </a:solidFill>
                <a:latin typeface="Arial"/>
                <a:cs typeface="Arial"/>
              </a:rPr>
              <a:t>To </a:t>
            </a:r>
            <a:r>
              <a:rPr sz="908" i="1" spc="64" dirty="0">
                <a:solidFill>
                  <a:srgbClr val="808080"/>
                </a:solidFill>
                <a:latin typeface="Arial"/>
                <a:cs typeface="Arial"/>
              </a:rPr>
              <a:t>hide </a:t>
            </a:r>
            <a:r>
              <a:rPr sz="908" i="1" spc="73" dirty="0">
                <a:solidFill>
                  <a:srgbClr val="808080"/>
                </a:solidFill>
                <a:latin typeface="Arial"/>
                <a:cs typeface="Arial"/>
              </a:rPr>
              <a:t>the </a:t>
            </a:r>
            <a:r>
              <a:rPr sz="908" i="1" spc="109" dirty="0">
                <a:solidFill>
                  <a:srgbClr val="808080"/>
                </a:solidFill>
                <a:latin typeface="Arial"/>
                <a:cs typeface="Arial"/>
              </a:rPr>
              <a:t>login </a:t>
            </a:r>
            <a:r>
              <a:rPr sz="908" i="1" spc="64" dirty="0">
                <a:solidFill>
                  <a:srgbClr val="808080"/>
                </a:solidFill>
                <a:latin typeface="Arial"/>
                <a:cs typeface="Arial"/>
              </a:rPr>
              <a:t>dialogue </a:t>
            </a:r>
            <a:r>
              <a:rPr sz="908" i="1" spc="5" dirty="0">
                <a:solidFill>
                  <a:srgbClr val="808080"/>
                </a:solidFill>
                <a:latin typeface="Arial"/>
                <a:cs typeface="Arial"/>
              </a:rPr>
              <a:t>box </a:t>
            </a:r>
            <a:r>
              <a:rPr sz="908" i="1" dirty="0">
                <a:solidFill>
                  <a:srgbClr val="808080"/>
                </a:solidFill>
                <a:latin typeface="Arial"/>
                <a:cs typeface="Arial"/>
              </a:rPr>
              <a:t>upon </a:t>
            </a:r>
            <a:r>
              <a:rPr sz="908" i="1" spc="159" dirty="0">
                <a:solidFill>
                  <a:srgbClr val="808080"/>
                </a:solidFill>
                <a:latin typeface="Arial"/>
                <a:cs typeface="Arial"/>
              </a:rPr>
              <a:t>initiation </a:t>
            </a:r>
            <a:r>
              <a:rPr sz="908" i="1" spc="118" dirty="0">
                <a:solidFill>
                  <a:srgbClr val="808080"/>
                </a:solidFill>
                <a:latin typeface="Arial"/>
                <a:cs typeface="Arial"/>
              </a:rPr>
              <a:t>of  </a:t>
            </a:r>
            <a:r>
              <a:rPr sz="908" i="1" spc="77" dirty="0">
                <a:solidFill>
                  <a:srgbClr val="808080"/>
                </a:solidFill>
                <a:latin typeface="Arial"/>
                <a:cs typeface="Arial"/>
              </a:rPr>
              <a:t>decryption</a:t>
            </a:r>
            <a:r>
              <a:rPr sz="908" i="1" spc="250" dirty="0">
                <a:solidFill>
                  <a:srgbClr val="808080"/>
                </a:solidFill>
                <a:latin typeface="Arial"/>
                <a:cs typeface="Arial"/>
              </a:rPr>
              <a:t> </a:t>
            </a:r>
            <a:r>
              <a:rPr sz="908" i="1" spc="-9" dirty="0">
                <a:solidFill>
                  <a:srgbClr val="808080"/>
                </a:solidFill>
                <a:latin typeface="Arial"/>
                <a:cs typeface="Arial"/>
              </a:rPr>
              <a:t>window</a:t>
            </a:r>
            <a:endParaRPr sz="908" dirty="0">
              <a:latin typeface="Arial"/>
              <a:cs typeface="Arial"/>
            </a:endParaRPr>
          </a:p>
          <a:p>
            <a:pPr>
              <a:spcBef>
                <a:spcPts val="27"/>
              </a:spcBef>
            </a:pPr>
            <a:endParaRPr sz="862" dirty="0">
              <a:latin typeface="Arial"/>
              <a:cs typeface="Arial"/>
            </a:endParaRPr>
          </a:p>
          <a:p>
            <a:pPr marL="265686">
              <a:lnSpc>
                <a:spcPts val="1071"/>
              </a:lnSpc>
            </a:pPr>
            <a:r>
              <a:rPr sz="908" b="1" spc="218" dirty="0">
                <a:solidFill>
                  <a:srgbClr val="000080"/>
                </a:solidFill>
                <a:latin typeface="Arial"/>
                <a:cs typeface="Arial"/>
              </a:rPr>
              <a:t>if </a:t>
            </a:r>
            <a:r>
              <a:rPr sz="908" b="1" spc="23" dirty="0">
                <a:solidFill>
                  <a:srgbClr val="000080"/>
                </a:solidFill>
                <a:latin typeface="Arial"/>
                <a:cs typeface="Arial"/>
              </a:rPr>
              <a:t>not</a:t>
            </a:r>
            <a:r>
              <a:rPr sz="908" b="1" spc="281" dirty="0">
                <a:solidFill>
                  <a:srgbClr val="000080"/>
                </a:solidFill>
                <a:latin typeface="Arial"/>
                <a:cs typeface="Arial"/>
              </a:rPr>
              <a:t> </a:t>
            </a:r>
            <a:r>
              <a:rPr sz="908" spc="-41" dirty="0">
                <a:latin typeface="Arial"/>
                <a:cs typeface="Arial"/>
              </a:rPr>
              <a:t>BUTTON_PRESSED_decrypt:</a:t>
            </a:r>
            <a:endParaRPr sz="908" dirty="0">
              <a:latin typeface="Arial"/>
              <a:cs typeface="Arial"/>
            </a:endParaRPr>
          </a:p>
          <a:p>
            <a:pPr marL="518693">
              <a:lnSpc>
                <a:spcPts val="1062"/>
              </a:lnSpc>
            </a:pPr>
            <a:r>
              <a:rPr sz="908" b="1" spc="41" dirty="0">
                <a:solidFill>
                  <a:srgbClr val="000080"/>
                </a:solidFill>
                <a:latin typeface="Arial"/>
                <a:cs typeface="Arial"/>
              </a:rPr>
              <a:t>def </a:t>
            </a:r>
            <a:r>
              <a:rPr sz="908" spc="82" dirty="0">
                <a:latin typeface="Arial"/>
                <a:cs typeface="Arial"/>
              </a:rPr>
              <a:t>decrypt(filename,</a:t>
            </a:r>
            <a:r>
              <a:rPr sz="908" spc="154" dirty="0">
                <a:latin typeface="Arial"/>
                <a:cs typeface="Arial"/>
              </a:rPr>
              <a:t> </a:t>
            </a:r>
            <a:r>
              <a:rPr sz="908" spc="82" dirty="0">
                <a:latin typeface="Arial"/>
                <a:cs typeface="Arial"/>
              </a:rPr>
              <a:t>key1):</a:t>
            </a:r>
            <a:endParaRPr sz="908" dirty="0">
              <a:latin typeface="Arial"/>
              <a:cs typeface="Arial"/>
            </a:endParaRPr>
          </a:p>
          <a:p>
            <a:pPr marL="773429">
              <a:lnSpc>
                <a:spcPts val="1062"/>
              </a:lnSpc>
            </a:pPr>
            <a:r>
              <a:rPr sz="908" i="1" spc="168" dirty="0">
                <a:solidFill>
                  <a:srgbClr val="808080"/>
                </a:solidFill>
                <a:latin typeface="Arial"/>
                <a:cs typeface="Arial"/>
              </a:rPr>
              <a:t>"""</a:t>
            </a:r>
            <a:endParaRPr sz="908" dirty="0">
              <a:latin typeface="Arial"/>
              <a:cs typeface="Arial"/>
            </a:endParaRPr>
          </a:p>
          <a:p>
            <a:pPr marL="773429">
              <a:lnSpc>
                <a:spcPts val="1062"/>
              </a:lnSpc>
            </a:pPr>
            <a:r>
              <a:rPr sz="908" i="1" spc="18" dirty="0">
                <a:solidFill>
                  <a:srgbClr val="808080"/>
                </a:solidFill>
                <a:latin typeface="Arial"/>
                <a:cs typeface="Arial"/>
              </a:rPr>
              <a:t>Given </a:t>
            </a:r>
            <a:r>
              <a:rPr sz="908" i="1" spc="-9" dirty="0">
                <a:solidFill>
                  <a:srgbClr val="808080"/>
                </a:solidFill>
                <a:latin typeface="Arial"/>
                <a:cs typeface="Arial"/>
              </a:rPr>
              <a:t>a </a:t>
            </a:r>
            <a:r>
              <a:rPr sz="908" i="1" spc="64" dirty="0">
                <a:solidFill>
                  <a:srgbClr val="808080"/>
                </a:solidFill>
                <a:latin typeface="Arial"/>
                <a:cs typeface="Arial"/>
              </a:rPr>
              <a:t>filename </a:t>
            </a:r>
            <a:r>
              <a:rPr sz="908" i="1" spc="172" dirty="0">
                <a:solidFill>
                  <a:srgbClr val="808080"/>
                </a:solidFill>
                <a:latin typeface="Arial"/>
                <a:cs typeface="Arial"/>
              </a:rPr>
              <a:t>(str) </a:t>
            </a:r>
            <a:r>
              <a:rPr sz="908" i="1" spc="-9" dirty="0">
                <a:solidFill>
                  <a:srgbClr val="808080"/>
                </a:solidFill>
                <a:latin typeface="Arial"/>
                <a:cs typeface="Arial"/>
              </a:rPr>
              <a:t>and </a:t>
            </a:r>
            <a:r>
              <a:rPr sz="908" i="1" spc="23" dirty="0">
                <a:solidFill>
                  <a:srgbClr val="808080"/>
                </a:solidFill>
                <a:latin typeface="Arial"/>
                <a:cs typeface="Arial"/>
              </a:rPr>
              <a:t>key </a:t>
            </a:r>
            <a:r>
              <a:rPr sz="908" i="1" spc="113" dirty="0">
                <a:solidFill>
                  <a:srgbClr val="808080"/>
                </a:solidFill>
                <a:latin typeface="Arial"/>
                <a:cs typeface="Arial"/>
              </a:rPr>
              <a:t>(bytes), </a:t>
            </a:r>
            <a:r>
              <a:rPr sz="908" i="1" spc="268" dirty="0">
                <a:solidFill>
                  <a:srgbClr val="808080"/>
                </a:solidFill>
                <a:latin typeface="Arial"/>
                <a:cs typeface="Arial"/>
              </a:rPr>
              <a:t>it </a:t>
            </a:r>
            <a:r>
              <a:rPr sz="908" i="1" spc="64" dirty="0">
                <a:solidFill>
                  <a:srgbClr val="808080"/>
                </a:solidFill>
                <a:latin typeface="Arial"/>
                <a:cs typeface="Arial"/>
              </a:rPr>
              <a:t>decrypts </a:t>
            </a:r>
            <a:r>
              <a:rPr sz="908" i="1" spc="73" dirty="0">
                <a:solidFill>
                  <a:srgbClr val="808080"/>
                </a:solidFill>
                <a:latin typeface="Arial"/>
                <a:cs typeface="Arial"/>
              </a:rPr>
              <a:t>the </a:t>
            </a:r>
            <a:r>
              <a:rPr sz="908" i="1" spc="204" dirty="0">
                <a:solidFill>
                  <a:srgbClr val="808080"/>
                </a:solidFill>
                <a:latin typeface="Arial"/>
                <a:cs typeface="Arial"/>
              </a:rPr>
              <a:t>file </a:t>
            </a:r>
            <a:r>
              <a:rPr sz="908" i="1" spc="-14" dirty="0">
                <a:solidFill>
                  <a:srgbClr val="808080"/>
                </a:solidFill>
                <a:latin typeface="Arial"/>
                <a:cs typeface="Arial"/>
              </a:rPr>
              <a:t>and</a:t>
            </a:r>
            <a:r>
              <a:rPr sz="908" i="1" spc="27" dirty="0">
                <a:solidFill>
                  <a:srgbClr val="808080"/>
                </a:solidFill>
                <a:latin typeface="Arial"/>
                <a:cs typeface="Arial"/>
              </a:rPr>
              <a:t> </a:t>
            </a:r>
            <a:r>
              <a:rPr sz="908" i="1" spc="109" dirty="0">
                <a:solidFill>
                  <a:srgbClr val="808080"/>
                </a:solidFill>
                <a:latin typeface="Arial"/>
                <a:cs typeface="Arial"/>
              </a:rPr>
              <a:t>write</a:t>
            </a:r>
            <a:endParaRPr sz="908" dirty="0">
              <a:latin typeface="Arial"/>
              <a:cs typeface="Arial"/>
            </a:endParaRPr>
          </a:p>
          <a:p>
            <a:pPr marL="11527">
              <a:lnSpc>
                <a:spcPts val="1066"/>
              </a:lnSpc>
            </a:pPr>
            <a:r>
              <a:rPr sz="908" i="1" spc="268" dirty="0">
                <a:solidFill>
                  <a:srgbClr val="808080"/>
                </a:solidFill>
                <a:latin typeface="Arial"/>
                <a:cs typeface="Arial"/>
              </a:rPr>
              <a:t>it</a:t>
            </a:r>
            <a:endParaRPr sz="908" dirty="0">
              <a:latin typeface="Arial"/>
              <a:cs typeface="Arial"/>
            </a:endParaRPr>
          </a:p>
          <a:p>
            <a:pPr marL="773429">
              <a:lnSpc>
                <a:spcPts val="1062"/>
              </a:lnSpc>
            </a:pPr>
            <a:r>
              <a:rPr sz="908" i="1" spc="168" dirty="0">
                <a:solidFill>
                  <a:srgbClr val="808080"/>
                </a:solidFill>
                <a:latin typeface="Arial"/>
                <a:cs typeface="Arial"/>
              </a:rPr>
              <a:t>"""</a:t>
            </a:r>
            <a:endParaRPr sz="908" dirty="0">
              <a:latin typeface="Arial"/>
              <a:cs typeface="Arial"/>
            </a:endParaRPr>
          </a:p>
          <a:p>
            <a:pPr marL="773429">
              <a:lnSpc>
                <a:spcPts val="1062"/>
              </a:lnSpc>
            </a:pPr>
            <a:r>
              <a:rPr sz="908" b="1" spc="50" dirty="0">
                <a:solidFill>
                  <a:srgbClr val="000080"/>
                </a:solidFill>
                <a:latin typeface="Arial"/>
                <a:cs typeface="Arial"/>
              </a:rPr>
              <a:t>global</a:t>
            </a:r>
            <a:r>
              <a:rPr sz="908" b="1" spc="241" dirty="0">
                <a:solidFill>
                  <a:srgbClr val="000080"/>
                </a:solidFill>
                <a:latin typeface="Arial"/>
                <a:cs typeface="Arial"/>
              </a:rPr>
              <a:t> </a:t>
            </a:r>
            <a:r>
              <a:rPr sz="908" spc="45" dirty="0">
                <a:latin typeface="Arial"/>
                <a:cs typeface="Arial"/>
              </a:rPr>
              <a:t>encry_decry</a:t>
            </a:r>
            <a:endParaRPr sz="908" dirty="0">
              <a:latin typeface="Arial"/>
              <a:cs typeface="Arial"/>
            </a:endParaRPr>
          </a:p>
          <a:p>
            <a:pPr marL="773429">
              <a:lnSpc>
                <a:spcPts val="1080"/>
              </a:lnSpc>
            </a:pPr>
            <a:r>
              <a:rPr sz="908" b="1" spc="50" dirty="0">
                <a:solidFill>
                  <a:srgbClr val="000080"/>
                </a:solidFill>
                <a:latin typeface="Arial"/>
                <a:cs typeface="Arial"/>
              </a:rPr>
              <a:t>global</a:t>
            </a:r>
            <a:r>
              <a:rPr sz="908" b="1" spc="172" dirty="0">
                <a:solidFill>
                  <a:srgbClr val="000080"/>
                </a:solidFill>
                <a:latin typeface="Arial"/>
                <a:cs typeface="Arial"/>
              </a:rPr>
              <a:t> </a:t>
            </a:r>
            <a:r>
              <a:rPr sz="908" spc="118" dirty="0">
                <a:latin typeface="Arial"/>
                <a:cs typeface="Arial"/>
              </a:rPr>
              <a:t>data_list</a:t>
            </a:r>
            <a:endParaRPr sz="908" dirty="0">
              <a:latin typeface="Arial"/>
              <a:cs typeface="Arial"/>
            </a:endParaRPr>
          </a:p>
          <a:p>
            <a:pPr>
              <a:spcBef>
                <a:spcPts val="45"/>
              </a:spcBef>
            </a:pPr>
            <a:endParaRPr sz="862" dirty="0">
              <a:latin typeface="Arial"/>
              <a:cs typeface="Arial"/>
            </a:endParaRPr>
          </a:p>
          <a:p>
            <a:pPr marL="773429">
              <a:lnSpc>
                <a:spcPts val="1076"/>
              </a:lnSpc>
            </a:pPr>
            <a:r>
              <a:rPr sz="908" spc="241" dirty="0">
                <a:latin typeface="Arial"/>
                <a:cs typeface="Arial"/>
              </a:rPr>
              <a:t>f </a:t>
            </a:r>
            <a:r>
              <a:rPr sz="908" spc="-36" dirty="0">
                <a:latin typeface="Arial"/>
                <a:cs typeface="Arial"/>
              </a:rPr>
              <a:t>= </a:t>
            </a:r>
            <a:r>
              <a:rPr sz="908" spc="-18" dirty="0">
                <a:latin typeface="Arial"/>
                <a:cs typeface="Arial"/>
              </a:rPr>
              <a:t> </a:t>
            </a:r>
            <a:r>
              <a:rPr sz="908" spc="64" dirty="0">
                <a:latin typeface="Arial"/>
                <a:cs typeface="Arial"/>
              </a:rPr>
              <a:t>Fernet(key1)</a:t>
            </a:r>
            <a:endParaRPr sz="908" dirty="0">
              <a:latin typeface="Arial"/>
              <a:cs typeface="Arial"/>
            </a:endParaRPr>
          </a:p>
          <a:p>
            <a:pPr marL="773429">
              <a:lnSpc>
                <a:spcPts val="1062"/>
              </a:lnSpc>
            </a:pPr>
            <a:r>
              <a:rPr sz="908" b="1" spc="41" dirty="0">
                <a:solidFill>
                  <a:srgbClr val="000080"/>
                </a:solidFill>
                <a:latin typeface="Arial"/>
                <a:cs typeface="Arial"/>
              </a:rPr>
              <a:t>with </a:t>
            </a:r>
            <a:r>
              <a:rPr sz="908" spc="64" dirty="0">
                <a:solidFill>
                  <a:srgbClr val="000080"/>
                </a:solidFill>
                <a:latin typeface="Arial"/>
                <a:cs typeface="Arial"/>
              </a:rPr>
              <a:t>open</a:t>
            </a:r>
            <a:r>
              <a:rPr sz="908" spc="64" dirty="0">
                <a:latin typeface="Arial"/>
                <a:cs typeface="Arial"/>
              </a:rPr>
              <a:t>(filename, </a:t>
            </a:r>
            <a:r>
              <a:rPr sz="908" b="1" spc="82" dirty="0">
                <a:solidFill>
                  <a:srgbClr val="008080"/>
                </a:solidFill>
                <a:latin typeface="Arial"/>
                <a:cs typeface="Arial"/>
              </a:rPr>
              <a:t>"rb"</a:t>
            </a:r>
            <a:r>
              <a:rPr sz="908" spc="82" dirty="0">
                <a:latin typeface="Arial"/>
                <a:cs typeface="Arial"/>
              </a:rPr>
              <a:t>) </a:t>
            </a:r>
            <a:r>
              <a:rPr sz="908" b="1" spc="-9" dirty="0">
                <a:solidFill>
                  <a:srgbClr val="000080"/>
                </a:solidFill>
                <a:latin typeface="Arial"/>
                <a:cs typeface="Arial"/>
              </a:rPr>
              <a:t>as</a:t>
            </a:r>
            <a:r>
              <a:rPr sz="908" b="1" spc="200" dirty="0">
                <a:solidFill>
                  <a:srgbClr val="000080"/>
                </a:solidFill>
                <a:latin typeface="Arial"/>
                <a:cs typeface="Arial"/>
              </a:rPr>
              <a:t> </a:t>
            </a:r>
            <a:r>
              <a:rPr sz="908" spc="208" dirty="0">
                <a:latin typeface="Arial"/>
                <a:cs typeface="Arial"/>
              </a:rPr>
              <a:t>file:</a:t>
            </a:r>
            <a:endParaRPr sz="908" dirty="0">
              <a:latin typeface="Arial"/>
              <a:cs typeface="Arial"/>
            </a:endParaRPr>
          </a:p>
          <a:p>
            <a:pPr marL="1026437">
              <a:lnSpc>
                <a:spcPts val="1080"/>
              </a:lnSpc>
              <a:tabLst>
                <a:tab pos="2927736" algn="l"/>
              </a:tabLst>
            </a:pPr>
            <a:r>
              <a:rPr sz="908" spc="45" dirty="0">
                <a:latin typeface="Arial"/>
                <a:cs typeface="Arial"/>
              </a:rPr>
              <a:t>encrypted_data</a:t>
            </a:r>
            <a:r>
              <a:rPr sz="908" spc="259" dirty="0">
                <a:latin typeface="Arial"/>
                <a:cs typeface="Arial"/>
              </a:rPr>
              <a:t> </a:t>
            </a:r>
            <a:r>
              <a:rPr sz="908" spc="-36" dirty="0">
                <a:latin typeface="Arial"/>
                <a:cs typeface="Arial"/>
              </a:rPr>
              <a:t>= </a:t>
            </a:r>
            <a:r>
              <a:rPr sz="908" spc="54" dirty="0">
                <a:latin typeface="Arial"/>
                <a:cs typeface="Arial"/>
              </a:rPr>
              <a:t> </a:t>
            </a:r>
            <a:r>
              <a:rPr sz="908" spc="145" dirty="0">
                <a:latin typeface="Arial"/>
                <a:cs typeface="Arial"/>
              </a:rPr>
              <a:t>file.read()	</a:t>
            </a:r>
            <a:r>
              <a:rPr sz="908" i="1" spc="-9" dirty="0">
                <a:solidFill>
                  <a:srgbClr val="808080"/>
                </a:solidFill>
                <a:latin typeface="Arial"/>
                <a:cs typeface="Arial"/>
              </a:rPr>
              <a:t># </a:t>
            </a:r>
            <a:r>
              <a:rPr sz="908" i="1" spc="-50" dirty="0">
                <a:solidFill>
                  <a:srgbClr val="808080"/>
                </a:solidFill>
                <a:latin typeface="Arial"/>
                <a:cs typeface="Arial"/>
              </a:rPr>
              <a:t>Read </a:t>
            </a:r>
            <a:r>
              <a:rPr sz="908" i="1" spc="73" dirty="0">
                <a:solidFill>
                  <a:srgbClr val="808080"/>
                </a:solidFill>
                <a:latin typeface="Arial"/>
                <a:cs typeface="Arial"/>
              </a:rPr>
              <a:t>the </a:t>
            </a:r>
            <a:r>
              <a:rPr sz="908" i="1" spc="50" dirty="0">
                <a:solidFill>
                  <a:srgbClr val="808080"/>
                </a:solidFill>
                <a:latin typeface="Arial"/>
                <a:cs typeface="Arial"/>
              </a:rPr>
              <a:t>encrypted</a:t>
            </a:r>
            <a:r>
              <a:rPr sz="908" i="1" spc="-32" dirty="0">
                <a:solidFill>
                  <a:srgbClr val="808080"/>
                </a:solidFill>
                <a:latin typeface="Arial"/>
                <a:cs typeface="Arial"/>
              </a:rPr>
              <a:t> </a:t>
            </a:r>
            <a:r>
              <a:rPr sz="908" i="1" spc="54" dirty="0">
                <a:solidFill>
                  <a:srgbClr val="808080"/>
                </a:solidFill>
                <a:latin typeface="Arial"/>
                <a:cs typeface="Arial"/>
              </a:rPr>
              <a:t>data</a:t>
            </a:r>
            <a:endParaRPr sz="908" dirty="0">
              <a:latin typeface="Arial"/>
              <a:cs typeface="Arial"/>
            </a:endParaRPr>
          </a:p>
          <a:p>
            <a:pPr>
              <a:spcBef>
                <a:spcPts val="41"/>
              </a:spcBef>
            </a:pPr>
            <a:endParaRPr sz="908" dirty="0">
              <a:latin typeface="Arial"/>
              <a:cs typeface="Arial"/>
            </a:endParaRPr>
          </a:p>
          <a:p>
            <a:pPr marL="11527" marR="127944" indent="761902">
              <a:lnSpc>
                <a:spcPts val="1071"/>
              </a:lnSpc>
              <a:tabLst>
                <a:tab pos="3562271" algn="l"/>
              </a:tabLst>
            </a:pPr>
            <a:r>
              <a:rPr sz="908" spc="45" dirty="0">
                <a:latin typeface="Arial"/>
                <a:cs typeface="Arial"/>
              </a:rPr>
              <a:t>decrypted_data</a:t>
            </a:r>
            <a:r>
              <a:rPr sz="908" spc="295" dirty="0">
                <a:latin typeface="Arial"/>
                <a:cs typeface="Arial"/>
              </a:rPr>
              <a:t> </a:t>
            </a:r>
            <a:r>
              <a:rPr sz="908" spc="-36" dirty="0">
                <a:latin typeface="Arial"/>
                <a:cs typeface="Arial"/>
              </a:rPr>
              <a:t>= </a:t>
            </a:r>
            <a:r>
              <a:rPr sz="908" spc="82" dirty="0">
                <a:latin typeface="Arial"/>
                <a:cs typeface="Arial"/>
              </a:rPr>
              <a:t> </a:t>
            </a:r>
            <a:r>
              <a:rPr sz="908" spc="77" dirty="0">
                <a:latin typeface="Arial"/>
                <a:cs typeface="Arial"/>
              </a:rPr>
              <a:t>f.decrypt(encrypted_data)	</a:t>
            </a:r>
            <a:r>
              <a:rPr sz="908" i="1" spc="-9" dirty="0">
                <a:solidFill>
                  <a:srgbClr val="808080"/>
                </a:solidFill>
                <a:latin typeface="Arial"/>
                <a:cs typeface="Arial"/>
              </a:rPr>
              <a:t># </a:t>
            </a:r>
            <a:r>
              <a:rPr sz="908" i="1" spc="45" dirty="0">
                <a:solidFill>
                  <a:srgbClr val="808080"/>
                </a:solidFill>
                <a:latin typeface="Arial"/>
                <a:cs typeface="Arial"/>
              </a:rPr>
              <a:t>Decrypt </a:t>
            </a:r>
            <a:r>
              <a:rPr sz="908" i="1" spc="54" dirty="0">
                <a:solidFill>
                  <a:srgbClr val="808080"/>
                </a:solidFill>
                <a:latin typeface="Arial"/>
                <a:cs typeface="Arial"/>
              </a:rPr>
              <a:t>data </a:t>
            </a:r>
            <a:r>
              <a:rPr sz="908" i="1" spc="59" dirty="0">
                <a:solidFill>
                  <a:srgbClr val="808080"/>
                </a:solidFill>
                <a:latin typeface="Arial"/>
                <a:cs typeface="Arial"/>
              </a:rPr>
              <a:t>using </a:t>
            </a:r>
            <a:r>
              <a:rPr sz="908" i="1" spc="73" dirty="0">
                <a:solidFill>
                  <a:srgbClr val="808080"/>
                </a:solidFill>
                <a:latin typeface="Arial"/>
                <a:cs typeface="Arial"/>
              </a:rPr>
              <a:t>the  </a:t>
            </a:r>
            <a:r>
              <a:rPr sz="908" i="1" spc="41" dirty="0">
                <a:solidFill>
                  <a:srgbClr val="808080"/>
                </a:solidFill>
                <a:latin typeface="Arial"/>
                <a:cs typeface="Arial"/>
              </a:rPr>
              <a:t>assigned</a:t>
            </a:r>
            <a:r>
              <a:rPr sz="908" i="1" spc="236" dirty="0">
                <a:solidFill>
                  <a:srgbClr val="808080"/>
                </a:solidFill>
                <a:latin typeface="Arial"/>
                <a:cs typeface="Arial"/>
              </a:rPr>
              <a:t> </a:t>
            </a:r>
            <a:r>
              <a:rPr sz="908" i="1" spc="23" dirty="0">
                <a:solidFill>
                  <a:srgbClr val="808080"/>
                </a:solidFill>
                <a:latin typeface="Arial"/>
                <a:cs typeface="Arial"/>
              </a:rPr>
              <a:t>key</a:t>
            </a:r>
            <a:endParaRPr sz="908" dirty="0">
              <a:latin typeface="Arial"/>
              <a:cs typeface="Arial"/>
            </a:endParaRPr>
          </a:p>
          <a:p>
            <a:pPr>
              <a:spcBef>
                <a:spcPts val="5"/>
              </a:spcBef>
            </a:pPr>
            <a:endParaRPr sz="862" dirty="0">
              <a:latin typeface="Arial"/>
              <a:cs typeface="Arial"/>
            </a:endParaRPr>
          </a:p>
          <a:p>
            <a:pPr marL="773429">
              <a:lnSpc>
                <a:spcPts val="1071"/>
              </a:lnSpc>
              <a:spcBef>
                <a:spcPts val="5"/>
              </a:spcBef>
              <a:tabLst>
                <a:tab pos="3054528" algn="l"/>
              </a:tabLst>
            </a:pPr>
            <a:r>
              <a:rPr sz="908" b="1" spc="41" dirty="0">
                <a:solidFill>
                  <a:srgbClr val="000080"/>
                </a:solidFill>
                <a:latin typeface="Arial"/>
                <a:cs typeface="Arial"/>
              </a:rPr>
              <a:t>with  </a:t>
            </a:r>
            <a:r>
              <a:rPr sz="908" spc="64" dirty="0">
                <a:solidFill>
                  <a:srgbClr val="000080"/>
                </a:solidFill>
                <a:latin typeface="Arial"/>
                <a:cs typeface="Arial"/>
              </a:rPr>
              <a:t>open</a:t>
            </a:r>
            <a:r>
              <a:rPr sz="908" spc="64" dirty="0">
                <a:latin typeface="Arial"/>
                <a:cs typeface="Arial"/>
              </a:rPr>
              <a:t>(filename,  </a:t>
            </a:r>
            <a:r>
              <a:rPr sz="908" b="1" spc="9" dirty="0">
                <a:solidFill>
                  <a:srgbClr val="008080"/>
                </a:solidFill>
                <a:latin typeface="Arial"/>
                <a:cs typeface="Arial"/>
              </a:rPr>
              <a:t>"wb"</a:t>
            </a:r>
            <a:r>
              <a:rPr sz="908" spc="9" dirty="0">
                <a:latin typeface="Arial"/>
                <a:cs typeface="Arial"/>
              </a:rPr>
              <a:t>)</a:t>
            </a:r>
            <a:r>
              <a:rPr sz="908" spc="95" dirty="0">
                <a:latin typeface="Arial"/>
                <a:cs typeface="Arial"/>
              </a:rPr>
              <a:t> </a:t>
            </a:r>
            <a:r>
              <a:rPr sz="908" b="1" spc="-9" dirty="0">
                <a:solidFill>
                  <a:srgbClr val="000080"/>
                </a:solidFill>
                <a:latin typeface="Arial"/>
                <a:cs typeface="Arial"/>
              </a:rPr>
              <a:t>as </a:t>
            </a:r>
            <a:r>
              <a:rPr sz="908" b="1" spc="9" dirty="0">
                <a:solidFill>
                  <a:srgbClr val="000080"/>
                </a:solidFill>
                <a:latin typeface="Arial"/>
                <a:cs typeface="Arial"/>
              </a:rPr>
              <a:t> </a:t>
            </a:r>
            <a:r>
              <a:rPr sz="908" spc="208" dirty="0">
                <a:latin typeface="Arial"/>
                <a:cs typeface="Arial"/>
              </a:rPr>
              <a:t>file:	</a:t>
            </a:r>
            <a:r>
              <a:rPr sz="908" i="1" spc="-9" dirty="0">
                <a:solidFill>
                  <a:srgbClr val="808080"/>
                </a:solidFill>
                <a:latin typeface="Arial"/>
                <a:cs typeface="Arial"/>
              </a:rPr>
              <a:t># </a:t>
            </a:r>
            <a:r>
              <a:rPr sz="908" i="1" spc="77" dirty="0">
                <a:solidFill>
                  <a:srgbClr val="808080"/>
                </a:solidFill>
                <a:latin typeface="Arial"/>
                <a:cs typeface="Arial"/>
              </a:rPr>
              <a:t>Overwriting </a:t>
            </a:r>
            <a:r>
              <a:rPr sz="908" i="1" spc="73" dirty="0">
                <a:solidFill>
                  <a:srgbClr val="808080"/>
                </a:solidFill>
                <a:latin typeface="Arial"/>
                <a:cs typeface="Arial"/>
              </a:rPr>
              <a:t>the </a:t>
            </a:r>
            <a:r>
              <a:rPr sz="908" i="1" spc="127" dirty="0">
                <a:solidFill>
                  <a:srgbClr val="808080"/>
                </a:solidFill>
                <a:latin typeface="Arial"/>
                <a:cs typeface="Arial"/>
              </a:rPr>
              <a:t>original</a:t>
            </a:r>
            <a:r>
              <a:rPr sz="908" i="1" spc="-82" dirty="0">
                <a:solidFill>
                  <a:srgbClr val="808080"/>
                </a:solidFill>
                <a:latin typeface="Arial"/>
                <a:cs typeface="Arial"/>
              </a:rPr>
              <a:t> </a:t>
            </a:r>
            <a:r>
              <a:rPr sz="908" i="1" spc="204" dirty="0">
                <a:solidFill>
                  <a:srgbClr val="808080"/>
                </a:solidFill>
                <a:latin typeface="Arial"/>
                <a:cs typeface="Arial"/>
              </a:rPr>
              <a:t>file</a:t>
            </a:r>
            <a:endParaRPr sz="908" dirty="0">
              <a:latin typeface="Arial"/>
              <a:cs typeface="Arial"/>
            </a:endParaRPr>
          </a:p>
          <a:p>
            <a:pPr marL="1026437">
              <a:lnSpc>
                <a:spcPts val="1071"/>
              </a:lnSpc>
            </a:pPr>
            <a:r>
              <a:rPr sz="908" spc="100" dirty="0">
                <a:latin typeface="Arial"/>
                <a:cs typeface="Arial"/>
              </a:rPr>
              <a:t>file.write(decrypted_data)</a:t>
            </a:r>
            <a:endParaRPr sz="908" dirty="0">
              <a:latin typeface="Arial"/>
              <a:cs typeface="Arial"/>
            </a:endParaRPr>
          </a:p>
          <a:p>
            <a:pPr>
              <a:lnSpc>
                <a:spcPct val="100000"/>
              </a:lnSpc>
            </a:pPr>
            <a:endParaRPr sz="908" dirty="0">
              <a:latin typeface="Arial"/>
              <a:cs typeface="Arial"/>
            </a:endParaRPr>
          </a:p>
          <a:p>
            <a:pPr marL="773429">
              <a:lnSpc>
                <a:spcPts val="1071"/>
              </a:lnSpc>
            </a:pPr>
            <a:r>
              <a:rPr sz="908" spc="41" dirty="0">
                <a:latin typeface="Arial"/>
                <a:cs typeface="Arial"/>
              </a:rPr>
              <a:t>encry_decry </a:t>
            </a:r>
            <a:r>
              <a:rPr sz="908" spc="-36" dirty="0">
                <a:latin typeface="Arial"/>
                <a:cs typeface="Arial"/>
              </a:rPr>
              <a:t>=</a:t>
            </a:r>
            <a:r>
              <a:rPr sz="908" spc="177" dirty="0">
                <a:latin typeface="Arial"/>
                <a:cs typeface="Arial"/>
              </a:rPr>
              <a:t> </a:t>
            </a:r>
            <a:r>
              <a:rPr sz="908" b="1" spc="27" dirty="0">
                <a:solidFill>
                  <a:srgbClr val="008080"/>
                </a:solidFill>
                <a:latin typeface="Arial"/>
                <a:cs typeface="Arial"/>
              </a:rPr>
              <a:t>"Decryption"</a:t>
            </a:r>
            <a:endParaRPr sz="908" dirty="0">
              <a:latin typeface="Arial"/>
              <a:cs typeface="Arial"/>
            </a:endParaRPr>
          </a:p>
          <a:p>
            <a:pPr marL="773429">
              <a:lnSpc>
                <a:spcPts val="1062"/>
              </a:lnSpc>
            </a:pPr>
            <a:r>
              <a:rPr sz="908" spc="82" dirty="0">
                <a:latin typeface="Arial"/>
                <a:cs typeface="Arial"/>
              </a:rPr>
              <a:t>data_list.append(</a:t>
            </a:r>
            <a:endParaRPr sz="908" dirty="0">
              <a:latin typeface="Arial"/>
              <a:cs typeface="Arial"/>
            </a:endParaRPr>
          </a:p>
          <a:p>
            <a:pPr marL="11527" marR="64549" indent="1014910">
              <a:lnSpc>
                <a:spcPts val="1053"/>
              </a:lnSpc>
              <a:spcBef>
                <a:spcPts val="54"/>
              </a:spcBef>
              <a:tabLst>
                <a:tab pos="1913402" algn="l"/>
              </a:tabLst>
            </a:pPr>
            <a:r>
              <a:rPr sz="908" spc="54" dirty="0">
                <a:latin typeface="Arial"/>
                <a:cs typeface="Arial"/>
              </a:rPr>
              <a:t>encry_decry)	</a:t>
            </a:r>
            <a:r>
              <a:rPr sz="908" i="1" spc="-9" dirty="0">
                <a:solidFill>
                  <a:srgbClr val="808080"/>
                </a:solidFill>
                <a:latin typeface="Arial"/>
                <a:cs typeface="Arial"/>
              </a:rPr>
              <a:t># </a:t>
            </a:r>
            <a:r>
              <a:rPr sz="908" i="1" spc="-18" dirty="0">
                <a:solidFill>
                  <a:srgbClr val="808080"/>
                </a:solidFill>
                <a:latin typeface="Arial"/>
                <a:cs typeface="Arial"/>
              </a:rPr>
              <a:t>Appends </a:t>
            </a:r>
            <a:r>
              <a:rPr sz="908" i="1" spc="73" dirty="0">
                <a:solidFill>
                  <a:srgbClr val="808080"/>
                </a:solidFill>
                <a:latin typeface="Arial"/>
                <a:cs typeface="Arial"/>
              </a:rPr>
              <a:t>the Action </a:t>
            </a:r>
            <a:r>
              <a:rPr sz="908" i="1" spc="91" dirty="0">
                <a:solidFill>
                  <a:srgbClr val="808080"/>
                </a:solidFill>
                <a:latin typeface="Arial"/>
                <a:cs typeface="Arial"/>
              </a:rPr>
              <a:t>(encryption/decryption) </a:t>
            </a:r>
            <a:r>
              <a:rPr sz="908" i="1" spc="127" dirty="0">
                <a:solidFill>
                  <a:srgbClr val="808080"/>
                </a:solidFill>
                <a:latin typeface="Arial"/>
                <a:cs typeface="Arial"/>
              </a:rPr>
              <a:t>into </a:t>
            </a:r>
            <a:r>
              <a:rPr sz="908" i="1" spc="-9" dirty="0">
                <a:solidFill>
                  <a:srgbClr val="808080"/>
                </a:solidFill>
                <a:latin typeface="Arial"/>
                <a:cs typeface="Arial"/>
              </a:rPr>
              <a:t>a  </a:t>
            </a:r>
            <a:r>
              <a:rPr sz="908" i="1" spc="177" dirty="0">
                <a:solidFill>
                  <a:srgbClr val="808080"/>
                </a:solidFill>
                <a:latin typeface="Arial"/>
                <a:cs typeface="Arial"/>
              </a:rPr>
              <a:t>list(later </a:t>
            </a:r>
            <a:r>
              <a:rPr sz="908" i="1" dirty="0">
                <a:solidFill>
                  <a:srgbClr val="808080"/>
                </a:solidFill>
                <a:latin typeface="Arial"/>
                <a:cs typeface="Arial"/>
              </a:rPr>
              <a:t>used </a:t>
            </a:r>
            <a:r>
              <a:rPr sz="908" i="1" spc="118" dirty="0">
                <a:solidFill>
                  <a:srgbClr val="808080"/>
                </a:solidFill>
                <a:latin typeface="Arial"/>
                <a:cs typeface="Arial"/>
              </a:rPr>
              <a:t>to </a:t>
            </a:r>
            <a:r>
              <a:rPr sz="908" i="1" spc="109" dirty="0">
                <a:solidFill>
                  <a:srgbClr val="808080"/>
                </a:solidFill>
                <a:latin typeface="Arial"/>
                <a:cs typeface="Arial"/>
              </a:rPr>
              <a:t>flush </a:t>
            </a:r>
            <a:r>
              <a:rPr sz="908" i="1" spc="64" dirty="0">
                <a:solidFill>
                  <a:srgbClr val="808080"/>
                </a:solidFill>
                <a:latin typeface="Arial"/>
                <a:cs typeface="Arial"/>
              </a:rPr>
              <a:t>contents </a:t>
            </a:r>
            <a:r>
              <a:rPr sz="908" i="1" spc="100" dirty="0">
                <a:solidFill>
                  <a:srgbClr val="808080"/>
                </a:solidFill>
                <a:latin typeface="Arial"/>
                <a:cs typeface="Arial"/>
              </a:rPr>
              <a:t>inside </a:t>
            </a:r>
            <a:r>
              <a:rPr sz="908" i="1" spc="109" dirty="0">
                <a:solidFill>
                  <a:srgbClr val="808080"/>
                </a:solidFill>
                <a:latin typeface="Arial"/>
                <a:cs typeface="Arial"/>
              </a:rPr>
              <a:t>sql</a:t>
            </a:r>
            <a:r>
              <a:rPr sz="908" i="1" spc="222" dirty="0">
                <a:solidFill>
                  <a:srgbClr val="808080"/>
                </a:solidFill>
                <a:latin typeface="Arial"/>
                <a:cs typeface="Arial"/>
              </a:rPr>
              <a:t> </a:t>
            </a:r>
            <a:r>
              <a:rPr sz="908" i="1" spc="118" dirty="0">
                <a:solidFill>
                  <a:srgbClr val="808080"/>
                </a:solidFill>
                <a:latin typeface="Arial"/>
                <a:cs typeface="Arial"/>
              </a:rPr>
              <a:t>table)</a:t>
            </a:r>
            <a:endParaRPr sz="908" dirty="0">
              <a:latin typeface="Arial"/>
              <a:cs typeface="Arial"/>
            </a:endParaRPr>
          </a:p>
          <a:p>
            <a:pPr>
              <a:spcBef>
                <a:spcPts val="18"/>
              </a:spcBef>
            </a:pPr>
            <a:endParaRPr sz="862" dirty="0">
              <a:latin typeface="Arial"/>
              <a:cs typeface="Arial"/>
            </a:endParaRPr>
          </a:p>
          <a:p>
            <a:pPr marL="773429">
              <a:lnSpc>
                <a:spcPts val="1080"/>
              </a:lnSpc>
            </a:pPr>
            <a:r>
              <a:rPr sz="908" i="1" spc="-9" dirty="0">
                <a:solidFill>
                  <a:srgbClr val="808080"/>
                </a:solidFill>
                <a:latin typeface="Arial"/>
                <a:cs typeface="Arial"/>
              </a:rPr>
              <a:t># </a:t>
            </a:r>
            <a:r>
              <a:rPr sz="908" i="1" spc="103" dirty="0">
                <a:solidFill>
                  <a:srgbClr val="808080"/>
                </a:solidFill>
                <a:latin typeface="Arial"/>
                <a:cs typeface="Arial"/>
              </a:rPr>
              <a:t>Inserting </a:t>
            </a:r>
            <a:r>
              <a:rPr sz="908" i="1" spc="73" dirty="0">
                <a:solidFill>
                  <a:srgbClr val="808080"/>
                </a:solidFill>
                <a:latin typeface="Arial"/>
                <a:cs typeface="Arial"/>
              </a:rPr>
              <a:t>the </a:t>
            </a:r>
            <a:r>
              <a:rPr sz="908" i="1" spc="54" dirty="0">
                <a:solidFill>
                  <a:srgbClr val="808080"/>
                </a:solidFill>
                <a:latin typeface="Arial"/>
                <a:cs typeface="Arial"/>
              </a:rPr>
              <a:t>values </a:t>
            </a:r>
            <a:r>
              <a:rPr sz="908" i="1" spc="41" dirty="0">
                <a:solidFill>
                  <a:srgbClr val="808080"/>
                </a:solidFill>
                <a:latin typeface="Arial"/>
                <a:cs typeface="Arial"/>
              </a:rPr>
              <a:t>from </a:t>
            </a:r>
            <a:r>
              <a:rPr sz="908" i="1" spc="73" dirty="0">
                <a:solidFill>
                  <a:srgbClr val="808080"/>
                </a:solidFill>
                <a:latin typeface="Arial"/>
                <a:cs typeface="Arial"/>
              </a:rPr>
              <a:t>the </a:t>
            </a:r>
            <a:r>
              <a:rPr sz="908" i="1" spc="218" dirty="0">
                <a:solidFill>
                  <a:srgbClr val="808080"/>
                </a:solidFill>
                <a:latin typeface="Arial"/>
                <a:cs typeface="Arial"/>
              </a:rPr>
              <a:t>list </a:t>
            </a:r>
            <a:r>
              <a:rPr sz="908" i="1" spc="59" dirty="0">
                <a:solidFill>
                  <a:srgbClr val="808080"/>
                </a:solidFill>
                <a:latin typeface="Arial"/>
                <a:cs typeface="Arial"/>
              </a:rPr>
              <a:t>created </a:t>
            </a:r>
            <a:r>
              <a:rPr sz="908" i="1" spc="132" dirty="0">
                <a:solidFill>
                  <a:srgbClr val="808080"/>
                </a:solidFill>
                <a:latin typeface="Arial"/>
                <a:cs typeface="Arial"/>
              </a:rPr>
              <a:t>earlier </a:t>
            </a:r>
            <a:r>
              <a:rPr sz="908" i="1" spc="113" dirty="0">
                <a:solidFill>
                  <a:srgbClr val="808080"/>
                </a:solidFill>
                <a:latin typeface="Arial"/>
                <a:cs typeface="Arial"/>
              </a:rPr>
              <a:t>to </a:t>
            </a:r>
            <a:r>
              <a:rPr sz="908" i="1" spc="73" dirty="0">
                <a:solidFill>
                  <a:srgbClr val="808080"/>
                </a:solidFill>
                <a:latin typeface="Arial"/>
                <a:cs typeface="Arial"/>
              </a:rPr>
              <a:t>the </a:t>
            </a:r>
            <a:r>
              <a:rPr sz="908" i="1" spc="-113" dirty="0">
                <a:solidFill>
                  <a:srgbClr val="808080"/>
                </a:solidFill>
                <a:latin typeface="Arial"/>
                <a:cs typeface="Arial"/>
              </a:rPr>
              <a:t>SQL</a:t>
            </a:r>
            <a:r>
              <a:rPr sz="908" i="1" spc="-54" dirty="0">
                <a:solidFill>
                  <a:srgbClr val="808080"/>
                </a:solidFill>
                <a:latin typeface="Arial"/>
                <a:cs typeface="Arial"/>
              </a:rPr>
              <a:t> </a:t>
            </a:r>
            <a:r>
              <a:rPr sz="908" i="1" spc="100" dirty="0">
                <a:solidFill>
                  <a:srgbClr val="808080"/>
                </a:solidFill>
                <a:latin typeface="Arial"/>
                <a:cs typeface="Arial"/>
              </a:rPr>
              <a:t>table</a:t>
            </a:r>
            <a:endParaRPr sz="908" dirty="0">
              <a:latin typeface="Arial"/>
              <a:cs typeface="Arial"/>
            </a:endParaRPr>
          </a:p>
          <a:p>
            <a:pPr marL="773429">
              <a:lnSpc>
                <a:spcPts val="1071"/>
              </a:lnSpc>
            </a:pPr>
            <a:r>
              <a:rPr sz="908" spc="-82" dirty="0">
                <a:latin typeface="Arial"/>
                <a:cs typeface="Arial"/>
              </a:rPr>
              <a:t>com </a:t>
            </a:r>
            <a:r>
              <a:rPr sz="908" spc="-36" dirty="0">
                <a:latin typeface="Arial"/>
                <a:cs typeface="Arial"/>
              </a:rPr>
              <a:t>= </a:t>
            </a:r>
            <a:r>
              <a:rPr sz="908" b="1" spc="77" dirty="0">
                <a:solidFill>
                  <a:srgbClr val="008080"/>
                </a:solidFill>
                <a:latin typeface="Arial"/>
                <a:cs typeface="Arial"/>
              </a:rPr>
              <a:t>"insert into </a:t>
            </a:r>
            <a:r>
              <a:rPr sz="908" b="1" spc="50" dirty="0">
                <a:solidFill>
                  <a:srgbClr val="008080"/>
                </a:solidFill>
                <a:latin typeface="Arial"/>
                <a:cs typeface="Arial"/>
              </a:rPr>
              <a:t>user_details </a:t>
            </a:r>
            <a:r>
              <a:rPr sz="908" b="1" spc="54" dirty="0">
                <a:solidFill>
                  <a:srgbClr val="008080"/>
                </a:solidFill>
                <a:latin typeface="Arial"/>
                <a:cs typeface="Arial"/>
              </a:rPr>
              <a:t>(username,file_path,action)</a:t>
            </a:r>
            <a:r>
              <a:rPr sz="908" b="1" spc="-59" dirty="0">
                <a:solidFill>
                  <a:srgbClr val="008080"/>
                </a:solidFill>
                <a:latin typeface="Arial"/>
                <a:cs typeface="Arial"/>
              </a:rPr>
              <a:t> </a:t>
            </a:r>
            <a:r>
              <a:rPr sz="908" b="1" spc="23" dirty="0">
                <a:solidFill>
                  <a:srgbClr val="008080"/>
                </a:solidFill>
                <a:latin typeface="Arial"/>
                <a:cs typeface="Arial"/>
              </a:rPr>
              <a:t>values</a:t>
            </a:r>
            <a:endParaRPr sz="908" dirty="0">
              <a:latin typeface="Arial"/>
              <a:cs typeface="Arial"/>
            </a:endParaRPr>
          </a:p>
          <a:p>
            <a:pPr marL="11527">
              <a:lnSpc>
                <a:spcPts val="1062"/>
              </a:lnSpc>
            </a:pPr>
            <a:r>
              <a:rPr sz="908" b="1" spc="-5" dirty="0">
                <a:solidFill>
                  <a:srgbClr val="008080"/>
                </a:solidFill>
                <a:latin typeface="Arial"/>
                <a:cs typeface="Arial"/>
              </a:rPr>
              <a:t>(%s,%s,%s)"</a:t>
            </a:r>
            <a:endParaRPr sz="908" dirty="0">
              <a:latin typeface="Arial"/>
              <a:cs typeface="Arial"/>
            </a:endParaRPr>
          </a:p>
          <a:p>
            <a:pPr marL="773429" marR="1395285">
              <a:lnSpc>
                <a:spcPts val="1071"/>
              </a:lnSpc>
              <a:spcBef>
                <a:spcPts val="36"/>
              </a:spcBef>
            </a:pPr>
            <a:r>
              <a:rPr sz="908" spc="41" dirty="0">
                <a:latin typeface="Arial"/>
                <a:cs typeface="Arial"/>
              </a:rPr>
              <a:t>data1 </a:t>
            </a:r>
            <a:r>
              <a:rPr sz="908" spc="-36" dirty="0">
                <a:latin typeface="Arial"/>
                <a:cs typeface="Arial"/>
              </a:rPr>
              <a:t>= </a:t>
            </a:r>
            <a:r>
              <a:rPr sz="908" spc="136" dirty="0">
                <a:latin typeface="Arial"/>
                <a:cs typeface="Arial"/>
              </a:rPr>
              <a:t>data_list[</a:t>
            </a:r>
            <a:r>
              <a:rPr sz="908" spc="136" dirty="0">
                <a:solidFill>
                  <a:srgbClr val="0000FF"/>
                </a:solidFill>
                <a:latin typeface="Arial"/>
                <a:cs typeface="Arial"/>
              </a:rPr>
              <a:t>0</a:t>
            </a:r>
            <a:r>
              <a:rPr sz="908" spc="136" dirty="0">
                <a:latin typeface="Arial"/>
                <a:cs typeface="Arial"/>
              </a:rPr>
              <a:t>], data_list[</a:t>
            </a:r>
            <a:r>
              <a:rPr sz="908" spc="136" dirty="0">
                <a:solidFill>
                  <a:srgbClr val="0000FF"/>
                </a:solidFill>
                <a:latin typeface="Arial"/>
                <a:cs typeface="Arial"/>
              </a:rPr>
              <a:t>1</a:t>
            </a:r>
            <a:r>
              <a:rPr sz="908" spc="136" dirty="0">
                <a:latin typeface="Arial"/>
                <a:cs typeface="Arial"/>
              </a:rPr>
              <a:t>], </a:t>
            </a:r>
            <a:r>
              <a:rPr sz="908" spc="127" dirty="0">
                <a:latin typeface="Arial"/>
                <a:cs typeface="Arial"/>
              </a:rPr>
              <a:t>data_list[</a:t>
            </a:r>
            <a:r>
              <a:rPr sz="908" spc="127" dirty="0">
                <a:solidFill>
                  <a:srgbClr val="0000FF"/>
                </a:solidFill>
                <a:latin typeface="Arial"/>
                <a:cs typeface="Arial"/>
              </a:rPr>
              <a:t>2</a:t>
            </a:r>
            <a:r>
              <a:rPr sz="908" spc="127" dirty="0">
                <a:latin typeface="Arial"/>
                <a:cs typeface="Arial"/>
              </a:rPr>
              <a:t>]  </a:t>
            </a:r>
            <a:r>
              <a:rPr sz="908" spc="41" dirty="0">
                <a:latin typeface="Arial"/>
                <a:cs typeface="Arial"/>
              </a:rPr>
              <a:t>mycur.execute(com,</a:t>
            </a:r>
            <a:r>
              <a:rPr sz="908" spc="236" dirty="0">
                <a:latin typeface="Arial"/>
                <a:cs typeface="Arial"/>
              </a:rPr>
              <a:t> </a:t>
            </a:r>
            <a:r>
              <a:rPr sz="908" spc="64" dirty="0">
                <a:latin typeface="Arial"/>
                <a:cs typeface="Arial"/>
              </a:rPr>
              <a:t>data1)</a:t>
            </a:r>
            <a:endParaRPr sz="908" dirty="0">
              <a:latin typeface="Arial"/>
              <a:cs typeface="Arial"/>
            </a:endParaRPr>
          </a:p>
          <a:p>
            <a:pPr marL="773429">
              <a:lnSpc>
                <a:spcPts val="1021"/>
              </a:lnSpc>
            </a:pPr>
            <a:r>
              <a:rPr sz="908" spc="50" dirty="0">
                <a:latin typeface="Arial"/>
                <a:cs typeface="Arial"/>
              </a:rPr>
              <a:t>conn.commit()</a:t>
            </a:r>
            <a:endParaRPr sz="908" dirty="0">
              <a:latin typeface="Arial"/>
              <a:cs typeface="Arial"/>
            </a:endParaRPr>
          </a:p>
          <a:p>
            <a:pPr>
              <a:spcBef>
                <a:spcPts val="41"/>
              </a:spcBef>
            </a:pPr>
            <a:endParaRPr sz="908" dirty="0">
              <a:latin typeface="Arial"/>
              <a:cs typeface="Arial"/>
            </a:endParaRPr>
          </a:p>
          <a:p>
            <a:pPr marL="11527" marR="10374" indent="761902">
              <a:lnSpc>
                <a:spcPts val="1071"/>
              </a:lnSpc>
            </a:pPr>
            <a:r>
              <a:rPr sz="908" i="1" spc="-9" dirty="0">
                <a:solidFill>
                  <a:srgbClr val="808080"/>
                </a:solidFill>
                <a:latin typeface="Arial"/>
                <a:cs typeface="Arial"/>
              </a:rPr>
              <a:t># </a:t>
            </a:r>
            <a:r>
              <a:rPr sz="908" i="1" spc="73" dirty="0">
                <a:solidFill>
                  <a:srgbClr val="808080"/>
                </a:solidFill>
                <a:latin typeface="Arial"/>
                <a:cs typeface="Arial"/>
              </a:rPr>
              <a:t>Clearing </a:t>
            </a:r>
            <a:r>
              <a:rPr sz="908" i="1" spc="141" dirty="0">
                <a:solidFill>
                  <a:srgbClr val="808080"/>
                </a:solidFill>
                <a:latin typeface="Arial"/>
                <a:cs typeface="Arial"/>
              </a:rPr>
              <a:t>last </a:t>
            </a:r>
            <a:r>
              <a:rPr sz="908" i="1" spc="-9" dirty="0">
                <a:solidFill>
                  <a:srgbClr val="808080"/>
                </a:solidFill>
                <a:latin typeface="Arial"/>
                <a:cs typeface="Arial"/>
              </a:rPr>
              <a:t>2 </a:t>
            </a:r>
            <a:r>
              <a:rPr sz="908" i="1" spc="32" dirty="0">
                <a:solidFill>
                  <a:srgbClr val="808080"/>
                </a:solidFill>
                <a:latin typeface="Arial"/>
                <a:cs typeface="Arial"/>
              </a:rPr>
              <a:t>elements </a:t>
            </a:r>
            <a:r>
              <a:rPr sz="908" i="1" spc="118" dirty="0">
                <a:solidFill>
                  <a:srgbClr val="808080"/>
                </a:solidFill>
                <a:latin typeface="Arial"/>
                <a:cs typeface="Arial"/>
              </a:rPr>
              <a:t>of </a:t>
            </a:r>
            <a:r>
              <a:rPr sz="908" i="1" spc="73" dirty="0">
                <a:solidFill>
                  <a:srgbClr val="808080"/>
                </a:solidFill>
                <a:latin typeface="Arial"/>
                <a:cs typeface="Arial"/>
              </a:rPr>
              <a:t>the </a:t>
            </a:r>
            <a:r>
              <a:rPr sz="908" i="1" spc="222" dirty="0">
                <a:solidFill>
                  <a:srgbClr val="808080"/>
                </a:solidFill>
                <a:latin typeface="Arial"/>
                <a:cs typeface="Arial"/>
              </a:rPr>
              <a:t>list, </a:t>
            </a:r>
            <a:r>
              <a:rPr sz="908" i="1" spc="32" dirty="0">
                <a:solidFill>
                  <a:srgbClr val="808080"/>
                </a:solidFill>
                <a:latin typeface="Arial"/>
                <a:cs typeface="Arial"/>
              </a:rPr>
              <a:t>which </a:t>
            </a:r>
            <a:r>
              <a:rPr sz="908" i="1" spc="168" dirty="0">
                <a:solidFill>
                  <a:srgbClr val="808080"/>
                </a:solidFill>
                <a:latin typeface="Arial"/>
                <a:cs typeface="Arial"/>
              </a:rPr>
              <a:t>is </a:t>
            </a:r>
            <a:r>
              <a:rPr sz="908" i="1" dirty="0">
                <a:solidFill>
                  <a:srgbClr val="808080"/>
                </a:solidFill>
                <a:latin typeface="Arial"/>
                <a:cs typeface="Arial"/>
              </a:rPr>
              <a:t>used </a:t>
            </a:r>
            <a:r>
              <a:rPr sz="908" i="1" spc="118" dirty="0">
                <a:solidFill>
                  <a:srgbClr val="808080"/>
                </a:solidFill>
                <a:latin typeface="Arial"/>
                <a:cs typeface="Arial"/>
              </a:rPr>
              <a:t>to </a:t>
            </a:r>
            <a:r>
              <a:rPr sz="908" i="1" spc="82" dirty="0">
                <a:solidFill>
                  <a:srgbClr val="808080"/>
                </a:solidFill>
                <a:latin typeface="Arial"/>
                <a:cs typeface="Arial"/>
              </a:rPr>
              <a:t>enter </a:t>
            </a:r>
            <a:r>
              <a:rPr sz="908" i="1" spc="54" dirty="0">
                <a:solidFill>
                  <a:srgbClr val="808080"/>
                </a:solidFill>
                <a:latin typeface="Arial"/>
                <a:cs typeface="Arial"/>
              </a:rPr>
              <a:t>data </a:t>
            </a:r>
            <a:r>
              <a:rPr sz="908" i="1" spc="141" dirty="0">
                <a:solidFill>
                  <a:srgbClr val="808080"/>
                </a:solidFill>
                <a:latin typeface="Arial"/>
                <a:cs typeface="Arial"/>
              </a:rPr>
              <a:t>in  </a:t>
            </a:r>
            <a:r>
              <a:rPr sz="908" i="1" spc="-109" dirty="0">
                <a:solidFill>
                  <a:srgbClr val="808080"/>
                </a:solidFill>
                <a:latin typeface="Arial"/>
                <a:cs typeface="Arial"/>
              </a:rPr>
              <a:t>SQL </a:t>
            </a:r>
            <a:r>
              <a:rPr sz="908" i="1" spc="123" dirty="0">
                <a:solidFill>
                  <a:srgbClr val="808080"/>
                </a:solidFill>
                <a:latin typeface="Arial"/>
                <a:cs typeface="Arial"/>
              </a:rPr>
              <a:t>table, </a:t>
            </a:r>
            <a:r>
              <a:rPr sz="908" i="1" spc="-14" dirty="0">
                <a:solidFill>
                  <a:srgbClr val="808080"/>
                </a:solidFill>
                <a:latin typeface="Arial"/>
                <a:cs typeface="Arial"/>
              </a:rPr>
              <a:t>and </a:t>
            </a:r>
            <a:r>
              <a:rPr sz="908" i="1" spc="82" dirty="0">
                <a:solidFill>
                  <a:srgbClr val="808080"/>
                </a:solidFill>
                <a:latin typeface="Arial"/>
                <a:cs typeface="Arial"/>
              </a:rPr>
              <a:t>allowing </a:t>
            </a:r>
            <a:r>
              <a:rPr sz="908" i="1" spc="204" dirty="0">
                <a:solidFill>
                  <a:srgbClr val="808080"/>
                </a:solidFill>
                <a:latin typeface="Arial"/>
                <a:cs typeface="Arial"/>
              </a:rPr>
              <a:t>first </a:t>
            </a:r>
            <a:r>
              <a:rPr sz="908" i="1" spc="32" dirty="0">
                <a:solidFill>
                  <a:srgbClr val="808080"/>
                </a:solidFill>
                <a:latin typeface="Arial"/>
                <a:cs typeface="Arial"/>
              </a:rPr>
              <a:t>element </a:t>
            </a:r>
            <a:r>
              <a:rPr sz="908" i="1" spc="118" dirty="0">
                <a:solidFill>
                  <a:srgbClr val="808080"/>
                </a:solidFill>
                <a:latin typeface="Arial"/>
                <a:cs typeface="Arial"/>
              </a:rPr>
              <a:t>to </a:t>
            </a:r>
            <a:r>
              <a:rPr sz="908" i="1" spc="77" dirty="0">
                <a:solidFill>
                  <a:srgbClr val="808080"/>
                </a:solidFill>
                <a:latin typeface="Arial"/>
                <a:cs typeface="Arial"/>
              </a:rPr>
              <a:t>stay </a:t>
            </a:r>
            <a:r>
              <a:rPr sz="908" i="1" spc="118" dirty="0">
                <a:solidFill>
                  <a:srgbClr val="808080"/>
                </a:solidFill>
                <a:latin typeface="Arial"/>
                <a:cs typeface="Arial"/>
              </a:rPr>
              <a:t>to </a:t>
            </a:r>
            <a:r>
              <a:rPr sz="908" i="1" spc="59" dirty="0">
                <a:solidFill>
                  <a:srgbClr val="808080"/>
                </a:solidFill>
                <a:latin typeface="Arial"/>
                <a:cs typeface="Arial"/>
              </a:rPr>
              <a:t>prevent </a:t>
            </a:r>
            <a:r>
              <a:rPr sz="908" i="1" spc="54" dirty="0">
                <a:solidFill>
                  <a:srgbClr val="808080"/>
                </a:solidFill>
                <a:latin typeface="Arial"/>
                <a:cs typeface="Arial"/>
              </a:rPr>
              <a:t>requirement </a:t>
            </a:r>
            <a:r>
              <a:rPr sz="908" i="1" spc="118" dirty="0">
                <a:solidFill>
                  <a:srgbClr val="808080"/>
                </a:solidFill>
                <a:latin typeface="Arial"/>
                <a:cs typeface="Arial"/>
              </a:rPr>
              <a:t>of </a:t>
            </a:r>
            <a:r>
              <a:rPr sz="908" i="1" spc="136" dirty="0">
                <a:solidFill>
                  <a:srgbClr val="808080"/>
                </a:solidFill>
                <a:latin typeface="Arial"/>
                <a:cs typeface="Arial"/>
              </a:rPr>
              <a:t>re-  </a:t>
            </a:r>
            <a:r>
              <a:rPr sz="908" i="1" spc="86" dirty="0">
                <a:solidFill>
                  <a:srgbClr val="808080"/>
                </a:solidFill>
                <a:latin typeface="Arial"/>
                <a:cs typeface="Arial"/>
              </a:rPr>
              <a:t>entering</a:t>
            </a:r>
            <a:r>
              <a:rPr sz="908" i="1" spc="236" dirty="0">
                <a:solidFill>
                  <a:srgbClr val="808080"/>
                </a:solidFill>
                <a:latin typeface="Arial"/>
                <a:cs typeface="Arial"/>
              </a:rPr>
              <a:t> </a:t>
            </a:r>
            <a:r>
              <a:rPr sz="908" i="1" spc="-9" dirty="0">
                <a:solidFill>
                  <a:srgbClr val="808080"/>
                </a:solidFill>
                <a:latin typeface="Arial"/>
                <a:cs typeface="Arial"/>
              </a:rPr>
              <a:t>username</a:t>
            </a:r>
            <a:endParaRPr sz="908" dirty="0">
              <a:latin typeface="Arial"/>
              <a:cs typeface="Arial"/>
            </a:endParaRPr>
          </a:p>
          <a:p>
            <a:pPr marL="773429">
              <a:lnSpc>
                <a:spcPts val="1007"/>
              </a:lnSpc>
            </a:pPr>
            <a:r>
              <a:rPr sz="908" spc="103" dirty="0">
                <a:latin typeface="Arial"/>
                <a:cs typeface="Arial"/>
              </a:rPr>
              <a:t>data_list.pop(</a:t>
            </a:r>
            <a:r>
              <a:rPr sz="908" spc="103" dirty="0">
                <a:solidFill>
                  <a:srgbClr val="0000FF"/>
                </a:solidFill>
                <a:latin typeface="Arial"/>
                <a:cs typeface="Arial"/>
              </a:rPr>
              <a:t>2</a:t>
            </a:r>
            <a:r>
              <a:rPr sz="908" spc="103" dirty="0">
                <a:latin typeface="Arial"/>
                <a:cs typeface="Arial"/>
              </a:rPr>
              <a:t>)</a:t>
            </a:r>
            <a:endParaRPr sz="908" dirty="0">
              <a:latin typeface="Arial"/>
              <a:cs typeface="Arial"/>
            </a:endParaRPr>
          </a:p>
          <a:p>
            <a:pPr marL="773429">
              <a:lnSpc>
                <a:spcPts val="1080"/>
              </a:lnSpc>
            </a:pPr>
            <a:r>
              <a:rPr sz="908" spc="103" dirty="0">
                <a:latin typeface="Arial"/>
                <a:cs typeface="Arial"/>
              </a:rPr>
              <a:t>data_list.pop(</a:t>
            </a:r>
            <a:r>
              <a:rPr sz="908" spc="103" dirty="0">
                <a:solidFill>
                  <a:srgbClr val="0000FF"/>
                </a:solidFill>
                <a:latin typeface="Arial"/>
                <a:cs typeface="Arial"/>
              </a:rPr>
              <a:t>1</a:t>
            </a:r>
            <a:r>
              <a:rPr sz="908" spc="103" dirty="0">
                <a:latin typeface="Arial"/>
                <a:cs typeface="Arial"/>
              </a:rPr>
              <a:t>)</a:t>
            </a:r>
            <a:endParaRPr sz="908" dirty="0">
              <a:latin typeface="Arial"/>
              <a:cs typeface="Arial"/>
            </a:endParaRPr>
          </a:p>
          <a:p>
            <a:pPr>
              <a:spcBef>
                <a:spcPts val="41"/>
              </a:spcBef>
            </a:pPr>
            <a:endParaRPr sz="862" dirty="0">
              <a:latin typeface="Arial"/>
              <a:cs typeface="Arial"/>
            </a:endParaRPr>
          </a:p>
          <a:p>
            <a:pPr marL="773429">
              <a:tabLst>
                <a:tab pos="3245868" algn="l"/>
              </a:tabLst>
            </a:pPr>
            <a:r>
              <a:rPr sz="908" spc="64" dirty="0">
                <a:latin typeface="Arial"/>
                <a:cs typeface="Arial"/>
              </a:rPr>
              <a:t>button_decrypt.configure(</a:t>
            </a:r>
            <a:r>
              <a:rPr sz="908" spc="64" dirty="0">
                <a:solidFill>
                  <a:srgbClr val="660099"/>
                </a:solidFill>
                <a:latin typeface="Arial"/>
                <a:cs typeface="Arial"/>
              </a:rPr>
              <a:t>bg</a:t>
            </a:r>
            <a:r>
              <a:rPr sz="908" spc="64" dirty="0">
                <a:latin typeface="Arial"/>
                <a:cs typeface="Arial"/>
              </a:rPr>
              <a:t>=</a:t>
            </a:r>
            <a:r>
              <a:rPr sz="908" b="1" spc="64" dirty="0">
                <a:solidFill>
                  <a:srgbClr val="008080"/>
                </a:solidFill>
                <a:latin typeface="Arial"/>
                <a:cs typeface="Arial"/>
              </a:rPr>
              <a:t>"green4"</a:t>
            </a:r>
            <a:r>
              <a:rPr sz="908" spc="64" dirty="0">
                <a:latin typeface="Arial"/>
                <a:cs typeface="Arial"/>
              </a:rPr>
              <a:t>)	</a:t>
            </a:r>
            <a:r>
              <a:rPr sz="908" i="1" spc="-9" dirty="0">
                <a:solidFill>
                  <a:srgbClr val="808080"/>
                </a:solidFill>
                <a:latin typeface="Arial"/>
                <a:cs typeface="Arial"/>
              </a:rPr>
              <a:t># </a:t>
            </a:r>
            <a:r>
              <a:rPr sz="908" i="1" spc="-27" dirty="0">
                <a:solidFill>
                  <a:srgbClr val="808080"/>
                </a:solidFill>
                <a:latin typeface="Arial"/>
                <a:cs typeface="Arial"/>
              </a:rPr>
              <a:t>Changes </a:t>
            </a:r>
            <a:r>
              <a:rPr sz="908" i="1" spc="73" dirty="0">
                <a:solidFill>
                  <a:srgbClr val="808080"/>
                </a:solidFill>
                <a:latin typeface="Arial"/>
                <a:cs typeface="Arial"/>
              </a:rPr>
              <a:t>button </a:t>
            </a:r>
            <a:r>
              <a:rPr sz="908" i="1" spc="100" dirty="0">
                <a:solidFill>
                  <a:srgbClr val="808080"/>
                </a:solidFill>
                <a:latin typeface="Arial"/>
                <a:cs typeface="Arial"/>
              </a:rPr>
              <a:t>color </a:t>
            </a:r>
            <a:r>
              <a:rPr sz="908" i="1" spc="118" dirty="0">
                <a:solidFill>
                  <a:srgbClr val="808080"/>
                </a:solidFill>
                <a:latin typeface="Arial"/>
                <a:cs typeface="Arial"/>
              </a:rPr>
              <a:t>to</a:t>
            </a:r>
            <a:r>
              <a:rPr sz="908" i="1" spc="-82" dirty="0">
                <a:solidFill>
                  <a:srgbClr val="808080"/>
                </a:solidFill>
                <a:latin typeface="Arial"/>
                <a:cs typeface="Arial"/>
              </a:rPr>
              <a:t> </a:t>
            </a:r>
            <a:r>
              <a:rPr sz="908" i="1" spc="27" dirty="0">
                <a:solidFill>
                  <a:srgbClr val="808080"/>
                </a:solidFill>
                <a:latin typeface="Arial"/>
                <a:cs typeface="Arial"/>
              </a:rPr>
              <a:t>green</a:t>
            </a:r>
            <a:endParaRPr sz="908" dirty="0">
              <a:latin typeface="Arial"/>
              <a:cs typeface="Arial"/>
            </a:endParaRPr>
          </a:p>
        </p:txBody>
      </p:sp>
      <p:pic>
        <p:nvPicPr>
          <p:cNvPr id="5" name="Picture 4">
            <a:extLst>
              <a:ext uri="{FF2B5EF4-FFF2-40B4-BE49-F238E27FC236}">
                <a16:creationId xmlns:a16="http://schemas.microsoft.com/office/drawing/2014/main" id="{58476B17-DC0C-4133-ADA7-3A96A1FC4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5999"/>
          </a:xfrm>
          <a:prstGeom prst="rect">
            <a:avLst/>
          </a:prstGeom>
        </p:spPr>
      </p:pic>
      <p:sp>
        <p:nvSpPr>
          <p:cNvPr id="6" name="TextBox 5">
            <a:extLst>
              <a:ext uri="{FF2B5EF4-FFF2-40B4-BE49-F238E27FC236}">
                <a16:creationId xmlns:a16="http://schemas.microsoft.com/office/drawing/2014/main" id="{68269272-73C7-47A6-B6B0-EE773E4E4221}"/>
              </a:ext>
            </a:extLst>
          </p:cNvPr>
          <p:cNvSpPr txBox="1"/>
          <p:nvPr/>
        </p:nvSpPr>
        <p:spPr>
          <a:xfrm>
            <a:off x="5865746" y="969910"/>
            <a:ext cx="1383631" cy="523220"/>
          </a:xfrm>
          <a:prstGeom prst="rect">
            <a:avLst/>
          </a:prstGeom>
          <a:noFill/>
        </p:spPr>
        <p:txBody>
          <a:bodyPr wrap="square" rtlCol="0">
            <a:spAutoFit/>
          </a:bodyPr>
          <a:lstStyle/>
          <a:p>
            <a:r>
              <a:rPr lang="en-IN" sz="2800" dirty="0">
                <a:solidFill>
                  <a:schemeClr val="bg1"/>
                </a:solidFill>
              </a:rPr>
              <a:t>11</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TotalTime>
  <Words>3104</Words>
  <Application>Microsoft Office PowerPoint</Application>
  <PresentationFormat>A4 Paper (210x297 mm)</PresentationFormat>
  <Paragraphs>399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Georgia</vt:lpstr>
      <vt:lpstr>Script MT Bold</vt:lpstr>
      <vt:lpstr>Whitney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Aryaman Gupta</dc:creator>
  <cp:lastModifiedBy>ARYAMAN GUPTA</cp:lastModifiedBy>
  <cp:revision>23</cp:revision>
  <dcterms:created xsi:type="dcterms:W3CDTF">2020-12-27T08:30:48Z</dcterms:created>
  <dcterms:modified xsi:type="dcterms:W3CDTF">2022-06-13T12:37:45Z</dcterms:modified>
</cp:coreProperties>
</file>