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2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4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4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3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3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2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76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8360" y="298548"/>
            <a:ext cx="7647279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0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9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656F3487-428E-4C8E-919B-3A25104242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2D5F30B-DA75-4C01-8B3A-6568C066FC9C}"/>
              </a:ext>
            </a:extLst>
          </p:cNvPr>
          <p:cNvSpPr txBox="1">
            <a:spLocks/>
          </p:cNvSpPr>
          <p:nvPr/>
        </p:nvSpPr>
        <p:spPr>
          <a:xfrm>
            <a:off x="451867" y="345675"/>
            <a:ext cx="3227140" cy="2141099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374650" rIns="0" bIns="0" rtlCol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691515" marR="447675" indent="-252729">
              <a:lnSpc>
                <a:spcPts val="4810"/>
              </a:lnSpc>
            </a:pPr>
            <a:r>
              <a:rPr lang="en-IN" spc="-60" dirty="0">
                <a:solidFill>
                  <a:schemeClr val="bg1"/>
                </a:solidFill>
              </a:rPr>
              <a:t>   Bike Sharing</a:t>
            </a:r>
            <a:r>
              <a:rPr lang="en-IN" spc="-45" dirty="0">
                <a:solidFill>
                  <a:schemeClr val="bg1"/>
                </a:solidFill>
              </a:rPr>
              <a:t> </a:t>
            </a:r>
            <a:r>
              <a:rPr lang="en-IN" spc="-10" dirty="0">
                <a:solidFill>
                  <a:schemeClr val="bg1"/>
                </a:solidFill>
              </a:rPr>
              <a:t>Prediction</a:t>
            </a:r>
            <a:endParaRPr lang="en-US" spc="-10" dirty="0">
              <a:solidFill>
                <a:schemeClr val="bg1"/>
              </a:solidFill>
            </a:endParaRPr>
          </a:p>
          <a:p>
            <a:pPr marL="691515" marR="447675" indent="-252729">
              <a:lnSpc>
                <a:spcPts val="4810"/>
              </a:lnSpc>
            </a:pPr>
            <a:endParaRPr lang="en-IN" spc="-10" dirty="0">
              <a:solidFill>
                <a:schemeClr val="bg1"/>
              </a:solidFill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104CDF6-D75B-4F2A-8D94-39B47D19CDFA}"/>
              </a:ext>
            </a:extLst>
          </p:cNvPr>
          <p:cNvGrpSpPr/>
          <p:nvPr/>
        </p:nvGrpSpPr>
        <p:grpSpPr>
          <a:xfrm>
            <a:off x="360925" y="345675"/>
            <a:ext cx="8459585" cy="4472606"/>
            <a:chOff x="379475" y="1420835"/>
            <a:chExt cx="9305544" cy="4920529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3A95F9C-9B51-4557-8F29-B80EC389978E}"/>
                </a:ext>
              </a:extLst>
            </p:cNvPr>
            <p:cNvSpPr/>
            <p:nvPr/>
          </p:nvSpPr>
          <p:spPr>
            <a:xfrm>
              <a:off x="4184210" y="1420835"/>
              <a:ext cx="1744980" cy="1567180"/>
            </a:xfrm>
            <a:custGeom>
              <a:avLst/>
              <a:gdLst/>
              <a:ahLst/>
              <a:cxnLst/>
              <a:rect l="l" t="t" r="r" b="b"/>
              <a:pathLst>
                <a:path w="1744979" h="1567180">
                  <a:moveTo>
                    <a:pt x="1744980" y="1566671"/>
                  </a:moveTo>
                  <a:lnTo>
                    <a:pt x="0" y="1566671"/>
                  </a:lnTo>
                  <a:lnTo>
                    <a:pt x="0" y="0"/>
                  </a:lnTo>
                  <a:lnTo>
                    <a:pt x="1744980" y="0"/>
                  </a:lnTo>
                  <a:lnTo>
                    <a:pt x="1744980" y="156667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9EB355E-0A76-402C-AEB0-93DA20AE8231}"/>
                </a:ext>
              </a:extLst>
            </p:cNvPr>
            <p:cNvSpPr/>
            <p:nvPr/>
          </p:nvSpPr>
          <p:spPr>
            <a:xfrm>
              <a:off x="379475" y="4788407"/>
              <a:ext cx="5526405" cy="1550035"/>
            </a:xfrm>
            <a:custGeom>
              <a:avLst/>
              <a:gdLst/>
              <a:ahLst/>
              <a:cxnLst/>
              <a:rect l="l" t="t" r="r" b="b"/>
              <a:pathLst>
                <a:path w="5526405" h="1550035">
                  <a:moveTo>
                    <a:pt x="5526024" y="1549908"/>
                  </a:moveTo>
                  <a:lnTo>
                    <a:pt x="0" y="1549908"/>
                  </a:lnTo>
                  <a:lnTo>
                    <a:pt x="0" y="0"/>
                  </a:lnTo>
                  <a:lnTo>
                    <a:pt x="5526024" y="0"/>
                  </a:lnTo>
                  <a:lnTo>
                    <a:pt x="5526024" y="1549908"/>
                  </a:lnTo>
                  <a:close/>
                </a:path>
              </a:pathLst>
            </a:custGeom>
            <a:solidFill>
              <a:srgbClr val="858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B7B9C1FB-D9AF-4162-93B9-A4F5882EB5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5896" y="1423416"/>
              <a:ext cx="3659123" cy="4917948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D7E110C5-B36B-4525-9EA8-AF02694AAF21}"/>
              </a:ext>
            </a:extLst>
          </p:cNvPr>
          <p:cNvSpPr txBox="1"/>
          <p:nvPr/>
        </p:nvSpPr>
        <p:spPr>
          <a:xfrm>
            <a:off x="5856607" y="1355746"/>
            <a:ext cx="2404918" cy="8399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50" spc="-30" dirty="0">
                <a:latin typeface="Calibri"/>
                <a:cs typeface="Calibri"/>
              </a:rPr>
              <a:t>HEMANT GUPTA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50" spc="-30" dirty="0">
                <a:latin typeface="Calibri"/>
                <a:cs typeface="Calibri"/>
              </a:rPr>
              <a:t>210934106126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311B0F59-06B3-4E19-A627-F03C4C4851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51895" y="5110306"/>
            <a:ext cx="129219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3FFC7DB-DD95-4D5A-888C-5C626815B4C2}"/>
              </a:ext>
            </a:extLst>
          </p:cNvPr>
          <p:cNvSpPr txBox="1"/>
          <p:nvPr/>
        </p:nvSpPr>
        <p:spPr>
          <a:xfrm>
            <a:off x="5954813" y="2597315"/>
            <a:ext cx="2404918" cy="372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Data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Science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Project </a:t>
            </a:r>
            <a:endParaRPr lang="en-US" spc="-1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46AD5B-2825-4E1B-825A-08B14DD33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31" y="1797056"/>
            <a:ext cx="1663374" cy="1549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-49565"/>
            <a:ext cx="7514035" cy="1070678"/>
          </a:xfrm>
          <a:prstGeom prst="rect">
            <a:avLst/>
          </a:prstGeom>
        </p:spPr>
        <p:txBody>
          <a:bodyPr vert="horz" wrap="square" lIns="0" tIns="145923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00"/>
              </a:spcBef>
            </a:pPr>
            <a:r>
              <a:rPr b="1" dirty="0"/>
              <a:t>Comparison</a:t>
            </a:r>
            <a:r>
              <a:rPr b="1" spc="-20" dirty="0"/>
              <a:t> </a:t>
            </a:r>
            <a:r>
              <a:rPr b="1" dirty="0"/>
              <a:t>of</a:t>
            </a:r>
            <a:r>
              <a:rPr b="1" spc="-10" dirty="0"/>
              <a:t> </a:t>
            </a:r>
            <a:r>
              <a:rPr b="1" dirty="0"/>
              <a:t>number</a:t>
            </a:r>
            <a:r>
              <a:rPr b="1" spc="-30" dirty="0"/>
              <a:t> </a:t>
            </a:r>
            <a:r>
              <a:rPr b="1" dirty="0"/>
              <a:t>of</a:t>
            </a:r>
            <a:r>
              <a:rPr b="1" spc="-20" dirty="0"/>
              <a:t> </a:t>
            </a:r>
            <a:r>
              <a:rPr b="1" dirty="0"/>
              <a:t>bikes</a:t>
            </a:r>
            <a:r>
              <a:rPr b="1" spc="-20" dirty="0"/>
              <a:t> </a:t>
            </a:r>
            <a:r>
              <a:rPr b="1" dirty="0"/>
              <a:t>rented</a:t>
            </a:r>
            <a:r>
              <a:rPr b="1" spc="-15" dirty="0"/>
              <a:t> </a:t>
            </a:r>
            <a:r>
              <a:rPr b="1" dirty="0"/>
              <a:t>(type</a:t>
            </a:r>
            <a:r>
              <a:rPr b="1" spc="5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spc="-20" dirty="0"/>
              <a:t>day)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9782" y="4619713"/>
            <a:ext cx="72701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Above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plot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shows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that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most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bikes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been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rented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working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days.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200150"/>
            <a:ext cx="6246699" cy="34195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-135303"/>
            <a:ext cx="7514035" cy="1206663"/>
          </a:xfrm>
          <a:prstGeom prst="rect">
            <a:avLst/>
          </a:prstGeom>
        </p:spPr>
        <p:txBody>
          <a:bodyPr vert="horz" wrap="square" lIns="0" tIns="280593" rIns="0" bIns="0" rtlCol="0">
            <a:spAutoFit/>
          </a:bodyPr>
          <a:lstStyle/>
          <a:p>
            <a:pPr marL="561975">
              <a:lnSpc>
                <a:spcPct val="100000"/>
              </a:lnSpc>
              <a:spcBef>
                <a:spcPts val="100"/>
              </a:spcBef>
            </a:pPr>
            <a:r>
              <a:rPr b="1" dirty="0"/>
              <a:t>Comparison</a:t>
            </a:r>
            <a:r>
              <a:rPr b="1" spc="-40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dirty="0"/>
              <a:t>number</a:t>
            </a:r>
            <a:r>
              <a:rPr b="1" spc="-35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dirty="0"/>
              <a:t>bikes</a:t>
            </a:r>
            <a:r>
              <a:rPr b="1" spc="-35" dirty="0"/>
              <a:t> </a:t>
            </a:r>
            <a:r>
              <a:rPr b="1" dirty="0"/>
              <a:t>rented</a:t>
            </a:r>
            <a:r>
              <a:rPr b="1" spc="-50" dirty="0"/>
              <a:t> </a:t>
            </a:r>
            <a:r>
              <a:rPr b="1" dirty="0"/>
              <a:t>in</a:t>
            </a:r>
            <a:r>
              <a:rPr b="1" spc="-35" dirty="0"/>
              <a:t> </a:t>
            </a:r>
            <a:r>
              <a:rPr b="1" dirty="0"/>
              <a:t>year</a:t>
            </a:r>
            <a:r>
              <a:rPr b="1" spc="-10" dirty="0"/>
              <a:t> </a:t>
            </a:r>
            <a:r>
              <a:rPr b="1" spc="-20" dirty="0"/>
              <a:t>2018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200150"/>
            <a:ext cx="7251046" cy="2923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6920" y="4274235"/>
            <a:ext cx="742251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have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been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rented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december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(winter).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99" y="-171450"/>
            <a:ext cx="7514035" cy="1197173"/>
          </a:xfrm>
          <a:prstGeom prst="rect">
            <a:avLst/>
          </a:prstGeom>
        </p:spPr>
        <p:txBody>
          <a:bodyPr vert="horz" wrap="square" lIns="0" tIns="271195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00"/>
              </a:spcBef>
            </a:pPr>
            <a:r>
              <a:rPr b="1" dirty="0"/>
              <a:t>Comparison</a:t>
            </a:r>
            <a:r>
              <a:rPr b="1" spc="-40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dirty="0"/>
              <a:t>number</a:t>
            </a:r>
            <a:r>
              <a:rPr b="1" spc="-35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dirty="0"/>
              <a:t>bikes</a:t>
            </a:r>
            <a:r>
              <a:rPr b="1" spc="-35" dirty="0"/>
              <a:t> </a:t>
            </a:r>
            <a:r>
              <a:rPr b="1" dirty="0"/>
              <a:t>rented</a:t>
            </a:r>
            <a:r>
              <a:rPr b="1" spc="-50" dirty="0"/>
              <a:t> </a:t>
            </a:r>
            <a:r>
              <a:rPr b="1" dirty="0"/>
              <a:t>in</a:t>
            </a:r>
            <a:r>
              <a:rPr b="1" spc="-40" dirty="0"/>
              <a:t> </a:t>
            </a:r>
            <a:r>
              <a:rPr b="1" dirty="0"/>
              <a:t>year</a:t>
            </a:r>
            <a:r>
              <a:rPr b="1" spc="-15" dirty="0"/>
              <a:t> </a:t>
            </a:r>
            <a:r>
              <a:rPr b="1" spc="-20" dirty="0"/>
              <a:t>2017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422" y="1090793"/>
            <a:ext cx="6162778" cy="30811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4000" y="4113674"/>
            <a:ext cx="10514330" cy="669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9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have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been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rented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in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december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in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20" dirty="0">
                <a:latin typeface="Arial"/>
                <a:cs typeface="Arial"/>
              </a:rPr>
              <a:t> year</a:t>
            </a:r>
            <a:r>
              <a:rPr lang="en-US" sz="1650" spc="-20" dirty="0">
                <a:latin typeface="Arial"/>
                <a:cs typeface="Arial"/>
              </a:rPr>
              <a:t>                                                     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lang="en-US" sz="1650" spc="-20" dirty="0">
                <a:latin typeface="Arial"/>
                <a:cs typeface="Arial"/>
              </a:rPr>
              <a:t>                                                                                                                                        </a:t>
            </a:r>
            <a:r>
              <a:rPr lang="en-US" sz="1650" spc="-10" dirty="0">
                <a:latin typeface="Arial"/>
                <a:cs typeface="Arial"/>
              </a:rPr>
              <a:t>       2</a:t>
            </a:r>
            <a:r>
              <a:rPr sz="1650" spc="-10" dirty="0">
                <a:latin typeface="Arial"/>
                <a:cs typeface="Arial"/>
              </a:rPr>
              <a:t>017.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298" y="-185470"/>
            <a:ext cx="7514035" cy="1314449"/>
          </a:xfrm>
          <a:prstGeom prst="rect">
            <a:avLst/>
          </a:prstGeom>
        </p:spPr>
        <p:txBody>
          <a:bodyPr vert="horz" wrap="square" lIns="0" tIns="356793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Distribution</a:t>
            </a:r>
            <a:r>
              <a:rPr b="1" spc="-70" dirty="0"/>
              <a:t> </a:t>
            </a:r>
            <a:r>
              <a:rPr b="1" dirty="0"/>
              <a:t>of</a:t>
            </a:r>
            <a:r>
              <a:rPr b="1" spc="-30" dirty="0"/>
              <a:t> </a:t>
            </a:r>
            <a:r>
              <a:rPr b="1" dirty="0"/>
              <a:t>bike</a:t>
            </a:r>
            <a:r>
              <a:rPr b="1" spc="-45" dirty="0"/>
              <a:t> </a:t>
            </a:r>
            <a:r>
              <a:rPr b="1" dirty="0"/>
              <a:t>rentals</a:t>
            </a:r>
            <a:r>
              <a:rPr b="1" spc="-35" dirty="0"/>
              <a:t> </a:t>
            </a:r>
            <a:r>
              <a:rPr b="1" dirty="0"/>
              <a:t>according</a:t>
            </a:r>
            <a:r>
              <a:rPr b="1" spc="-30" dirty="0"/>
              <a:t> </a:t>
            </a:r>
            <a:r>
              <a:rPr b="1" dirty="0"/>
              <a:t>to</a:t>
            </a:r>
            <a:r>
              <a:rPr b="1" spc="-35" dirty="0"/>
              <a:t> </a:t>
            </a:r>
            <a:r>
              <a:rPr b="1" dirty="0"/>
              <a:t>rainfall</a:t>
            </a:r>
            <a:r>
              <a:rPr b="1" spc="-55" dirty="0"/>
              <a:t> </a:t>
            </a:r>
            <a:r>
              <a:rPr b="1" spc="-10" dirty="0"/>
              <a:t>intensity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195248"/>
            <a:ext cx="5333222" cy="3024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38" y="4324350"/>
            <a:ext cx="79343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people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tend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to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when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there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or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less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rainfall.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0335"/>
            <a:ext cx="7514035" cy="597907"/>
          </a:xfrm>
          <a:prstGeom prst="rect">
            <a:avLst/>
          </a:prstGeom>
        </p:spPr>
        <p:txBody>
          <a:bodyPr vert="horz" wrap="square" lIns="0" tIns="24160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5"/>
              </a:spcBef>
            </a:pPr>
            <a:r>
              <a:rPr sz="2300" b="1" dirty="0"/>
              <a:t>Distribution</a:t>
            </a:r>
            <a:r>
              <a:rPr sz="2300" b="1" spc="-70" dirty="0"/>
              <a:t> </a:t>
            </a:r>
            <a:r>
              <a:rPr sz="2300" b="1" dirty="0"/>
              <a:t>of</a:t>
            </a:r>
            <a:r>
              <a:rPr sz="2300" b="1" spc="-35" dirty="0"/>
              <a:t> </a:t>
            </a:r>
            <a:r>
              <a:rPr sz="2300" b="1" dirty="0"/>
              <a:t>bike</a:t>
            </a:r>
            <a:r>
              <a:rPr sz="2300" b="1" spc="-30" dirty="0"/>
              <a:t> </a:t>
            </a:r>
            <a:r>
              <a:rPr sz="2300" b="1" dirty="0"/>
              <a:t>rentals</a:t>
            </a:r>
            <a:r>
              <a:rPr sz="2300" b="1" spc="-55" dirty="0"/>
              <a:t> </a:t>
            </a:r>
            <a:r>
              <a:rPr sz="2300" b="1" dirty="0"/>
              <a:t>according</a:t>
            </a:r>
            <a:r>
              <a:rPr sz="2300" b="1" spc="-65" dirty="0"/>
              <a:t> </a:t>
            </a:r>
            <a:r>
              <a:rPr sz="2300" b="1" dirty="0"/>
              <a:t>to</a:t>
            </a:r>
            <a:r>
              <a:rPr sz="2300" b="1" spc="-35" dirty="0"/>
              <a:t> </a:t>
            </a:r>
            <a:r>
              <a:rPr sz="2300" b="1" dirty="0"/>
              <a:t>snowfall</a:t>
            </a:r>
            <a:r>
              <a:rPr sz="2300" b="1" spc="-50" dirty="0"/>
              <a:t> </a:t>
            </a:r>
            <a:r>
              <a:rPr sz="2300" b="1" spc="-10" dirty="0"/>
              <a:t>intensity</a:t>
            </a:r>
            <a:endParaRPr sz="23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405" y="985219"/>
            <a:ext cx="5534030" cy="31730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1550" y="4099657"/>
            <a:ext cx="7202805" cy="7112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people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tend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to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when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there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no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or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-20" dirty="0">
                <a:latin typeface="Arial"/>
                <a:cs typeface="Arial"/>
              </a:rPr>
              <a:t>less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spc="-10" dirty="0">
                <a:latin typeface="Arial"/>
                <a:cs typeface="Arial"/>
              </a:rPr>
              <a:t>snowfall.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965" y="-142974"/>
            <a:ext cx="7514035" cy="994425"/>
          </a:xfrm>
          <a:prstGeom prst="rect">
            <a:avLst/>
          </a:prstGeom>
        </p:spPr>
        <p:txBody>
          <a:bodyPr vert="horz" wrap="square" lIns="0" tIns="2837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1" dirty="0"/>
              <a:t>Distribution</a:t>
            </a:r>
            <a:r>
              <a:rPr sz="2300" b="1" spc="95" dirty="0"/>
              <a:t> </a:t>
            </a:r>
            <a:r>
              <a:rPr sz="2300" b="1" dirty="0"/>
              <a:t>of</a:t>
            </a:r>
            <a:r>
              <a:rPr sz="2300" b="1" spc="70" dirty="0"/>
              <a:t> </a:t>
            </a:r>
            <a:r>
              <a:rPr sz="2300" b="1" dirty="0"/>
              <a:t>bike</a:t>
            </a:r>
            <a:r>
              <a:rPr sz="2300" b="1" spc="90" dirty="0"/>
              <a:t> </a:t>
            </a:r>
            <a:r>
              <a:rPr sz="2300" b="1" dirty="0"/>
              <a:t>rentals</a:t>
            </a:r>
            <a:r>
              <a:rPr sz="2300" b="1" spc="105" dirty="0"/>
              <a:t> </a:t>
            </a:r>
            <a:r>
              <a:rPr sz="2300" b="1" dirty="0"/>
              <a:t>according</a:t>
            </a:r>
            <a:r>
              <a:rPr sz="2300" b="1" spc="95" dirty="0"/>
              <a:t> </a:t>
            </a:r>
            <a:r>
              <a:rPr sz="2300" b="1" dirty="0"/>
              <a:t>to</a:t>
            </a:r>
            <a:r>
              <a:rPr sz="2300" b="1" spc="90" dirty="0"/>
              <a:t> </a:t>
            </a:r>
            <a:r>
              <a:rPr sz="2300" b="1" dirty="0"/>
              <a:t>temperature</a:t>
            </a:r>
            <a:r>
              <a:rPr sz="2300" b="1" spc="110" dirty="0"/>
              <a:t> </a:t>
            </a:r>
            <a:r>
              <a:rPr sz="2300" b="1" spc="-10" dirty="0"/>
              <a:t>intensity</a:t>
            </a:r>
            <a:endParaRPr sz="23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851452"/>
            <a:ext cx="6008782" cy="3283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0504" y="4248150"/>
            <a:ext cx="7132955" cy="6136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people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tend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when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temperature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between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-</a:t>
            </a:r>
            <a:r>
              <a:rPr sz="1650" dirty="0">
                <a:latin typeface="Arial"/>
                <a:cs typeface="Arial"/>
              </a:rPr>
              <a:t>5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</a:t>
            </a:r>
            <a:r>
              <a:rPr lang="en-US" sz="1650" dirty="0">
                <a:latin typeface="Arial"/>
                <a:cs typeface="Arial"/>
              </a:rPr>
              <a:t>o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-25" dirty="0">
                <a:latin typeface="Arial"/>
                <a:cs typeface="Arial"/>
              </a:rPr>
              <a:t>25</a:t>
            </a:r>
            <a:r>
              <a:rPr lang="en-US" sz="165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degrees.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-139602"/>
            <a:ext cx="7514035" cy="1216281"/>
          </a:xfrm>
          <a:prstGeom prst="rect">
            <a:avLst/>
          </a:prstGeom>
        </p:spPr>
        <p:txBody>
          <a:bodyPr vert="horz" wrap="square" lIns="0" tIns="290118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Distribution</a:t>
            </a:r>
            <a:r>
              <a:rPr b="1" spc="-75" dirty="0"/>
              <a:t> </a:t>
            </a:r>
            <a:r>
              <a:rPr b="1" dirty="0"/>
              <a:t>of</a:t>
            </a:r>
            <a:r>
              <a:rPr b="1" spc="-35" dirty="0"/>
              <a:t> </a:t>
            </a:r>
            <a:r>
              <a:rPr b="1" dirty="0"/>
              <a:t>bike</a:t>
            </a:r>
            <a:r>
              <a:rPr b="1" spc="-50" dirty="0"/>
              <a:t> </a:t>
            </a:r>
            <a:r>
              <a:rPr b="1" dirty="0"/>
              <a:t>rentals</a:t>
            </a:r>
            <a:r>
              <a:rPr b="1" spc="-40" dirty="0"/>
              <a:t> </a:t>
            </a:r>
            <a:r>
              <a:rPr b="1" dirty="0"/>
              <a:t>according</a:t>
            </a:r>
            <a:r>
              <a:rPr b="1" spc="-35" dirty="0"/>
              <a:t> </a:t>
            </a:r>
            <a:r>
              <a:rPr b="1" dirty="0"/>
              <a:t>to</a:t>
            </a:r>
            <a:r>
              <a:rPr b="1" spc="-40" dirty="0"/>
              <a:t> </a:t>
            </a:r>
            <a:r>
              <a:rPr b="1" spc="-10" dirty="0"/>
              <a:t>visibility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081924"/>
            <a:ext cx="5681091" cy="29796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0335" y="4061576"/>
            <a:ext cx="7733665" cy="7124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50" dirty="0">
                <a:latin typeface="Arial"/>
                <a:cs typeface="Arial"/>
              </a:rPr>
              <a:t>Above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plot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shows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most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people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tend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rent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bikes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when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visibility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between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spc="-25" dirty="0">
                <a:latin typeface="Arial"/>
                <a:cs typeface="Arial"/>
              </a:rPr>
              <a:t>300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Arial"/>
                <a:cs typeface="Arial"/>
              </a:rPr>
              <a:t>t</a:t>
            </a:r>
            <a:r>
              <a:rPr lang="en-US" sz="1650" dirty="0">
                <a:latin typeface="Arial"/>
                <a:cs typeface="Arial"/>
              </a:rPr>
              <a:t>o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1700.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30480"/>
            <a:ext cx="7514035" cy="927485"/>
          </a:xfrm>
          <a:prstGeom prst="rect">
            <a:avLst/>
          </a:prstGeom>
        </p:spPr>
        <p:txBody>
          <a:bodyPr vert="horz" wrap="square" lIns="0" tIns="461315" rIns="0" bIns="0" rtlCol="0">
            <a:spAutoFit/>
          </a:bodyPr>
          <a:lstStyle/>
          <a:p>
            <a:pPr marL="3052445">
              <a:lnSpc>
                <a:spcPct val="100000"/>
              </a:lnSpc>
              <a:spcBef>
                <a:spcPts val="100"/>
              </a:spcBef>
            </a:pPr>
            <a:r>
              <a:rPr b="1" dirty="0"/>
              <a:t>Model</a:t>
            </a:r>
            <a:r>
              <a:rPr b="1" spc="-20" dirty="0"/>
              <a:t> </a:t>
            </a:r>
            <a:r>
              <a:rPr b="1" spc="-10" dirty="0"/>
              <a:t>preparation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0" y="1581150"/>
            <a:ext cx="7514035" cy="2343151"/>
          </a:xfrm>
          <a:prstGeom prst="rect">
            <a:avLst/>
          </a:prstGeom>
        </p:spPr>
        <p:txBody>
          <a:bodyPr vert="horz" wrap="square" lIns="0" tIns="157272" rIns="0" bIns="0" rtlCol="0">
            <a:spAutoFit/>
          </a:bodyPr>
          <a:lstStyle/>
          <a:p>
            <a:pPr marL="370840" marR="5080" indent="-349250">
              <a:lnSpc>
                <a:spcPct val="150100"/>
              </a:lnSpc>
              <a:spcBef>
                <a:spcPts val="100"/>
              </a:spcBef>
              <a:buAutoNum type="arabicPeriod"/>
              <a:tabLst>
                <a:tab pos="371475" algn="l"/>
              </a:tabLst>
            </a:pPr>
            <a:r>
              <a:rPr dirty="0"/>
              <a:t>Plotting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correlation</a:t>
            </a:r>
            <a:r>
              <a:rPr spc="-25" dirty="0"/>
              <a:t> </a:t>
            </a:r>
            <a:r>
              <a:rPr dirty="0"/>
              <a:t>heatmap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removing</a:t>
            </a:r>
            <a:r>
              <a:rPr spc="-40" dirty="0"/>
              <a:t> </a:t>
            </a:r>
            <a:r>
              <a:rPr dirty="0"/>
              <a:t>variables</a:t>
            </a:r>
            <a:r>
              <a:rPr spc="-40" dirty="0"/>
              <a:t> </a:t>
            </a:r>
            <a:r>
              <a:rPr dirty="0"/>
              <a:t>which</a:t>
            </a:r>
            <a:r>
              <a:rPr spc="-4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spc="-10" dirty="0"/>
              <a:t>highly correlated.</a:t>
            </a:r>
          </a:p>
          <a:p>
            <a:pPr marL="370840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71475" algn="l"/>
              </a:tabLst>
            </a:pPr>
            <a:r>
              <a:rPr dirty="0"/>
              <a:t>Calculating</a:t>
            </a:r>
            <a:r>
              <a:rPr spc="-25" dirty="0"/>
              <a:t> </a:t>
            </a:r>
            <a:r>
              <a:rPr dirty="0"/>
              <a:t>multicollinearity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35" dirty="0"/>
              <a:t> </a:t>
            </a:r>
            <a:r>
              <a:rPr dirty="0"/>
              <a:t>VIF</a:t>
            </a:r>
            <a:r>
              <a:rPr spc="-8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filtering</a:t>
            </a:r>
            <a:r>
              <a:rPr spc="-45" dirty="0"/>
              <a:t> </a:t>
            </a:r>
            <a:r>
              <a:rPr dirty="0"/>
              <a:t>our</a:t>
            </a:r>
            <a:r>
              <a:rPr spc="-55" dirty="0"/>
              <a:t> </a:t>
            </a:r>
            <a:r>
              <a:rPr spc="-10" dirty="0"/>
              <a:t>data.</a:t>
            </a:r>
          </a:p>
          <a:p>
            <a:pPr marL="370840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71475" algn="l"/>
              </a:tabLst>
            </a:pPr>
            <a:r>
              <a:rPr dirty="0"/>
              <a:t>Converting</a:t>
            </a:r>
            <a:r>
              <a:rPr spc="-3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types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variables</a:t>
            </a:r>
            <a:r>
              <a:rPr spc="-25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relevant</a:t>
            </a:r>
            <a:r>
              <a:rPr spc="-4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types.</a:t>
            </a:r>
          </a:p>
          <a:p>
            <a:pPr marL="370840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71475" algn="l"/>
              </a:tabLst>
            </a:pPr>
            <a:r>
              <a:rPr dirty="0"/>
              <a:t>Filling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null</a:t>
            </a:r>
            <a:r>
              <a:rPr spc="-30" dirty="0"/>
              <a:t> </a:t>
            </a:r>
            <a:r>
              <a:rPr dirty="0"/>
              <a:t>values</a:t>
            </a:r>
            <a:r>
              <a:rPr spc="-3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our</a:t>
            </a:r>
            <a:r>
              <a:rPr spc="-3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mean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particular</a:t>
            </a:r>
            <a:r>
              <a:rPr spc="-15" dirty="0"/>
              <a:t> </a:t>
            </a:r>
            <a:r>
              <a:rPr spc="-10" dirty="0"/>
              <a:t>values.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67000" y="57150"/>
            <a:ext cx="7514035" cy="1142928"/>
          </a:xfrm>
          <a:prstGeom prst="rect">
            <a:avLst/>
          </a:prstGeom>
        </p:spPr>
        <p:txBody>
          <a:bodyPr vert="horz" wrap="square" lIns="0" tIns="461315" rIns="0" bIns="0" rtlCol="0">
            <a:spAutoFit/>
          </a:bodyPr>
          <a:lstStyle/>
          <a:p>
            <a:pPr marL="3449954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Models</a:t>
            </a:r>
            <a:r>
              <a:rPr sz="4400" b="1" spc="-25" dirty="0"/>
              <a:t> </a:t>
            </a:r>
            <a:r>
              <a:rPr sz="4400" b="1"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417" y="1657350"/>
            <a:ext cx="4649470" cy="1624163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5"/>
              </a:spcBef>
              <a:buFont typeface="Wingdings" panose="05000000000000000000" pitchFamily="2" charset="2"/>
              <a:buChar char="Ø"/>
              <a:tabLst>
                <a:tab pos="387350" algn="l"/>
              </a:tabLst>
            </a:pPr>
            <a:r>
              <a:rPr sz="2300" dirty="0">
                <a:latin typeface="Arial"/>
                <a:cs typeface="Arial"/>
              </a:rPr>
              <a:t>Linear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regression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model</a:t>
            </a:r>
            <a:endParaRPr lang="en-IN" sz="2300" spc="-10" dirty="0">
              <a:latin typeface="Arial"/>
              <a:cs typeface="Arial"/>
            </a:endParaRPr>
          </a:p>
          <a:p>
            <a:pPr marL="355600" indent="-342900">
              <a:spcBef>
                <a:spcPts val="1485"/>
              </a:spcBef>
              <a:buFont typeface="Wingdings" panose="05000000000000000000" pitchFamily="2" charset="2"/>
              <a:buChar char="Ø"/>
              <a:tabLst>
                <a:tab pos="387350" algn="l"/>
              </a:tabLst>
            </a:pPr>
            <a:r>
              <a:rPr lang="en-IN" sz="2300" dirty="0">
                <a:latin typeface="Arial"/>
                <a:cs typeface="Arial"/>
              </a:rPr>
              <a:t>Decision</a:t>
            </a:r>
            <a:r>
              <a:rPr lang="en-IN" sz="2300" spc="-65" dirty="0">
                <a:latin typeface="Arial"/>
                <a:cs typeface="Arial"/>
              </a:rPr>
              <a:t> </a:t>
            </a:r>
            <a:r>
              <a:rPr lang="en-IN" sz="2300" dirty="0">
                <a:latin typeface="Arial"/>
                <a:cs typeface="Arial"/>
              </a:rPr>
              <a:t>tree</a:t>
            </a:r>
            <a:r>
              <a:rPr lang="en-IN" sz="2300" spc="-40" dirty="0">
                <a:latin typeface="Arial"/>
                <a:cs typeface="Arial"/>
              </a:rPr>
              <a:t> </a:t>
            </a:r>
            <a:r>
              <a:rPr lang="en-IN" sz="2300" dirty="0">
                <a:latin typeface="Arial"/>
                <a:cs typeface="Arial"/>
              </a:rPr>
              <a:t>regression</a:t>
            </a:r>
            <a:r>
              <a:rPr lang="en-IN" sz="2300" spc="-60" dirty="0">
                <a:latin typeface="Arial"/>
                <a:cs typeface="Arial"/>
              </a:rPr>
              <a:t> </a:t>
            </a:r>
            <a:r>
              <a:rPr lang="en-IN" sz="2300" spc="-10" dirty="0">
                <a:latin typeface="Arial"/>
                <a:cs typeface="Arial"/>
              </a:rPr>
              <a:t>model</a:t>
            </a:r>
            <a:endParaRPr lang="en-IN"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Font typeface="Wingdings" panose="05000000000000000000" pitchFamily="2" charset="2"/>
              <a:buChar char="Ø"/>
              <a:tabLst>
                <a:tab pos="387350" algn="l"/>
              </a:tabLst>
            </a:pP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-95250"/>
            <a:ext cx="7514035" cy="1083039"/>
          </a:xfrm>
          <a:prstGeom prst="rect">
            <a:avLst/>
          </a:prstGeom>
        </p:spPr>
        <p:txBody>
          <a:bodyPr vert="horz" wrap="square" lIns="0" tIns="462965" rIns="0" bIns="0" rtlCol="0">
            <a:spAutoFit/>
          </a:bodyPr>
          <a:lstStyle/>
          <a:p>
            <a:pPr marL="3108325">
              <a:lnSpc>
                <a:spcPct val="100000"/>
              </a:lnSpc>
              <a:spcBef>
                <a:spcPts val="125"/>
              </a:spcBef>
            </a:pPr>
            <a:r>
              <a:rPr sz="4000" b="1" dirty="0"/>
              <a:t>Challenges</a:t>
            </a:r>
            <a:r>
              <a:rPr sz="4000" b="1" spc="90" dirty="0"/>
              <a:t> </a:t>
            </a:r>
            <a:r>
              <a:rPr sz="4000" b="1" spc="-20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41" y="1504950"/>
            <a:ext cx="8188959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72770" indent="-337185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349250" algn="l"/>
              </a:tabLst>
            </a:pP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Pre-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processing</a:t>
            </a:r>
            <a:r>
              <a:rPr sz="1700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was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one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challenges</a:t>
            </a:r>
            <a:r>
              <a:rPr sz="1700" spc="-6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faced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which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includes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removing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highly</a:t>
            </a:r>
            <a:r>
              <a:rPr sz="1700" spc="-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correlated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variables</a:t>
            </a:r>
            <a:r>
              <a:rPr sz="1700" spc="-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from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so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as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not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hinder</a:t>
            </a:r>
            <a:r>
              <a:rPr sz="1700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performance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regression</a:t>
            </a:r>
            <a:r>
              <a:rPr sz="1700" spc="-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model.</a:t>
            </a:r>
            <a:endParaRPr sz="1700" dirty="0">
              <a:latin typeface="Arial"/>
              <a:cs typeface="Arial"/>
            </a:endParaRPr>
          </a:p>
          <a:p>
            <a:pPr marL="349250" marR="76200" indent="-337185">
              <a:lnSpc>
                <a:spcPct val="150000"/>
              </a:lnSpc>
              <a:buAutoNum type="arabicPeriod"/>
              <a:tabLst>
                <a:tab pos="349250" algn="l"/>
              </a:tabLst>
            </a:pP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Exploring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all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columns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calculating</a:t>
            </a:r>
            <a:r>
              <a:rPr sz="1700" spc="-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VIF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multicollinearity</a:t>
            </a:r>
            <a:r>
              <a:rPr sz="1700" spc="-6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was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challenging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because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it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might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decrease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models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performance.</a:t>
            </a:r>
            <a:endParaRPr sz="1700" dirty="0">
              <a:latin typeface="Arial"/>
              <a:cs typeface="Arial"/>
            </a:endParaRPr>
          </a:p>
          <a:p>
            <a:pPr marL="349250" marR="5080" indent="-337185">
              <a:lnSpc>
                <a:spcPts val="3060"/>
              </a:lnSpc>
              <a:spcBef>
                <a:spcPts val="105"/>
              </a:spcBef>
              <a:buAutoNum type="arabicPeriod"/>
              <a:tabLst>
                <a:tab pos="349250" algn="l"/>
              </a:tabLst>
            </a:pP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Selecting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appropriate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models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maximize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accuracy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predictions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was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one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challenges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faced.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895" y="-15375"/>
            <a:ext cx="7514035" cy="849899"/>
          </a:xfrm>
          <a:prstGeom prst="rect">
            <a:avLst/>
          </a:prstGeom>
        </p:spPr>
        <p:txBody>
          <a:bodyPr vert="horz" wrap="square" lIns="0" tIns="460679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2500" b="1" dirty="0"/>
              <a:t>All</a:t>
            </a:r>
            <a:r>
              <a:rPr sz="2500" b="1" spc="-45" dirty="0"/>
              <a:t> </a:t>
            </a:r>
            <a:r>
              <a:rPr sz="2500" b="1" dirty="0"/>
              <a:t>about</a:t>
            </a:r>
            <a:r>
              <a:rPr sz="2500" b="1" spc="-50" dirty="0"/>
              <a:t> </a:t>
            </a:r>
            <a:r>
              <a:rPr sz="2500" b="1" dirty="0"/>
              <a:t>this</a:t>
            </a:r>
            <a:r>
              <a:rPr sz="2500" b="1" spc="-40" dirty="0"/>
              <a:t> </a:t>
            </a:r>
            <a:r>
              <a:rPr sz="2500" b="1" spc="-10" dirty="0"/>
              <a:t>presentation:</a:t>
            </a:r>
            <a:endParaRPr sz="25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92375" y="1036318"/>
            <a:ext cx="4372610" cy="30664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Defining</a:t>
            </a:r>
            <a:r>
              <a:rPr sz="1900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problem</a:t>
            </a:r>
            <a:r>
              <a:rPr sz="1900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A1A1A"/>
                </a:solidFill>
                <a:latin typeface="Arial"/>
                <a:cs typeface="Arial"/>
              </a:rPr>
              <a:t>statement.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Overview</a:t>
            </a:r>
            <a:r>
              <a:rPr sz="19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900" spc="-4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A1A1A"/>
                </a:solidFill>
                <a:latin typeface="Arial"/>
                <a:cs typeface="Arial"/>
              </a:rPr>
              <a:t>data.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Performing</a:t>
            </a:r>
            <a:r>
              <a:rPr sz="1900" spc="-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exploratory</a:t>
            </a:r>
            <a:r>
              <a:rPr sz="1900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data</a:t>
            </a:r>
            <a:r>
              <a:rPr sz="1900" spc="-6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A1A1A"/>
                </a:solidFill>
                <a:latin typeface="Arial"/>
                <a:cs typeface="Arial"/>
              </a:rPr>
              <a:t>analysis.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Model</a:t>
            </a:r>
            <a:r>
              <a:rPr sz="1900" spc="-3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A1A1A"/>
                </a:solidFill>
                <a:latin typeface="Arial"/>
                <a:cs typeface="Arial"/>
              </a:rPr>
              <a:t>preparation.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Building</a:t>
            </a:r>
            <a:r>
              <a:rPr sz="1900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1A1A1A"/>
                </a:solidFill>
                <a:latin typeface="Arial"/>
                <a:cs typeface="Arial"/>
              </a:rPr>
              <a:t>different</a:t>
            </a:r>
            <a:r>
              <a:rPr sz="1900" spc="-5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A1A1A"/>
                </a:solidFill>
                <a:latin typeface="Arial"/>
                <a:cs typeface="Arial"/>
              </a:rPr>
              <a:t>models.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Evaluation</a:t>
            </a:r>
            <a:r>
              <a:rPr sz="19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9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all</a:t>
            </a:r>
            <a:r>
              <a:rPr sz="19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endParaRPr sz="1900" dirty="0">
              <a:latin typeface="Arial"/>
              <a:cs typeface="Arial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61315" algn="l"/>
              </a:tabLst>
            </a:pP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Extracting</a:t>
            </a:r>
            <a:r>
              <a:rPr sz="19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02020"/>
                </a:solidFill>
                <a:latin typeface="Arial"/>
                <a:cs typeface="Arial"/>
              </a:rPr>
              <a:t>best</a:t>
            </a:r>
            <a:r>
              <a:rPr sz="19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02020"/>
                </a:solidFill>
                <a:latin typeface="Arial"/>
                <a:cs typeface="Arial"/>
              </a:rPr>
              <a:t>model.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7514035" cy="891064"/>
          </a:xfrm>
          <a:prstGeom prst="rect">
            <a:avLst/>
          </a:prstGeom>
        </p:spPr>
        <p:txBody>
          <a:bodyPr vert="horz" wrap="square" lIns="0" tIns="272846" rIns="0" bIns="0" rtlCol="0">
            <a:spAutoFit/>
          </a:bodyPr>
          <a:lstStyle/>
          <a:p>
            <a:pPr marL="3536950">
              <a:lnSpc>
                <a:spcPct val="100000"/>
              </a:lnSpc>
              <a:spcBef>
                <a:spcPts val="125"/>
              </a:spcBef>
            </a:pPr>
            <a:r>
              <a:rPr sz="4000" b="1"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647" y="1200150"/>
            <a:ext cx="8131137" cy="33066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are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finally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at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conclusion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project!</a:t>
            </a:r>
            <a:endParaRPr sz="1700" dirty="0">
              <a:latin typeface="Arial"/>
              <a:cs typeface="Arial"/>
            </a:endParaRPr>
          </a:p>
          <a:p>
            <a:pPr marL="12700" marR="137795">
              <a:lnSpc>
                <a:spcPct val="150000"/>
              </a:lnSpc>
              <a:spcBef>
                <a:spcPts val="1200"/>
              </a:spcBef>
            </a:pP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Coming</a:t>
            </a:r>
            <a:r>
              <a:rPr sz="1700" spc="-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from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beginning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did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EDA</a:t>
            </a:r>
            <a:r>
              <a:rPr sz="1700" spc="-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dataset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also</a:t>
            </a:r>
            <a:r>
              <a:rPr sz="1700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cleaned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data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according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needs.</a:t>
            </a:r>
            <a:r>
              <a:rPr lang="en-US" sz="170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After</a:t>
            </a:r>
            <a:r>
              <a:rPr sz="17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that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were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able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draw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relevant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conclusions</a:t>
            </a:r>
            <a:r>
              <a:rPr sz="1700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from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given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then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trained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our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linear</a:t>
            </a:r>
            <a:r>
              <a:rPr sz="1700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regression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other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models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Out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all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models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used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,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with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 extra-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trees</a:t>
            </a:r>
            <a:r>
              <a:rPr sz="17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regression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were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able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get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r2- </a:t>
            </a:r>
            <a:r>
              <a:rPr lang="en-US"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score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0.85.The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model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which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performed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poorly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was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elastic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net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regularization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with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r2-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score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0.42.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Given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size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amount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irrelevance</a:t>
            </a:r>
            <a:r>
              <a:rPr sz="1700" spc="-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in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sz="1700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,</a:t>
            </a:r>
            <a:r>
              <a:rPr sz="1700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above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F2023"/>
                </a:solidFill>
                <a:latin typeface="Arial"/>
                <a:cs typeface="Arial"/>
              </a:rPr>
              <a:t>score</a:t>
            </a:r>
            <a:r>
              <a:rPr sz="1700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F2023"/>
                </a:solidFill>
                <a:latin typeface="Arial"/>
                <a:cs typeface="Arial"/>
              </a:rPr>
              <a:t>is</a:t>
            </a:r>
            <a:r>
              <a:rPr lang="en-US" sz="1700" dirty="0">
                <a:latin typeface="Arial"/>
                <a:cs typeface="Arial"/>
              </a:rPr>
              <a:t>       </a:t>
            </a:r>
            <a:r>
              <a:rPr sz="1700" spc="-10" dirty="0">
                <a:solidFill>
                  <a:srgbClr val="1F2023"/>
                </a:solidFill>
                <a:latin typeface="Arial"/>
                <a:cs typeface="Arial"/>
              </a:rPr>
              <a:t>good.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1B87-49E8-4DAD-816D-1A937DA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09750"/>
            <a:ext cx="7361635" cy="1800224"/>
          </a:xfrm>
        </p:spPr>
        <p:txBody>
          <a:bodyPr/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ckwell Extra Bold" panose="02060903040505020403" pitchFamily="18" charset="0"/>
              </a:rPr>
              <a:t>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 Extra Bold" panose="02060903040505020403" pitchFamily="18" charset="0"/>
              </a:rPr>
              <a:t>THANK YOU !</a:t>
            </a:r>
            <a:br>
              <a:rPr lang="en-I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-171450"/>
            <a:ext cx="7647279" cy="1560195"/>
          </a:xfrm>
          <a:prstGeom prst="rect">
            <a:avLst/>
          </a:prstGeom>
        </p:spPr>
        <p:txBody>
          <a:bodyPr vert="horz" wrap="square" lIns="0" tIns="542953" rIns="0" bIns="0" rtlCol="0">
            <a:spAutoFit/>
          </a:bodyPr>
          <a:lstStyle/>
          <a:p>
            <a:pPr marL="214122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Problem</a:t>
            </a:r>
            <a:r>
              <a:rPr sz="2800" spc="-120" dirty="0"/>
              <a:t> </a:t>
            </a:r>
            <a:r>
              <a:rPr sz="2800" spc="-10" dirty="0"/>
              <a:t>statement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190750"/>
            <a:ext cx="8122284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1950" dirty="0">
                <a:latin typeface="Arial"/>
                <a:cs typeface="Arial"/>
              </a:rPr>
              <a:t>We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are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tasked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with</a:t>
            </a:r>
            <a:r>
              <a:rPr sz="1950" spc="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predicting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number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bikes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rented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each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hour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so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5" dirty="0">
                <a:latin typeface="Arial"/>
                <a:cs typeface="Arial"/>
              </a:rPr>
              <a:t>as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make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approximate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estimation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number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bikes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be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made </a:t>
            </a:r>
            <a:r>
              <a:rPr sz="1950" dirty="0">
                <a:latin typeface="Arial"/>
                <a:cs typeface="Arial"/>
              </a:rPr>
              <a:t>available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public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given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particular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hour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the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day.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33350"/>
            <a:ext cx="49028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/>
              <a:t>Overview</a:t>
            </a:r>
            <a:r>
              <a:rPr sz="3200" b="1" spc="-50" dirty="0"/>
              <a:t> </a:t>
            </a:r>
            <a:r>
              <a:rPr sz="3200" b="1" dirty="0"/>
              <a:t>of</a:t>
            </a:r>
            <a:r>
              <a:rPr sz="3200" b="1" spc="-40" dirty="0"/>
              <a:t> </a:t>
            </a:r>
            <a:r>
              <a:rPr sz="3200" b="1" dirty="0"/>
              <a:t>given</a:t>
            </a:r>
            <a:r>
              <a:rPr sz="3200" b="1" spc="-45" dirty="0"/>
              <a:t> </a:t>
            </a:r>
            <a:r>
              <a:rPr sz="3200" b="1" spc="-20" dirty="0"/>
              <a:t>data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742950"/>
            <a:ext cx="7541259" cy="40889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55" dirty="0">
                <a:latin typeface="Bahnschrift" panose="020B0502040204020203" pitchFamily="34" charset="0"/>
                <a:cs typeface="Lucida Sans Unicode"/>
              </a:rPr>
              <a:t>We</a:t>
            </a:r>
            <a:r>
              <a:rPr sz="1600" spc="-85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dirty="0">
                <a:latin typeface="Bahnschrift" panose="020B0502040204020203" pitchFamily="34" charset="0"/>
                <a:cs typeface="Lucida Sans Unicode"/>
              </a:rPr>
              <a:t>are</a:t>
            </a:r>
            <a:r>
              <a:rPr sz="1600" spc="-80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latin typeface="Bahnschrift" panose="020B0502040204020203" pitchFamily="34" charset="0"/>
                <a:cs typeface="Lucida Sans Unicode"/>
              </a:rPr>
              <a:t>given</a:t>
            </a:r>
            <a:r>
              <a:rPr sz="1600" spc="-114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latin typeface="Bahnschrift" panose="020B0502040204020203" pitchFamily="34" charset="0"/>
                <a:cs typeface="Lucida Sans Unicode"/>
              </a:rPr>
              <a:t>following</a:t>
            </a:r>
            <a:r>
              <a:rPr sz="1600" spc="-105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latin typeface="Bahnschrift" panose="020B0502040204020203" pitchFamily="34" charset="0"/>
                <a:cs typeface="Lucida Sans Unicode"/>
              </a:rPr>
              <a:t>columns</a:t>
            </a:r>
            <a:r>
              <a:rPr sz="1600" spc="-114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95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600" spc="-90" dirty="0"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Lucida Sans Unicode"/>
              </a:rPr>
              <a:t>data: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95" dirty="0">
                <a:latin typeface="Bahnschrift" panose="020B0502040204020203" pitchFamily="34" charset="0"/>
                <a:cs typeface="Arial Black"/>
              </a:rPr>
              <a:t>Date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80" dirty="0">
                <a:latin typeface="Bahnschrift" panose="020B0502040204020203" pitchFamily="34" charset="0"/>
                <a:cs typeface="Arial Black"/>
              </a:rPr>
              <a:t>:</a:t>
            </a:r>
            <a:r>
              <a:rPr sz="1600" spc="-9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70" dirty="0">
                <a:latin typeface="Bahnschrift" panose="020B0502040204020203" pitchFamily="34" charset="0"/>
                <a:cs typeface="Arial Black"/>
              </a:rPr>
              <a:t>year-</a:t>
            </a:r>
            <a:r>
              <a:rPr sz="1600" spc="-45" dirty="0">
                <a:latin typeface="Bahnschrift" panose="020B0502040204020203" pitchFamily="34" charset="0"/>
                <a:cs typeface="Arial Black"/>
              </a:rPr>
              <a:t>month-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day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110" dirty="0">
                <a:latin typeface="Bahnschrift" panose="020B0502040204020203" pitchFamily="34" charset="0"/>
                <a:cs typeface="Arial Black"/>
              </a:rPr>
              <a:t>Rented</a:t>
            </a:r>
            <a:r>
              <a:rPr sz="1600" spc="-14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25" dirty="0">
                <a:latin typeface="Bahnschrift" panose="020B0502040204020203" pitchFamily="34" charset="0"/>
                <a:cs typeface="Arial Black"/>
              </a:rPr>
              <a:t>Bike 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count</a:t>
            </a:r>
            <a:r>
              <a:rPr sz="1600" spc="-114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90" dirty="0">
                <a:latin typeface="Bahnschrift" panose="020B0502040204020203" pitchFamily="34" charset="0"/>
                <a:cs typeface="Arial Black"/>
              </a:rPr>
              <a:t>Count</a:t>
            </a:r>
            <a:r>
              <a:rPr sz="1600" spc="-12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50" dirty="0">
                <a:latin typeface="Bahnschrift" panose="020B0502040204020203" pitchFamily="34" charset="0"/>
                <a:cs typeface="Arial Black"/>
              </a:rPr>
              <a:t>of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bikes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70" dirty="0">
                <a:latin typeface="Bahnschrift" panose="020B0502040204020203" pitchFamily="34" charset="0"/>
                <a:cs typeface="Arial Black"/>
              </a:rPr>
              <a:t>rented</a:t>
            </a:r>
            <a:r>
              <a:rPr sz="1600" spc="-13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70" dirty="0">
                <a:latin typeface="Bahnschrift" panose="020B0502040204020203" pitchFamily="34" charset="0"/>
                <a:cs typeface="Arial Black"/>
              </a:rPr>
              <a:t>at</a:t>
            </a:r>
            <a:r>
              <a:rPr sz="1600" spc="-12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45" dirty="0">
                <a:latin typeface="Bahnschrift" panose="020B0502040204020203" pitchFamily="34" charset="0"/>
                <a:cs typeface="Arial Black"/>
              </a:rPr>
              <a:t>each</a:t>
            </a:r>
            <a:r>
              <a:rPr sz="1600" spc="-12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hour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265" algn="l"/>
              </a:tabLst>
            </a:pPr>
            <a:r>
              <a:rPr sz="1600" spc="-60" dirty="0">
                <a:latin typeface="Bahnschrift" panose="020B0502040204020203" pitchFamily="34" charset="0"/>
                <a:cs typeface="Arial Black"/>
              </a:rPr>
              <a:t>Hour</a:t>
            </a:r>
            <a:r>
              <a:rPr sz="1600" spc="-12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2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60" dirty="0">
                <a:latin typeface="Bahnschrift" panose="020B0502040204020203" pitchFamily="34" charset="0"/>
                <a:cs typeface="Arial Black"/>
              </a:rPr>
              <a:t>Hour</a:t>
            </a:r>
            <a:r>
              <a:rPr sz="1600" spc="-14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55" dirty="0">
                <a:latin typeface="Bahnschrift" panose="020B0502040204020203" pitchFamily="34" charset="0"/>
                <a:cs typeface="Arial Black"/>
              </a:rPr>
              <a:t>of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he</a:t>
            </a:r>
            <a:r>
              <a:rPr sz="1600" spc="-13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day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80" dirty="0">
                <a:latin typeface="Bahnschrift" panose="020B0502040204020203" pitchFamily="34" charset="0"/>
                <a:cs typeface="Arial Black"/>
              </a:rPr>
              <a:t>Temperature-</a:t>
            </a:r>
            <a:r>
              <a:rPr sz="1600" spc="-90" dirty="0">
                <a:latin typeface="Bahnschrift" panose="020B0502040204020203" pitchFamily="34" charset="0"/>
                <a:cs typeface="Arial Black"/>
              </a:rPr>
              <a:t>Temperature</a:t>
            </a:r>
            <a:r>
              <a:rPr sz="1600" spc="-7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40" dirty="0">
                <a:latin typeface="Bahnschrift" panose="020B0502040204020203" pitchFamily="34" charset="0"/>
                <a:cs typeface="Arial Black"/>
              </a:rPr>
              <a:t>in</a:t>
            </a:r>
            <a:r>
              <a:rPr sz="1600" spc="-4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Black"/>
              </a:rPr>
              <a:t>Celsius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265" algn="l"/>
              </a:tabLst>
            </a:pPr>
            <a:r>
              <a:rPr sz="1600" spc="-65" dirty="0">
                <a:latin typeface="Bahnschrift" panose="020B0502040204020203" pitchFamily="34" charset="0"/>
                <a:cs typeface="Arial Black"/>
              </a:rPr>
              <a:t>Humidity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50" dirty="0">
                <a:latin typeface="Bahnschrift" panose="020B0502040204020203" pitchFamily="34" charset="0"/>
                <a:cs typeface="Arial Black"/>
              </a:rPr>
              <a:t>%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60" dirty="0">
                <a:latin typeface="Bahnschrift" panose="020B0502040204020203" pitchFamily="34" charset="0"/>
                <a:cs typeface="Arial Black"/>
              </a:rPr>
              <a:t>Wind</a:t>
            </a:r>
            <a:r>
              <a:rPr sz="1600" spc="-12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45" dirty="0">
                <a:latin typeface="Bahnschrift" panose="020B0502040204020203" pitchFamily="34" charset="0"/>
                <a:cs typeface="Arial Black"/>
              </a:rPr>
              <a:t>Speed</a:t>
            </a:r>
            <a:r>
              <a:rPr sz="1600" spc="-15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1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m/s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265" algn="l"/>
              </a:tabLst>
            </a:pPr>
            <a:r>
              <a:rPr sz="1600" spc="-90" dirty="0">
                <a:latin typeface="Bahnschrift" panose="020B0502040204020203" pitchFamily="34" charset="0"/>
                <a:cs typeface="Arial Black"/>
              </a:rPr>
              <a:t>Visibility</a:t>
            </a:r>
            <a:r>
              <a:rPr sz="1600" spc="-8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10m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130" dirty="0">
                <a:latin typeface="Bahnschrift" panose="020B0502040204020203" pitchFamily="34" charset="0"/>
                <a:cs typeface="Arial Black"/>
              </a:rPr>
              <a:t>Dew</a:t>
            </a:r>
            <a:r>
              <a:rPr sz="1600" spc="-11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60" dirty="0">
                <a:latin typeface="Bahnschrift" panose="020B0502040204020203" pitchFamily="34" charset="0"/>
                <a:cs typeface="Arial Black"/>
              </a:rPr>
              <a:t>point</a:t>
            </a:r>
            <a:r>
              <a:rPr sz="1600" spc="-114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70" dirty="0">
                <a:latin typeface="Bahnschrift" panose="020B0502040204020203" pitchFamily="34" charset="0"/>
                <a:cs typeface="Arial Black"/>
              </a:rPr>
              <a:t>temperature</a:t>
            </a:r>
            <a:r>
              <a:rPr sz="1600" spc="-114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Black"/>
              </a:rPr>
              <a:t>Celsius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9265" indent="-3365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</a:pPr>
            <a:r>
              <a:rPr sz="1600" spc="-114" dirty="0">
                <a:latin typeface="Bahnschrift" panose="020B0502040204020203" pitchFamily="34" charset="0"/>
                <a:cs typeface="Arial Black"/>
              </a:rPr>
              <a:t>Solar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65" dirty="0">
                <a:latin typeface="Bahnschrift" panose="020B0502040204020203" pitchFamily="34" charset="0"/>
                <a:cs typeface="Arial Black"/>
              </a:rPr>
              <a:t>radiation</a:t>
            </a:r>
            <a:r>
              <a:rPr sz="1600" spc="-12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MJ/m2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7359" indent="-37274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7359" algn="l"/>
              </a:tabLst>
            </a:pPr>
            <a:r>
              <a:rPr sz="1600" spc="-85" dirty="0">
                <a:latin typeface="Bahnschrift" panose="020B0502040204020203" pitchFamily="34" charset="0"/>
                <a:cs typeface="Arial Black"/>
              </a:rPr>
              <a:t>Rainfall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mm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7359" indent="-37274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7359" algn="l"/>
              </a:tabLst>
            </a:pPr>
            <a:r>
              <a:rPr sz="1600" spc="-105" dirty="0">
                <a:latin typeface="Bahnschrift" panose="020B0502040204020203" pitchFamily="34" charset="0"/>
                <a:cs typeface="Arial Black"/>
              </a:rPr>
              <a:t>Snowfall</a:t>
            </a:r>
            <a:r>
              <a:rPr sz="1600" spc="-11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5" dirty="0">
                <a:latin typeface="Bahnschrift" panose="020B0502040204020203" pitchFamily="34" charset="0"/>
                <a:cs typeface="Arial Black"/>
              </a:rPr>
              <a:t>cm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7995" indent="-37338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7995" algn="l"/>
              </a:tabLst>
            </a:pPr>
            <a:r>
              <a:rPr sz="1600" spc="-160" dirty="0">
                <a:latin typeface="Bahnschrift" panose="020B0502040204020203" pitchFamily="34" charset="0"/>
                <a:cs typeface="Arial Black"/>
              </a:rPr>
              <a:t>Seasons</a:t>
            </a:r>
            <a:r>
              <a:rPr sz="1600" spc="-114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60" dirty="0">
                <a:latin typeface="Bahnschrift" panose="020B0502040204020203" pitchFamily="34" charset="0"/>
                <a:cs typeface="Arial Black"/>
              </a:rPr>
              <a:t>Winter,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10" dirty="0">
                <a:latin typeface="Bahnschrift" panose="020B0502040204020203" pitchFamily="34" charset="0"/>
                <a:cs typeface="Arial Black"/>
              </a:rPr>
              <a:t>Spring,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Summer,</a:t>
            </a:r>
            <a:r>
              <a:rPr sz="1600" spc="-7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Black"/>
              </a:rPr>
              <a:t>Autumn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7359" indent="-37274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7359" algn="l"/>
              </a:tabLst>
            </a:pPr>
            <a:r>
              <a:rPr sz="1600" spc="-90" dirty="0">
                <a:latin typeface="Bahnschrift" panose="020B0502040204020203" pitchFamily="34" charset="0"/>
                <a:cs typeface="Arial Black"/>
              </a:rPr>
              <a:t>Holiday</a:t>
            </a:r>
            <a:r>
              <a:rPr sz="1600" spc="-10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55" dirty="0">
                <a:latin typeface="Bahnschrift" panose="020B0502040204020203" pitchFamily="34" charset="0"/>
                <a:cs typeface="Arial Black"/>
              </a:rPr>
              <a:t>Holiday/No</a:t>
            </a:r>
            <a:r>
              <a:rPr sz="1600" spc="-11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Black"/>
              </a:rPr>
              <a:t>holiday</a:t>
            </a:r>
            <a:endParaRPr sz="1600" dirty="0">
              <a:latin typeface="Bahnschrift" panose="020B0502040204020203" pitchFamily="34" charset="0"/>
              <a:cs typeface="Arial Black"/>
            </a:endParaRPr>
          </a:p>
          <a:p>
            <a:pPr marL="467359" indent="-37274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7359" algn="l"/>
              </a:tabLst>
            </a:pPr>
            <a:r>
              <a:rPr sz="1600" spc="-95" dirty="0">
                <a:latin typeface="Bahnschrift" panose="020B0502040204020203" pitchFamily="34" charset="0"/>
                <a:cs typeface="Arial Black"/>
              </a:rPr>
              <a:t>Functional</a:t>
            </a:r>
            <a:r>
              <a:rPr sz="1600" spc="-10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Day</a:t>
            </a:r>
            <a:r>
              <a:rPr sz="1600" spc="-7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Black"/>
              </a:rPr>
              <a:t>-</a:t>
            </a:r>
            <a:r>
              <a:rPr sz="1600" spc="-80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75" dirty="0">
                <a:latin typeface="Bahnschrift" panose="020B0502040204020203" pitchFamily="34" charset="0"/>
                <a:cs typeface="Arial Black"/>
              </a:rPr>
              <a:t>No(Non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Functional</a:t>
            </a:r>
            <a:r>
              <a:rPr sz="1600" spc="-85" dirty="0">
                <a:latin typeface="Bahnschrift" panose="020B0502040204020203" pitchFamily="34" charset="0"/>
                <a:cs typeface="Arial Black"/>
              </a:rPr>
              <a:t> </a:t>
            </a:r>
            <a:r>
              <a:rPr sz="1600" spc="-95" dirty="0">
                <a:latin typeface="Bahnschrift" panose="020B0502040204020203" pitchFamily="34" charset="0"/>
                <a:cs typeface="Arial Black"/>
              </a:rPr>
              <a:t>Hours), </a:t>
            </a:r>
            <a:r>
              <a:rPr sz="1600" spc="-120" dirty="0">
                <a:latin typeface="Bahnschrift" panose="020B0502040204020203" pitchFamily="34" charset="0"/>
                <a:cs typeface="Arial Black"/>
              </a:rPr>
              <a:t>Yes(Functional </a:t>
            </a:r>
            <a:r>
              <a:rPr sz="1600" spc="-10" dirty="0">
                <a:latin typeface="Bahnschrift" panose="020B0502040204020203" pitchFamily="34" charset="0"/>
                <a:cs typeface="Arial Black"/>
              </a:rPr>
              <a:t>hours)</a:t>
            </a:r>
            <a:endParaRPr sz="1600" dirty="0">
              <a:latin typeface="Bahnschrift" panose="020B0502040204020203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0248"/>
            <a:ext cx="7514035" cy="772954"/>
          </a:xfrm>
          <a:prstGeom prst="rect">
            <a:avLst/>
          </a:prstGeom>
        </p:spPr>
        <p:txBody>
          <a:bodyPr vert="horz" wrap="square" lIns="0" tIns="384479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2500" b="1" dirty="0"/>
              <a:t>Description</a:t>
            </a:r>
            <a:r>
              <a:rPr sz="2500" b="1" spc="-55" dirty="0"/>
              <a:t> </a:t>
            </a:r>
            <a:r>
              <a:rPr sz="2500" b="1" dirty="0"/>
              <a:t>of</a:t>
            </a:r>
            <a:r>
              <a:rPr sz="2500" b="1" spc="-50" dirty="0"/>
              <a:t> </a:t>
            </a:r>
            <a:r>
              <a:rPr sz="2500" b="1" spc="-20" dirty="0"/>
              <a:t>data</a:t>
            </a:r>
            <a:endParaRPr sz="25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123950"/>
            <a:ext cx="7239000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9991"/>
            <a:ext cx="7514035" cy="851566"/>
          </a:xfrm>
          <a:prstGeom prst="rect">
            <a:avLst/>
          </a:prstGeom>
        </p:spPr>
        <p:txBody>
          <a:bodyPr vert="horz" wrap="square" lIns="0" tIns="46233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20"/>
              </a:spcBef>
            </a:pPr>
            <a:r>
              <a:rPr sz="2500" b="1" dirty="0"/>
              <a:t>Sample</a:t>
            </a:r>
            <a:r>
              <a:rPr sz="2500" b="1" spc="-25" dirty="0"/>
              <a:t> </a:t>
            </a:r>
            <a:r>
              <a:rPr sz="2500" b="1" dirty="0"/>
              <a:t>of</a:t>
            </a:r>
            <a:r>
              <a:rPr sz="2500" b="1" spc="-5" dirty="0"/>
              <a:t> </a:t>
            </a:r>
            <a:r>
              <a:rPr sz="2500" b="1" spc="-20" dirty="0"/>
              <a:t>data</a:t>
            </a:r>
            <a:endParaRPr sz="25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52550"/>
            <a:ext cx="7739897" cy="3195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965" y="285750"/>
            <a:ext cx="7514035" cy="894526"/>
          </a:xfrm>
          <a:prstGeom prst="rect">
            <a:avLst/>
          </a:prstGeom>
        </p:spPr>
        <p:txBody>
          <a:bodyPr vert="horz" wrap="square" lIns="0" tIns="45915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95"/>
              </a:spcBef>
            </a:pPr>
            <a:r>
              <a:rPr sz="2800" b="1" dirty="0"/>
              <a:t>Exploratory</a:t>
            </a:r>
            <a:r>
              <a:rPr sz="2800" b="1" spc="-95" dirty="0"/>
              <a:t> </a:t>
            </a:r>
            <a:r>
              <a:rPr sz="2800" b="1" dirty="0"/>
              <a:t>data</a:t>
            </a:r>
            <a:r>
              <a:rPr sz="2800" b="1" spc="-110" dirty="0"/>
              <a:t> </a:t>
            </a:r>
            <a:r>
              <a:rPr sz="2800" b="1" spc="-10" dirty="0"/>
              <a:t>analysis</a:t>
            </a:r>
            <a:endParaRPr sz="28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504950"/>
            <a:ext cx="7514035" cy="401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22225" indent="-349885">
              <a:lnSpc>
                <a:spcPct val="150100"/>
              </a:lnSpc>
              <a:spcBef>
                <a:spcPts val="100"/>
              </a:spcBef>
              <a:buChar char="●"/>
              <a:tabLst>
                <a:tab pos="528320" algn="l"/>
              </a:tabLst>
            </a:pPr>
            <a:r>
              <a:rPr dirty="0">
                <a:solidFill>
                  <a:srgbClr val="090909"/>
                </a:solidFill>
              </a:rPr>
              <a:t>Exploratory</a:t>
            </a:r>
            <a:r>
              <a:rPr spc="-1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Data</a:t>
            </a:r>
            <a:r>
              <a:rPr spc="-5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Analysis</a:t>
            </a:r>
            <a:r>
              <a:rPr spc="-4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refers</a:t>
            </a:r>
            <a:r>
              <a:rPr spc="-5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to</a:t>
            </a:r>
            <a:r>
              <a:rPr spc="-6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the</a:t>
            </a:r>
            <a:r>
              <a:rPr spc="-4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critical</a:t>
            </a:r>
            <a:r>
              <a:rPr spc="-3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process</a:t>
            </a:r>
            <a:r>
              <a:rPr spc="-4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of</a:t>
            </a:r>
            <a:r>
              <a:rPr spc="-50" dirty="0">
                <a:solidFill>
                  <a:srgbClr val="090909"/>
                </a:solidFill>
              </a:rPr>
              <a:t> </a:t>
            </a:r>
            <a:r>
              <a:rPr spc="-10" dirty="0">
                <a:solidFill>
                  <a:srgbClr val="090909"/>
                </a:solidFill>
              </a:rPr>
              <a:t>performing </a:t>
            </a:r>
            <a:r>
              <a:rPr dirty="0">
                <a:solidFill>
                  <a:srgbClr val="090909"/>
                </a:solidFill>
              </a:rPr>
              <a:t>initial</a:t>
            </a:r>
            <a:r>
              <a:rPr spc="-4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investigations</a:t>
            </a:r>
            <a:r>
              <a:rPr spc="-1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on</a:t>
            </a:r>
            <a:r>
              <a:rPr spc="-6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data</a:t>
            </a:r>
            <a:r>
              <a:rPr spc="-5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so</a:t>
            </a:r>
            <a:r>
              <a:rPr spc="-5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as</a:t>
            </a:r>
            <a:r>
              <a:rPr spc="-6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to</a:t>
            </a:r>
            <a:r>
              <a:rPr spc="-6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discover</a:t>
            </a:r>
            <a:r>
              <a:rPr spc="-2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patterns,to</a:t>
            </a:r>
            <a:r>
              <a:rPr spc="-35" dirty="0">
                <a:solidFill>
                  <a:srgbClr val="090909"/>
                </a:solidFill>
              </a:rPr>
              <a:t> </a:t>
            </a:r>
            <a:r>
              <a:rPr spc="-20" dirty="0">
                <a:solidFill>
                  <a:srgbClr val="090909"/>
                </a:solidFill>
              </a:rPr>
              <a:t>spot </a:t>
            </a:r>
            <a:r>
              <a:rPr dirty="0">
                <a:solidFill>
                  <a:srgbClr val="090909"/>
                </a:solidFill>
              </a:rPr>
              <a:t>anomalies,to</a:t>
            </a:r>
            <a:r>
              <a:rPr spc="-2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test</a:t>
            </a:r>
            <a:r>
              <a:rPr spc="-6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hypothesis</a:t>
            </a:r>
            <a:r>
              <a:rPr spc="-3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and</a:t>
            </a:r>
            <a:r>
              <a:rPr spc="-5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to</a:t>
            </a:r>
            <a:r>
              <a:rPr spc="-7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check</a:t>
            </a:r>
            <a:r>
              <a:rPr spc="-4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assumptions</a:t>
            </a:r>
            <a:r>
              <a:rPr spc="-4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with</a:t>
            </a:r>
            <a:r>
              <a:rPr spc="-4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the</a:t>
            </a:r>
            <a:r>
              <a:rPr spc="-5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help</a:t>
            </a:r>
            <a:r>
              <a:rPr spc="-60" dirty="0">
                <a:solidFill>
                  <a:srgbClr val="090909"/>
                </a:solidFill>
              </a:rPr>
              <a:t> </a:t>
            </a:r>
            <a:r>
              <a:rPr spc="-25" dirty="0">
                <a:solidFill>
                  <a:srgbClr val="090909"/>
                </a:solidFill>
              </a:rPr>
              <a:t>of </a:t>
            </a:r>
            <a:r>
              <a:rPr dirty="0">
                <a:solidFill>
                  <a:srgbClr val="090909"/>
                </a:solidFill>
              </a:rPr>
              <a:t>summary</a:t>
            </a:r>
            <a:r>
              <a:rPr spc="-55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statistics</a:t>
            </a:r>
            <a:r>
              <a:rPr spc="-6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and</a:t>
            </a:r>
            <a:r>
              <a:rPr spc="-60" dirty="0">
                <a:solidFill>
                  <a:srgbClr val="090909"/>
                </a:solidFill>
              </a:rPr>
              <a:t> </a:t>
            </a:r>
            <a:r>
              <a:rPr dirty="0">
                <a:solidFill>
                  <a:srgbClr val="090909"/>
                </a:solidFill>
              </a:rPr>
              <a:t>graphical</a:t>
            </a:r>
            <a:r>
              <a:rPr spc="-40" dirty="0">
                <a:solidFill>
                  <a:srgbClr val="090909"/>
                </a:solidFill>
              </a:rPr>
              <a:t> </a:t>
            </a:r>
            <a:r>
              <a:rPr spc="-10" dirty="0">
                <a:solidFill>
                  <a:srgbClr val="090909"/>
                </a:solidFill>
              </a:rPr>
              <a:t>representations.</a:t>
            </a:r>
            <a:endParaRPr lang="en-US" spc="-10" dirty="0">
              <a:solidFill>
                <a:srgbClr val="090909"/>
              </a:solidFill>
            </a:endParaRPr>
          </a:p>
          <a:p>
            <a:pPr marL="528320" marR="22225" indent="-349885">
              <a:lnSpc>
                <a:spcPct val="150100"/>
              </a:lnSpc>
              <a:spcBef>
                <a:spcPts val="100"/>
              </a:spcBef>
              <a:buFont typeface="Arial"/>
              <a:buChar char="●"/>
              <a:tabLst>
                <a:tab pos="528320" algn="l"/>
              </a:tabLst>
            </a:pPr>
            <a:r>
              <a:rPr lang="en-US" dirty="0">
                <a:solidFill>
                  <a:srgbClr val="1F2021"/>
                </a:solidFill>
              </a:rPr>
              <a:t>EDA</a:t>
            </a:r>
            <a:r>
              <a:rPr lang="en-US" spc="-4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is</a:t>
            </a:r>
            <a:r>
              <a:rPr lang="en-US" spc="-4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for</a:t>
            </a:r>
            <a:r>
              <a:rPr lang="en-US" spc="-4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seeing</a:t>
            </a:r>
            <a:r>
              <a:rPr lang="en-US" spc="-10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what</a:t>
            </a:r>
            <a:r>
              <a:rPr lang="en-US" spc="-1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the</a:t>
            </a:r>
            <a:r>
              <a:rPr lang="en-US" spc="-50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data</a:t>
            </a:r>
            <a:r>
              <a:rPr lang="en-US" spc="-20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can</a:t>
            </a:r>
            <a:r>
              <a:rPr lang="en-US" spc="-30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tell</a:t>
            </a:r>
            <a:r>
              <a:rPr lang="en-US" spc="-4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us</a:t>
            </a:r>
            <a:r>
              <a:rPr lang="en-US" spc="-3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beyond</a:t>
            </a:r>
            <a:r>
              <a:rPr lang="en-US" spc="-1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the</a:t>
            </a:r>
            <a:r>
              <a:rPr lang="en-US" spc="-45" dirty="0">
                <a:solidFill>
                  <a:srgbClr val="1F2021"/>
                </a:solidFill>
              </a:rPr>
              <a:t> </a:t>
            </a:r>
            <a:r>
              <a:rPr lang="en-US" dirty="0">
                <a:solidFill>
                  <a:srgbClr val="1F2021"/>
                </a:solidFill>
              </a:rPr>
              <a:t>formal</a:t>
            </a:r>
            <a:r>
              <a:rPr lang="en-US" spc="-25" dirty="0">
                <a:solidFill>
                  <a:srgbClr val="1F2021"/>
                </a:solidFill>
              </a:rPr>
              <a:t> </a:t>
            </a:r>
            <a:r>
              <a:rPr lang="en-US" spc="-10" dirty="0">
                <a:solidFill>
                  <a:srgbClr val="1F2021"/>
                </a:solidFill>
              </a:rPr>
              <a:t>modeling </a:t>
            </a:r>
            <a:r>
              <a:rPr lang="en-IN" dirty="0">
                <a:solidFill>
                  <a:srgbClr val="1F2021"/>
                </a:solidFill>
              </a:rPr>
              <a:t>or</a:t>
            </a:r>
            <a:r>
              <a:rPr lang="en-IN" spc="-80" dirty="0">
                <a:solidFill>
                  <a:srgbClr val="1F2021"/>
                </a:solidFill>
              </a:rPr>
              <a:t> </a:t>
            </a:r>
            <a:r>
              <a:rPr lang="en-IN" dirty="0">
                <a:solidFill>
                  <a:srgbClr val="1F2021"/>
                </a:solidFill>
              </a:rPr>
              <a:t>hypothesis</a:t>
            </a:r>
            <a:r>
              <a:rPr lang="en-IN" spc="-40" dirty="0">
                <a:solidFill>
                  <a:srgbClr val="1F2021"/>
                </a:solidFill>
              </a:rPr>
              <a:t> </a:t>
            </a:r>
            <a:r>
              <a:rPr lang="en-IN" dirty="0">
                <a:solidFill>
                  <a:srgbClr val="1F2021"/>
                </a:solidFill>
              </a:rPr>
              <a:t>testing</a:t>
            </a:r>
            <a:r>
              <a:rPr lang="en-IN" spc="-65" dirty="0">
                <a:solidFill>
                  <a:srgbClr val="1F2021"/>
                </a:solidFill>
              </a:rPr>
              <a:t> </a:t>
            </a:r>
            <a:r>
              <a:rPr lang="en-IN" spc="-10" dirty="0">
                <a:solidFill>
                  <a:srgbClr val="1F2021"/>
                </a:solidFill>
              </a:rPr>
              <a:t>task.</a:t>
            </a:r>
          </a:p>
          <a:p>
            <a:pPr marL="528320" marR="22225" indent="-349885">
              <a:lnSpc>
                <a:spcPct val="150100"/>
              </a:lnSpc>
              <a:spcBef>
                <a:spcPts val="100"/>
              </a:spcBef>
              <a:buFont typeface="Arial"/>
              <a:buChar char="●"/>
              <a:tabLst>
                <a:tab pos="528320" algn="l"/>
              </a:tabLst>
            </a:pPr>
            <a:endParaRPr lang="en-US" spc="-10" dirty="0">
              <a:solidFill>
                <a:srgbClr val="1F2021"/>
              </a:solidFill>
            </a:endParaRPr>
          </a:p>
          <a:p>
            <a:pPr marL="528320" marR="22225" indent="-349885">
              <a:lnSpc>
                <a:spcPct val="150100"/>
              </a:lnSpc>
              <a:spcBef>
                <a:spcPts val="100"/>
              </a:spcBef>
              <a:buChar char="●"/>
              <a:tabLst>
                <a:tab pos="528320" algn="l"/>
              </a:tabLst>
            </a:pPr>
            <a:endParaRPr lang="en-US" spc="-10" dirty="0">
              <a:solidFill>
                <a:srgbClr val="090909"/>
              </a:solidFill>
            </a:endParaRPr>
          </a:p>
          <a:p>
            <a:pPr marL="528320" marR="22225" indent="-349885">
              <a:lnSpc>
                <a:spcPct val="150100"/>
              </a:lnSpc>
              <a:spcBef>
                <a:spcPts val="100"/>
              </a:spcBef>
              <a:buChar char="●"/>
              <a:tabLst>
                <a:tab pos="528320" algn="l"/>
              </a:tabLst>
            </a:pPr>
            <a:endParaRPr spc="-10" dirty="0">
              <a:solidFill>
                <a:srgbClr val="09090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3509"/>
            <a:ext cx="7514035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95"/>
              </a:spcBef>
            </a:pPr>
            <a:r>
              <a:rPr sz="3150" b="1" dirty="0"/>
              <a:t>Comparison</a:t>
            </a:r>
            <a:r>
              <a:rPr sz="3150" b="1" spc="-80" dirty="0"/>
              <a:t> </a:t>
            </a:r>
            <a:r>
              <a:rPr sz="3150" b="1" dirty="0"/>
              <a:t>of</a:t>
            </a:r>
            <a:r>
              <a:rPr sz="3150" b="1" spc="-110" dirty="0"/>
              <a:t> </a:t>
            </a:r>
            <a:r>
              <a:rPr sz="3150" b="1" dirty="0"/>
              <a:t>bikes</a:t>
            </a:r>
            <a:r>
              <a:rPr sz="3150" b="1" spc="-114" dirty="0"/>
              <a:t> </a:t>
            </a:r>
            <a:r>
              <a:rPr sz="3150" b="1" dirty="0"/>
              <a:t>rented</a:t>
            </a:r>
            <a:r>
              <a:rPr sz="3150" b="1" spc="-95" dirty="0"/>
              <a:t> </a:t>
            </a:r>
            <a:r>
              <a:rPr sz="3150" b="1" spc="-10" dirty="0"/>
              <a:t>seasonally</a:t>
            </a:r>
            <a:endParaRPr sz="315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3562350"/>
            <a:ext cx="7426959" cy="12287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1700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onclusions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from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above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pie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chart:</a:t>
            </a:r>
            <a:endParaRPr sz="1700" dirty="0">
              <a:latin typeface="Arial"/>
              <a:cs typeface="Arial"/>
            </a:endParaRPr>
          </a:p>
          <a:p>
            <a:pPr marL="253365" indent="-240665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AutoNum type="arabicPeriod"/>
              <a:tabLst>
                <a:tab pos="253365" algn="l"/>
              </a:tabLst>
            </a:pPr>
            <a:r>
              <a:rPr sz="1700" dirty="0">
                <a:latin typeface="Arial"/>
                <a:cs typeface="Arial"/>
              </a:rPr>
              <a:t>most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bikes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have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been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rented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summer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season.</a:t>
            </a:r>
            <a:endParaRPr sz="1700" dirty="0">
              <a:latin typeface="Arial"/>
              <a:cs typeface="Arial"/>
            </a:endParaRPr>
          </a:p>
          <a:p>
            <a:pPr marL="253365" indent="-240665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AutoNum type="arabicPeriod"/>
              <a:tabLst>
                <a:tab pos="253365" algn="l"/>
              </a:tabLst>
            </a:pPr>
            <a:r>
              <a:rPr sz="1700" dirty="0">
                <a:latin typeface="Arial"/>
                <a:cs typeface="Arial"/>
              </a:rPr>
              <a:t>least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bike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rent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count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winter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season.</a:t>
            </a:r>
            <a:endParaRPr sz="1700" dirty="0">
              <a:latin typeface="Arial"/>
              <a:cs typeface="Arial"/>
            </a:endParaRPr>
          </a:p>
          <a:p>
            <a:pPr marL="253365" indent="-240665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AutoNum type="arabicPeriod"/>
              <a:tabLst>
                <a:tab pos="253365" algn="l"/>
              </a:tabLst>
            </a:pPr>
            <a:r>
              <a:rPr sz="1700" dirty="0">
                <a:latin typeface="Arial"/>
                <a:cs typeface="Arial"/>
              </a:rPr>
              <a:t>autumn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spring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seasons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almost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equal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amounts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bike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rent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count.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38150"/>
            <a:ext cx="4724400" cy="3610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5901"/>
            <a:ext cx="7514035" cy="1062650"/>
          </a:xfrm>
          <a:prstGeom prst="rect">
            <a:avLst/>
          </a:prstGeom>
        </p:spPr>
        <p:txBody>
          <a:bodyPr vert="horz" wrap="square" lIns="0" tIns="137973" rIns="0" bIns="0" rtlCol="0">
            <a:spAutoFit/>
          </a:bodyPr>
          <a:lstStyle/>
          <a:p>
            <a:pPr marL="111506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Comparison</a:t>
            </a:r>
            <a:r>
              <a:rPr b="1" spc="-35" dirty="0"/>
              <a:t> </a:t>
            </a:r>
            <a:r>
              <a:rPr b="1" dirty="0"/>
              <a:t>of</a:t>
            </a:r>
            <a:r>
              <a:rPr b="1" spc="-30" dirty="0"/>
              <a:t> </a:t>
            </a:r>
            <a:r>
              <a:rPr b="1" dirty="0"/>
              <a:t>number</a:t>
            </a:r>
            <a:r>
              <a:rPr b="1" spc="-35" dirty="0"/>
              <a:t> </a:t>
            </a:r>
            <a:r>
              <a:rPr b="1" dirty="0"/>
              <a:t>of</a:t>
            </a:r>
            <a:r>
              <a:rPr b="1" spc="-30" dirty="0"/>
              <a:t> </a:t>
            </a:r>
            <a:r>
              <a:rPr b="1" dirty="0"/>
              <a:t>bikes</a:t>
            </a:r>
            <a:r>
              <a:rPr b="1" spc="-35" dirty="0"/>
              <a:t> </a:t>
            </a:r>
            <a:r>
              <a:rPr b="1" dirty="0"/>
              <a:t>rented</a:t>
            </a:r>
            <a:r>
              <a:rPr b="1" spc="-45" dirty="0"/>
              <a:t> </a:t>
            </a:r>
            <a:r>
              <a:rPr b="1" spc="-10" dirty="0"/>
              <a:t>(year)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957" y="4591608"/>
            <a:ext cx="72612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Above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plot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shows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that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most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bikes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been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rented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year</a:t>
            </a:r>
            <a:r>
              <a:rPr sz="1700" spc="-10" dirty="0">
                <a:latin typeface="Arial"/>
                <a:cs typeface="Arial"/>
              </a:rPr>
              <a:t> 2018.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626" y="1320799"/>
            <a:ext cx="6132174" cy="335367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413</TotalTime>
  <Words>748</Words>
  <Application>Microsoft Office PowerPoint</Application>
  <PresentationFormat>On-screen Show (16:9)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Bahnschrift</vt:lpstr>
      <vt:lpstr>Calibri</vt:lpstr>
      <vt:lpstr>Corbel</vt:lpstr>
      <vt:lpstr>Lucida Sans Unicode</vt:lpstr>
      <vt:lpstr>Rockwell Extra Bold</vt:lpstr>
      <vt:lpstr>Wingdings</vt:lpstr>
      <vt:lpstr>Parallax</vt:lpstr>
      <vt:lpstr>PowerPoint Presentation</vt:lpstr>
      <vt:lpstr>All about this presentation:</vt:lpstr>
      <vt:lpstr>Problem statement</vt:lpstr>
      <vt:lpstr>Overview of given data</vt:lpstr>
      <vt:lpstr>Description of data</vt:lpstr>
      <vt:lpstr>Sample of data</vt:lpstr>
      <vt:lpstr>Exploratory data analysis</vt:lpstr>
      <vt:lpstr>Comparison of bikes rented seasonally</vt:lpstr>
      <vt:lpstr>Comparison of number of bikes rented (year)</vt:lpstr>
      <vt:lpstr>Comparison of number of bikes rented (type of day)</vt:lpstr>
      <vt:lpstr>Comparison of number of bikes rented in year 2018</vt:lpstr>
      <vt:lpstr>Comparison of number of bikes rented in year 2017</vt:lpstr>
      <vt:lpstr>Distribution of bike rentals according to rainfall intensity</vt:lpstr>
      <vt:lpstr>Distribution of bike rentals according to snowfall intensity</vt:lpstr>
      <vt:lpstr>Distribution of bike rentals according to temperature intensity</vt:lpstr>
      <vt:lpstr>Distribution of bike rentals according to visibility</vt:lpstr>
      <vt:lpstr>Model preparation</vt:lpstr>
      <vt:lpstr>Models used</vt:lpstr>
      <vt:lpstr>Challenges faced</vt:lpstr>
      <vt:lpstr>Conclusion</vt:lpstr>
      <vt:lpstr> 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Supervised machine learning(regression)-  Bike sharing demand prediction                 Mohammed arifuddin atif</dc:title>
  <dc:creator>Hemant Gupta</dc:creator>
  <cp:lastModifiedBy>Hemant Gupta</cp:lastModifiedBy>
  <cp:revision>10</cp:revision>
  <dcterms:created xsi:type="dcterms:W3CDTF">2024-01-30T07:38:25Z</dcterms:created>
  <dcterms:modified xsi:type="dcterms:W3CDTF">2024-01-30T14:32:38Z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2024-01-30T00:00:00Z</vt:filetime>
  </property>
  <property fmtid="{D5CDD505-2E9C-101B-9397-08002B2CF9AE}" pid="5" name="Producer">
    <vt:lpwstr>Microsoft® PowerPoint® for Microsoft 365</vt:lpwstr>
  </property>
</Properties>
</file>