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Clear Sans" charset="1" panose="020B0503030202020304"/>
      <p:regular r:id="rId22"/>
    </p:embeddedFont>
    <p:embeddedFont>
      <p:font typeface="Migra Extra-Light" charset="1" panose="00000300000000000000"/>
      <p:regular r:id="rId23"/>
    </p:embeddedFont>
    <p:embeddedFont>
      <p:font typeface="Canva Sans Bold" charset="1" panose="020B0803030501040103"/>
      <p:regular r:id="rId24"/>
    </p:embeddedFont>
    <p:embeddedFont>
      <p:font typeface="Canva Sans" charset="1" panose="020B0503030501040103"/>
      <p:regular r:id="rId25"/>
    </p:embeddedFont>
    <p:embeddedFont>
      <p:font typeface="Clear Sans Medium" charset="1" panose="020B0603030202020304"/>
      <p:regular r:id="rId26"/>
    </p:embeddedFont>
    <p:embeddedFont>
      <p:font typeface="Migra Ultra-Bold" charset="1" panose="00000900000000000000"/>
      <p:regular r:id="rId27"/>
    </p:embeddedFont>
    <p:embeddedFont>
      <p:font typeface="Clear Sans Bold" charset="1" panose="020B08030302020203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E6DA"/>
        </a:solidFill>
      </p:bgPr>
    </p:bg>
    <p:spTree>
      <p:nvGrpSpPr>
        <p:cNvPr id="1" name=""/>
        <p:cNvGrpSpPr/>
        <p:nvPr/>
      </p:nvGrpSpPr>
      <p:grpSpPr>
        <a:xfrm>
          <a:off x="0" y="0"/>
          <a:ext cx="0" cy="0"/>
          <a:chOff x="0" y="0"/>
          <a:chExt cx="0" cy="0"/>
        </a:xfrm>
      </p:grpSpPr>
      <p:sp>
        <p:nvSpPr>
          <p:cNvPr name="Freeform 2" id="2"/>
          <p:cNvSpPr/>
          <p:nvPr/>
        </p:nvSpPr>
        <p:spPr>
          <a:xfrm flipH="false" flipV="false" rot="0">
            <a:off x="1073349" y="1028700"/>
            <a:ext cx="2081167" cy="2081167"/>
          </a:xfrm>
          <a:custGeom>
            <a:avLst/>
            <a:gdLst/>
            <a:ahLst/>
            <a:cxnLst/>
            <a:rect r="r" b="b" t="t" l="l"/>
            <a:pathLst>
              <a:path h="2081167" w="2081167">
                <a:moveTo>
                  <a:pt x="0" y="0"/>
                </a:moveTo>
                <a:lnTo>
                  <a:pt x="2081167" y="0"/>
                </a:lnTo>
                <a:lnTo>
                  <a:pt x="2081167" y="2081167"/>
                </a:lnTo>
                <a:lnTo>
                  <a:pt x="0" y="2081167"/>
                </a:lnTo>
                <a:lnTo>
                  <a:pt x="0" y="0"/>
                </a:lnTo>
                <a:close/>
              </a:path>
            </a:pathLst>
          </a:custGeom>
          <a:blipFill>
            <a:blip r:embed="rId2"/>
            <a:stretch>
              <a:fillRect l="0" t="0" r="0" b="0"/>
            </a:stretch>
          </a:blipFill>
        </p:spPr>
      </p:sp>
      <p:grpSp>
        <p:nvGrpSpPr>
          <p:cNvPr name="Group 3" id="3"/>
          <p:cNvGrpSpPr/>
          <p:nvPr/>
        </p:nvGrpSpPr>
        <p:grpSpPr>
          <a:xfrm rot="0">
            <a:off x="2381130" y="5143500"/>
            <a:ext cx="14060136" cy="2343822"/>
            <a:chOff x="0" y="0"/>
            <a:chExt cx="18746847" cy="3125096"/>
          </a:xfrm>
        </p:grpSpPr>
        <p:sp>
          <p:nvSpPr>
            <p:cNvPr name="TextBox 4" id="4"/>
            <p:cNvSpPr txBox="true"/>
            <p:nvPr/>
          </p:nvSpPr>
          <p:spPr>
            <a:xfrm rot="0">
              <a:off x="0" y="2502372"/>
              <a:ext cx="18746847" cy="622723"/>
            </a:xfrm>
            <a:prstGeom prst="rect">
              <a:avLst/>
            </a:prstGeom>
          </p:spPr>
          <p:txBody>
            <a:bodyPr anchor="t" rtlCol="false" tIns="0" lIns="0" bIns="0" rIns="0">
              <a:spAutoFit/>
            </a:bodyPr>
            <a:lstStyle/>
            <a:p>
              <a:pPr algn="ctr">
                <a:lnSpc>
                  <a:spcPts val="3919"/>
                </a:lnSpc>
                <a:spcBef>
                  <a:spcPct val="0"/>
                </a:spcBef>
              </a:pPr>
              <a:r>
                <a:rPr lang="en-US" sz="2799" spc="335">
                  <a:solidFill>
                    <a:srgbClr val="02376D"/>
                  </a:solidFill>
                  <a:latin typeface="Clear Sans"/>
                  <a:ea typeface="Clear Sans"/>
                  <a:cs typeface="Clear Sans"/>
                  <a:sym typeface="Clear Sans"/>
                </a:rPr>
                <a:t>TO MONUMENTS AND MUSEUMS</a:t>
              </a:r>
            </a:p>
          </p:txBody>
        </p:sp>
        <p:sp>
          <p:nvSpPr>
            <p:cNvPr name="TextBox 5" id="5"/>
            <p:cNvSpPr txBox="true"/>
            <p:nvPr/>
          </p:nvSpPr>
          <p:spPr>
            <a:xfrm rot="0">
              <a:off x="0" y="-9525"/>
              <a:ext cx="18746847" cy="2434396"/>
            </a:xfrm>
            <a:prstGeom prst="rect">
              <a:avLst/>
            </a:prstGeom>
          </p:spPr>
          <p:txBody>
            <a:bodyPr anchor="t" rtlCol="false" tIns="0" lIns="0" bIns="0" rIns="0">
              <a:spAutoFit/>
            </a:bodyPr>
            <a:lstStyle/>
            <a:p>
              <a:pPr algn="ctr">
                <a:lnSpc>
                  <a:spcPts val="13146"/>
                </a:lnSpc>
              </a:pPr>
              <a:r>
                <a:rPr lang="en-US" sz="11951">
                  <a:solidFill>
                    <a:srgbClr val="02376D"/>
                  </a:solidFill>
                  <a:latin typeface="Migra Extra-Light"/>
                  <a:ea typeface="Migra Extra-Light"/>
                  <a:cs typeface="Migra Extra-Light"/>
                  <a:sym typeface="Migra Extra-Light"/>
                </a:rPr>
                <a:t>Ticketless Entry System</a:t>
              </a:r>
            </a:p>
          </p:txBody>
        </p:sp>
      </p:grpSp>
      <p:sp>
        <p:nvSpPr>
          <p:cNvPr name="TextBox 6" id="6"/>
          <p:cNvSpPr txBox="true"/>
          <p:nvPr/>
        </p:nvSpPr>
        <p:spPr>
          <a:xfrm rot="0">
            <a:off x="3796783" y="885825"/>
            <a:ext cx="13462517" cy="1219823"/>
          </a:xfrm>
          <a:prstGeom prst="rect">
            <a:avLst/>
          </a:prstGeom>
        </p:spPr>
        <p:txBody>
          <a:bodyPr anchor="t" rtlCol="false" tIns="0" lIns="0" bIns="0" rIns="0">
            <a:spAutoFit/>
          </a:bodyPr>
          <a:lstStyle/>
          <a:p>
            <a:pPr algn="ctr">
              <a:lnSpc>
                <a:spcPts val="9940"/>
              </a:lnSpc>
            </a:pPr>
            <a:r>
              <a:rPr lang="en-US" sz="7100" b="true">
                <a:solidFill>
                  <a:srgbClr val="02376D"/>
                </a:solidFill>
                <a:latin typeface="Canva Sans Bold"/>
                <a:ea typeface="Canva Sans Bold"/>
                <a:cs typeface="Canva Sans Bold"/>
                <a:sym typeface="Canva Sans Bold"/>
              </a:rPr>
              <a:t>KIET GROUP OF INSTITUTIONS</a:t>
            </a:r>
          </a:p>
        </p:txBody>
      </p:sp>
      <p:sp>
        <p:nvSpPr>
          <p:cNvPr name="TextBox 7" id="7"/>
          <p:cNvSpPr txBox="true"/>
          <p:nvPr/>
        </p:nvSpPr>
        <p:spPr>
          <a:xfrm rot="0">
            <a:off x="3801310" y="2186583"/>
            <a:ext cx="13457990" cy="1780540"/>
          </a:xfrm>
          <a:prstGeom prst="rect">
            <a:avLst/>
          </a:prstGeom>
        </p:spPr>
        <p:txBody>
          <a:bodyPr anchor="t" rtlCol="false" tIns="0" lIns="0" bIns="0" rIns="0">
            <a:spAutoFit/>
          </a:bodyPr>
          <a:lstStyle/>
          <a:p>
            <a:pPr algn="just" marL="0" indent="0" lvl="0">
              <a:lnSpc>
                <a:spcPts val="4759"/>
              </a:lnSpc>
              <a:spcBef>
                <a:spcPct val="0"/>
              </a:spcBef>
            </a:pPr>
            <a:r>
              <a:rPr lang="en-US" sz="3399">
                <a:solidFill>
                  <a:srgbClr val="000000"/>
                </a:solidFill>
                <a:latin typeface="Canva Sans"/>
                <a:ea typeface="Canva Sans"/>
                <a:cs typeface="Canva Sans"/>
                <a:sym typeface="Canva Sans"/>
              </a:rPr>
              <a:t>(</a:t>
            </a:r>
            <a:r>
              <a:rPr lang="en-US" sz="3399" strike="noStrike" u="none">
                <a:solidFill>
                  <a:srgbClr val="000000"/>
                </a:solidFill>
                <a:latin typeface="Canva Sans"/>
                <a:ea typeface="Canva Sans"/>
                <a:cs typeface="Canva Sans"/>
                <a:sym typeface="Canva Sans"/>
              </a:rPr>
              <a:t>A</a:t>
            </a:r>
            <a:r>
              <a:rPr lang="en-US" sz="3399" strike="noStrike" u="none">
                <a:solidFill>
                  <a:srgbClr val="000000"/>
                </a:solidFill>
                <a:latin typeface="Canva Sans"/>
                <a:ea typeface="Canva Sans"/>
                <a:cs typeface="Canva Sans"/>
                <a:sym typeface="Canva Sans"/>
              </a:rPr>
              <a:t>ffiliate</a:t>
            </a:r>
            <a:r>
              <a:rPr lang="en-US" sz="3399" strike="noStrike" u="none">
                <a:solidFill>
                  <a:srgbClr val="000000"/>
                </a:solidFill>
                <a:latin typeface="Canva Sans"/>
                <a:ea typeface="Canva Sans"/>
                <a:cs typeface="Canva Sans"/>
                <a:sym typeface="Canva Sans"/>
              </a:rPr>
              <a:t>d</a:t>
            </a:r>
            <a:r>
              <a:rPr lang="en-US" sz="3399" strike="noStrike" u="none">
                <a:solidFill>
                  <a:srgbClr val="000000"/>
                </a:solidFill>
                <a:latin typeface="Canva Sans"/>
                <a:ea typeface="Canva Sans"/>
                <a:cs typeface="Canva Sans"/>
                <a:sym typeface="Canva Sans"/>
              </a:rPr>
              <a:t> to Dr. A. P. J. Ab</a:t>
            </a:r>
            <a:r>
              <a:rPr lang="en-US" sz="3399" strike="noStrike" u="none">
                <a:solidFill>
                  <a:srgbClr val="000000"/>
                </a:solidFill>
                <a:latin typeface="Canva Sans"/>
                <a:ea typeface="Canva Sans"/>
                <a:cs typeface="Canva Sans"/>
                <a:sym typeface="Canva Sans"/>
              </a:rPr>
              <a:t>d</a:t>
            </a:r>
            <a:r>
              <a:rPr lang="en-US" sz="3399" strike="noStrike" u="none">
                <a:solidFill>
                  <a:srgbClr val="000000"/>
                </a:solidFill>
                <a:latin typeface="Canva Sans"/>
                <a:ea typeface="Canva Sans"/>
                <a:cs typeface="Canva Sans"/>
                <a:sym typeface="Canva Sans"/>
              </a:rPr>
              <a:t>ul</a:t>
            </a:r>
            <a:r>
              <a:rPr lang="en-US" sz="3399" strike="noStrike" u="none">
                <a:solidFill>
                  <a:srgbClr val="000000"/>
                </a:solidFill>
                <a:latin typeface="Canva Sans"/>
                <a:ea typeface="Canva Sans"/>
                <a:cs typeface="Canva Sans"/>
                <a:sym typeface="Canva Sans"/>
              </a:rPr>
              <a:t> </a:t>
            </a:r>
            <a:r>
              <a:rPr lang="en-US" sz="3399" strike="noStrike" u="none">
                <a:solidFill>
                  <a:srgbClr val="000000"/>
                </a:solidFill>
                <a:latin typeface="Canva Sans"/>
                <a:ea typeface="Canva Sans"/>
                <a:cs typeface="Canva Sans"/>
                <a:sym typeface="Canva Sans"/>
              </a:rPr>
              <a:t>K</a:t>
            </a:r>
            <a:r>
              <a:rPr lang="en-US" sz="3399" strike="noStrike" u="none">
                <a:solidFill>
                  <a:srgbClr val="000000"/>
                </a:solidFill>
                <a:latin typeface="Canva Sans"/>
                <a:ea typeface="Canva Sans"/>
                <a:cs typeface="Canva Sans"/>
                <a:sym typeface="Canva Sans"/>
              </a:rPr>
              <a:t>a</a:t>
            </a:r>
            <a:r>
              <a:rPr lang="en-US" sz="3399" strike="noStrike" u="none">
                <a:solidFill>
                  <a:srgbClr val="000000"/>
                </a:solidFill>
                <a:latin typeface="Canva Sans"/>
                <a:ea typeface="Canva Sans"/>
                <a:cs typeface="Canva Sans"/>
                <a:sym typeface="Canva Sans"/>
              </a:rPr>
              <a:t>lam</a:t>
            </a:r>
            <a:r>
              <a:rPr lang="en-US" sz="3399" strike="noStrike" u="none">
                <a:solidFill>
                  <a:srgbClr val="000000"/>
                </a:solidFill>
                <a:latin typeface="Canva Sans"/>
                <a:ea typeface="Canva Sans"/>
                <a:cs typeface="Canva Sans"/>
                <a:sym typeface="Canva Sans"/>
              </a:rPr>
              <a:t> </a:t>
            </a:r>
            <a:r>
              <a:rPr lang="en-US" sz="3399" strike="noStrike" u="none">
                <a:solidFill>
                  <a:srgbClr val="000000"/>
                </a:solidFill>
                <a:latin typeface="Canva Sans"/>
                <a:ea typeface="Canva Sans"/>
                <a:cs typeface="Canva Sans"/>
                <a:sym typeface="Canva Sans"/>
              </a:rPr>
              <a:t>Technica</a:t>
            </a:r>
            <a:r>
              <a:rPr lang="en-US" sz="3399" strike="noStrike" u="none">
                <a:solidFill>
                  <a:srgbClr val="000000"/>
                </a:solidFill>
                <a:latin typeface="Canva Sans"/>
                <a:ea typeface="Canva Sans"/>
                <a:cs typeface="Canva Sans"/>
                <a:sym typeface="Canva Sans"/>
              </a:rPr>
              <a:t>l</a:t>
            </a:r>
            <a:r>
              <a:rPr lang="en-US" sz="3399" strike="noStrike" u="none">
                <a:solidFill>
                  <a:srgbClr val="000000"/>
                </a:solidFill>
                <a:latin typeface="Canva Sans"/>
                <a:ea typeface="Canva Sans"/>
                <a:cs typeface="Canva Sans"/>
                <a:sym typeface="Canva Sans"/>
              </a:rPr>
              <a:t> Un</a:t>
            </a:r>
            <a:r>
              <a:rPr lang="en-US" sz="3399" strike="noStrike" u="none">
                <a:solidFill>
                  <a:srgbClr val="000000"/>
                </a:solidFill>
                <a:latin typeface="Canva Sans"/>
                <a:ea typeface="Canva Sans"/>
                <a:cs typeface="Canva Sans"/>
                <a:sym typeface="Canva Sans"/>
              </a:rPr>
              <a:t>i</a:t>
            </a:r>
            <a:r>
              <a:rPr lang="en-US" sz="3399" strike="noStrike" u="none">
                <a:solidFill>
                  <a:srgbClr val="000000"/>
                </a:solidFill>
                <a:latin typeface="Canva Sans"/>
                <a:ea typeface="Canva Sans"/>
                <a:cs typeface="Canva Sans"/>
                <a:sym typeface="Canva Sans"/>
              </a:rPr>
              <a:t>v</a:t>
            </a:r>
            <a:r>
              <a:rPr lang="en-US" sz="3399" strike="noStrike" u="none">
                <a:solidFill>
                  <a:srgbClr val="000000"/>
                </a:solidFill>
                <a:latin typeface="Canva Sans"/>
                <a:ea typeface="Canva Sans"/>
                <a:cs typeface="Canva Sans"/>
                <a:sym typeface="Canva Sans"/>
              </a:rPr>
              <a:t>e</a:t>
            </a:r>
            <a:r>
              <a:rPr lang="en-US" sz="3399" strike="noStrike" u="none">
                <a:solidFill>
                  <a:srgbClr val="000000"/>
                </a:solidFill>
                <a:latin typeface="Canva Sans"/>
                <a:ea typeface="Canva Sans"/>
                <a:cs typeface="Canva Sans"/>
                <a:sym typeface="Canva Sans"/>
              </a:rPr>
              <a:t>rs</a:t>
            </a:r>
            <a:r>
              <a:rPr lang="en-US" sz="3399" strike="noStrike" u="none">
                <a:solidFill>
                  <a:srgbClr val="000000"/>
                </a:solidFill>
                <a:latin typeface="Canva Sans"/>
                <a:ea typeface="Canva Sans"/>
                <a:cs typeface="Canva Sans"/>
                <a:sym typeface="Canva Sans"/>
              </a:rPr>
              <a:t>it</a:t>
            </a:r>
            <a:r>
              <a:rPr lang="en-US" sz="3399" strike="noStrike" u="none">
                <a:solidFill>
                  <a:srgbClr val="000000"/>
                </a:solidFill>
                <a:latin typeface="Canva Sans"/>
                <a:ea typeface="Canva Sans"/>
                <a:cs typeface="Canva Sans"/>
                <a:sym typeface="Canva Sans"/>
              </a:rPr>
              <a:t>y,</a:t>
            </a:r>
            <a:r>
              <a:rPr lang="en-US" sz="3399" strike="noStrike" u="none">
                <a:solidFill>
                  <a:srgbClr val="000000"/>
                </a:solidFill>
                <a:latin typeface="Canva Sans"/>
                <a:ea typeface="Canva Sans"/>
                <a:cs typeface="Canva Sans"/>
                <a:sym typeface="Canva Sans"/>
              </a:rPr>
              <a:t> </a:t>
            </a:r>
            <a:r>
              <a:rPr lang="en-US" sz="3399" strike="noStrike" u="none">
                <a:solidFill>
                  <a:srgbClr val="000000"/>
                </a:solidFill>
                <a:latin typeface="Canva Sans"/>
                <a:ea typeface="Canva Sans"/>
                <a:cs typeface="Canva Sans"/>
                <a:sym typeface="Canva Sans"/>
              </a:rPr>
              <a:t>Luckn</a:t>
            </a:r>
            <a:r>
              <a:rPr lang="en-US" sz="3399" strike="noStrike" u="none">
                <a:solidFill>
                  <a:srgbClr val="000000"/>
                </a:solidFill>
                <a:latin typeface="Canva Sans"/>
                <a:ea typeface="Canva Sans"/>
                <a:cs typeface="Canva Sans"/>
                <a:sym typeface="Canva Sans"/>
              </a:rPr>
              <a:t>o</a:t>
            </a:r>
            <a:r>
              <a:rPr lang="en-US" sz="3399" strike="noStrike" u="none">
                <a:solidFill>
                  <a:srgbClr val="000000"/>
                </a:solidFill>
                <a:latin typeface="Canva Sans"/>
                <a:ea typeface="Canva Sans"/>
                <a:cs typeface="Canva Sans"/>
                <a:sym typeface="Canva Sans"/>
              </a:rPr>
              <a:t>w, U.P.,</a:t>
            </a:r>
            <a:r>
              <a:rPr lang="en-US" sz="3399" strike="noStrike" u="none">
                <a:solidFill>
                  <a:srgbClr val="000000"/>
                </a:solidFill>
                <a:latin typeface="Canva Sans"/>
                <a:ea typeface="Canva Sans"/>
                <a:cs typeface="Canva Sans"/>
                <a:sym typeface="Canva Sans"/>
              </a:rPr>
              <a:t> </a:t>
            </a:r>
            <a:r>
              <a:rPr lang="en-US" sz="3399" strike="noStrike" u="none">
                <a:solidFill>
                  <a:srgbClr val="000000"/>
                </a:solidFill>
                <a:latin typeface="Canva Sans"/>
                <a:ea typeface="Canva Sans"/>
                <a:cs typeface="Canva Sans"/>
                <a:sym typeface="Canva Sans"/>
              </a:rPr>
              <a:t>In</a:t>
            </a:r>
            <a:r>
              <a:rPr lang="en-US" sz="3399" strike="noStrike" u="none">
                <a:solidFill>
                  <a:srgbClr val="000000"/>
                </a:solidFill>
                <a:latin typeface="Canva Sans"/>
                <a:ea typeface="Canva Sans"/>
                <a:cs typeface="Canva Sans"/>
                <a:sym typeface="Canva Sans"/>
              </a:rPr>
              <a:t>d</a:t>
            </a:r>
            <a:r>
              <a:rPr lang="en-US" sz="3399" strike="noStrike" u="none">
                <a:solidFill>
                  <a:srgbClr val="000000"/>
                </a:solidFill>
                <a:latin typeface="Canva Sans"/>
                <a:ea typeface="Canva Sans"/>
                <a:cs typeface="Canva Sans"/>
                <a:sym typeface="Canva Sans"/>
              </a:rPr>
              <a:t>ia)</a:t>
            </a:r>
          </a:p>
          <a:p>
            <a:pPr algn="just" marL="0" indent="0" lvl="0">
              <a:lnSpc>
                <a:spcPts val="475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E6DA"/>
        </a:solidFill>
      </p:bgPr>
    </p:bg>
    <p:spTree>
      <p:nvGrpSpPr>
        <p:cNvPr id="1" name=""/>
        <p:cNvGrpSpPr/>
        <p:nvPr/>
      </p:nvGrpSpPr>
      <p:grpSpPr>
        <a:xfrm>
          <a:off x="0" y="0"/>
          <a:ext cx="0" cy="0"/>
          <a:chOff x="0" y="0"/>
          <a:chExt cx="0" cy="0"/>
        </a:xfrm>
      </p:grpSpPr>
      <p:grpSp>
        <p:nvGrpSpPr>
          <p:cNvPr name="Group 2" id="2"/>
          <p:cNvGrpSpPr/>
          <p:nvPr/>
        </p:nvGrpSpPr>
        <p:grpSpPr>
          <a:xfrm rot="0">
            <a:off x="8628894" y="1296403"/>
            <a:ext cx="7563352" cy="2368566"/>
            <a:chOff x="0" y="0"/>
            <a:chExt cx="5705902" cy="1786880"/>
          </a:xfrm>
        </p:grpSpPr>
        <p:sp>
          <p:nvSpPr>
            <p:cNvPr name="Freeform 3" id="3"/>
            <p:cNvSpPr/>
            <p:nvPr/>
          </p:nvSpPr>
          <p:spPr>
            <a:xfrm flipH="false" flipV="false" rot="0">
              <a:off x="0" y="0"/>
              <a:ext cx="5705902" cy="1786880"/>
            </a:xfrm>
            <a:custGeom>
              <a:avLst/>
              <a:gdLst/>
              <a:ahLst/>
              <a:cxnLst/>
              <a:rect r="r" b="b" t="t" l="l"/>
              <a:pathLst>
                <a:path h="1786880" w="5705902">
                  <a:moveTo>
                    <a:pt x="30708" y="0"/>
                  </a:moveTo>
                  <a:lnTo>
                    <a:pt x="5675194" y="0"/>
                  </a:lnTo>
                  <a:cubicBezTo>
                    <a:pt x="5692153" y="0"/>
                    <a:pt x="5705902" y="13749"/>
                    <a:pt x="5705902" y="30708"/>
                  </a:cubicBezTo>
                  <a:lnTo>
                    <a:pt x="5705902" y="1756172"/>
                  </a:lnTo>
                  <a:cubicBezTo>
                    <a:pt x="5705902" y="1764316"/>
                    <a:pt x="5702666" y="1772127"/>
                    <a:pt x="5696907" y="1777886"/>
                  </a:cubicBezTo>
                  <a:cubicBezTo>
                    <a:pt x="5691149" y="1783645"/>
                    <a:pt x="5683338" y="1786880"/>
                    <a:pt x="5675194" y="1786880"/>
                  </a:cubicBezTo>
                  <a:lnTo>
                    <a:pt x="30708" y="1786880"/>
                  </a:lnTo>
                  <a:cubicBezTo>
                    <a:pt x="13749" y="1786880"/>
                    <a:pt x="0" y="1773132"/>
                    <a:pt x="0" y="1756172"/>
                  </a:cubicBezTo>
                  <a:lnTo>
                    <a:pt x="0" y="30708"/>
                  </a:lnTo>
                  <a:cubicBezTo>
                    <a:pt x="0" y="13749"/>
                    <a:pt x="13749" y="0"/>
                    <a:pt x="30708" y="0"/>
                  </a:cubicBezTo>
                  <a:close/>
                </a:path>
              </a:pathLst>
            </a:custGeom>
            <a:solidFill>
              <a:srgbClr val="F2E6DA"/>
            </a:solidFill>
            <a:ln w="19050" cap="rnd">
              <a:solidFill>
                <a:srgbClr val="000000"/>
              </a:solidFill>
              <a:prstDash val="solid"/>
              <a:round/>
            </a:ln>
          </p:spPr>
        </p:sp>
        <p:sp>
          <p:nvSpPr>
            <p:cNvPr name="TextBox 4" id="4"/>
            <p:cNvSpPr txBox="true"/>
            <p:nvPr/>
          </p:nvSpPr>
          <p:spPr>
            <a:xfrm>
              <a:off x="0" y="-38100"/>
              <a:ext cx="5705902" cy="1824980"/>
            </a:xfrm>
            <a:prstGeom prst="rect">
              <a:avLst/>
            </a:prstGeom>
          </p:spPr>
          <p:txBody>
            <a:bodyPr anchor="ctr" rtlCol="false" tIns="190500" lIns="190500" bIns="190500" rIns="190500"/>
            <a:lstStyle/>
            <a:p>
              <a:pPr algn="l">
                <a:lnSpc>
                  <a:spcPts val="2520"/>
                </a:lnSpc>
              </a:pPr>
              <a:r>
                <a:rPr lang="en-US" sz="1800">
                  <a:solidFill>
                    <a:srgbClr val="02376D"/>
                  </a:solidFill>
                  <a:latin typeface="Clear Sans"/>
                  <a:ea typeface="Clear Sans"/>
                  <a:cs typeface="Clear Sans"/>
                  <a:sym typeface="Clear Sans"/>
                </a:rPr>
                <a:t>“We have provided point of sale (POS) devices at all the tourist sites in the country for e-ticketing to provide the facility of cashless purchase of tickets. The tourists are being encouraged to purchase tickets with cashless transactions,” said </a:t>
              </a:r>
              <a:r>
                <a:rPr lang="en-US" sz="1800" b="true">
                  <a:solidFill>
                    <a:srgbClr val="02376D"/>
                  </a:solidFill>
                  <a:latin typeface="Clear Sans Bold"/>
                  <a:ea typeface="Clear Sans Bold"/>
                  <a:cs typeface="Clear Sans Bold"/>
                  <a:sym typeface="Clear Sans Bold"/>
                </a:rPr>
                <a:t>Mahesh Sharma, Union Minister of State (Independent) for Tourism and Culture.</a:t>
              </a:r>
            </a:p>
          </p:txBody>
        </p:sp>
      </p:grpSp>
      <p:grpSp>
        <p:nvGrpSpPr>
          <p:cNvPr name="Group 5" id="5"/>
          <p:cNvGrpSpPr/>
          <p:nvPr/>
        </p:nvGrpSpPr>
        <p:grpSpPr>
          <a:xfrm rot="0">
            <a:off x="15287682" y="3130707"/>
            <a:ext cx="1138363" cy="1138358"/>
            <a:chOff x="0" y="0"/>
            <a:chExt cx="6350000" cy="6349975"/>
          </a:xfrm>
        </p:grpSpPr>
        <p:sp>
          <p:nvSpPr>
            <p:cNvPr name="Freeform 6" id="6"/>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0" t="-596" r="0" b="-36737"/>
              </a:stretch>
            </a:blipFill>
            <a:ln w="38100" cap="sq">
              <a:solidFill>
                <a:srgbClr val="000000"/>
              </a:solidFill>
              <a:prstDash val="solid"/>
              <a:miter/>
            </a:ln>
          </p:spPr>
        </p:sp>
      </p:grpSp>
      <p:sp>
        <p:nvSpPr>
          <p:cNvPr name="TextBox 7" id="7"/>
          <p:cNvSpPr txBox="true"/>
          <p:nvPr/>
        </p:nvSpPr>
        <p:spPr>
          <a:xfrm rot="0">
            <a:off x="1878872" y="1175761"/>
            <a:ext cx="7090091" cy="2524125"/>
          </a:xfrm>
          <a:prstGeom prst="rect">
            <a:avLst/>
          </a:prstGeom>
        </p:spPr>
        <p:txBody>
          <a:bodyPr anchor="t" rtlCol="false" tIns="0" lIns="0" bIns="0" rIns="0">
            <a:spAutoFit/>
          </a:bodyPr>
          <a:lstStyle/>
          <a:p>
            <a:pPr algn="l">
              <a:lnSpc>
                <a:spcPts val="9600"/>
              </a:lnSpc>
            </a:pPr>
            <a:r>
              <a:rPr lang="en-US" sz="8000">
                <a:solidFill>
                  <a:srgbClr val="02376D"/>
                </a:solidFill>
                <a:latin typeface="Migra Extra-Light"/>
                <a:ea typeface="Migra Extra-Light"/>
                <a:cs typeface="Migra Extra-Light"/>
                <a:sym typeface="Migra Extra-Light"/>
              </a:rPr>
              <a:t>Sales Improvement</a:t>
            </a:r>
          </a:p>
        </p:txBody>
      </p:sp>
      <p:grpSp>
        <p:nvGrpSpPr>
          <p:cNvPr name="Group 8" id="8"/>
          <p:cNvGrpSpPr/>
          <p:nvPr/>
        </p:nvGrpSpPr>
        <p:grpSpPr>
          <a:xfrm rot="0">
            <a:off x="2920333" y="5268085"/>
            <a:ext cx="4434306" cy="1371058"/>
            <a:chOff x="0" y="0"/>
            <a:chExt cx="5912409" cy="1828077"/>
          </a:xfrm>
        </p:grpSpPr>
        <p:sp>
          <p:nvSpPr>
            <p:cNvPr name="TextBox 9" id="9"/>
            <p:cNvSpPr txBox="true"/>
            <p:nvPr/>
          </p:nvSpPr>
          <p:spPr>
            <a:xfrm rot="0">
              <a:off x="0" y="-38100"/>
              <a:ext cx="5912409" cy="6858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Convenience</a:t>
              </a:r>
            </a:p>
          </p:txBody>
        </p:sp>
        <p:sp>
          <p:nvSpPr>
            <p:cNvPr name="TextBox 10" id="10"/>
            <p:cNvSpPr txBox="true"/>
            <p:nvPr/>
          </p:nvSpPr>
          <p:spPr>
            <a:xfrm rot="0">
              <a:off x="0" y="744132"/>
              <a:ext cx="5912409" cy="10839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Visitors can easily purchase tickets online or via mobile app.</a:t>
              </a:r>
            </a:p>
          </p:txBody>
        </p:sp>
      </p:grpSp>
      <p:grpSp>
        <p:nvGrpSpPr>
          <p:cNvPr name="Group 11" id="11"/>
          <p:cNvGrpSpPr/>
          <p:nvPr/>
        </p:nvGrpSpPr>
        <p:grpSpPr>
          <a:xfrm rot="0">
            <a:off x="2920333" y="7960695"/>
            <a:ext cx="4434306" cy="1371058"/>
            <a:chOff x="0" y="0"/>
            <a:chExt cx="5912409" cy="1828077"/>
          </a:xfrm>
        </p:grpSpPr>
        <p:sp>
          <p:nvSpPr>
            <p:cNvPr name="TextBox 12" id="12"/>
            <p:cNvSpPr txBox="true"/>
            <p:nvPr/>
          </p:nvSpPr>
          <p:spPr>
            <a:xfrm rot="0">
              <a:off x="0" y="-38100"/>
              <a:ext cx="5912409" cy="6858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Accessibility</a:t>
              </a:r>
            </a:p>
          </p:txBody>
        </p:sp>
        <p:sp>
          <p:nvSpPr>
            <p:cNvPr name="TextBox 13" id="13"/>
            <p:cNvSpPr txBox="true"/>
            <p:nvPr/>
          </p:nvSpPr>
          <p:spPr>
            <a:xfrm rot="0">
              <a:off x="0" y="744132"/>
              <a:ext cx="5912409" cy="10839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24/7 availability enables ticket purchases anytime, anywhere.</a:t>
              </a:r>
            </a:p>
          </p:txBody>
        </p:sp>
      </p:grpSp>
      <p:grpSp>
        <p:nvGrpSpPr>
          <p:cNvPr name="Group 14" id="14"/>
          <p:cNvGrpSpPr/>
          <p:nvPr/>
        </p:nvGrpSpPr>
        <p:grpSpPr>
          <a:xfrm rot="0">
            <a:off x="11247837" y="5268085"/>
            <a:ext cx="4434306" cy="1371058"/>
            <a:chOff x="0" y="0"/>
            <a:chExt cx="5912409" cy="1828077"/>
          </a:xfrm>
        </p:grpSpPr>
        <p:sp>
          <p:nvSpPr>
            <p:cNvPr name="TextBox 15" id="15"/>
            <p:cNvSpPr txBox="true"/>
            <p:nvPr/>
          </p:nvSpPr>
          <p:spPr>
            <a:xfrm rot="0">
              <a:off x="0" y="-38100"/>
              <a:ext cx="5912409" cy="6858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Increased Reach</a:t>
              </a:r>
            </a:p>
          </p:txBody>
        </p:sp>
        <p:sp>
          <p:nvSpPr>
            <p:cNvPr name="TextBox 16" id="16"/>
            <p:cNvSpPr txBox="true"/>
            <p:nvPr/>
          </p:nvSpPr>
          <p:spPr>
            <a:xfrm rot="0">
              <a:off x="0" y="744132"/>
              <a:ext cx="5912409" cy="10839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Attracts a wider audience beyond local visitors.</a:t>
              </a:r>
            </a:p>
          </p:txBody>
        </p:sp>
      </p:grpSp>
      <p:grpSp>
        <p:nvGrpSpPr>
          <p:cNvPr name="Group 17" id="17"/>
          <p:cNvGrpSpPr/>
          <p:nvPr/>
        </p:nvGrpSpPr>
        <p:grpSpPr>
          <a:xfrm rot="0">
            <a:off x="11247837" y="7960695"/>
            <a:ext cx="4434306" cy="1790158"/>
            <a:chOff x="0" y="0"/>
            <a:chExt cx="5912409" cy="2386877"/>
          </a:xfrm>
        </p:grpSpPr>
        <p:sp>
          <p:nvSpPr>
            <p:cNvPr name="TextBox 18" id="18"/>
            <p:cNvSpPr txBox="true"/>
            <p:nvPr/>
          </p:nvSpPr>
          <p:spPr>
            <a:xfrm rot="0">
              <a:off x="0" y="-38100"/>
              <a:ext cx="5912409" cy="6858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Flexibility</a:t>
              </a:r>
            </a:p>
          </p:txBody>
        </p:sp>
        <p:sp>
          <p:nvSpPr>
            <p:cNvPr name="TextBox 19" id="19"/>
            <p:cNvSpPr txBox="true"/>
            <p:nvPr/>
          </p:nvSpPr>
          <p:spPr>
            <a:xfrm rot="0">
              <a:off x="0" y="744132"/>
              <a:ext cx="5912409" cy="1642745"/>
            </a:xfrm>
            <a:prstGeom prst="rect">
              <a:avLst/>
            </a:prstGeom>
          </p:spPr>
          <p:txBody>
            <a:bodyPr anchor="t" rtlCol="false" tIns="0" lIns="0" bIns="0" rIns="0">
              <a:spAutoFit/>
            </a:bodyPr>
            <a:lstStyle/>
            <a:p>
              <a:pPr algn="l">
                <a:lnSpc>
                  <a:spcPts val="3359"/>
                </a:lnSpc>
              </a:pPr>
              <a:r>
                <a:rPr lang="en-US" sz="2400">
                  <a:solidFill>
                    <a:srgbClr val="02376D"/>
                  </a:solidFill>
                  <a:latin typeface="Clear Sans"/>
                  <a:ea typeface="Clear Sans"/>
                  <a:cs typeface="Clear Sans"/>
                  <a:sym typeface="Clear Sans"/>
                </a:rPr>
                <a:t>Allows visitors to plan visits according to their schedule.</a:t>
              </a:r>
            </a:p>
            <a:p>
              <a:pPr algn="l" marL="0" indent="0" lvl="0">
                <a:lnSpc>
                  <a:spcPts val="3359"/>
                </a:lnSpc>
                <a:spcBef>
                  <a:spcPct val="0"/>
                </a:spcBef>
              </a:pPr>
            </a:p>
          </p:txBody>
        </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2E66B1"/>
        </a:solidFill>
      </p:bgPr>
    </p:bg>
    <p:spTree>
      <p:nvGrpSpPr>
        <p:cNvPr id="1" name=""/>
        <p:cNvGrpSpPr/>
        <p:nvPr/>
      </p:nvGrpSpPr>
      <p:grpSpPr>
        <a:xfrm>
          <a:off x="0" y="0"/>
          <a:ext cx="0" cy="0"/>
          <a:chOff x="0" y="0"/>
          <a:chExt cx="0" cy="0"/>
        </a:xfrm>
      </p:grpSpPr>
      <p:grpSp>
        <p:nvGrpSpPr>
          <p:cNvPr name="Group 2" id="2"/>
          <p:cNvGrpSpPr/>
          <p:nvPr/>
        </p:nvGrpSpPr>
        <p:grpSpPr>
          <a:xfrm rot="0">
            <a:off x="3768848" y="2974136"/>
            <a:ext cx="4456273" cy="1654230"/>
            <a:chOff x="0" y="0"/>
            <a:chExt cx="812800" cy="301723"/>
          </a:xfrm>
        </p:grpSpPr>
        <p:sp>
          <p:nvSpPr>
            <p:cNvPr name="Freeform 3" id="3"/>
            <p:cNvSpPr/>
            <p:nvPr/>
          </p:nvSpPr>
          <p:spPr>
            <a:xfrm flipH="false" flipV="false" rot="0">
              <a:off x="0" y="0"/>
              <a:ext cx="812800" cy="301723"/>
            </a:xfrm>
            <a:custGeom>
              <a:avLst/>
              <a:gdLst/>
              <a:ahLst/>
              <a:cxnLst/>
              <a:rect r="r" b="b" t="t" l="l"/>
              <a:pathLst>
                <a:path h="301723" w="812800">
                  <a:moveTo>
                    <a:pt x="0" y="0"/>
                  </a:moveTo>
                  <a:lnTo>
                    <a:pt x="812800" y="0"/>
                  </a:lnTo>
                  <a:lnTo>
                    <a:pt x="812800" y="301723"/>
                  </a:lnTo>
                  <a:lnTo>
                    <a:pt x="0" y="301723"/>
                  </a:lnTo>
                  <a:close/>
                </a:path>
              </a:pathLst>
            </a:custGeom>
            <a:solidFill>
              <a:srgbClr val="000000">
                <a:alpha val="0"/>
              </a:srgbClr>
            </a:solidFill>
            <a:ln w="19050" cap="sq">
              <a:solidFill>
                <a:srgbClr val="F19762"/>
              </a:solidFill>
              <a:prstDash val="solid"/>
              <a:miter/>
            </a:ln>
          </p:spPr>
        </p:sp>
        <p:sp>
          <p:nvSpPr>
            <p:cNvPr name="TextBox 4" id="4"/>
            <p:cNvSpPr txBox="true"/>
            <p:nvPr/>
          </p:nvSpPr>
          <p:spPr>
            <a:xfrm>
              <a:off x="0" y="-9525"/>
              <a:ext cx="812800" cy="311248"/>
            </a:xfrm>
            <a:prstGeom prst="rect">
              <a:avLst/>
            </a:prstGeom>
          </p:spPr>
          <p:txBody>
            <a:bodyPr anchor="ctr" rtlCol="false" tIns="50800" lIns="50800" bIns="50800" rIns="50800"/>
            <a:lstStyle/>
            <a:p>
              <a:pPr algn="ctr">
                <a:lnSpc>
                  <a:spcPts val="7200"/>
                </a:lnSpc>
              </a:pPr>
              <a:r>
                <a:rPr lang="en-US" sz="6000">
                  <a:solidFill>
                    <a:srgbClr val="F2E6DA"/>
                  </a:solidFill>
                  <a:latin typeface="Clear Sans"/>
                  <a:ea typeface="Clear Sans"/>
                  <a:cs typeface="Clear Sans"/>
                  <a:sym typeface="Clear Sans"/>
                </a:rPr>
                <a:t>10%</a:t>
              </a:r>
            </a:p>
          </p:txBody>
        </p:sp>
      </p:grpSp>
      <p:sp>
        <p:nvSpPr>
          <p:cNvPr name="TextBox 5" id="5"/>
          <p:cNvSpPr txBox="true"/>
          <p:nvPr/>
        </p:nvSpPr>
        <p:spPr>
          <a:xfrm rot="0">
            <a:off x="9144000" y="2936036"/>
            <a:ext cx="7529432" cy="1981200"/>
          </a:xfrm>
          <a:prstGeom prst="rect">
            <a:avLst/>
          </a:prstGeom>
        </p:spPr>
        <p:txBody>
          <a:bodyPr anchor="t" rtlCol="false" tIns="0" lIns="0" bIns="0" rIns="0">
            <a:spAutoFit/>
          </a:bodyPr>
          <a:lstStyle/>
          <a:p>
            <a:pPr algn="l" marL="0" indent="0" lvl="0">
              <a:lnSpc>
                <a:spcPts val="3840"/>
              </a:lnSpc>
              <a:spcBef>
                <a:spcPct val="0"/>
              </a:spcBef>
            </a:pPr>
            <a:r>
              <a:rPr lang="en-US" b="true" sz="3200">
                <a:solidFill>
                  <a:srgbClr val="F2E6DA"/>
                </a:solidFill>
                <a:latin typeface="Migra Ultra-Bold"/>
                <a:ea typeface="Migra Ultra-Bold"/>
                <a:cs typeface="Migra Ultra-Bold"/>
                <a:sym typeface="Migra Ultra-Bold"/>
              </a:rPr>
              <a:t>The World Tourism Organization (UNWTO)</a:t>
            </a:r>
            <a:r>
              <a:rPr lang="en-US" sz="3200">
                <a:solidFill>
                  <a:srgbClr val="F2E6DA"/>
                </a:solidFill>
                <a:latin typeface="Migra Extra-Light"/>
                <a:ea typeface="Migra Extra-Light"/>
                <a:cs typeface="Migra Extra-Light"/>
                <a:sym typeface="Migra Extra-Light"/>
              </a:rPr>
              <a:t> highlighted that e-ticketing contributed to a 10% increase in revenue for cultural attractions in some regions.</a:t>
            </a:r>
          </a:p>
        </p:txBody>
      </p:sp>
      <p:grpSp>
        <p:nvGrpSpPr>
          <p:cNvPr name="Group 6" id="6"/>
          <p:cNvGrpSpPr/>
          <p:nvPr/>
        </p:nvGrpSpPr>
        <p:grpSpPr>
          <a:xfrm rot="0">
            <a:off x="3768848" y="5205822"/>
            <a:ext cx="4456273" cy="1654230"/>
            <a:chOff x="0" y="0"/>
            <a:chExt cx="812800" cy="301723"/>
          </a:xfrm>
        </p:grpSpPr>
        <p:sp>
          <p:nvSpPr>
            <p:cNvPr name="Freeform 7" id="7"/>
            <p:cNvSpPr/>
            <p:nvPr/>
          </p:nvSpPr>
          <p:spPr>
            <a:xfrm flipH="false" flipV="false" rot="0">
              <a:off x="0" y="0"/>
              <a:ext cx="812800" cy="301723"/>
            </a:xfrm>
            <a:custGeom>
              <a:avLst/>
              <a:gdLst/>
              <a:ahLst/>
              <a:cxnLst/>
              <a:rect r="r" b="b" t="t" l="l"/>
              <a:pathLst>
                <a:path h="301723" w="812800">
                  <a:moveTo>
                    <a:pt x="0" y="0"/>
                  </a:moveTo>
                  <a:lnTo>
                    <a:pt x="812800" y="0"/>
                  </a:lnTo>
                  <a:lnTo>
                    <a:pt x="812800" y="301723"/>
                  </a:lnTo>
                  <a:lnTo>
                    <a:pt x="0" y="301723"/>
                  </a:lnTo>
                  <a:close/>
                </a:path>
              </a:pathLst>
            </a:custGeom>
            <a:solidFill>
              <a:srgbClr val="000000">
                <a:alpha val="0"/>
              </a:srgbClr>
            </a:solidFill>
            <a:ln w="19050" cap="sq">
              <a:solidFill>
                <a:srgbClr val="F19762"/>
              </a:solidFill>
              <a:prstDash val="solid"/>
              <a:miter/>
            </a:ln>
          </p:spPr>
        </p:sp>
        <p:sp>
          <p:nvSpPr>
            <p:cNvPr name="TextBox 8" id="8"/>
            <p:cNvSpPr txBox="true"/>
            <p:nvPr/>
          </p:nvSpPr>
          <p:spPr>
            <a:xfrm>
              <a:off x="0" y="-9525"/>
              <a:ext cx="812800" cy="311248"/>
            </a:xfrm>
            <a:prstGeom prst="rect">
              <a:avLst/>
            </a:prstGeom>
          </p:spPr>
          <p:txBody>
            <a:bodyPr anchor="ctr" rtlCol="false" tIns="50800" lIns="50800" bIns="50800" rIns="50800"/>
            <a:lstStyle/>
            <a:p>
              <a:pPr algn="ctr">
                <a:lnSpc>
                  <a:spcPts val="7200"/>
                </a:lnSpc>
              </a:pPr>
              <a:r>
                <a:rPr lang="en-US" sz="6000">
                  <a:solidFill>
                    <a:srgbClr val="F2E6DA"/>
                  </a:solidFill>
                  <a:latin typeface="Clear Sans"/>
                  <a:ea typeface="Clear Sans"/>
                  <a:cs typeface="Clear Sans"/>
                  <a:sym typeface="Clear Sans"/>
                </a:rPr>
                <a:t>85%</a:t>
              </a:r>
            </a:p>
          </p:txBody>
        </p:sp>
      </p:grpSp>
      <p:grpSp>
        <p:nvGrpSpPr>
          <p:cNvPr name="Group 9" id="9"/>
          <p:cNvGrpSpPr/>
          <p:nvPr/>
        </p:nvGrpSpPr>
        <p:grpSpPr>
          <a:xfrm rot="0">
            <a:off x="3768848" y="7145802"/>
            <a:ext cx="4456273" cy="1654230"/>
            <a:chOff x="0" y="0"/>
            <a:chExt cx="812800" cy="301723"/>
          </a:xfrm>
        </p:grpSpPr>
        <p:sp>
          <p:nvSpPr>
            <p:cNvPr name="Freeform 10" id="10"/>
            <p:cNvSpPr/>
            <p:nvPr/>
          </p:nvSpPr>
          <p:spPr>
            <a:xfrm flipH="false" flipV="false" rot="0">
              <a:off x="0" y="0"/>
              <a:ext cx="812800" cy="301723"/>
            </a:xfrm>
            <a:custGeom>
              <a:avLst/>
              <a:gdLst/>
              <a:ahLst/>
              <a:cxnLst/>
              <a:rect r="r" b="b" t="t" l="l"/>
              <a:pathLst>
                <a:path h="301723" w="812800">
                  <a:moveTo>
                    <a:pt x="0" y="0"/>
                  </a:moveTo>
                  <a:lnTo>
                    <a:pt x="812800" y="0"/>
                  </a:lnTo>
                  <a:lnTo>
                    <a:pt x="812800" y="301723"/>
                  </a:lnTo>
                  <a:lnTo>
                    <a:pt x="0" y="301723"/>
                  </a:lnTo>
                  <a:close/>
                </a:path>
              </a:pathLst>
            </a:custGeom>
            <a:solidFill>
              <a:srgbClr val="000000">
                <a:alpha val="0"/>
              </a:srgbClr>
            </a:solidFill>
            <a:ln w="19050" cap="sq">
              <a:solidFill>
                <a:srgbClr val="F19762"/>
              </a:solidFill>
              <a:prstDash val="solid"/>
              <a:miter/>
            </a:ln>
          </p:spPr>
        </p:sp>
        <p:sp>
          <p:nvSpPr>
            <p:cNvPr name="TextBox 11" id="11"/>
            <p:cNvSpPr txBox="true"/>
            <p:nvPr/>
          </p:nvSpPr>
          <p:spPr>
            <a:xfrm>
              <a:off x="0" y="-9525"/>
              <a:ext cx="812800" cy="311248"/>
            </a:xfrm>
            <a:prstGeom prst="rect">
              <a:avLst/>
            </a:prstGeom>
          </p:spPr>
          <p:txBody>
            <a:bodyPr anchor="ctr" rtlCol="false" tIns="50800" lIns="50800" bIns="50800" rIns="50800"/>
            <a:lstStyle/>
            <a:p>
              <a:pPr algn="ctr">
                <a:lnSpc>
                  <a:spcPts val="7200"/>
                </a:lnSpc>
              </a:pPr>
              <a:r>
                <a:rPr lang="en-US" sz="6000">
                  <a:solidFill>
                    <a:srgbClr val="F2E6DA"/>
                  </a:solidFill>
                  <a:latin typeface="Clear Sans"/>
                  <a:ea typeface="Clear Sans"/>
                  <a:cs typeface="Clear Sans"/>
                  <a:sym typeface="Clear Sans"/>
                </a:rPr>
                <a:t>580M</a:t>
              </a:r>
            </a:p>
          </p:txBody>
        </p:sp>
      </p:grpSp>
      <p:sp>
        <p:nvSpPr>
          <p:cNvPr name="TextBox 12" id="12"/>
          <p:cNvSpPr txBox="true"/>
          <p:nvPr/>
        </p:nvSpPr>
        <p:spPr>
          <a:xfrm rot="0">
            <a:off x="9163050" y="5364627"/>
            <a:ext cx="7529432" cy="1495425"/>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F2E6DA"/>
                </a:solidFill>
                <a:latin typeface="Migra Extra-Light"/>
                <a:ea typeface="Migra Extra-Light"/>
                <a:cs typeface="Migra Extra-Light"/>
                <a:sym typeface="Migra Extra-Light"/>
              </a:rPr>
              <a:t>According to a survey conducted by </a:t>
            </a:r>
            <a:r>
              <a:rPr lang="en-US" b="true" sz="3200">
                <a:solidFill>
                  <a:srgbClr val="F2E6DA"/>
                </a:solidFill>
                <a:latin typeface="Migra Ultra-Bold"/>
                <a:ea typeface="Migra Ultra-Bold"/>
                <a:cs typeface="Migra Ultra-Bold"/>
                <a:sym typeface="Migra Ultra-Bold"/>
              </a:rPr>
              <a:t>Deloitte</a:t>
            </a:r>
            <a:r>
              <a:rPr lang="en-US" sz="3200">
                <a:solidFill>
                  <a:srgbClr val="F2E6DA"/>
                </a:solidFill>
                <a:latin typeface="Migra Extra-Light"/>
                <a:ea typeface="Migra Extra-Light"/>
                <a:cs typeface="Migra Extra-Light"/>
                <a:sym typeface="Migra Extra-Light"/>
              </a:rPr>
              <a:t>, 85% of visitors prefer using e-ticketing systems due to their convenience and ease of use. </a:t>
            </a:r>
          </a:p>
        </p:txBody>
      </p:sp>
      <p:sp>
        <p:nvSpPr>
          <p:cNvPr name="TextBox 13" id="13"/>
          <p:cNvSpPr txBox="true"/>
          <p:nvPr/>
        </p:nvSpPr>
        <p:spPr>
          <a:xfrm rot="0">
            <a:off x="9163050" y="7304608"/>
            <a:ext cx="7529432" cy="1495425"/>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F2E6DA"/>
                </a:solidFill>
                <a:latin typeface="Migra Extra-Light"/>
                <a:ea typeface="Migra Extra-Light"/>
                <a:cs typeface="Migra Extra-Light"/>
                <a:sym typeface="Migra Extra-Light"/>
              </a:rPr>
              <a:t>in 2020, the revenue from online ticketing services across India was forecasted to amount to around 580 million U.S. dollars.</a:t>
            </a:r>
          </a:p>
        </p:txBody>
      </p:sp>
      <p:grpSp>
        <p:nvGrpSpPr>
          <p:cNvPr name="Group 14" id="14"/>
          <p:cNvGrpSpPr/>
          <p:nvPr/>
        </p:nvGrpSpPr>
        <p:grpSpPr>
          <a:xfrm rot="0">
            <a:off x="5580154" y="767518"/>
            <a:ext cx="8180520" cy="2206618"/>
            <a:chOff x="0" y="0"/>
            <a:chExt cx="10907360" cy="2942158"/>
          </a:xfrm>
        </p:grpSpPr>
        <p:sp>
          <p:nvSpPr>
            <p:cNvPr name="TextBox 15" id="15"/>
            <p:cNvSpPr txBox="true"/>
            <p:nvPr/>
          </p:nvSpPr>
          <p:spPr>
            <a:xfrm rot="0">
              <a:off x="0" y="47625"/>
              <a:ext cx="10907360" cy="1771015"/>
            </a:xfrm>
            <a:prstGeom prst="rect">
              <a:avLst/>
            </a:prstGeom>
          </p:spPr>
          <p:txBody>
            <a:bodyPr anchor="t" rtlCol="false" tIns="0" lIns="0" bIns="0" rIns="0">
              <a:spAutoFit/>
            </a:bodyPr>
            <a:lstStyle/>
            <a:p>
              <a:pPr algn="ctr">
                <a:lnSpc>
                  <a:spcPts val="9360"/>
                </a:lnSpc>
              </a:pPr>
              <a:r>
                <a:rPr lang="en-US" sz="9000">
                  <a:solidFill>
                    <a:srgbClr val="F19762"/>
                  </a:solidFill>
                  <a:latin typeface="Migra Extra-Light"/>
                  <a:ea typeface="Migra Extra-Light"/>
                  <a:cs typeface="Migra Extra-Light"/>
                  <a:sym typeface="Migra Extra-Light"/>
                </a:rPr>
                <a:t>Statistics</a:t>
              </a:r>
            </a:p>
          </p:txBody>
        </p:sp>
        <p:sp>
          <p:nvSpPr>
            <p:cNvPr name="TextBox 16" id="16"/>
            <p:cNvSpPr txBox="true"/>
            <p:nvPr/>
          </p:nvSpPr>
          <p:spPr>
            <a:xfrm rot="0">
              <a:off x="0" y="2319435"/>
              <a:ext cx="10907360" cy="622723"/>
            </a:xfrm>
            <a:prstGeom prst="rect">
              <a:avLst/>
            </a:prstGeom>
          </p:spPr>
          <p:txBody>
            <a:bodyPr anchor="t" rtlCol="false" tIns="0" lIns="0" bIns="0" rIns="0">
              <a:spAutoFit/>
            </a:bodyPr>
            <a:lstStyle/>
            <a:p>
              <a:pPr algn="ctr" marL="0" indent="0" lvl="0">
                <a:lnSpc>
                  <a:spcPts val="3920"/>
                </a:lnSpc>
                <a:spcBef>
                  <a:spcPct val="0"/>
                </a:spcBef>
              </a:pPr>
            </a:p>
          </p:txBody>
        </p:sp>
      </p:grpSp>
    </p:spTree>
  </p:cSld>
  <p:clrMapOvr>
    <a:masterClrMapping/>
  </p:clrMapOvr>
</p:sld>
</file>

<file path=ppt/slides/slide12.xml><?xml version="1.0" encoding="utf-8"?>
<p:sld xmlns:p="http://schemas.openxmlformats.org/presentationml/2006/main" xmlns:a="http://schemas.openxmlformats.org/drawingml/2006/main">
  <p:cSld>
    <p:bg>
      <p:bgPr>
        <a:solidFill>
          <a:srgbClr val="2E66B1"/>
        </a:solidFill>
      </p:bgPr>
    </p:bg>
    <p:spTree>
      <p:nvGrpSpPr>
        <p:cNvPr id="1" name=""/>
        <p:cNvGrpSpPr/>
        <p:nvPr/>
      </p:nvGrpSpPr>
      <p:grpSpPr>
        <a:xfrm>
          <a:off x="0" y="0"/>
          <a:ext cx="0" cy="0"/>
          <a:chOff x="0" y="0"/>
          <a:chExt cx="0" cy="0"/>
        </a:xfrm>
      </p:grpSpPr>
      <p:sp>
        <p:nvSpPr>
          <p:cNvPr name="TextBox 2" id="2"/>
          <p:cNvSpPr txBox="true"/>
          <p:nvPr/>
        </p:nvSpPr>
        <p:spPr>
          <a:xfrm rot="0">
            <a:off x="3330454" y="2111600"/>
            <a:ext cx="11627093" cy="1316355"/>
          </a:xfrm>
          <a:prstGeom prst="rect">
            <a:avLst/>
          </a:prstGeom>
        </p:spPr>
        <p:txBody>
          <a:bodyPr anchor="t" rtlCol="false" tIns="0" lIns="0" bIns="0" rIns="0">
            <a:spAutoFit/>
          </a:bodyPr>
          <a:lstStyle/>
          <a:p>
            <a:pPr algn="ctr">
              <a:lnSpc>
                <a:spcPts val="9360"/>
              </a:lnSpc>
            </a:pPr>
            <a:r>
              <a:rPr lang="en-US" sz="9000">
                <a:solidFill>
                  <a:srgbClr val="F19762"/>
                </a:solidFill>
                <a:latin typeface="Migra Extra-Light"/>
                <a:ea typeface="Migra Extra-Light"/>
                <a:cs typeface="Migra Extra-Light"/>
                <a:sym typeface="Migra Extra-Light"/>
              </a:rPr>
              <a:t>Technology Used</a:t>
            </a:r>
          </a:p>
        </p:txBody>
      </p:sp>
      <p:graphicFrame>
        <p:nvGraphicFramePr>
          <p:cNvPr name="Table 3" id="3"/>
          <p:cNvGraphicFramePr>
            <a:graphicFrameLocks noGrp="true"/>
          </p:cNvGraphicFramePr>
          <p:nvPr/>
        </p:nvGraphicFramePr>
        <p:xfrm>
          <a:off x="2057144" y="4125721"/>
          <a:ext cx="13975565" cy="4612959"/>
        </p:xfrm>
        <a:graphic>
          <a:graphicData uri="http://schemas.openxmlformats.org/drawingml/2006/table">
            <a:tbl>
              <a:tblPr/>
              <a:tblGrid>
                <a:gridCol w="7022403"/>
                <a:gridCol w="6953162"/>
              </a:tblGrid>
              <a:tr h="1692105">
                <a:tc>
                  <a:txBody>
                    <a:bodyPr anchor="t" rtlCol="false"/>
                    <a:lstStyle/>
                    <a:p>
                      <a:pPr algn="ctr">
                        <a:lnSpc>
                          <a:spcPts val="4200"/>
                        </a:lnSpc>
                        <a:defRPr/>
                      </a:pPr>
                      <a:r>
                        <a:rPr lang="en-US" sz="3000">
                          <a:solidFill>
                            <a:srgbClr val="FFFFFF"/>
                          </a:solidFill>
                          <a:latin typeface="Clear Sans"/>
                          <a:ea typeface="Clear Sans"/>
                          <a:cs typeface="Clear Sans"/>
                          <a:sym typeface="Clear Sans"/>
                        </a:rPr>
                        <a:t>Web Application: NextJS/React</a:t>
                      </a:r>
                      <a:endParaRPr lang="en-US" sz="1100"/>
                    </a:p>
                  </a:txBody>
                  <a:tcPr marL="190500" marR="190500" marT="190500" marB="190500" anchor="ctr">
                    <a:lnL cmpd="sng" algn="ctr" cap="flat" w="19050">
                      <a:solidFill>
                        <a:srgbClr val="F19762"/>
                      </a:solidFill>
                      <a:prstDash val="solid"/>
                      <a:round/>
                      <a:headEnd type="none" w="med" len="med"/>
                      <a:tailEnd type="none" w="med" len="med"/>
                    </a:lnL>
                    <a:lnR cmpd="sng" algn="ctr" cap="flat" w="19050">
                      <a:solidFill>
                        <a:srgbClr val="F19762"/>
                      </a:solidFill>
                      <a:prstDash val="solid"/>
                      <a:round/>
                      <a:headEnd type="none" w="med" len="med"/>
                      <a:tailEnd type="none" w="med" len="med"/>
                    </a:lnR>
                    <a:lnT cmpd="sng" algn="ctr" cap="flat" w="19050">
                      <a:solidFill>
                        <a:srgbClr val="F19762"/>
                      </a:solidFill>
                      <a:prstDash val="solid"/>
                      <a:round/>
                      <a:headEnd type="none" w="med" len="med"/>
                      <a:tailEnd type="none" w="med" len="med"/>
                    </a:lnT>
                    <a:lnB cmpd="sng" algn="ctr" cap="flat" w="19050">
                      <a:solidFill>
                        <a:srgbClr val="F19762"/>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Clear Sans"/>
                          <a:ea typeface="Clear Sans"/>
                          <a:cs typeface="Clear Sans"/>
                          <a:sym typeface="Clear Sans"/>
                        </a:rPr>
                        <a:t>Styling: ShadcnUI/TailwindCSS</a:t>
                      </a:r>
                      <a:endParaRPr lang="en-US" sz="1100"/>
                    </a:p>
                  </a:txBody>
                  <a:tcPr marL="190500" marR="190500" marT="190500" marB="190500" anchor="ctr">
                    <a:lnL cmpd="sng" algn="ctr" cap="flat" w="19050">
                      <a:solidFill>
                        <a:srgbClr val="F19762"/>
                      </a:solidFill>
                      <a:prstDash val="solid"/>
                      <a:round/>
                      <a:headEnd type="none" w="med" len="med"/>
                      <a:tailEnd type="none" w="med" len="med"/>
                    </a:lnL>
                    <a:lnR cmpd="sng" algn="ctr" cap="flat" w="19050">
                      <a:solidFill>
                        <a:srgbClr val="F19762"/>
                      </a:solidFill>
                      <a:prstDash val="solid"/>
                      <a:round/>
                      <a:headEnd type="none" w="med" len="med"/>
                      <a:tailEnd type="none" w="med" len="med"/>
                    </a:lnR>
                    <a:lnT cmpd="sng" algn="ctr" cap="flat" w="19050">
                      <a:solidFill>
                        <a:srgbClr val="F19762"/>
                      </a:solidFill>
                      <a:prstDash val="solid"/>
                      <a:round/>
                      <a:headEnd type="none" w="med" len="med"/>
                      <a:tailEnd type="none" w="med" len="med"/>
                    </a:lnT>
                    <a:lnB cmpd="sng" algn="ctr" cap="flat" w="19050">
                      <a:solidFill>
                        <a:srgbClr val="F19762"/>
                      </a:solidFill>
                      <a:prstDash val="solid"/>
                      <a:round/>
                      <a:headEnd type="none" w="med" len="med"/>
                      <a:tailEnd type="none" w="med" len="med"/>
                    </a:lnB>
                  </a:tcPr>
                </a:tc>
              </a:tr>
              <a:tr h="1529930">
                <a:tc>
                  <a:txBody>
                    <a:bodyPr anchor="t" rtlCol="false"/>
                    <a:lstStyle/>
                    <a:p>
                      <a:pPr algn="ctr">
                        <a:lnSpc>
                          <a:spcPts val="4200"/>
                        </a:lnSpc>
                        <a:defRPr/>
                      </a:pPr>
                      <a:r>
                        <a:rPr lang="en-US" sz="3000">
                          <a:solidFill>
                            <a:srgbClr val="FFFFFF"/>
                          </a:solidFill>
                          <a:latin typeface="Clear Sans"/>
                          <a:ea typeface="Clear Sans"/>
                          <a:cs typeface="Clear Sans"/>
                          <a:sym typeface="Clear Sans"/>
                        </a:rPr>
                        <a:t>Authentication: Next Auth</a:t>
                      </a:r>
                      <a:endParaRPr lang="en-US" sz="1100"/>
                    </a:p>
                  </a:txBody>
                  <a:tcPr marL="190500" marR="190500" marT="190500" marB="190500" anchor="ctr">
                    <a:lnL cmpd="sng" algn="ctr" cap="flat" w="19050">
                      <a:solidFill>
                        <a:srgbClr val="F19762"/>
                      </a:solidFill>
                      <a:prstDash val="solid"/>
                      <a:round/>
                      <a:headEnd type="none" w="med" len="med"/>
                      <a:tailEnd type="none" w="med" len="med"/>
                    </a:lnL>
                    <a:lnR cmpd="sng" algn="ctr" cap="flat" w="19050">
                      <a:solidFill>
                        <a:srgbClr val="F19762"/>
                      </a:solidFill>
                      <a:prstDash val="solid"/>
                      <a:round/>
                      <a:headEnd type="none" w="med" len="med"/>
                      <a:tailEnd type="none" w="med" len="med"/>
                    </a:lnR>
                    <a:lnT cmpd="sng" algn="ctr" cap="flat" w="19050">
                      <a:solidFill>
                        <a:srgbClr val="F19762"/>
                      </a:solidFill>
                      <a:prstDash val="solid"/>
                      <a:round/>
                      <a:headEnd type="none" w="med" len="med"/>
                      <a:tailEnd type="none" w="med" len="med"/>
                    </a:lnT>
                    <a:lnB cmpd="sng" algn="ctr" cap="flat" w="19050">
                      <a:solidFill>
                        <a:srgbClr val="F19762"/>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Clear Sans"/>
                          <a:ea typeface="Clear Sans"/>
                          <a:cs typeface="Clear Sans"/>
                          <a:sym typeface="Clear Sans"/>
                        </a:rPr>
                        <a:t>Database: PostgreSQL/Supabase</a:t>
                      </a:r>
                      <a:endParaRPr lang="en-US" sz="1100"/>
                    </a:p>
                  </a:txBody>
                  <a:tcPr marL="190500" marR="190500" marT="190500" marB="190500" anchor="ctr">
                    <a:lnL cmpd="sng" algn="ctr" cap="flat" w="19050">
                      <a:solidFill>
                        <a:srgbClr val="F19762"/>
                      </a:solidFill>
                      <a:prstDash val="solid"/>
                      <a:round/>
                      <a:headEnd type="none" w="med" len="med"/>
                      <a:tailEnd type="none" w="med" len="med"/>
                    </a:lnL>
                    <a:lnR cmpd="sng" algn="ctr" cap="flat" w="19050">
                      <a:solidFill>
                        <a:srgbClr val="F19762"/>
                      </a:solidFill>
                      <a:prstDash val="solid"/>
                      <a:round/>
                      <a:headEnd type="none" w="med" len="med"/>
                      <a:tailEnd type="none" w="med" len="med"/>
                    </a:lnR>
                    <a:lnT cmpd="sng" algn="ctr" cap="flat" w="19050">
                      <a:solidFill>
                        <a:srgbClr val="F19762"/>
                      </a:solidFill>
                      <a:prstDash val="solid"/>
                      <a:round/>
                      <a:headEnd type="none" w="med" len="med"/>
                      <a:tailEnd type="none" w="med" len="med"/>
                    </a:lnT>
                    <a:lnB cmpd="sng" algn="ctr" cap="flat" w="19050">
                      <a:solidFill>
                        <a:srgbClr val="F19762"/>
                      </a:solidFill>
                      <a:prstDash val="solid"/>
                      <a:round/>
                      <a:headEnd type="none" w="med" len="med"/>
                      <a:tailEnd type="none" w="med" len="med"/>
                    </a:lnB>
                  </a:tcPr>
                </a:tc>
              </a:tr>
              <a:tr h="1390924">
                <a:tc>
                  <a:txBody>
                    <a:bodyPr anchor="t" rtlCol="false"/>
                    <a:lstStyle/>
                    <a:p>
                      <a:pPr algn="ctr">
                        <a:lnSpc>
                          <a:spcPts val="4200"/>
                        </a:lnSpc>
                        <a:defRPr/>
                      </a:pPr>
                      <a:r>
                        <a:rPr lang="en-US" sz="3000">
                          <a:solidFill>
                            <a:srgbClr val="FFFFFF"/>
                          </a:solidFill>
                          <a:latin typeface="Clear Sans"/>
                          <a:ea typeface="Clear Sans"/>
                          <a:cs typeface="Clear Sans"/>
                          <a:sym typeface="Clear Sans"/>
                        </a:rPr>
                        <a:t>Payment Gateway: Razorpay</a:t>
                      </a:r>
                      <a:endParaRPr lang="en-US" sz="1100"/>
                    </a:p>
                  </a:txBody>
                  <a:tcPr marL="190500" marR="190500" marT="190500" marB="190500" anchor="ctr">
                    <a:lnL cmpd="sng" algn="ctr" cap="flat" w="19050">
                      <a:solidFill>
                        <a:srgbClr val="F19762"/>
                      </a:solidFill>
                      <a:prstDash val="solid"/>
                      <a:round/>
                      <a:headEnd type="none" w="med" len="med"/>
                      <a:tailEnd type="none" w="med" len="med"/>
                    </a:lnL>
                    <a:lnR cmpd="sng" algn="ctr" cap="flat" w="19050">
                      <a:solidFill>
                        <a:srgbClr val="F19762"/>
                      </a:solidFill>
                      <a:prstDash val="solid"/>
                      <a:round/>
                      <a:headEnd type="none" w="med" len="med"/>
                      <a:tailEnd type="none" w="med" len="med"/>
                    </a:lnR>
                    <a:lnT cmpd="sng" algn="ctr" cap="flat" w="19050">
                      <a:solidFill>
                        <a:srgbClr val="F19762"/>
                      </a:solidFill>
                      <a:prstDash val="solid"/>
                      <a:round/>
                      <a:headEnd type="none" w="med" len="med"/>
                      <a:tailEnd type="none" w="med" len="med"/>
                    </a:lnT>
                    <a:lnB cmpd="sng" algn="ctr" cap="flat" w="19050">
                      <a:solidFill>
                        <a:srgbClr val="F19762"/>
                      </a:solidFill>
                      <a:prstDash val="solid"/>
                      <a:round/>
                      <a:headEnd type="none" w="med" len="med"/>
                      <a:tailEnd type="none" w="med" len="med"/>
                    </a:lnB>
                  </a:tcPr>
                </a:tc>
                <a:tc>
                  <a:txBody>
                    <a:bodyPr anchor="t" rtlCol="false"/>
                    <a:lstStyle/>
                    <a:p>
                      <a:pPr algn="ctr">
                        <a:lnSpc>
                          <a:spcPts val="4200"/>
                        </a:lnSpc>
                        <a:defRPr/>
                      </a:pPr>
                      <a:r>
                        <a:rPr lang="en-US" sz="3000">
                          <a:solidFill>
                            <a:srgbClr val="FFFFFF"/>
                          </a:solidFill>
                          <a:latin typeface="Clear Sans"/>
                          <a:ea typeface="Clear Sans"/>
                          <a:cs typeface="Clear Sans"/>
                          <a:sym typeface="Clear Sans"/>
                        </a:rPr>
                        <a:t>Caching: Redis</a:t>
                      </a:r>
                      <a:endParaRPr lang="en-US" sz="1100"/>
                    </a:p>
                  </a:txBody>
                  <a:tcPr marL="190500" marR="190500" marT="190500" marB="190500" anchor="ctr">
                    <a:lnL cmpd="sng" algn="ctr" cap="flat" w="19050">
                      <a:solidFill>
                        <a:srgbClr val="F19762"/>
                      </a:solidFill>
                      <a:prstDash val="solid"/>
                      <a:round/>
                      <a:headEnd type="none" w="med" len="med"/>
                      <a:tailEnd type="none" w="med" len="med"/>
                    </a:lnL>
                    <a:lnR cmpd="sng" algn="ctr" cap="flat" w="19050">
                      <a:solidFill>
                        <a:srgbClr val="F19762"/>
                      </a:solidFill>
                      <a:prstDash val="solid"/>
                      <a:round/>
                      <a:headEnd type="none" w="med" len="med"/>
                      <a:tailEnd type="none" w="med" len="med"/>
                    </a:lnR>
                    <a:lnT cmpd="sng" algn="ctr" cap="flat" w="19050">
                      <a:solidFill>
                        <a:srgbClr val="F19762"/>
                      </a:solidFill>
                      <a:prstDash val="solid"/>
                      <a:round/>
                      <a:headEnd type="none" w="med" len="med"/>
                      <a:tailEnd type="none" w="med" len="med"/>
                    </a:lnT>
                    <a:lnB cmpd="sng" algn="ctr" cap="flat" w="19050">
                      <a:solidFill>
                        <a:srgbClr val="F19762"/>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p="http://schemas.openxmlformats.org/presentationml/2006/main" xmlns:a="http://schemas.openxmlformats.org/drawingml/2006/main">
  <p:cSld>
    <p:bg>
      <p:bgPr>
        <a:solidFill>
          <a:srgbClr val="F2E6DA"/>
        </a:solidFill>
      </p:bgPr>
    </p:bg>
    <p:spTree>
      <p:nvGrpSpPr>
        <p:cNvPr id="1" name=""/>
        <p:cNvGrpSpPr/>
        <p:nvPr/>
      </p:nvGrpSpPr>
      <p:grpSpPr>
        <a:xfrm>
          <a:off x="0" y="0"/>
          <a:ext cx="0" cy="0"/>
          <a:chOff x="0" y="0"/>
          <a:chExt cx="0" cy="0"/>
        </a:xfrm>
      </p:grpSpPr>
      <p:sp>
        <p:nvSpPr>
          <p:cNvPr name="AutoShape 2" id="2"/>
          <p:cNvSpPr/>
          <p:nvPr/>
        </p:nvSpPr>
        <p:spPr>
          <a:xfrm flipV="true">
            <a:off x="9124950" y="2593797"/>
            <a:ext cx="19050" cy="6492369"/>
          </a:xfrm>
          <a:prstGeom prst="line">
            <a:avLst/>
          </a:prstGeom>
          <a:ln cap="rnd" w="19050">
            <a:solidFill>
              <a:srgbClr val="F19762"/>
            </a:solidFill>
            <a:prstDash val="solid"/>
            <a:headEnd type="none" len="sm" w="sm"/>
            <a:tailEnd type="none" len="sm" w="sm"/>
          </a:ln>
        </p:spPr>
      </p:sp>
      <p:sp>
        <p:nvSpPr>
          <p:cNvPr name="TextBox 3" id="3"/>
          <p:cNvSpPr txBox="true"/>
          <p:nvPr/>
        </p:nvSpPr>
        <p:spPr>
          <a:xfrm rot="0">
            <a:off x="1490472" y="998979"/>
            <a:ext cx="13319125" cy="1316355"/>
          </a:xfrm>
          <a:prstGeom prst="rect">
            <a:avLst/>
          </a:prstGeom>
        </p:spPr>
        <p:txBody>
          <a:bodyPr anchor="t" rtlCol="false" tIns="0" lIns="0" bIns="0" rIns="0">
            <a:spAutoFit/>
          </a:bodyPr>
          <a:lstStyle/>
          <a:p>
            <a:pPr algn="l">
              <a:lnSpc>
                <a:spcPts val="9360"/>
              </a:lnSpc>
            </a:pPr>
            <a:r>
              <a:rPr lang="en-US" sz="9000">
                <a:solidFill>
                  <a:srgbClr val="02376D"/>
                </a:solidFill>
                <a:latin typeface="Migra Extra-Light"/>
                <a:ea typeface="Migra Extra-Light"/>
                <a:cs typeface="Migra Extra-Light"/>
                <a:sym typeface="Migra Extra-Light"/>
              </a:rPr>
              <a:t>SDG Mapping </a:t>
            </a:r>
          </a:p>
        </p:txBody>
      </p:sp>
      <p:grpSp>
        <p:nvGrpSpPr>
          <p:cNvPr name="Group 4" id="4"/>
          <p:cNvGrpSpPr/>
          <p:nvPr/>
        </p:nvGrpSpPr>
        <p:grpSpPr>
          <a:xfrm rot="0">
            <a:off x="1490472" y="2746169"/>
            <a:ext cx="7388172" cy="1856833"/>
            <a:chOff x="0" y="0"/>
            <a:chExt cx="9850897" cy="2475777"/>
          </a:xfrm>
        </p:grpSpPr>
        <p:sp>
          <p:nvSpPr>
            <p:cNvPr name="TextBox 5" id="5"/>
            <p:cNvSpPr txBox="true"/>
            <p:nvPr/>
          </p:nvSpPr>
          <p:spPr>
            <a:xfrm rot="0">
              <a:off x="0" y="-38100"/>
              <a:ext cx="9850897" cy="13335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SDG 9 – Industry, Innovation, and Infrastructure</a:t>
              </a:r>
            </a:p>
          </p:txBody>
        </p:sp>
        <p:sp>
          <p:nvSpPr>
            <p:cNvPr name="TextBox 6" id="6"/>
            <p:cNvSpPr txBox="true"/>
            <p:nvPr/>
          </p:nvSpPr>
          <p:spPr>
            <a:xfrm rot="0">
              <a:off x="0" y="1391832"/>
              <a:ext cx="9850897" cy="10839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Build resilient infrastructure and spark inclusive innovation to power sustainable growth.</a:t>
              </a:r>
            </a:p>
          </p:txBody>
        </p:sp>
      </p:grpSp>
      <p:grpSp>
        <p:nvGrpSpPr>
          <p:cNvPr name="Group 7" id="7"/>
          <p:cNvGrpSpPr/>
          <p:nvPr/>
        </p:nvGrpSpPr>
        <p:grpSpPr>
          <a:xfrm rot="0">
            <a:off x="9724689" y="5362758"/>
            <a:ext cx="8201687" cy="1371058"/>
            <a:chOff x="0" y="0"/>
            <a:chExt cx="10935582" cy="1828077"/>
          </a:xfrm>
        </p:grpSpPr>
        <p:sp>
          <p:nvSpPr>
            <p:cNvPr name="TextBox 8" id="8"/>
            <p:cNvSpPr txBox="true"/>
            <p:nvPr/>
          </p:nvSpPr>
          <p:spPr>
            <a:xfrm rot="0">
              <a:off x="0" y="-38100"/>
              <a:ext cx="10935582" cy="6858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SDG 13 – Climate Action</a:t>
              </a:r>
            </a:p>
          </p:txBody>
        </p:sp>
        <p:sp>
          <p:nvSpPr>
            <p:cNvPr name="TextBox 9" id="9"/>
            <p:cNvSpPr txBox="true"/>
            <p:nvPr/>
          </p:nvSpPr>
          <p:spPr>
            <a:xfrm rot="0">
              <a:off x="0" y="744132"/>
              <a:ext cx="10935582" cy="10839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Make cities inclusive, safe, resilient, and sustainable for all to thrive.</a:t>
              </a:r>
            </a:p>
          </p:txBody>
        </p:sp>
      </p:grpSp>
      <p:grpSp>
        <p:nvGrpSpPr>
          <p:cNvPr name="Group 10" id="10"/>
          <p:cNvGrpSpPr/>
          <p:nvPr/>
        </p:nvGrpSpPr>
        <p:grpSpPr>
          <a:xfrm rot="0">
            <a:off x="1490472" y="5362758"/>
            <a:ext cx="7388172" cy="1790158"/>
            <a:chOff x="0" y="0"/>
            <a:chExt cx="9850897" cy="2386877"/>
          </a:xfrm>
        </p:grpSpPr>
        <p:sp>
          <p:nvSpPr>
            <p:cNvPr name="TextBox 11" id="11"/>
            <p:cNvSpPr txBox="true"/>
            <p:nvPr/>
          </p:nvSpPr>
          <p:spPr>
            <a:xfrm rot="0">
              <a:off x="0" y="-38100"/>
              <a:ext cx="9850897" cy="6858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SDG 11 – Sustainable Cities and Communities</a:t>
              </a:r>
            </a:p>
          </p:txBody>
        </p:sp>
        <p:sp>
          <p:nvSpPr>
            <p:cNvPr name="TextBox 12" id="12"/>
            <p:cNvSpPr txBox="true"/>
            <p:nvPr/>
          </p:nvSpPr>
          <p:spPr>
            <a:xfrm rot="0">
              <a:off x="0" y="744132"/>
              <a:ext cx="9850897" cy="16427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Take urgent action to combat climate change and its impacts through awareness, adaptation, and innovation</a:t>
              </a:r>
            </a:p>
          </p:txBody>
        </p:sp>
      </p:grpSp>
      <p:grpSp>
        <p:nvGrpSpPr>
          <p:cNvPr name="Group 13" id="13"/>
          <p:cNvGrpSpPr/>
          <p:nvPr/>
        </p:nvGrpSpPr>
        <p:grpSpPr>
          <a:xfrm rot="0">
            <a:off x="9724689" y="2746169"/>
            <a:ext cx="7388172" cy="1856833"/>
            <a:chOff x="0" y="0"/>
            <a:chExt cx="9850897" cy="2475777"/>
          </a:xfrm>
        </p:grpSpPr>
        <p:sp>
          <p:nvSpPr>
            <p:cNvPr name="TextBox 14" id="14"/>
            <p:cNvSpPr txBox="true"/>
            <p:nvPr/>
          </p:nvSpPr>
          <p:spPr>
            <a:xfrm rot="0">
              <a:off x="0" y="-38100"/>
              <a:ext cx="9850897" cy="13335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SDG 12 – Responsible Consumption and Production</a:t>
              </a:r>
            </a:p>
          </p:txBody>
        </p:sp>
        <p:sp>
          <p:nvSpPr>
            <p:cNvPr name="TextBox 15" id="15"/>
            <p:cNvSpPr txBox="true"/>
            <p:nvPr/>
          </p:nvSpPr>
          <p:spPr>
            <a:xfrm rot="0">
              <a:off x="0" y="1391832"/>
              <a:ext cx="9850897" cy="10839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Ensure sustainable consumption and production patterns to protect resources for future generations.</a:t>
              </a:r>
            </a:p>
          </p:txBody>
        </p:sp>
      </p:grpSp>
    </p:spTree>
  </p:cSld>
  <p:clrMapOvr>
    <a:masterClrMapping/>
  </p:clrMapOvr>
</p:sld>
</file>

<file path=ppt/slides/slide14.xml><?xml version="1.0" encoding="utf-8"?>
<p:sld xmlns:p="http://schemas.openxmlformats.org/presentationml/2006/main" xmlns:a="http://schemas.openxmlformats.org/drawingml/2006/main">
  <p:cSld>
    <p:bg>
      <p:bgPr>
        <a:solidFill>
          <a:srgbClr val="F2E6DA"/>
        </a:solidFill>
      </p:bgPr>
    </p:bg>
    <p:spTree>
      <p:nvGrpSpPr>
        <p:cNvPr id="1" name=""/>
        <p:cNvGrpSpPr/>
        <p:nvPr/>
      </p:nvGrpSpPr>
      <p:grpSpPr>
        <a:xfrm>
          <a:off x="0" y="0"/>
          <a:ext cx="0" cy="0"/>
          <a:chOff x="0" y="0"/>
          <a:chExt cx="0" cy="0"/>
        </a:xfrm>
      </p:grpSpPr>
      <p:sp>
        <p:nvSpPr>
          <p:cNvPr name="AutoShape 2" id="2"/>
          <p:cNvSpPr/>
          <p:nvPr/>
        </p:nvSpPr>
        <p:spPr>
          <a:xfrm flipV="true">
            <a:off x="9124950" y="2593797"/>
            <a:ext cx="19050" cy="6492369"/>
          </a:xfrm>
          <a:prstGeom prst="line">
            <a:avLst/>
          </a:prstGeom>
          <a:ln cap="rnd" w="19050">
            <a:solidFill>
              <a:srgbClr val="F19762"/>
            </a:solidFill>
            <a:prstDash val="solid"/>
            <a:headEnd type="none" len="sm" w="sm"/>
            <a:tailEnd type="none" len="sm" w="sm"/>
          </a:ln>
        </p:spPr>
      </p:sp>
      <p:sp>
        <p:nvSpPr>
          <p:cNvPr name="TextBox 3" id="3"/>
          <p:cNvSpPr txBox="true"/>
          <p:nvPr/>
        </p:nvSpPr>
        <p:spPr>
          <a:xfrm rot="0">
            <a:off x="1490472" y="998979"/>
            <a:ext cx="13319125" cy="1316355"/>
          </a:xfrm>
          <a:prstGeom prst="rect">
            <a:avLst/>
          </a:prstGeom>
        </p:spPr>
        <p:txBody>
          <a:bodyPr anchor="t" rtlCol="false" tIns="0" lIns="0" bIns="0" rIns="0">
            <a:spAutoFit/>
          </a:bodyPr>
          <a:lstStyle/>
          <a:p>
            <a:pPr algn="l">
              <a:lnSpc>
                <a:spcPts val="9360"/>
              </a:lnSpc>
            </a:pPr>
            <a:r>
              <a:rPr lang="en-US" sz="9000">
                <a:solidFill>
                  <a:srgbClr val="02376D"/>
                </a:solidFill>
                <a:latin typeface="Migra Extra-Light"/>
                <a:ea typeface="Migra Extra-Light"/>
                <a:cs typeface="Migra Extra-Light"/>
                <a:sym typeface="Migra Extra-Light"/>
              </a:rPr>
              <a:t>Conclusion &amp; Next Step</a:t>
            </a:r>
          </a:p>
        </p:txBody>
      </p:sp>
      <p:grpSp>
        <p:nvGrpSpPr>
          <p:cNvPr name="Group 4" id="4"/>
          <p:cNvGrpSpPr/>
          <p:nvPr/>
        </p:nvGrpSpPr>
        <p:grpSpPr>
          <a:xfrm rot="0">
            <a:off x="1490472" y="2536619"/>
            <a:ext cx="7388172" cy="1790158"/>
            <a:chOff x="0" y="0"/>
            <a:chExt cx="9850897" cy="2386877"/>
          </a:xfrm>
        </p:grpSpPr>
        <p:sp>
          <p:nvSpPr>
            <p:cNvPr name="TextBox 5" id="5"/>
            <p:cNvSpPr txBox="true"/>
            <p:nvPr/>
          </p:nvSpPr>
          <p:spPr>
            <a:xfrm rot="0">
              <a:off x="0" y="-38100"/>
              <a:ext cx="9850897" cy="6858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Achieving Visitor Efficiency</a:t>
              </a:r>
            </a:p>
          </p:txBody>
        </p:sp>
        <p:sp>
          <p:nvSpPr>
            <p:cNvPr name="TextBox 6" id="6"/>
            <p:cNvSpPr txBox="true"/>
            <p:nvPr/>
          </p:nvSpPr>
          <p:spPr>
            <a:xfrm rot="0">
              <a:off x="0" y="744132"/>
              <a:ext cx="9850897" cy="16427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The Ticketless web application streamlines the ticketing process, ensuring a seamless and efficient experience for museum visitors.</a:t>
              </a:r>
            </a:p>
          </p:txBody>
        </p:sp>
      </p:grpSp>
      <p:grpSp>
        <p:nvGrpSpPr>
          <p:cNvPr name="Group 7" id="7"/>
          <p:cNvGrpSpPr/>
          <p:nvPr/>
        </p:nvGrpSpPr>
        <p:grpSpPr>
          <a:xfrm rot="0">
            <a:off x="9625616" y="2536619"/>
            <a:ext cx="8201687" cy="2209258"/>
            <a:chOff x="0" y="0"/>
            <a:chExt cx="10935582" cy="2945677"/>
          </a:xfrm>
        </p:grpSpPr>
        <p:sp>
          <p:nvSpPr>
            <p:cNvPr name="TextBox 8" id="8"/>
            <p:cNvSpPr txBox="true"/>
            <p:nvPr/>
          </p:nvSpPr>
          <p:spPr>
            <a:xfrm rot="0">
              <a:off x="0" y="-38100"/>
              <a:ext cx="10935582" cy="6858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AI and Predictive Features:</a:t>
              </a:r>
            </a:p>
          </p:txBody>
        </p:sp>
        <p:sp>
          <p:nvSpPr>
            <p:cNvPr name="TextBox 9" id="9"/>
            <p:cNvSpPr txBox="true"/>
            <p:nvPr/>
          </p:nvSpPr>
          <p:spPr>
            <a:xfrm rot="0">
              <a:off x="0" y="744132"/>
              <a:ext cx="10935582" cy="22015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Integrate AI technologies to enhance predictive features, providing real-time crowd predictions, personalized recommendations, and an even more tailored visitor experience.</a:t>
              </a:r>
            </a:p>
          </p:txBody>
        </p:sp>
      </p:grpSp>
      <p:grpSp>
        <p:nvGrpSpPr>
          <p:cNvPr name="Group 10" id="10"/>
          <p:cNvGrpSpPr/>
          <p:nvPr/>
        </p:nvGrpSpPr>
        <p:grpSpPr>
          <a:xfrm rot="0">
            <a:off x="1490472" y="4748386"/>
            <a:ext cx="7388172" cy="1790158"/>
            <a:chOff x="0" y="0"/>
            <a:chExt cx="9850897" cy="2386877"/>
          </a:xfrm>
        </p:grpSpPr>
        <p:sp>
          <p:nvSpPr>
            <p:cNvPr name="TextBox 11" id="11"/>
            <p:cNvSpPr txBox="true"/>
            <p:nvPr/>
          </p:nvSpPr>
          <p:spPr>
            <a:xfrm rot="0">
              <a:off x="0" y="-38100"/>
              <a:ext cx="9850897" cy="6858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Cost Savings and Resource Optimization</a:t>
              </a:r>
            </a:p>
          </p:txBody>
        </p:sp>
        <p:sp>
          <p:nvSpPr>
            <p:cNvPr name="TextBox 12" id="12"/>
            <p:cNvSpPr txBox="true"/>
            <p:nvPr/>
          </p:nvSpPr>
          <p:spPr>
            <a:xfrm rot="0">
              <a:off x="0" y="744132"/>
              <a:ext cx="9850897" cy="16427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By embracing digitization, we unlock the potential for significant cost savings and optimize resource utilization, making public visits more sustainable.</a:t>
              </a:r>
            </a:p>
          </p:txBody>
        </p:sp>
      </p:grpSp>
      <p:grpSp>
        <p:nvGrpSpPr>
          <p:cNvPr name="Group 13" id="13"/>
          <p:cNvGrpSpPr/>
          <p:nvPr/>
        </p:nvGrpSpPr>
        <p:grpSpPr>
          <a:xfrm rot="0">
            <a:off x="9625616" y="5062711"/>
            <a:ext cx="8201687" cy="1790158"/>
            <a:chOff x="0" y="0"/>
            <a:chExt cx="10935582" cy="2386877"/>
          </a:xfrm>
        </p:grpSpPr>
        <p:sp>
          <p:nvSpPr>
            <p:cNvPr name="TextBox 14" id="14"/>
            <p:cNvSpPr txBox="true"/>
            <p:nvPr/>
          </p:nvSpPr>
          <p:spPr>
            <a:xfrm rot="0">
              <a:off x="0" y="-38100"/>
              <a:ext cx="10935582" cy="6858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Blockchain for Transparency:</a:t>
              </a:r>
            </a:p>
          </p:txBody>
        </p:sp>
        <p:sp>
          <p:nvSpPr>
            <p:cNvPr name="TextBox 15" id="15"/>
            <p:cNvSpPr txBox="true"/>
            <p:nvPr/>
          </p:nvSpPr>
          <p:spPr>
            <a:xfrm rot="0">
              <a:off x="0" y="744132"/>
              <a:ext cx="10935582" cy="16427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Explore the implementation of blockchain technology to enhance transparency and trust in ticket transactions, ensuring an immutable record of each visitor's journey.</a:t>
              </a:r>
            </a:p>
          </p:txBody>
        </p:sp>
      </p:grpSp>
      <p:grpSp>
        <p:nvGrpSpPr>
          <p:cNvPr name="Group 16" id="16"/>
          <p:cNvGrpSpPr/>
          <p:nvPr/>
        </p:nvGrpSpPr>
        <p:grpSpPr>
          <a:xfrm rot="0">
            <a:off x="1490472" y="6960152"/>
            <a:ext cx="7388172" cy="1790158"/>
            <a:chOff x="0" y="0"/>
            <a:chExt cx="9850897" cy="2386877"/>
          </a:xfrm>
        </p:grpSpPr>
        <p:sp>
          <p:nvSpPr>
            <p:cNvPr name="TextBox 17" id="17"/>
            <p:cNvSpPr txBox="true"/>
            <p:nvPr/>
          </p:nvSpPr>
          <p:spPr>
            <a:xfrm rot="0">
              <a:off x="0" y="-38100"/>
              <a:ext cx="9850897" cy="6858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Enhanced User Trust</a:t>
              </a:r>
            </a:p>
          </p:txBody>
        </p:sp>
        <p:sp>
          <p:nvSpPr>
            <p:cNvPr name="TextBox 18" id="18"/>
            <p:cNvSpPr txBox="true"/>
            <p:nvPr/>
          </p:nvSpPr>
          <p:spPr>
            <a:xfrm rot="0">
              <a:off x="0" y="744132"/>
              <a:ext cx="9850897" cy="16427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The user-friendly interface and secure visitor control instill trust, contributing to a positive perception of the Ticketless platform.</a:t>
              </a:r>
            </a:p>
          </p:txBody>
        </p:sp>
      </p:grpSp>
      <p:grpSp>
        <p:nvGrpSpPr>
          <p:cNvPr name="Group 19" id="19"/>
          <p:cNvGrpSpPr/>
          <p:nvPr/>
        </p:nvGrpSpPr>
        <p:grpSpPr>
          <a:xfrm rot="0">
            <a:off x="9625616" y="7169702"/>
            <a:ext cx="8201687" cy="1790158"/>
            <a:chOff x="0" y="0"/>
            <a:chExt cx="10935582" cy="2386877"/>
          </a:xfrm>
        </p:grpSpPr>
        <p:sp>
          <p:nvSpPr>
            <p:cNvPr name="TextBox 20" id="20"/>
            <p:cNvSpPr txBox="true"/>
            <p:nvPr/>
          </p:nvSpPr>
          <p:spPr>
            <a:xfrm rot="0">
              <a:off x="0" y="-38100"/>
              <a:ext cx="10935582" cy="6858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Augmented Reality (AR) Integration:</a:t>
              </a:r>
            </a:p>
          </p:txBody>
        </p:sp>
        <p:sp>
          <p:nvSpPr>
            <p:cNvPr name="TextBox 21" id="21"/>
            <p:cNvSpPr txBox="true"/>
            <p:nvPr/>
          </p:nvSpPr>
          <p:spPr>
            <a:xfrm rot="0">
              <a:off x="0" y="744132"/>
              <a:ext cx="10935582" cy="16427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Investigate the integration of AR features within Ticketless to offer immersive experiences for visitors, creating a bridge between the physical and digital realms.</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E6DA"/>
        </a:solidFill>
      </p:bgPr>
    </p:bg>
    <p:spTree>
      <p:nvGrpSpPr>
        <p:cNvPr id="1" name=""/>
        <p:cNvGrpSpPr/>
        <p:nvPr/>
      </p:nvGrpSpPr>
      <p:grpSpPr>
        <a:xfrm>
          <a:off x="0" y="0"/>
          <a:ext cx="0" cy="0"/>
          <a:chOff x="0" y="0"/>
          <a:chExt cx="0" cy="0"/>
        </a:xfrm>
      </p:grpSpPr>
      <p:sp>
        <p:nvSpPr>
          <p:cNvPr name="Freeform 2" id="2"/>
          <p:cNvSpPr/>
          <p:nvPr/>
        </p:nvSpPr>
        <p:spPr>
          <a:xfrm flipH="false" flipV="false" rot="0">
            <a:off x="5380300" y="567371"/>
            <a:ext cx="7527401" cy="9152258"/>
          </a:xfrm>
          <a:custGeom>
            <a:avLst/>
            <a:gdLst/>
            <a:ahLst/>
            <a:cxnLst/>
            <a:rect r="r" b="b" t="t" l="l"/>
            <a:pathLst>
              <a:path h="9152258" w="7527401">
                <a:moveTo>
                  <a:pt x="0" y="0"/>
                </a:moveTo>
                <a:lnTo>
                  <a:pt x="7527400" y="0"/>
                </a:lnTo>
                <a:lnTo>
                  <a:pt x="7527400" y="9152258"/>
                </a:lnTo>
                <a:lnTo>
                  <a:pt x="0" y="9152258"/>
                </a:lnTo>
                <a:lnTo>
                  <a:pt x="0" y="0"/>
                </a:lnTo>
                <a:close/>
              </a:path>
            </a:pathLst>
          </a:custGeom>
          <a:blipFill>
            <a:blip r:embed="rId2"/>
            <a:stretch>
              <a:fillRect l="0" t="0" r="0" b="0"/>
            </a:stretch>
          </a:blipFill>
        </p:spPr>
      </p:sp>
      <p:sp>
        <p:nvSpPr>
          <p:cNvPr name="TextBox 3" id="3"/>
          <p:cNvSpPr txBox="true"/>
          <p:nvPr/>
        </p:nvSpPr>
        <p:spPr>
          <a:xfrm rot="0">
            <a:off x="1028700" y="716172"/>
            <a:ext cx="7090091" cy="2524125"/>
          </a:xfrm>
          <a:prstGeom prst="rect">
            <a:avLst/>
          </a:prstGeom>
        </p:spPr>
        <p:txBody>
          <a:bodyPr anchor="t" rtlCol="false" tIns="0" lIns="0" bIns="0" rIns="0">
            <a:spAutoFit/>
          </a:bodyPr>
          <a:lstStyle/>
          <a:p>
            <a:pPr algn="l">
              <a:lnSpc>
                <a:spcPts val="9600"/>
              </a:lnSpc>
            </a:pPr>
            <a:r>
              <a:rPr lang="en-US" sz="8000">
                <a:solidFill>
                  <a:srgbClr val="02376D"/>
                </a:solidFill>
                <a:latin typeface="Migra Extra-Light"/>
                <a:ea typeface="Migra Extra-Light"/>
                <a:cs typeface="Migra Extra-Light"/>
                <a:sym typeface="Migra Extra-Light"/>
              </a:rPr>
              <a:t>patent</a:t>
            </a:r>
          </a:p>
          <a:p>
            <a:pPr algn="l">
              <a:lnSpc>
                <a:spcPts val="9600"/>
              </a:lnSpc>
            </a:pPr>
            <a:r>
              <a:rPr lang="en-US" sz="8000">
                <a:solidFill>
                  <a:srgbClr val="02376D"/>
                </a:solidFill>
                <a:latin typeface="Migra Extra-Light"/>
                <a:ea typeface="Migra Extra-Light"/>
                <a:cs typeface="Migra Extra-Light"/>
                <a:sym typeface="Migra Extra-Light"/>
              </a:rPr>
              <a:t>status</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02376D"/>
        </a:solidFill>
      </p:bgPr>
    </p:bg>
    <p:spTree>
      <p:nvGrpSpPr>
        <p:cNvPr id="1" name=""/>
        <p:cNvGrpSpPr/>
        <p:nvPr/>
      </p:nvGrpSpPr>
      <p:grpSpPr>
        <a:xfrm>
          <a:off x="0" y="0"/>
          <a:ext cx="0" cy="0"/>
          <a:chOff x="0" y="0"/>
          <a:chExt cx="0" cy="0"/>
        </a:xfrm>
      </p:grpSpPr>
      <p:grpSp>
        <p:nvGrpSpPr>
          <p:cNvPr name="Group 2" id="2"/>
          <p:cNvGrpSpPr/>
          <p:nvPr/>
        </p:nvGrpSpPr>
        <p:grpSpPr>
          <a:xfrm rot="0">
            <a:off x="3084185" y="4114694"/>
            <a:ext cx="12119630" cy="2057611"/>
            <a:chOff x="0" y="0"/>
            <a:chExt cx="16159507" cy="2743482"/>
          </a:xfrm>
        </p:grpSpPr>
        <p:sp>
          <p:nvSpPr>
            <p:cNvPr name="TextBox 3" id="3"/>
            <p:cNvSpPr txBox="true"/>
            <p:nvPr/>
          </p:nvSpPr>
          <p:spPr>
            <a:xfrm rot="0">
              <a:off x="0" y="47625"/>
              <a:ext cx="16159507" cy="1771015"/>
            </a:xfrm>
            <a:prstGeom prst="rect">
              <a:avLst/>
            </a:prstGeom>
          </p:spPr>
          <p:txBody>
            <a:bodyPr anchor="t" rtlCol="false" tIns="0" lIns="0" bIns="0" rIns="0">
              <a:spAutoFit/>
            </a:bodyPr>
            <a:lstStyle/>
            <a:p>
              <a:pPr algn="ctr">
                <a:lnSpc>
                  <a:spcPts val="9360"/>
                </a:lnSpc>
              </a:pPr>
              <a:r>
                <a:rPr lang="en-US" sz="9000">
                  <a:solidFill>
                    <a:srgbClr val="F2E6DA"/>
                  </a:solidFill>
                  <a:latin typeface="Migra Extra-Light"/>
                  <a:ea typeface="Migra Extra-Light"/>
                  <a:cs typeface="Migra Extra-Light"/>
                  <a:sym typeface="Migra Extra-Light"/>
                </a:rPr>
                <a:t>Thank you!</a:t>
              </a:r>
            </a:p>
          </p:txBody>
        </p:sp>
        <p:sp>
          <p:nvSpPr>
            <p:cNvPr name="TextBox 4" id="4"/>
            <p:cNvSpPr txBox="true"/>
            <p:nvPr/>
          </p:nvSpPr>
          <p:spPr>
            <a:xfrm rot="0">
              <a:off x="0" y="2120759"/>
              <a:ext cx="16159507" cy="622723"/>
            </a:xfrm>
            <a:prstGeom prst="rect">
              <a:avLst/>
            </a:prstGeom>
          </p:spPr>
          <p:txBody>
            <a:bodyPr anchor="t" rtlCol="false" tIns="0" lIns="0" bIns="0" rIns="0">
              <a:spAutoFit/>
            </a:bodyPr>
            <a:lstStyle/>
            <a:p>
              <a:pPr algn="ctr" marL="0" indent="0" lvl="0">
                <a:lnSpc>
                  <a:spcPts val="3920"/>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02376D"/>
        </a:solidFill>
      </p:bgPr>
    </p:bg>
    <p:spTree>
      <p:nvGrpSpPr>
        <p:cNvPr id="1" name=""/>
        <p:cNvGrpSpPr/>
        <p:nvPr/>
      </p:nvGrpSpPr>
      <p:grpSpPr>
        <a:xfrm>
          <a:off x="0" y="0"/>
          <a:ext cx="0" cy="0"/>
          <a:chOff x="0" y="0"/>
          <a:chExt cx="0" cy="0"/>
        </a:xfrm>
      </p:grpSpPr>
      <p:grpSp>
        <p:nvGrpSpPr>
          <p:cNvPr name="Group 2" id="2"/>
          <p:cNvGrpSpPr/>
          <p:nvPr/>
        </p:nvGrpSpPr>
        <p:grpSpPr>
          <a:xfrm rot="0">
            <a:off x="2724784" y="1810620"/>
            <a:ext cx="5793959" cy="3647263"/>
            <a:chOff x="0" y="0"/>
            <a:chExt cx="7725278" cy="4863018"/>
          </a:xfrm>
        </p:grpSpPr>
        <p:sp>
          <p:nvSpPr>
            <p:cNvPr name="TextBox 3" id="3"/>
            <p:cNvSpPr txBox="true"/>
            <p:nvPr/>
          </p:nvSpPr>
          <p:spPr>
            <a:xfrm rot="0">
              <a:off x="0" y="0"/>
              <a:ext cx="7725278" cy="609600"/>
            </a:xfrm>
            <a:prstGeom prst="rect">
              <a:avLst/>
            </a:prstGeom>
          </p:spPr>
          <p:txBody>
            <a:bodyPr anchor="t" rtlCol="false" tIns="0" lIns="0" bIns="0" rIns="0">
              <a:spAutoFit/>
            </a:bodyPr>
            <a:lstStyle/>
            <a:p>
              <a:pPr algn="l" marL="0" indent="0" lvl="0">
                <a:lnSpc>
                  <a:spcPts val="3600"/>
                </a:lnSpc>
                <a:spcBef>
                  <a:spcPct val="0"/>
                </a:spcBef>
              </a:pPr>
              <a:r>
                <a:rPr lang="en-US" sz="3000" spc="375">
                  <a:solidFill>
                    <a:srgbClr val="F19762"/>
                  </a:solidFill>
                  <a:latin typeface="Clear Sans"/>
                  <a:ea typeface="Clear Sans"/>
                  <a:cs typeface="Clear Sans"/>
                  <a:sym typeface="Clear Sans"/>
                </a:rPr>
                <a:t>TEAM MEMBERS</a:t>
              </a:r>
            </a:p>
          </p:txBody>
        </p:sp>
        <p:sp>
          <p:nvSpPr>
            <p:cNvPr name="TextBox 4" id="4"/>
            <p:cNvSpPr txBox="true"/>
            <p:nvPr/>
          </p:nvSpPr>
          <p:spPr>
            <a:xfrm rot="0">
              <a:off x="0" y="1364026"/>
              <a:ext cx="7725278" cy="698077"/>
            </a:xfrm>
            <a:prstGeom prst="rect">
              <a:avLst/>
            </a:prstGeom>
          </p:spPr>
          <p:txBody>
            <a:bodyPr anchor="t" rtlCol="false" tIns="0" lIns="0" bIns="0" rIns="0">
              <a:spAutoFit/>
            </a:bodyPr>
            <a:lstStyle/>
            <a:p>
              <a:pPr algn="l" marL="690876" indent="-345438" lvl="1">
                <a:lnSpc>
                  <a:spcPts val="4479"/>
                </a:lnSpc>
                <a:buFont typeface="Arial"/>
                <a:buChar char="•"/>
              </a:pPr>
              <a:r>
                <a:rPr lang="en-US" sz="3199">
                  <a:solidFill>
                    <a:srgbClr val="F2E6DA"/>
                  </a:solidFill>
                  <a:latin typeface="Clear Sans"/>
                  <a:ea typeface="Clear Sans"/>
                  <a:cs typeface="Clear Sans"/>
                  <a:sym typeface="Clear Sans"/>
                </a:rPr>
                <a:t>Ayush Chauhan                8A</a:t>
              </a:r>
            </a:p>
          </p:txBody>
        </p:sp>
        <p:sp>
          <p:nvSpPr>
            <p:cNvPr name="TextBox 5" id="5"/>
            <p:cNvSpPr txBox="true"/>
            <p:nvPr/>
          </p:nvSpPr>
          <p:spPr>
            <a:xfrm rot="0">
              <a:off x="0" y="2290103"/>
              <a:ext cx="7725278" cy="698077"/>
            </a:xfrm>
            <a:prstGeom prst="rect">
              <a:avLst/>
            </a:prstGeom>
          </p:spPr>
          <p:txBody>
            <a:bodyPr anchor="t" rtlCol="false" tIns="0" lIns="0" bIns="0" rIns="0">
              <a:spAutoFit/>
            </a:bodyPr>
            <a:lstStyle/>
            <a:p>
              <a:pPr algn="l" marL="690876" indent="-345438" lvl="1">
                <a:lnSpc>
                  <a:spcPts val="4479"/>
                </a:lnSpc>
                <a:buFont typeface="Arial"/>
                <a:buChar char="•"/>
              </a:pPr>
              <a:r>
                <a:rPr lang="en-US" sz="3199">
                  <a:solidFill>
                    <a:srgbClr val="F2E6DA"/>
                  </a:solidFill>
                  <a:latin typeface="Clear Sans"/>
                  <a:ea typeface="Clear Sans"/>
                  <a:cs typeface="Clear Sans"/>
                  <a:sym typeface="Clear Sans"/>
                </a:rPr>
                <a:t>Ashutosh Sharma            8A</a:t>
              </a:r>
            </a:p>
          </p:txBody>
        </p:sp>
        <p:sp>
          <p:nvSpPr>
            <p:cNvPr name="TextBox 6" id="6"/>
            <p:cNvSpPr txBox="true"/>
            <p:nvPr/>
          </p:nvSpPr>
          <p:spPr>
            <a:xfrm rot="0">
              <a:off x="0" y="3216180"/>
              <a:ext cx="7725278" cy="698077"/>
            </a:xfrm>
            <a:prstGeom prst="rect">
              <a:avLst/>
            </a:prstGeom>
          </p:spPr>
          <p:txBody>
            <a:bodyPr anchor="t" rtlCol="false" tIns="0" lIns="0" bIns="0" rIns="0">
              <a:spAutoFit/>
            </a:bodyPr>
            <a:lstStyle/>
            <a:p>
              <a:pPr algn="ctr" marL="690876" indent="-345438" lvl="1">
                <a:lnSpc>
                  <a:spcPts val="4479"/>
                </a:lnSpc>
                <a:buFont typeface="Arial"/>
                <a:buChar char="•"/>
              </a:pPr>
              <a:r>
                <a:rPr lang="en-US" sz="3199">
                  <a:solidFill>
                    <a:srgbClr val="F2E6DA"/>
                  </a:solidFill>
                  <a:latin typeface="Clear Sans"/>
                  <a:ea typeface="Clear Sans"/>
                  <a:cs typeface="Clear Sans"/>
                  <a:sym typeface="Clear Sans"/>
                </a:rPr>
                <a:t>Ashmita Kumari               8A </a:t>
              </a:r>
            </a:p>
          </p:txBody>
        </p:sp>
        <p:sp>
          <p:nvSpPr>
            <p:cNvPr name="TextBox 7" id="7"/>
            <p:cNvSpPr txBox="true"/>
            <p:nvPr/>
          </p:nvSpPr>
          <p:spPr>
            <a:xfrm rot="0">
              <a:off x="0" y="4164940"/>
              <a:ext cx="7725278" cy="698077"/>
            </a:xfrm>
            <a:prstGeom prst="rect">
              <a:avLst/>
            </a:prstGeom>
          </p:spPr>
          <p:txBody>
            <a:bodyPr anchor="t" rtlCol="false" tIns="0" lIns="0" bIns="0" rIns="0">
              <a:spAutoFit/>
            </a:bodyPr>
            <a:lstStyle/>
            <a:p>
              <a:pPr algn="l" marL="690876" indent="-345438" lvl="1">
                <a:lnSpc>
                  <a:spcPts val="4479"/>
                </a:lnSpc>
                <a:buFont typeface="Arial"/>
                <a:buChar char="•"/>
              </a:pPr>
              <a:r>
                <a:rPr lang="en-US" sz="3199">
                  <a:solidFill>
                    <a:srgbClr val="F2E6DA"/>
                  </a:solidFill>
                  <a:latin typeface="Clear Sans"/>
                  <a:ea typeface="Clear Sans"/>
                  <a:cs typeface="Clear Sans"/>
                  <a:sym typeface="Clear Sans"/>
                </a:rPr>
                <a:t>Chiranjeev Patel              8A</a:t>
              </a:r>
            </a:p>
          </p:txBody>
        </p:sp>
      </p:grpSp>
      <p:grpSp>
        <p:nvGrpSpPr>
          <p:cNvPr name="Group 8" id="8"/>
          <p:cNvGrpSpPr/>
          <p:nvPr/>
        </p:nvGrpSpPr>
        <p:grpSpPr>
          <a:xfrm rot="0">
            <a:off x="2963331" y="8063485"/>
            <a:ext cx="6988002" cy="1194815"/>
            <a:chOff x="0" y="0"/>
            <a:chExt cx="10359303" cy="1771243"/>
          </a:xfrm>
        </p:grpSpPr>
        <p:sp>
          <p:nvSpPr>
            <p:cNvPr name="Freeform 9" id="9"/>
            <p:cNvSpPr/>
            <p:nvPr/>
          </p:nvSpPr>
          <p:spPr>
            <a:xfrm flipH="false" flipV="false" rot="0">
              <a:off x="0" y="0"/>
              <a:ext cx="10359303" cy="1771243"/>
            </a:xfrm>
            <a:custGeom>
              <a:avLst/>
              <a:gdLst/>
              <a:ahLst/>
              <a:cxnLst/>
              <a:rect r="r" b="b" t="t" l="l"/>
              <a:pathLst>
                <a:path h="1771243" w="10359303">
                  <a:moveTo>
                    <a:pt x="33237" y="0"/>
                  </a:moveTo>
                  <a:lnTo>
                    <a:pt x="10326066" y="0"/>
                  </a:lnTo>
                  <a:cubicBezTo>
                    <a:pt x="10344422" y="0"/>
                    <a:pt x="10359303" y="14881"/>
                    <a:pt x="10359303" y="33237"/>
                  </a:cubicBezTo>
                  <a:lnTo>
                    <a:pt x="10359303" y="1738007"/>
                  </a:lnTo>
                  <a:cubicBezTo>
                    <a:pt x="10359303" y="1746821"/>
                    <a:pt x="10355801" y="1755275"/>
                    <a:pt x="10349567" y="1761508"/>
                  </a:cubicBezTo>
                  <a:cubicBezTo>
                    <a:pt x="10343335" y="1767741"/>
                    <a:pt x="10334881" y="1771243"/>
                    <a:pt x="10326066" y="1771243"/>
                  </a:cubicBezTo>
                  <a:lnTo>
                    <a:pt x="33237" y="1771243"/>
                  </a:lnTo>
                  <a:cubicBezTo>
                    <a:pt x="24422" y="1771243"/>
                    <a:pt x="15968" y="1767741"/>
                    <a:pt x="9735" y="1761508"/>
                  </a:cubicBezTo>
                  <a:cubicBezTo>
                    <a:pt x="3502" y="1755275"/>
                    <a:pt x="0" y="1746821"/>
                    <a:pt x="0" y="1738007"/>
                  </a:cubicBezTo>
                  <a:lnTo>
                    <a:pt x="0" y="33237"/>
                  </a:lnTo>
                  <a:cubicBezTo>
                    <a:pt x="0" y="24422"/>
                    <a:pt x="3502" y="15968"/>
                    <a:pt x="9735" y="9735"/>
                  </a:cubicBezTo>
                  <a:cubicBezTo>
                    <a:pt x="15968" y="3502"/>
                    <a:pt x="24422" y="0"/>
                    <a:pt x="33237" y="0"/>
                  </a:cubicBezTo>
                  <a:close/>
                </a:path>
              </a:pathLst>
            </a:custGeom>
            <a:solidFill>
              <a:srgbClr val="000000">
                <a:alpha val="0"/>
              </a:srgbClr>
            </a:solidFill>
            <a:ln w="19050" cap="rnd">
              <a:solidFill>
                <a:srgbClr val="F2E6DA"/>
              </a:solidFill>
              <a:prstDash val="solid"/>
              <a:round/>
            </a:ln>
          </p:spPr>
        </p:sp>
        <p:sp>
          <p:nvSpPr>
            <p:cNvPr name="TextBox 10" id="10"/>
            <p:cNvSpPr txBox="true"/>
            <p:nvPr/>
          </p:nvSpPr>
          <p:spPr>
            <a:xfrm>
              <a:off x="0" y="-57150"/>
              <a:ext cx="10359303" cy="1828393"/>
            </a:xfrm>
            <a:prstGeom prst="rect">
              <a:avLst/>
            </a:prstGeom>
          </p:spPr>
          <p:txBody>
            <a:bodyPr anchor="ctr" rtlCol="false" tIns="254000" lIns="254000" bIns="254000" rIns="254000"/>
            <a:lstStyle/>
            <a:p>
              <a:pPr algn="ctr">
                <a:lnSpc>
                  <a:spcPts val="4339"/>
                </a:lnSpc>
              </a:pPr>
              <a:r>
                <a:rPr lang="en-US" b="true" sz="3099">
                  <a:solidFill>
                    <a:srgbClr val="FFFFFF"/>
                  </a:solidFill>
                  <a:latin typeface="Clear Sans Medium"/>
                  <a:ea typeface="Clear Sans Medium"/>
                  <a:cs typeface="Clear Sans Medium"/>
                  <a:sym typeface="Clear Sans Medium"/>
                </a:rPr>
                <a:t>Project Guide : Shruti kumari</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F2E6DA"/>
        </a:solidFill>
      </p:bgPr>
    </p:bg>
    <p:spTree>
      <p:nvGrpSpPr>
        <p:cNvPr id="1" name=""/>
        <p:cNvGrpSpPr/>
        <p:nvPr/>
      </p:nvGrpSpPr>
      <p:grpSpPr>
        <a:xfrm>
          <a:off x="0" y="0"/>
          <a:ext cx="0" cy="0"/>
          <a:chOff x="0" y="0"/>
          <a:chExt cx="0" cy="0"/>
        </a:xfrm>
      </p:grpSpPr>
      <p:grpSp>
        <p:nvGrpSpPr>
          <p:cNvPr name="Group 2" id="2"/>
          <p:cNvGrpSpPr/>
          <p:nvPr/>
        </p:nvGrpSpPr>
        <p:grpSpPr>
          <a:xfrm rot="0">
            <a:off x="2384831" y="1028700"/>
            <a:ext cx="12676378" cy="8645518"/>
            <a:chOff x="0" y="0"/>
            <a:chExt cx="16901837" cy="11527358"/>
          </a:xfrm>
        </p:grpSpPr>
        <p:sp>
          <p:nvSpPr>
            <p:cNvPr name="TextBox 3" id="3"/>
            <p:cNvSpPr txBox="true"/>
            <p:nvPr/>
          </p:nvSpPr>
          <p:spPr>
            <a:xfrm rot="0">
              <a:off x="0" y="47625"/>
              <a:ext cx="16901837" cy="1771015"/>
            </a:xfrm>
            <a:prstGeom prst="rect">
              <a:avLst/>
            </a:prstGeom>
          </p:spPr>
          <p:txBody>
            <a:bodyPr anchor="t" rtlCol="false" tIns="0" lIns="0" bIns="0" rIns="0">
              <a:spAutoFit/>
            </a:bodyPr>
            <a:lstStyle/>
            <a:p>
              <a:pPr algn="l">
                <a:lnSpc>
                  <a:spcPts val="9360"/>
                </a:lnSpc>
              </a:pPr>
              <a:r>
                <a:rPr lang="en-US" sz="9000">
                  <a:solidFill>
                    <a:srgbClr val="02376D"/>
                  </a:solidFill>
                  <a:latin typeface="Migra Extra-Light"/>
                  <a:ea typeface="Migra Extra-Light"/>
                  <a:cs typeface="Migra Extra-Light"/>
                  <a:sym typeface="Migra Extra-Light"/>
                </a:rPr>
                <a:t>Problem Statement</a:t>
              </a:r>
            </a:p>
          </p:txBody>
        </p:sp>
        <p:sp>
          <p:nvSpPr>
            <p:cNvPr name="TextBox 4" id="4"/>
            <p:cNvSpPr txBox="true"/>
            <p:nvPr/>
          </p:nvSpPr>
          <p:spPr>
            <a:xfrm rot="0">
              <a:off x="0" y="2319435"/>
              <a:ext cx="16901837" cy="9207923"/>
            </a:xfrm>
            <a:prstGeom prst="rect">
              <a:avLst/>
            </a:prstGeom>
          </p:spPr>
          <p:txBody>
            <a:bodyPr anchor="t" rtlCol="false" tIns="0" lIns="0" bIns="0" rIns="0">
              <a:spAutoFit/>
            </a:bodyPr>
            <a:lstStyle/>
            <a:p>
              <a:pPr algn="l" marL="0" indent="0" lvl="0">
                <a:lnSpc>
                  <a:spcPts val="3920"/>
                </a:lnSpc>
                <a:spcBef>
                  <a:spcPct val="0"/>
                </a:spcBef>
              </a:pPr>
              <a:r>
                <a:rPr lang="en-US" sz="2800">
                  <a:solidFill>
                    <a:srgbClr val="02376D"/>
                  </a:solidFill>
                  <a:latin typeface="Clear Sans"/>
                  <a:ea typeface="Clear Sans"/>
                  <a:cs typeface="Clear Sans"/>
                  <a:sym typeface="Clear Sans"/>
                </a:rPr>
                <a:t>Efficient crowd management in museums and heritage sites is crucial for ensuring a seamless and satisfying visitor experience. Traditional paper-based ticketing systems are increasingly inadequate, leading to congestion, long queues, and operational bottlenecks that negatively affect visitor satisfaction and facility management. To overcome these challenges, there is a pressing need for the implementation of a modern, QR-based ticketing system that streamlines visitor entry, reduces waiting times, and enhances operational efficiency. Additionally, this digital solution lays the foundation for potential future integration of advanced predictive analytics, enabling accurate crowd forecasting, better resource allocation, and more personalized visitor experiences. Such comprehensive advancements will ultimately lead to significantly improved crowd management and visitor satisfaction at museums and heritage sites.</a:t>
              </a:r>
            </a:p>
            <a:p>
              <a:pPr algn="l" marL="0" indent="0" lvl="0">
                <a:lnSpc>
                  <a:spcPts val="3920"/>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2E66B1"/>
        </a:solidFill>
      </p:bgPr>
    </p:bg>
    <p:spTree>
      <p:nvGrpSpPr>
        <p:cNvPr id="1" name=""/>
        <p:cNvGrpSpPr/>
        <p:nvPr/>
      </p:nvGrpSpPr>
      <p:grpSpPr>
        <a:xfrm>
          <a:off x="0" y="0"/>
          <a:ext cx="0" cy="0"/>
          <a:chOff x="0" y="0"/>
          <a:chExt cx="0" cy="0"/>
        </a:xfrm>
      </p:grpSpPr>
      <p:sp>
        <p:nvSpPr>
          <p:cNvPr name="TextBox 2" id="2"/>
          <p:cNvSpPr txBox="true"/>
          <p:nvPr/>
        </p:nvSpPr>
        <p:spPr>
          <a:xfrm rot="0">
            <a:off x="3130069" y="860441"/>
            <a:ext cx="11594988" cy="1316355"/>
          </a:xfrm>
          <a:prstGeom prst="rect">
            <a:avLst/>
          </a:prstGeom>
        </p:spPr>
        <p:txBody>
          <a:bodyPr anchor="t" rtlCol="false" tIns="0" lIns="0" bIns="0" rIns="0">
            <a:spAutoFit/>
          </a:bodyPr>
          <a:lstStyle/>
          <a:p>
            <a:pPr algn="just">
              <a:lnSpc>
                <a:spcPts val="9360"/>
              </a:lnSpc>
            </a:pPr>
            <a:r>
              <a:rPr lang="en-US" sz="9000">
                <a:solidFill>
                  <a:srgbClr val="F19762"/>
                </a:solidFill>
                <a:latin typeface="Migra Extra-Light"/>
                <a:ea typeface="Migra Extra-Light"/>
                <a:cs typeface="Migra Extra-Light"/>
                <a:sym typeface="Migra Extra-Light"/>
              </a:rPr>
              <a:t>Introduction</a:t>
            </a:r>
          </a:p>
        </p:txBody>
      </p:sp>
      <p:sp>
        <p:nvSpPr>
          <p:cNvPr name="TextBox 3" id="3"/>
          <p:cNvSpPr txBox="true"/>
          <p:nvPr/>
        </p:nvSpPr>
        <p:spPr>
          <a:xfrm rot="0">
            <a:off x="3130069" y="2119646"/>
            <a:ext cx="12241242" cy="9396730"/>
          </a:xfrm>
          <a:prstGeom prst="rect">
            <a:avLst/>
          </a:prstGeom>
        </p:spPr>
        <p:txBody>
          <a:bodyPr anchor="t" rtlCol="false" tIns="0" lIns="0" bIns="0" rIns="0">
            <a:spAutoFit/>
          </a:bodyPr>
          <a:lstStyle/>
          <a:p>
            <a:pPr algn="l">
              <a:lnSpc>
                <a:spcPts val="3920"/>
              </a:lnSpc>
            </a:pPr>
            <a:r>
              <a:rPr lang="en-US" sz="2800">
                <a:solidFill>
                  <a:srgbClr val="F2E6DA"/>
                </a:solidFill>
                <a:latin typeface="Clear Sans"/>
                <a:ea typeface="Clear Sans"/>
                <a:cs typeface="Clear Sans"/>
                <a:sym typeface="Clear Sans"/>
              </a:rPr>
              <a:t>Ticketless is an online e-ticketing web application that allows users to easily book tickets. In a rapidly changing world, digitization and technology play important roles in our daily lives. Technology incentivizes the delivery of time- and cost-effective products. Implementing digitization in the public visitor system could prove to be more profitable. India ranks second globally in the use of mobile devices, websites, and cloud databases, which helps make public visits more efficient and effective. Most mobile phone users prefer websites over other options for short operations, making this concept suitable for the needs of most users. Many sites published each year can store visitor information in a cloud database, allowing for easy searching and efficient processing. The main idea behind this approach to the web is to serve people by providing a user-friendly and hassle-free interface. This website allows for safe and easy control of museum visitors, eliminating the need for employees to participate in ticket verification.</a:t>
            </a:r>
          </a:p>
          <a:p>
            <a:pPr algn="l">
              <a:lnSpc>
                <a:spcPts val="3920"/>
              </a:lnSpc>
            </a:pPr>
          </a:p>
          <a:p>
            <a:pPr algn="l">
              <a:lnSpc>
                <a:spcPts val="3920"/>
              </a:lnSpc>
            </a:pPr>
          </a:p>
          <a:p>
            <a:pPr algn="l">
              <a:lnSpc>
                <a:spcPts val="3920"/>
              </a:lnSpc>
            </a:pPr>
          </a:p>
          <a:p>
            <a:pPr algn="l">
              <a:lnSpc>
                <a:spcPts val="3920"/>
              </a:lnSpc>
            </a:pPr>
          </a:p>
          <a:p>
            <a:pPr algn="l" marL="0" indent="0" lvl="0">
              <a:lnSpc>
                <a:spcPts val="392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2E6DA"/>
        </a:solidFill>
      </p:bgPr>
    </p:bg>
    <p:spTree>
      <p:nvGrpSpPr>
        <p:cNvPr id="1" name=""/>
        <p:cNvGrpSpPr/>
        <p:nvPr/>
      </p:nvGrpSpPr>
      <p:grpSpPr>
        <a:xfrm>
          <a:off x="0" y="0"/>
          <a:ext cx="0" cy="0"/>
          <a:chOff x="0" y="0"/>
          <a:chExt cx="0" cy="0"/>
        </a:xfrm>
      </p:grpSpPr>
      <p:sp>
        <p:nvSpPr>
          <p:cNvPr name="AutoShape 2" id="2"/>
          <p:cNvSpPr/>
          <p:nvPr/>
        </p:nvSpPr>
        <p:spPr>
          <a:xfrm rot="-5400000">
            <a:off x="5023068" y="5133975"/>
            <a:ext cx="8222814" cy="0"/>
          </a:xfrm>
          <a:prstGeom prst="line">
            <a:avLst/>
          </a:prstGeom>
          <a:ln cap="rnd" w="19050">
            <a:solidFill>
              <a:srgbClr val="F19762"/>
            </a:solidFill>
            <a:prstDash val="solid"/>
            <a:headEnd type="none" len="sm" w="sm"/>
            <a:tailEnd type="none" len="sm" w="sm"/>
          </a:ln>
        </p:spPr>
      </p:sp>
      <p:grpSp>
        <p:nvGrpSpPr>
          <p:cNvPr name="Group 3" id="3"/>
          <p:cNvGrpSpPr/>
          <p:nvPr/>
        </p:nvGrpSpPr>
        <p:grpSpPr>
          <a:xfrm rot="0">
            <a:off x="1856225" y="4466366"/>
            <a:ext cx="6630550" cy="2246854"/>
            <a:chOff x="0" y="0"/>
            <a:chExt cx="8840734" cy="2995805"/>
          </a:xfrm>
        </p:grpSpPr>
        <p:sp>
          <p:nvSpPr>
            <p:cNvPr name="TextBox 4" id="4"/>
            <p:cNvSpPr txBox="true"/>
            <p:nvPr/>
          </p:nvSpPr>
          <p:spPr>
            <a:xfrm rot="0">
              <a:off x="0" y="47625"/>
              <a:ext cx="8840734" cy="1771015"/>
            </a:xfrm>
            <a:prstGeom prst="rect">
              <a:avLst/>
            </a:prstGeom>
          </p:spPr>
          <p:txBody>
            <a:bodyPr anchor="t" rtlCol="false" tIns="0" lIns="0" bIns="0" rIns="0">
              <a:spAutoFit/>
            </a:bodyPr>
            <a:lstStyle/>
            <a:p>
              <a:pPr algn="l">
                <a:lnSpc>
                  <a:spcPts val="9360"/>
                </a:lnSpc>
              </a:pPr>
              <a:r>
                <a:rPr lang="en-US" sz="9000">
                  <a:solidFill>
                    <a:srgbClr val="02376D"/>
                  </a:solidFill>
                  <a:latin typeface="Migra Extra-Light"/>
                  <a:ea typeface="Migra Extra-Light"/>
                  <a:cs typeface="Migra Extra-Light"/>
                  <a:sym typeface="Migra Extra-Light"/>
                </a:rPr>
                <a:t>Why QR Codes?</a:t>
              </a:r>
            </a:p>
          </p:txBody>
        </p:sp>
        <p:sp>
          <p:nvSpPr>
            <p:cNvPr name="TextBox 5" id="5"/>
            <p:cNvSpPr txBox="true"/>
            <p:nvPr/>
          </p:nvSpPr>
          <p:spPr>
            <a:xfrm rot="0">
              <a:off x="0" y="2599565"/>
              <a:ext cx="4694917" cy="396240"/>
            </a:xfrm>
            <a:prstGeom prst="rect">
              <a:avLst/>
            </a:prstGeom>
          </p:spPr>
          <p:txBody>
            <a:bodyPr anchor="t" rtlCol="false" tIns="0" lIns="0" bIns="0" rIns="0">
              <a:spAutoFit/>
            </a:bodyPr>
            <a:lstStyle/>
            <a:p>
              <a:pPr algn="l">
                <a:lnSpc>
                  <a:spcPts val="2520"/>
                </a:lnSpc>
              </a:pPr>
            </a:p>
          </p:txBody>
        </p:sp>
      </p:grpSp>
      <p:grpSp>
        <p:nvGrpSpPr>
          <p:cNvPr name="Group 6" id="6"/>
          <p:cNvGrpSpPr/>
          <p:nvPr/>
        </p:nvGrpSpPr>
        <p:grpSpPr>
          <a:xfrm rot="0">
            <a:off x="9835980" y="1658163"/>
            <a:ext cx="4434306" cy="1371058"/>
            <a:chOff x="0" y="0"/>
            <a:chExt cx="5912409" cy="1828077"/>
          </a:xfrm>
        </p:grpSpPr>
        <p:sp>
          <p:nvSpPr>
            <p:cNvPr name="TextBox 7" id="7"/>
            <p:cNvSpPr txBox="true"/>
            <p:nvPr/>
          </p:nvSpPr>
          <p:spPr>
            <a:xfrm rot="0">
              <a:off x="0" y="-38100"/>
              <a:ext cx="5912409" cy="6858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Efficiency</a:t>
              </a:r>
            </a:p>
          </p:txBody>
        </p:sp>
        <p:sp>
          <p:nvSpPr>
            <p:cNvPr name="TextBox 8" id="8"/>
            <p:cNvSpPr txBox="true"/>
            <p:nvPr/>
          </p:nvSpPr>
          <p:spPr>
            <a:xfrm rot="0">
              <a:off x="0" y="744132"/>
              <a:ext cx="5912409" cy="10839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Quick and hassle-free access for visitors.</a:t>
              </a:r>
              <a:r>
                <a:rPr lang="en-US" sz="2400" u="none">
                  <a:solidFill>
                    <a:srgbClr val="02376D"/>
                  </a:solidFill>
                  <a:latin typeface="Clear Sans"/>
                  <a:ea typeface="Clear Sans"/>
                  <a:cs typeface="Clear Sans"/>
                  <a:sym typeface="Clear Sans"/>
                </a:rPr>
                <a:t> </a:t>
              </a:r>
            </a:p>
          </p:txBody>
        </p:sp>
      </p:grpSp>
      <p:grpSp>
        <p:nvGrpSpPr>
          <p:cNvPr name="Group 9" id="9"/>
          <p:cNvGrpSpPr/>
          <p:nvPr/>
        </p:nvGrpSpPr>
        <p:grpSpPr>
          <a:xfrm rot="0">
            <a:off x="9782175" y="3693399"/>
            <a:ext cx="5621295" cy="1371058"/>
            <a:chOff x="0" y="0"/>
            <a:chExt cx="7495060" cy="1828077"/>
          </a:xfrm>
        </p:grpSpPr>
        <p:sp>
          <p:nvSpPr>
            <p:cNvPr name="TextBox 10" id="10"/>
            <p:cNvSpPr txBox="true"/>
            <p:nvPr/>
          </p:nvSpPr>
          <p:spPr>
            <a:xfrm rot="0">
              <a:off x="0" y="-38100"/>
              <a:ext cx="7495060" cy="6858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Versatility</a:t>
              </a:r>
            </a:p>
          </p:txBody>
        </p:sp>
        <p:sp>
          <p:nvSpPr>
            <p:cNvPr name="TextBox 11" id="11"/>
            <p:cNvSpPr txBox="true"/>
            <p:nvPr/>
          </p:nvSpPr>
          <p:spPr>
            <a:xfrm rot="0">
              <a:off x="0" y="744132"/>
              <a:ext cx="7495060" cy="10839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 Compatible with various platforms and devices.</a:t>
              </a:r>
            </a:p>
          </p:txBody>
        </p:sp>
      </p:grpSp>
      <p:grpSp>
        <p:nvGrpSpPr>
          <p:cNvPr name="Group 12" id="12"/>
          <p:cNvGrpSpPr/>
          <p:nvPr/>
        </p:nvGrpSpPr>
        <p:grpSpPr>
          <a:xfrm rot="0">
            <a:off x="9782175" y="5731207"/>
            <a:ext cx="4901901" cy="1371058"/>
            <a:chOff x="0" y="0"/>
            <a:chExt cx="6535868" cy="1828077"/>
          </a:xfrm>
        </p:grpSpPr>
        <p:sp>
          <p:nvSpPr>
            <p:cNvPr name="TextBox 13" id="13"/>
            <p:cNvSpPr txBox="true"/>
            <p:nvPr/>
          </p:nvSpPr>
          <p:spPr>
            <a:xfrm rot="0">
              <a:off x="0" y="-38100"/>
              <a:ext cx="6535868" cy="6858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Security</a:t>
              </a:r>
            </a:p>
          </p:txBody>
        </p:sp>
        <p:sp>
          <p:nvSpPr>
            <p:cNvPr name="TextBox 14" id="14"/>
            <p:cNvSpPr txBox="true"/>
            <p:nvPr/>
          </p:nvSpPr>
          <p:spPr>
            <a:xfrm rot="0">
              <a:off x="0" y="744132"/>
              <a:ext cx="6535868" cy="10839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Resistant to counterfeiting and tampering.</a:t>
              </a:r>
            </a:p>
          </p:txBody>
        </p:sp>
      </p:grpSp>
      <p:grpSp>
        <p:nvGrpSpPr>
          <p:cNvPr name="Group 15" id="15"/>
          <p:cNvGrpSpPr/>
          <p:nvPr/>
        </p:nvGrpSpPr>
        <p:grpSpPr>
          <a:xfrm rot="0">
            <a:off x="9835980" y="7522794"/>
            <a:ext cx="6620247" cy="1371058"/>
            <a:chOff x="0" y="0"/>
            <a:chExt cx="8826996" cy="1828077"/>
          </a:xfrm>
        </p:grpSpPr>
        <p:sp>
          <p:nvSpPr>
            <p:cNvPr name="TextBox 16" id="16"/>
            <p:cNvSpPr txBox="true"/>
            <p:nvPr/>
          </p:nvSpPr>
          <p:spPr>
            <a:xfrm rot="0">
              <a:off x="0" y="-38100"/>
              <a:ext cx="8826996" cy="6858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2376D"/>
                  </a:solidFill>
                  <a:latin typeface="Migra Extra-Light"/>
                  <a:ea typeface="Migra Extra-Light"/>
                  <a:cs typeface="Migra Extra-Light"/>
                  <a:sym typeface="Migra Extra-Light"/>
                </a:rPr>
                <a:t>Cost-effectiveness</a:t>
              </a:r>
            </a:p>
          </p:txBody>
        </p:sp>
        <p:sp>
          <p:nvSpPr>
            <p:cNvPr name="TextBox 17" id="17"/>
            <p:cNvSpPr txBox="true"/>
            <p:nvPr/>
          </p:nvSpPr>
          <p:spPr>
            <a:xfrm rot="0">
              <a:off x="0" y="744132"/>
              <a:ext cx="8826996" cy="1083945"/>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2376D"/>
                  </a:solidFill>
                  <a:latin typeface="Clear Sans"/>
                  <a:ea typeface="Clear Sans"/>
                  <a:cs typeface="Clear Sans"/>
                  <a:sym typeface="Clear Sans"/>
                </a:rPr>
                <a:t>Eliminates the need for printing and distribution of physical tickets.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E66B1"/>
        </a:solidFill>
      </p:bgPr>
    </p:bg>
    <p:spTree>
      <p:nvGrpSpPr>
        <p:cNvPr id="1" name=""/>
        <p:cNvGrpSpPr/>
        <p:nvPr/>
      </p:nvGrpSpPr>
      <p:grpSpPr>
        <a:xfrm>
          <a:off x="0" y="0"/>
          <a:ext cx="0" cy="0"/>
          <a:chOff x="0" y="0"/>
          <a:chExt cx="0" cy="0"/>
        </a:xfrm>
      </p:grpSpPr>
      <p:sp>
        <p:nvSpPr>
          <p:cNvPr name="Freeform 2" id="2"/>
          <p:cNvSpPr/>
          <p:nvPr/>
        </p:nvSpPr>
        <p:spPr>
          <a:xfrm flipH="false" flipV="false" rot="0">
            <a:off x="1237399" y="1821143"/>
            <a:ext cx="8095993" cy="6644713"/>
          </a:xfrm>
          <a:custGeom>
            <a:avLst/>
            <a:gdLst/>
            <a:ahLst/>
            <a:cxnLst/>
            <a:rect r="r" b="b" t="t" l="l"/>
            <a:pathLst>
              <a:path h="6644713" w="8095993">
                <a:moveTo>
                  <a:pt x="0" y="0"/>
                </a:moveTo>
                <a:lnTo>
                  <a:pt x="8095993" y="0"/>
                </a:lnTo>
                <a:lnTo>
                  <a:pt x="8095993" y="6644714"/>
                </a:lnTo>
                <a:lnTo>
                  <a:pt x="0" y="6644714"/>
                </a:lnTo>
                <a:lnTo>
                  <a:pt x="0" y="0"/>
                </a:lnTo>
                <a:close/>
              </a:path>
            </a:pathLst>
          </a:custGeom>
          <a:blipFill>
            <a:blip r:embed="rId2"/>
            <a:stretch>
              <a:fillRect l="-1068" t="0" r="-1068" b="0"/>
            </a:stretch>
          </a:blipFill>
        </p:spPr>
      </p:sp>
      <p:grpSp>
        <p:nvGrpSpPr>
          <p:cNvPr name="Group 3" id="3"/>
          <p:cNvGrpSpPr/>
          <p:nvPr/>
        </p:nvGrpSpPr>
        <p:grpSpPr>
          <a:xfrm rot="0">
            <a:off x="10821633" y="2480827"/>
            <a:ext cx="6437667" cy="4378318"/>
            <a:chOff x="0" y="0"/>
            <a:chExt cx="8583556" cy="5837758"/>
          </a:xfrm>
        </p:grpSpPr>
        <p:sp>
          <p:nvSpPr>
            <p:cNvPr name="TextBox 4" id="4"/>
            <p:cNvSpPr txBox="true"/>
            <p:nvPr/>
          </p:nvSpPr>
          <p:spPr>
            <a:xfrm rot="0">
              <a:off x="0" y="47625"/>
              <a:ext cx="8583556" cy="3345815"/>
            </a:xfrm>
            <a:prstGeom prst="rect">
              <a:avLst/>
            </a:prstGeom>
          </p:spPr>
          <p:txBody>
            <a:bodyPr anchor="t" rtlCol="false" tIns="0" lIns="0" bIns="0" rIns="0">
              <a:spAutoFit/>
            </a:bodyPr>
            <a:lstStyle/>
            <a:p>
              <a:pPr algn="l">
                <a:lnSpc>
                  <a:spcPts val="9360"/>
                </a:lnSpc>
              </a:pPr>
              <a:r>
                <a:rPr lang="en-US" sz="9000">
                  <a:solidFill>
                    <a:srgbClr val="F19762"/>
                  </a:solidFill>
                  <a:latin typeface="Migra Extra-Light"/>
                  <a:ea typeface="Migra Extra-Light"/>
                  <a:cs typeface="Migra Extra-Light"/>
                  <a:sym typeface="Migra Extra-Light"/>
                </a:rPr>
                <a:t>System Architecture</a:t>
              </a:r>
            </a:p>
          </p:txBody>
        </p:sp>
        <p:sp>
          <p:nvSpPr>
            <p:cNvPr name="TextBox 5" id="5"/>
            <p:cNvSpPr txBox="true"/>
            <p:nvPr/>
          </p:nvSpPr>
          <p:spPr>
            <a:xfrm rot="0">
              <a:off x="0" y="3894235"/>
              <a:ext cx="8583556" cy="1943523"/>
            </a:xfrm>
            <a:prstGeom prst="rect">
              <a:avLst/>
            </a:prstGeom>
          </p:spPr>
          <p:txBody>
            <a:bodyPr anchor="t" rtlCol="false" tIns="0" lIns="0" bIns="0" rIns="0">
              <a:spAutoFit/>
            </a:bodyPr>
            <a:lstStyle/>
            <a:p>
              <a:pPr algn="l" marL="0" indent="0" lvl="0">
                <a:lnSpc>
                  <a:spcPts val="3920"/>
                </a:lnSpc>
                <a:spcBef>
                  <a:spcPct val="0"/>
                </a:spcBef>
              </a:pPr>
              <a:r>
                <a:rPr lang="en-US" sz="2800">
                  <a:solidFill>
                    <a:srgbClr val="F2E6DA"/>
                  </a:solidFill>
                  <a:latin typeface="Clear Sans"/>
                  <a:ea typeface="Clear Sans"/>
                  <a:cs typeface="Clear Sans"/>
                  <a:sym typeface="Clear Sans"/>
                </a:rPr>
                <a:t>Overview of the software components required for the QR-based ticketing system</a:t>
              </a:r>
              <a:r>
                <a:rPr lang="en-US" sz="2800" u="none">
                  <a:solidFill>
                    <a:srgbClr val="F2E6DA"/>
                  </a:solidFill>
                  <a:latin typeface="Clear Sans"/>
                  <a:ea typeface="Clear Sans"/>
                  <a:cs typeface="Clear Sans"/>
                  <a:sym typeface="Clear Sans"/>
                </a:rPr>
                <a:t>. </a:t>
              </a: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F2E6DA"/>
        </a:solidFill>
      </p:bgPr>
    </p:bg>
    <p:spTree>
      <p:nvGrpSpPr>
        <p:cNvPr id="1" name=""/>
        <p:cNvGrpSpPr/>
        <p:nvPr/>
      </p:nvGrpSpPr>
      <p:grpSpPr>
        <a:xfrm>
          <a:off x="0" y="0"/>
          <a:ext cx="0" cy="0"/>
          <a:chOff x="0" y="0"/>
          <a:chExt cx="0" cy="0"/>
        </a:xfrm>
      </p:grpSpPr>
      <p:sp>
        <p:nvSpPr>
          <p:cNvPr name="AutoShape 2" id="2"/>
          <p:cNvSpPr/>
          <p:nvPr/>
        </p:nvSpPr>
        <p:spPr>
          <a:xfrm rot="-5400000">
            <a:off x="2518253" y="5137368"/>
            <a:ext cx="8222814" cy="0"/>
          </a:xfrm>
          <a:prstGeom prst="line">
            <a:avLst/>
          </a:prstGeom>
          <a:ln cap="rnd" w="19050">
            <a:solidFill>
              <a:srgbClr val="F19762"/>
            </a:solidFill>
            <a:prstDash val="solid"/>
            <a:headEnd type="none" len="sm" w="sm"/>
            <a:tailEnd type="none" len="sm" w="sm"/>
          </a:ln>
        </p:spPr>
      </p:sp>
      <p:sp>
        <p:nvSpPr>
          <p:cNvPr name="TextBox 3" id="3"/>
          <p:cNvSpPr txBox="true"/>
          <p:nvPr/>
        </p:nvSpPr>
        <p:spPr>
          <a:xfrm rot="0">
            <a:off x="1028700" y="3838575"/>
            <a:ext cx="4861793" cy="2524125"/>
          </a:xfrm>
          <a:prstGeom prst="rect">
            <a:avLst/>
          </a:prstGeom>
        </p:spPr>
        <p:txBody>
          <a:bodyPr anchor="t" rtlCol="false" tIns="0" lIns="0" bIns="0" rIns="0">
            <a:spAutoFit/>
          </a:bodyPr>
          <a:lstStyle/>
          <a:p>
            <a:pPr algn="ctr">
              <a:lnSpc>
                <a:spcPts val="9600"/>
              </a:lnSpc>
            </a:pPr>
            <a:r>
              <a:rPr lang="en-US" sz="8000">
                <a:solidFill>
                  <a:srgbClr val="2E66B1"/>
                </a:solidFill>
                <a:latin typeface="Migra Extra-Light"/>
                <a:ea typeface="Migra Extra-Light"/>
                <a:cs typeface="Migra Extra-Light"/>
                <a:sym typeface="Migra Extra-Light"/>
              </a:rPr>
              <a:t>Visitor Journey</a:t>
            </a:r>
          </a:p>
        </p:txBody>
      </p:sp>
      <p:grpSp>
        <p:nvGrpSpPr>
          <p:cNvPr name="Group 4" id="4"/>
          <p:cNvGrpSpPr/>
          <p:nvPr/>
        </p:nvGrpSpPr>
        <p:grpSpPr>
          <a:xfrm rot="0">
            <a:off x="7061904" y="1028700"/>
            <a:ext cx="3334048" cy="1419758"/>
            <a:chOff x="0" y="0"/>
            <a:chExt cx="812800" cy="346119"/>
          </a:xfrm>
        </p:grpSpPr>
        <p:sp>
          <p:nvSpPr>
            <p:cNvPr name="Freeform 5" id="5"/>
            <p:cNvSpPr/>
            <p:nvPr/>
          </p:nvSpPr>
          <p:spPr>
            <a:xfrm flipH="false" flipV="false" rot="0">
              <a:off x="0" y="0"/>
              <a:ext cx="812800" cy="346119"/>
            </a:xfrm>
            <a:custGeom>
              <a:avLst/>
              <a:gdLst/>
              <a:ahLst/>
              <a:cxnLst/>
              <a:rect r="r" b="b" t="t" l="l"/>
              <a:pathLst>
                <a:path h="346119" w="812800">
                  <a:moveTo>
                    <a:pt x="139325" y="0"/>
                  </a:moveTo>
                  <a:lnTo>
                    <a:pt x="673475" y="0"/>
                  </a:lnTo>
                  <a:cubicBezTo>
                    <a:pt x="750422" y="0"/>
                    <a:pt x="812800" y="62378"/>
                    <a:pt x="812800" y="139325"/>
                  </a:cubicBezTo>
                  <a:lnTo>
                    <a:pt x="812800" y="206795"/>
                  </a:lnTo>
                  <a:cubicBezTo>
                    <a:pt x="812800" y="283742"/>
                    <a:pt x="750422" y="346119"/>
                    <a:pt x="673475" y="346119"/>
                  </a:cubicBezTo>
                  <a:lnTo>
                    <a:pt x="139325" y="346119"/>
                  </a:lnTo>
                  <a:cubicBezTo>
                    <a:pt x="62378" y="346119"/>
                    <a:pt x="0" y="283742"/>
                    <a:pt x="0" y="206795"/>
                  </a:cubicBezTo>
                  <a:lnTo>
                    <a:pt x="0" y="139325"/>
                  </a:lnTo>
                  <a:cubicBezTo>
                    <a:pt x="0" y="62378"/>
                    <a:pt x="62378" y="0"/>
                    <a:pt x="139325" y="0"/>
                  </a:cubicBezTo>
                  <a:close/>
                </a:path>
              </a:pathLst>
            </a:custGeom>
            <a:solidFill>
              <a:srgbClr val="02376D"/>
            </a:solidFill>
            <a:ln w="19050" cap="rnd">
              <a:solidFill>
                <a:srgbClr val="000000"/>
              </a:solidFill>
              <a:prstDash val="solid"/>
              <a:round/>
            </a:ln>
          </p:spPr>
        </p:sp>
        <p:sp>
          <p:nvSpPr>
            <p:cNvPr name="TextBox 6" id="6"/>
            <p:cNvSpPr txBox="true"/>
            <p:nvPr/>
          </p:nvSpPr>
          <p:spPr>
            <a:xfrm>
              <a:off x="0" y="-47625"/>
              <a:ext cx="812800" cy="393744"/>
            </a:xfrm>
            <a:prstGeom prst="rect">
              <a:avLst/>
            </a:prstGeom>
          </p:spPr>
          <p:txBody>
            <a:bodyPr anchor="ctr" rtlCol="false" tIns="254000" lIns="254000" bIns="254000" rIns="254000"/>
            <a:lstStyle/>
            <a:p>
              <a:pPr algn="ctr">
                <a:lnSpc>
                  <a:spcPts val="3499"/>
                </a:lnSpc>
              </a:pPr>
              <a:r>
                <a:rPr lang="en-US" sz="2499">
                  <a:solidFill>
                    <a:srgbClr val="FFFFFF"/>
                  </a:solidFill>
                  <a:latin typeface="Clear Sans"/>
                  <a:ea typeface="Clear Sans"/>
                  <a:cs typeface="Clear Sans"/>
                  <a:sym typeface="Clear Sans"/>
                </a:rPr>
                <a:t>Visitor</a:t>
              </a:r>
            </a:p>
          </p:txBody>
        </p:sp>
      </p:grpSp>
      <p:grpSp>
        <p:nvGrpSpPr>
          <p:cNvPr name="Group 7" id="7"/>
          <p:cNvGrpSpPr/>
          <p:nvPr/>
        </p:nvGrpSpPr>
        <p:grpSpPr>
          <a:xfrm rot="0">
            <a:off x="7571127" y="4649698"/>
            <a:ext cx="2315604" cy="987605"/>
            <a:chOff x="0" y="0"/>
            <a:chExt cx="1195134" cy="509725"/>
          </a:xfrm>
        </p:grpSpPr>
        <p:sp>
          <p:nvSpPr>
            <p:cNvPr name="Freeform 8" id="8"/>
            <p:cNvSpPr/>
            <p:nvPr/>
          </p:nvSpPr>
          <p:spPr>
            <a:xfrm flipH="false" flipV="false" rot="0">
              <a:off x="0" y="0"/>
              <a:ext cx="1195134" cy="509725"/>
            </a:xfrm>
            <a:custGeom>
              <a:avLst/>
              <a:gdLst/>
              <a:ahLst/>
              <a:cxnLst/>
              <a:rect r="r" b="b" t="t" l="l"/>
              <a:pathLst>
                <a:path h="509725" w="1195134">
                  <a:moveTo>
                    <a:pt x="0" y="0"/>
                  </a:moveTo>
                  <a:lnTo>
                    <a:pt x="1195134" y="0"/>
                  </a:lnTo>
                  <a:lnTo>
                    <a:pt x="1195134" y="509725"/>
                  </a:lnTo>
                  <a:lnTo>
                    <a:pt x="0" y="509725"/>
                  </a:lnTo>
                  <a:close/>
                </a:path>
              </a:pathLst>
            </a:custGeom>
            <a:solidFill>
              <a:srgbClr val="F19762"/>
            </a:solidFill>
            <a:ln w="19050" cap="sq">
              <a:solidFill>
                <a:srgbClr val="000000"/>
              </a:solidFill>
              <a:prstDash val="solid"/>
              <a:miter/>
            </a:ln>
          </p:spPr>
        </p:sp>
        <p:sp>
          <p:nvSpPr>
            <p:cNvPr name="TextBox 9" id="9"/>
            <p:cNvSpPr txBox="true"/>
            <p:nvPr/>
          </p:nvSpPr>
          <p:spPr>
            <a:xfrm>
              <a:off x="0" y="-28575"/>
              <a:ext cx="1195134" cy="538300"/>
            </a:xfrm>
            <a:prstGeom prst="rect">
              <a:avLst/>
            </a:prstGeom>
          </p:spPr>
          <p:txBody>
            <a:bodyPr anchor="ctr" rtlCol="false" tIns="254000" lIns="254000" bIns="254000" rIns="254000"/>
            <a:lstStyle/>
            <a:p>
              <a:pPr algn="ctr">
                <a:lnSpc>
                  <a:spcPts val="2100"/>
                </a:lnSpc>
              </a:pPr>
              <a:r>
                <a:rPr lang="en-US" b="true" sz="1500">
                  <a:solidFill>
                    <a:srgbClr val="02376D"/>
                  </a:solidFill>
                  <a:latin typeface="Clear Sans Medium"/>
                  <a:ea typeface="Clear Sans Medium"/>
                  <a:cs typeface="Clear Sans Medium"/>
                  <a:sym typeface="Clear Sans Medium"/>
                </a:rPr>
                <a:t>Accessing Electronic Tickets</a:t>
              </a:r>
            </a:p>
          </p:txBody>
        </p:sp>
      </p:grpSp>
      <p:grpSp>
        <p:nvGrpSpPr>
          <p:cNvPr name="Group 10" id="10"/>
          <p:cNvGrpSpPr/>
          <p:nvPr/>
        </p:nvGrpSpPr>
        <p:grpSpPr>
          <a:xfrm rot="0">
            <a:off x="15080669" y="1378126"/>
            <a:ext cx="2351258" cy="720905"/>
            <a:chOff x="0" y="0"/>
            <a:chExt cx="1213536" cy="372075"/>
          </a:xfrm>
        </p:grpSpPr>
        <p:sp>
          <p:nvSpPr>
            <p:cNvPr name="Freeform 11" id="11"/>
            <p:cNvSpPr/>
            <p:nvPr/>
          </p:nvSpPr>
          <p:spPr>
            <a:xfrm flipH="false" flipV="false" rot="0">
              <a:off x="0" y="0"/>
              <a:ext cx="1213536" cy="372075"/>
            </a:xfrm>
            <a:custGeom>
              <a:avLst/>
              <a:gdLst/>
              <a:ahLst/>
              <a:cxnLst/>
              <a:rect r="r" b="b" t="t" l="l"/>
              <a:pathLst>
                <a:path h="372075" w="1213536">
                  <a:moveTo>
                    <a:pt x="0" y="0"/>
                  </a:moveTo>
                  <a:lnTo>
                    <a:pt x="1213536" y="0"/>
                  </a:lnTo>
                  <a:lnTo>
                    <a:pt x="1213536" y="372075"/>
                  </a:lnTo>
                  <a:lnTo>
                    <a:pt x="0" y="372075"/>
                  </a:lnTo>
                  <a:close/>
                </a:path>
              </a:pathLst>
            </a:custGeom>
            <a:solidFill>
              <a:srgbClr val="F19762"/>
            </a:solidFill>
            <a:ln w="19050" cap="sq">
              <a:solidFill>
                <a:srgbClr val="000000"/>
              </a:solidFill>
              <a:prstDash val="solid"/>
              <a:miter/>
            </a:ln>
          </p:spPr>
        </p:sp>
        <p:sp>
          <p:nvSpPr>
            <p:cNvPr name="TextBox 12" id="12"/>
            <p:cNvSpPr txBox="true"/>
            <p:nvPr/>
          </p:nvSpPr>
          <p:spPr>
            <a:xfrm>
              <a:off x="0" y="-28575"/>
              <a:ext cx="1213536" cy="400650"/>
            </a:xfrm>
            <a:prstGeom prst="rect">
              <a:avLst/>
            </a:prstGeom>
          </p:spPr>
          <p:txBody>
            <a:bodyPr anchor="ctr" rtlCol="false" tIns="254000" lIns="254000" bIns="254000" rIns="254000"/>
            <a:lstStyle/>
            <a:p>
              <a:pPr algn="ctr">
                <a:lnSpc>
                  <a:spcPts val="2100"/>
                </a:lnSpc>
              </a:pPr>
              <a:r>
                <a:rPr lang="en-US" b="true" sz="1500">
                  <a:solidFill>
                    <a:srgbClr val="02376D"/>
                  </a:solidFill>
                  <a:latin typeface="Clear Sans Medium"/>
                  <a:ea typeface="Clear Sans Medium"/>
                  <a:cs typeface="Clear Sans Medium"/>
                  <a:sym typeface="Clear Sans Medium"/>
                </a:rPr>
                <a:t>Booking Tickets</a:t>
              </a:r>
            </a:p>
          </p:txBody>
        </p:sp>
      </p:grpSp>
      <p:grpSp>
        <p:nvGrpSpPr>
          <p:cNvPr name="Group 13" id="13"/>
          <p:cNvGrpSpPr/>
          <p:nvPr/>
        </p:nvGrpSpPr>
        <p:grpSpPr>
          <a:xfrm rot="0">
            <a:off x="11925803" y="4649698"/>
            <a:ext cx="2150246" cy="987605"/>
            <a:chOff x="0" y="0"/>
            <a:chExt cx="1109790" cy="509725"/>
          </a:xfrm>
        </p:grpSpPr>
        <p:sp>
          <p:nvSpPr>
            <p:cNvPr name="Freeform 14" id="14"/>
            <p:cNvSpPr/>
            <p:nvPr/>
          </p:nvSpPr>
          <p:spPr>
            <a:xfrm flipH="false" flipV="false" rot="0">
              <a:off x="0" y="0"/>
              <a:ext cx="1109790" cy="509725"/>
            </a:xfrm>
            <a:custGeom>
              <a:avLst/>
              <a:gdLst/>
              <a:ahLst/>
              <a:cxnLst/>
              <a:rect r="r" b="b" t="t" l="l"/>
              <a:pathLst>
                <a:path h="509725" w="1109790">
                  <a:moveTo>
                    <a:pt x="0" y="0"/>
                  </a:moveTo>
                  <a:lnTo>
                    <a:pt x="1109790" y="0"/>
                  </a:lnTo>
                  <a:lnTo>
                    <a:pt x="1109790" y="509725"/>
                  </a:lnTo>
                  <a:lnTo>
                    <a:pt x="0" y="509725"/>
                  </a:lnTo>
                  <a:close/>
                </a:path>
              </a:pathLst>
            </a:custGeom>
            <a:solidFill>
              <a:srgbClr val="2E66B1"/>
            </a:solidFill>
            <a:ln w="19050" cap="sq">
              <a:solidFill>
                <a:srgbClr val="02376D"/>
              </a:solidFill>
              <a:prstDash val="solid"/>
              <a:miter/>
            </a:ln>
          </p:spPr>
        </p:sp>
        <p:sp>
          <p:nvSpPr>
            <p:cNvPr name="TextBox 15" id="15"/>
            <p:cNvSpPr txBox="true"/>
            <p:nvPr/>
          </p:nvSpPr>
          <p:spPr>
            <a:xfrm>
              <a:off x="0" y="-28575"/>
              <a:ext cx="1109790" cy="538300"/>
            </a:xfrm>
            <a:prstGeom prst="rect">
              <a:avLst/>
            </a:prstGeom>
          </p:spPr>
          <p:txBody>
            <a:bodyPr anchor="ctr" rtlCol="false" tIns="254000" lIns="254000" bIns="254000" rIns="254000"/>
            <a:lstStyle/>
            <a:p>
              <a:pPr algn="ctr">
                <a:lnSpc>
                  <a:spcPts val="2100"/>
                </a:lnSpc>
              </a:pPr>
              <a:r>
                <a:rPr lang="en-US" b="true" sz="1500">
                  <a:solidFill>
                    <a:srgbClr val="F2E6DA"/>
                  </a:solidFill>
                  <a:latin typeface="Clear Sans Medium"/>
                  <a:ea typeface="Clear Sans Medium"/>
                  <a:cs typeface="Clear Sans Medium"/>
                  <a:sym typeface="Clear Sans Medium"/>
                </a:rPr>
                <a:t>Receipt and Confirmation</a:t>
              </a:r>
            </a:p>
          </p:txBody>
        </p:sp>
      </p:grpSp>
      <p:grpSp>
        <p:nvGrpSpPr>
          <p:cNvPr name="Group 16" id="16"/>
          <p:cNvGrpSpPr/>
          <p:nvPr/>
        </p:nvGrpSpPr>
        <p:grpSpPr>
          <a:xfrm rot="0">
            <a:off x="11663598" y="1314879"/>
            <a:ext cx="2150246" cy="847400"/>
            <a:chOff x="0" y="0"/>
            <a:chExt cx="1109790" cy="437362"/>
          </a:xfrm>
        </p:grpSpPr>
        <p:sp>
          <p:nvSpPr>
            <p:cNvPr name="Freeform 17" id="17"/>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2E66B1"/>
            </a:solidFill>
            <a:ln w="19050" cap="sq">
              <a:solidFill>
                <a:srgbClr val="02376D"/>
              </a:solidFill>
              <a:prstDash val="solid"/>
              <a:miter/>
            </a:ln>
          </p:spPr>
        </p:sp>
        <p:sp>
          <p:nvSpPr>
            <p:cNvPr name="TextBox 18" id="18"/>
            <p:cNvSpPr txBox="true"/>
            <p:nvPr/>
          </p:nvSpPr>
          <p:spPr>
            <a:xfrm>
              <a:off x="0" y="-28575"/>
              <a:ext cx="1109790" cy="465937"/>
            </a:xfrm>
            <a:prstGeom prst="rect">
              <a:avLst/>
            </a:prstGeom>
          </p:spPr>
          <p:txBody>
            <a:bodyPr anchor="ctr" rtlCol="false" tIns="254000" lIns="254000" bIns="254000" rIns="254000"/>
            <a:lstStyle/>
            <a:p>
              <a:pPr algn="ctr">
                <a:lnSpc>
                  <a:spcPts val="2100"/>
                </a:lnSpc>
              </a:pPr>
              <a:r>
                <a:rPr lang="en-US" sz="1500">
                  <a:solidFill>
                    <a:srgbClr val="F2E6DA"/>
                  </a:solidFill>
                  <a:latin typeface="Clear Sans"/>
                  <a:ea typeface="Clear Sans"/>
                  <a:cs typeface="Clear Sans"/>
                  <a:sym typeface="Clear Sans"/>
                </a:rPr>
                <a:t>Registration/Login</a:t>
              </a:r>
            </a:p>
          </p:txBody>
        </p:sp>
      </p:grpSp>
      <p:grpSp>
        <p:nvGrpSpPr>
          <p:cNvPr name="Group 19" id="19"/>
          <p:cNvGrpSpPr/>
          <p:nvPr/>
        </p:nvGrpSpPr>
        <p:grpSpPr>
          <a:xfrm rot="0">
            <a:off x="7653805" y="7754415"/>
            <a:ext cx="2150246" cy="1254305"/>
            <a:chOff x="0" y="0"/>
            <a:chExt cx="1109790" cy="647374"/>
          </a:xfrm>
        </p:grpSpPr>
        <p:sp>
          <p:nvSpPr>
            <p:cNvPr name="Freeform 20" id="20"/>
            <p:cNvSpPr/>
            <p:nvPr/>
          </p:nvSpPr>
          <p:spPr>
            <a:xfrm flipH="false" flipV="false" rot="0">
              <a:off x="0" y="0"/>
              <a:ext cx="1109790" cy="647374"/>
            </a:xfrm>
            <a:custGeom>
              <a:avLst/>
              <a:gdLst/>
              <a:ahLst/>
              <a:cxnLst/>
              <a:rect r="r" b="b" t="t" l="l"/>
              <a:pathLst>
                <a:path h="647374" w="1109790">
                  <a:moveTo>
                    <a:pt x="0" y="0"/>
                  </a:moveTo>
                  <a:lnTo>
                    <a:pt x="1109790" y="0"/>
                  </a:lnTo>
                  <a:lnTo>
                    <a:pt x="1109790" y="647374"/>
                  </a:lnTo>
                  <a:lnTo>
                    <a:pt x="0" y="647374"/>
                  </a:lnTo>
                  <a:close/>
                </a:path>
              </a:pathLst>
            </a:custGeom>
            <a:solidFill>
              <a:srgbClr val="F2E6DA"/>
            </a:solidFill>
            <a:ln w="19050" cap="sq">
              <a:solidFill>
                <a:srgbClr val="02376D"/>
              </a:solidFill>
              <a:prstDash val="solid"/>
              <a:miter/>
            </a:ln>
          </p:spPr>
        </p:sp>
        <p:sp>
          <p:nvSpPr>
            <p:cNvPr name="TextBox 21" id="21"/>
            <p:cNvSpPr txBox="true"/>
            <p:nvPr/>
          </p:nvSpPr>
          <p:spPr>
            <a:xfrm>
              <a:off x="0" y="-28575"/>
              <a:ext cx="1109790" cy="675949"/>
            </a:xfrm>
            <a:prstGeom prst="rect">
              <a:avLst/>
            </a:prstGeom>
          </p:spPr>
          <p:txBody>
            <a:bodyPr anchor="ctr" rtlCol="false" tIns="254000" lIns="254000" bIns="254000" rIns="254000"/>
            <a:lstStyle/>
            <a:p>
              <a:pPr algn="ctr">
                <a:lnSpc>
                  <a:spcPts val="2100"/>
                </a:lnSpc>
              </a:pPr>
              <a:r>
                <a:rPr lang="en-US" b="true" sz="1500">
                  <a:solidFill>
                    <a:srgbClr val="02376D"/>
                  </a:solidFill>
                  <a:latin typeface="Clear Sans Medium"/>
                  <a:ea typeface="Clear Sans Medium"/>
                  <a:cs typeface="Clear Sans Medium"/>
                  <a:sym typeface="Clear Sans Medium"/>
                </a:rPr>
                <a:t>Entry to the Museum/Heritage Site</a:t>
              </a:r>
            </a:p>
          </p:txBody>
        </p:sp>
      </p:grpSp>
      <p:grpSp>
        <p:nvGrpSpPr>
          <p:cNvPr name="Group 22" id="22"/>
          <p:cNvGrpSpPr/>
          <p:nvPr/>
        </p:nvGrpSpPr>
        <p:grpSpPr>
          <a:xfrm rot="0">
            <a:off x="11925803" y="7887765"/>
            <a:ext cx="2150246" cy="987605"/>
            <a:chOff x="0" y="0"/>
            <a:chExt cx="1109790" cy="509725"/>
          </a:xfrm>
        </p:grpSpPr>
        <p:sp>
          <p:nvSpPr>
            <p:cNvPr name="Freeform 23" id="23"/>
            <p:cNvSpPr/>
            <p:nvPr/>
          </p:nvSpPr>
          <p:spPr>
            <a:xfrm flipH="false" flipV="false" rot="0">
              <a:off x="0" y="0"/>
              <a:ext cx="1109790" cy="509725"/>
            </a:xfrm>
            <a:custGeom>
              <a:avLst/>
              <a:gdLst/>
              <a:ahLst/>
              <a:cxnLst/>
              <a:rect r="r" b="b" t="t" l="l"/>
              <a:pathLst>
                <a:path h="509725" w="1109790">
                  <a:moveTo>
                    <a:pt x="0" y="0"/>
                  </a:moveTo>
                  <a:lnTo>
                    <a:pt x="1109790" y="0"/>
                  </a:lnTo>
                  <a:lnTo>
                    <a:pt x="1109790" y="509725"/>
                  </a:lnTo>
                  <a:lnTo>
                    <a:pt x="0" y="509725"/>
                  </a:lnTo>
                  <a:close/>
                </a:path>
              </a:pathLst>
            </a:custGeom>
            <a:solidFill>
              <a:srgbClr val="2E66B1"/>
            </a:solidFill>
            <a:ln w="19050" cap="sq">
              <a:solidFill>
                <a:srgbClr val="02376D"/>
              </a:solidFill>
              <a:prstDash val="solid"/>
              <a:miter/>
            </a:ln>
          </p:spPr>
        </p:sp>
        <p:sp>
          <p:nvSpPr>
            <p:cNvPr name="TextBox 24" id="24"/>
            <p:cNvSpPr txBox="true"/>
            <p:nvPr/>
          </p:nvSpPr>
          <p:spPr>
            <a:xfrm>
              <a:off x="0" y="-28575"/>
              <a:ext cx="1109790" cy="538300"/>
            </a:xfrm>
            <a:prstGeom prst="rect">
              <a:avLst/>
            </a:prstGeom>
          </p:spPr>
          <p:txBody>
            <a:bodyPr anchor="ctr" rtlCol="false" tIns="254000" lIns="254000" bIns="254000" rIns="254000"/>
            <a:lstStyle/>
            <a:p>
              <a:pPr algn="ctr">
                <a:lnSpc>
                  <a:spcPts val="2100"/>
                </a:lnSpc>
              </a:pPr>
              <a:r>
                <a:rPr lang="en-US" b="true" sz="1500">
                  <a:solidFill>
                    <a:srgbClr val="F2E6DA"/>
                  </a:solidFill>
                  <a:latin typeface="Clear Sans Medium"/>
                  <a:ea typeface="Clear Sans Medium"/>
                  <a:cs typeface="Clear Sans Medium"/>
                  <a:sym typeface="Clear Sans Medium"/>
                </a:rPr>
                <a:t>Ticket Expiry and Penalty</a:t>
              </a:r>
            </a:p>
          </p:txBody>
        </p:sp>
      </p:grpSp>
      <p:sp>
        <p:nvSpPr>
          <p:cNvPr name="AutoShape 25" id="25"/>
          <p:cNvSpPr/>
          <p:nvPr/>
        </p:nvSpPr>
        <p:spPr>
          <a:xfrm>
            <a:off x="9804052" y="8381568"/>
            <a:ext cx="2121751" cy="0"/>
          </a:xfrm>
          <a:prstGeom prst="line">
            <a:avLst/>
          </a:prstGeom>
          <a:ln cap="rnd" w="19050">
            <a:solidFill>
              <a:srgbClr val="02376D"/>
            </a:solidFill>
            <a:prstDash val="solid"/>
            <a:headEnd type="none" len="sm" w="sm"/>
            <a:tailEnd type="triangle" len="med" w="lg"/>
          </a:ln>
        </p:spPr>
      </p:sp>
      <p:grpSp>
        <p:nvGrpSpPr>
          <p:cNvPr name="Group 26" id="26"/>
          <p:cNvGrpSpPr/>
          <p:nvPr/>
        </p:nvGrpSpPr>
        <p:grpSpPr>
          <a:xfrm rot="0">
            <a:off x="15181175" y="4649698"/>
            <a:ext cx="2150246" cy="987605"/>
            <a:chOff x="0" y="0"/>
            <a:chExt cx="1109790" cy="509725"/>
          </a:xfrm>
        </p:grpSpPr>
        <p:sp>
          <p:nvSpPr>
            <p:cNvPr name="Freeform 27" id="27"/>
            <p:cNvSpPr/>
            <p:nvPr/>
          </p:nvSpPr>
          <p:spPr>
            <a:xfrm flipH="false" flipV="false" rot="0">
              <a:off x="0" y="0"/>
              <a:ext cx="1109790" cy="509725"/>
            </a:xfrm>
            <a:custGeom>
              <a:avLst/>
              <a:gdLst/>
              <a:ahLst/>
              <a:cxnLst/>
              <a:rect r="r" b="b" t="t" l="l"/>
              <a:pathLst>
                <a:path h="509725" w="1109790">
                  <a:moveTo>
                    <a:pt x="0" y="0"/>
                  </a:moveTo>
                  <a:lnTo>
                    <a:pt x="1109790" y="0"/>
                  </a:lnTo>
                  <a:lnTo>
                    <a:pt x="1109790" y="509725"/>
                  </a:lnTo>
                  <a:lnTo>
                    <a:pt x="0" y="509725"/>
                  </a:lnTo>
                  <a:close/>
                </a:path>
              </a:pathLst>
            </a:custGeom>
            <a:solidFill>
              <a:srgbClr val="F2E6DA"/>
            </a:solidFill>
            <a:ln w="19050" cap="sq">
              <a:solidFill>
                <a:srgbClr val="02376D"/>
              </a:solidFill>
              <a:prstDash val="solid"/>
              <a:miter/>
            </a:ln>
          </p:spPr>
        </p:sp>
        <p:sp>
          <p:nvSpPr>
            <p:cNvPr name="TextBox 28" id="28"/>
            <p:cNvSpPr txBox="true"/>
            <p:nvPr/>
          </p:nvSpPr>
          <p:spPr>
            <a:xfrm>
              <a:off x="0" y="-28575"/>
              <a:ext cx="1109790" cy="538300"/>
            </a:xfrm>
            <a:prstGeom prst="rect">
              <a:avLst/>
            </a:prstGeom>
          </p:spPr>
          <p:txBody>
            <a:bodyPr anchor="ctr" rtlCol="false" tIns="254000" lIns="254000" bIns="254000" rIns="254000"/>
            <a:lstStyle/>
            <a:p>
              <a:pPr algn="ctr">
                <a:lnSpc>
                  <a:spcPts val="2100"/>
                </a:lnSpc>
              </a:pPr>
              <a:r>
                <a:rPr lang="en-US" b="true" sz="1500">
                  <a:solidFill>
                    <a:srgbClr val="02376D"/>
                  </a:solidFill>
                  <a:latin typeface="Clear Sans Medium"/>
                  <a:ea typeface="Clear Sans Medium"/>
                  <a:cs typeface="Clear Sans Medium"/>
                  <a:sym typeface="Clear Sans Medium"/>
                </a:rPr>
                <a:t>Payment Process</a:t>
              </a:r>
            </a:p>
          </p:txBody>
        </p:sp>
      </p:grpSp>
      <p:sp>
        <p:nvSpPr>
          <p:cNvPr name="AutoShape 29" id="29"/>
          <p:cNvSpPr/>
          <p:nvPr/>
        </p:nvSpPr>
        <p:spPr>
          <a:xfrm>
            <a:off x="10395953" y="1738579"/>
            <a:ext cx="1267646" cy="0"/>
          </a:xfrm>
          <a:prstGeom prst="line">
            <a:avLst/>
          </a:prstGeom>
          <a:ln cap="rnd" w="19050">
            <a:solidFill>
              <a:srgbClr val="02376D"/>
            </a:solidFill>
            <a:prstDash val="solid"/>
            <a:headEnd type="none" len="sm" w="sm"/>
            <a:tailEnd type="triangle" len="med" w="lg"/>
          </a:ln>
        </p:spPr>
      </p:sp>
      <p:sp>
        <p:nvSpPr>
          <p:cNvPr name="AutoShape 30" id="30"/>
          <p:cNvSpPr/>
          <p:nvPr/>
        </p:nvSpPr>
        <p:spPr>
          <a:xfrm>
            <a:off x="13813844" y="1738579"/>
            <a:ext cx="1266825" cy="0"/>
          </a:xfrm>
          <a:prstGeom prst="line">
            <a:avLst/>
          </a:prstGeom>
          <a:ln cap="rnd" w="19050">
            <a:solidFill>
              <a:srgbClr val="02376D"/>
            </a:solidFill>
            <a:prstDash val="solid"/>
            <a:headEnd type="none" len="sm" w="sm"/>
            <a:tailEnd type="triangle" len="med" w="lg"/>
          </a:ln>
        </p:spPr>
      </p:sp>
      <p:sp>
        <p:nvSpPr>
          <p:cNvPr name="AutoShape 31" id="31"/>
          <p:cNvSpPr/>
          <p:nvPr/>
        </p:nvSpPr>
        <p:spPr>
          <a:xfrm>
            <a:off x="16256298" y="2099031"/>
            <a:ext cx="0" cy="2550666"/>
          </a:xfrm>
          <a:prstGeom prst="line">
            <a:avLst/>
          </a:prstGeom>
          <a:ln cap="rnd" w="19050">
            <a:solidFill>
              <a:srgbClr val="02376D"/>
            </a:solidFill>
            <a:prstDash val="solid"/>
            <a:headEnd type="none" len="sm" w="sm"/>
            <a:tailEnd type="triangle" len="med" w="lg"/>
          </a:ln>
        </p:spPr>
      </p:sp>
      <p:sp>
        <p:nvSpPr>
          <p:cNvPr name="AutoShape 32" id="32"/>
          <p:cNvSpPr/>
          <p:nvPr/>
        </p:nvSpPr>
        <p:spPr>
          <a:xfrm flipH="true">
            <a:off x="14076049" y="5143500"/>
            <a:ext cx="1105126" cy="0"/>
          </a:xfrm>
          <a:prstGeom prst="line">
            <a:avLst/>
          </a:prstGeom>
          <a:ln cap="rnd" w="19050">
            <a:solidFill>
              <a:srgbClr val="02376D"/>
            </a:solidFill>
            <a:prstDash val="solid"/>
            <a:headEnd type="none" len="sm" w="sm"/>
            <a:tailEnd type="triangle" len="med" w="lg"/>
          </a:ln>
        </p:spPr>
      </p:sp>
      <p:sp>
        <p:nvSpPr>
          <p:cNvPr name="AutoShape 33" id="33"/>
          <p:cNvSpPr/>
          <p:nvPr/>
        </p:nvSpPr>
        <p:spPr>
          <a:xfrm flipH="true">
            <a:off x="9886730" y="5143500"/>
            <a:ext cx="2039073" cy="0"/>
          </a:xfrm>
          <a:prstGeom prst="line">
            <a:avLst/>
          </a:prstGeom>
          <a:ln cap="rnd" w="19050">
            <a:solidFill>
              <a:srgbClr val="02376D"/>
            </a:solidFill>
            <a:prstDash val="solid"/>
            <a:headEnd type="none" len="sm" w="sm"/>
            <a:tailEnd type="triangle" len="med" w="lg"/>
          </a:ln>
        </p:spPr>
      </p:sp>
      <p:sp>
        <p:nvSpPr>
          <p:cNvPr name="AutoShape 34" id="34"/>
          <p:cNvSpPr/>
          <p:nvPr/>
        </p:nvSpPr>
        <p:spPr>
          <a:xfrm>
            <a:off x="8728928" y="5637302"/>
            <a:ext cx="0" cy="2117113"/>
          </a:xfrm>
          <a:prstGeom prst="line">
            <a:avLst/>
          </a:prstGeom>
          <a:ln cap="rnd" w="19050">
            <a:solidFill>
              <a:srgbClr val="02376D"/>
            </a:solidFill>
            <a:prstDash val="solid"/>
            <a:headEnd type="none" len="sm" w="sm"/>
            <a:tailEnd type="triangle" len="med" w="lg"/>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E66B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272328"/>
            <a:ext cx="9709373" cy="7668680"/>
          </a:xfrm>
          <a:custGeom>
            <a:avLst/>
            <a:gdLst/>
            <a:ahLst/>
            <a:cxnLst/>
            <a:rect r="r" b="b" t="t" l="l"/>
            <a:pathLst>
              <a:path h="7668680" w="9709373">
                <a:moveTo>
                  <a:pt x="0" y="0"/>
                </a:moveTo>
                <a:lnTo>
                  <a:pt x="9709373" y="0"/>
                </a:lnTo>
                <a:lnTo>
                  <a:pt x="9709373" y="7668680"/>
                </a:lnTo>
                <a:lnTo>
                  <a:pt x="0" y="7668680"/>
                </a:lnTo>
                <a:lnTo>
                  <a:pt x="0" y="0"/>
                </a:lnTo>
                <a:close/>
              </a:path>
            </a:pathLst>
          </a:custGeom>
          <a:blipFill>
            <a:blip r:embed="rId2"/>
            <a:stretch>
              <a:fillRect l="0" t="0" r="-1252" b="0"/>
            </a:stretch>
          </a:blipFill>
        </p:spPr>
      </p:sp>
      <p:grpSp>
        <p:nvGrpSpPr>
          <p:cNvPr name="Group 3" id="3"/>
          <p:cNvGrpSpPr/>
          <p:nvPr/>
        </p:nvGrpSpPr>
        <p:grpSpPr>
          <a:xfrm rot="0">
            <a:off x="11340468" y="2622207"/>
            <a:ext cx="6386427" cy="3313100"/>
            <a:chOff x="0" y="0"/>
            <a:chExt cx="8515236" cy="4417467"/>
          </a:xfrm>
        </p:grpSpPr>
        <p:sp>
          <p:nvSpPr>
            <p:cNvPr name="TextBox 4" id="4"/>
            <p:cNvSpPr txBox="true"/>
            <p:nvPr/>
          </p:nvSpPr>
          <p:spPr>
            <a:xfrm rot="0">
              <a:off x="0" y="57150"/>
              <a:ext cx="8515236" cy="1574619"/>
            </a:xfrm>
            <a:prstGeom prst="rect">
              <a:avLst/>
            </a:prstGeom>
          </p:spPr>
          <p:txBody>
            <a:bodyPr anchor="t" rtlCol="false" tIns="0" lIns="0" bIns="0" rIns="0">
              <a:spAutoFit/>
            </a:bodyPr>
            <a:lstStyle/>
            <a:p>
              <a:pPr algn="l">
                <a:lnSpc>
                  <a:spcPts val="8398"/>
                </a:lnSpc>
              </a:pPr>
              <a:r>
                <a:rPr lang="en-US" sz="8075">
                  <a:solidFill>
                    <a:srgbClr val="F19762"/>
                  </a:solidFill>
                  <a:latin typeface="Migra Extra-Light"/>
                  <a:ea typeface="Migra Extra-Light"/>
                  <a:cs typeface="Migra Extra-Light"/>
                  <a:sym typeface="Migra Extra-Light"/>
                </a:rPr>
                <a:t>Record Keeping</a:t>
              </a:r>
            </a:p>
          </p:txBody>
        </p:sp>
        <p:sp>
          <p:nvSpPr>
            <p:cNvPr name="TextBox 5" id="5"/>
            <p:cNvSpPr txBox="true"/>
            <p:nvPr/>
          </p:nvSpPr>
          <p:spPr>
            <a:xfrm rot="0">
              <a:off x="0" y="2084758"/>
              <a:ext cx="8515236" cy="2332709"/>
            </a:xfrm>
            <a:prstGeom prst="rect">
              <a:avLst/>
            </a:prstGeom>
          </p:spPr>
          <p:txBody>
            <a:bodyPr anchor="t" rtlCol="false" tIns="0" lIns="0" bIns="0" rIns="0">
              <a:spAutoFit/>
            </a:bodyPr>
            <a:lstStyle/>
            <a:p>
              <a:pPr algn="l" marL="0" indent="0" lvl="0">
                <a:lnSpc>
                  <a:spcPts val="3517"/>
                </a:lnSpc>
                <a:spcBef>
                  <a:spcPct val="0"/>
                </a:spcBef>
              </a:pPr>
              <a:r>
                <a:rPr lang="en-US" sz="2512">
                  <a:solidFill>
                    <a:srgbClr val="F2E6DA"/>
                  </a:solidFill>
                  <a:latin typeface="Clear Sans"/>
                  <a:ea typeface="Clear Sans"/>
                  <a:cs typeface="Clear Sans"/>
                  <a:sym typeface="Clear Sans"/>
                </a:rPr>
                <a:t>The ER diagram illustrates the relationships between entities such as Visitors, Tickets, Museums/Heritage Sites, and potential Crowd Predictions.</a:t>
              </a: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F2E6DA"/>
        </a:solidFill>
      </p:bgPr>
    </p:bg>
    <p:spTree>
      <p:nvGrpSpPr>
        <p:cNvPr id="1" name=""/>
        <p:cNvGrpSpPr/>
        <p:nvPr/>
      </p:nvGrpSpPr>
      <p:grpSpPr>
        <a:xfrm>
          <a:off x="0" y="0"/>
          <a:ext cx="0" cy="0"/>
          <a:chOff x="0" y="0"/>
          <a:chExt cx="0" cy="0"/>
        </a:xfrm>
      </p:grpSpPr>
      <p:sp>
        <p:nvSpPr>
          <p:cNvPr name="TextBox 2" id="2"/>
          <p:cNvSpPr txBox="true"/>
          <p:nvPr/>
        </p:nvSpPr>
        <p:spPr>
          <a:xfrm rot="0">
            <a:off x="1820317" y="517534"/>
            <a:ext cx="14647366" cy="1304925"/>
          </a:xfrm>
          <a:prstGeom prst="rect">
            <a:avLst/>
          </a:prstGeom>
        </p:spPr>
        <p:txBody>
          <a:bodyPr anchor="t" rtlCol="false" tIns="0" lIns="0" bIns="0" rIns="0">
            <a:spAutoFit/>
          </a:bodyPr>
          <a:lstStyle/>
          <a:p>
            <a:pPr algn="ctr">
              <a:lnSpc>
                <a:spcPts val="9600"/>
              </a:lnSpc>
              <a:spcBef>
                <a:spcPct val="0"/>
              </a:spcBef>
            </a:pPr>
            <a:r>
              <a:rPr lang="en-US" sz="8000">
                <a:solidFill>
                  <a:srgbClr val="02376D"/>
                </a:solidFill>
                <a:latin typeface="Migra Extra-Light"/>
                <a:ea typeface="Migra Extra-Light"/>
                <a:cs typeface="Migra Extra-Light"/>
                <a:sym typeface="Migra Extra-Light"/>
              </a:rPr>
              <a:t>Future </a:t>
            </a:r>
            <a:r>
              <a:rPr lang="en-US" sz="8000">
                <a:solidFill>
                  <a:srgbClr val="02376D"/>
                </a:solidFill>
                <a:latin typeface="Migra Extra-Light"/>
                <a:ea typeface="Migra Extra-Light"/>
                <a:cs typeface="Migra Extra-Light"/>
                <a:sym typeface="Migra Extra-Light"/>
              </a:rPr>
              <a:t>Machine Learning Perspective</a:t>
            </a:r>
          </a:p>
        </p:txBody>
      </p:sp>
      <p:sp>
        <p:nvSpPr>
          <p:cNvPr name="TextBox 3" id="3"/>
          <p:cNvSpPr txBox="true"/>
          <p:nvPr/>
        </p:nvSpPr>
        <p:spPr>
          <a:xfrm rot="0">
            <a:off x="514350" y="2362250"/>
            <a:ext cx="8473157" cy="523875"/>
          </a:xfrm>
          <a:prstGeom prst="rect">
            <a:avLst/>
          </a:prstGeom>
        </p:spPr>
        <p:txBody>
          <a:bodyPr anchor="t" rtlCol="false" tIns="0" lIns="0" bIns="0" rIns="0">
            <a:spAutoFit/>
          </a:bodyPr>
          <a:lstStyle/>
          <a:p>
            <a:pPr algn="ctr">
              <a:lnSpc>
                <a:spcPts val="3840"/>
              </a:lnSpc>
              <a:spcBef>
                <a:spcPct val="0"/>
              </a:spcBef>
            </a:pPr>
            <a:r>
              <a:rPr lang="en-US" b="true" sz="3200">
                <a:solidFill>
                  <a:srgbClr val="02376D"/>
                </a:solidFill>
                <a:latin typeface="Migra Ultra-Bold"/>
                <a:ea typeface="Migra Ultra-Bold"/>
                <a:cs typeface="Migra Ultra-Bold"/>
                <a:sym typeface="Migra Ultra-Bold"/>
              </a:rPr>
              <a:t>Machine Learning Algorithm: Random Forest: </a:t>
            </a:r>
          </a:p>
        </p:txBody>
      </p:sp>
      <p:sp>
        <p:nvSpPr>
          <p:cNvPr name="TextBox 4" id="4"/>
          <p:cNvSpPr txBox="true"/>
          <p:nvPr/>
        </p:nvSpPr>
        <p:spPr>
          <a:xfrm rot="0">
            <a:off x="514350" y="3208878"/>
            <a:ext cx="17773650" cy="1009650"/>
          </a:xfrm>
          <a:prstGeom prst="rect">
            <a:avLst/>
          </a:prstGeom>
        </p:spPr>
        <p:txBody>
          <a:bodyPr anchor="t" rtlCol="false" tIns="0" lIns="0" bIns="0" rIns="0">
            <a:spAutoFit/>
          </a:bodyPr>
          <a:lstStyle/>
          <a:p>
            <a:pPr algn="l">
              <a:lnSpc>
                <a:spcPts val="3840"/>
              </a:lnSpc>
              <a:spcBef>
                <a:spcPct val="0"/>
              </a:spcBef>
            </a:pPr>
            <a:r>
              <a:rPr lang="en-US" sz="3200">
                <a:solidFill>
                  <a:srgbClr val="02376D"/>
                </a:solidFill>
                <a:latin typeface="Migra Extra-Light"/>
                <a:ea typeface="Migra Extra-Light"/>
                <a:cs typeface="Migra Extra-Light"/>
                <a:sym typeface="Migra Extra-Light"/>
              </a:rPr>
              <a:t>Train the Random Forest model using historical visitor data and external parameters as features. Then, utilize the trained model to predict crowd levels for future dates and times</a:t>
            </a:r>
          </a:p>
        </p:txBody>
      </p:sp>
      <p:sp>
        <p:nvSpPr>
          <p:cNvPr name="TextBox 5" id="5"/>
          <p:cNvSpPr txBox="true"/>
          <p:nvPr/>
        </p:nvSpPr>
        <p:spPr>
          <a:xfrm rot="0">
            <a:off x="514350" y="6568822"/>
            <a:ext cx="17259300" cy="1495425"/>
          </a:xfrm>
          <a:prstGeom prst="rect">
            <a:avLst/>
          </a:prstGeom>
        </p:spPr>
        <p:txBody>
          <a:bodyPr anchor="t" rtlCol="false" tIns="0" lIns="0" bIns="0" rIns="0">
            <a:spAutoFit/>
          </a:bodyPr>
          <a:lstStyle/>
          <a:p>
            <a:pPr algn="l">
              <a:lnSpc>
                <a:spcPts val="3840"/>
              </a:lnSpc>
              <a:spcBef>
                <a:spcPct val="0"/>
              </a:spcBef>
            </a:pPr>
            <a:r>
              <a:rPr lang="en-US" sz="3200">
                <a:solidFill>
                  <a:srgbClr val="02376D"/>
                </a:solidFill>
                <a:latin typeface="Migra Extra-Light"/>
                <a:ea typeface="Migra Extra-Light"/>
                <a:cs typeface="Migra Extra-Light"/>
                <a:sym typeface="Migra Extra-Light"/>
              </a:rPr>
              <a:t>Timestamped visitor counts form essential data for training machine learning models to predict daily crowd density. By analyzing patterns in past visits, these models forecast future visitor numbers, aiding in efficient resource allocation and crowd management strategies.</a:t>
            </a:r>
          </a:p>
        </p:txBody>
      </p:sp>
      <p:sp>
        <p:nvSpPr>
          <p:cNvPr name="TextBox 6" id="6"/>
          <p:cNvSpPr txBox="true"/>
          <p:nvPr/>
        </p:nvSpPr>
        <p:spPr>
          <a:xfrm rot="0">
            <a:off x="587015" y="5271033"/>
            <a:ext cx="4163913" cy="523875"/>
          </a:xfrm>
          <a:prstGeom prst="rect">
            <a:avLst/>
          </a:prstGeom>
        </p:spPr>
        <p:txBody>
          <a:bodyPr anchor="t" rtlCol="false" tIns="0" lIns="0" bIns="0" rIns="0">
            <a:spAutoFit/>
          </a:bodyPr>
          <a:lstStyle/>
          <a:p>
            <a:pPr algn="ctr">
              <a:lnSpc>
                <a:spcPts val="3840"/>
              </a:lnSpc>
              <a:spcBef>
                <a:spcPct val="0"/>
              </a:spcBef>
            </a:pPr>
            <a:r>
              <a:rPr lang="en-US" b="true" sz="3200">
                <a:solidFill>
                  <a:srgbClr val="02376D"/>
                </a:solidFill>
                <a:latin typeface="Migra Ultra-Bold"/>
                <a:ea typeface="Migra Ultra-Bold"/>
                <a:cs typeface="Migra Ultra-Bold"/>
                <a:sym typeface="Migra Ultra-Bold"/>
              </a:rPr>
              <a:t>Dataset Requirements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DAF-8aaqYBg</dc:identifier>
  <dcterms:modified xsi:type="dcterms:W3CDTF">2011-08-01T06:04:30Z</dcterms:modified>
  <cp:revision>1</cp:revision>
  <dc:title>Ticketless Entry System</dc:title>
</cp:coreProperties>
</file>