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Calibri" panose="020F0502020204030204" pitchFamily="34" charset="0"/>
      <p:regular r:id="rId11"/>
      <p:bold r:id="rId12"/>
      <p:italic r:id="rId13"/>
      <p:bold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4598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93790" y="599091"/>
            <a:ext cx="7556421" cy="1907626"/>
          </a:xfrm>
          <a:prstGeom prst="rect">
            <a:avLst/>
          </a:prstGeom>
          <a:noFill/>
          <a:ln/>
        </p:spPr>
        <p:txBody>
          <a:bodyPr wrap="square" lIns="0" tIns="0" rIns="0" bIns="0" rtlCol="0" anchor="t"/>
          <a:lstStyle/>
          <a:p>
            <a:pPr marL="0" indent="0">
              <a:lnSpc>
                <a:spcPts val="7700"/>
              </a:lnSpc>
              <a:buNone/>
            </a:pPr>
            <a:r>
              <a:rPr lang="en-US" sz="6150" b="1" dirty="0" smtClean="0">
                <a:solidFill>
                  <a:srgbClr val="101014"/>
                </a:solidFill>
                <a:latin typeface="Playfair Display Bold" pitchFamily="34" charset="0"/>
                <a:ea typeface="Playfair Display Bold" pitchFamily="34" charset="-122"/>
              </a:rPr>
              <a:t>Water Footprint Calculation App</a:t>
            </a:r>
            <a:endParaRPr lang="en-US" sz="6150" dirty="0"/>
          </a:p>
        </p:txBody>
      </p:sp>
      <p:sp>
        <p:nvSpPr>
          <p:cNvPr id="4" name="Text 1"/>
          <p:cNvSpPr/>
          <p:nvPr/>
        </p:nvSpPr>
        <p:spPr>
          <a:xfrm>
            <a:off x="1156693" y="3058510"/>
            <a:ext cx="7556421" cy="2371931"/>
          </a:xfrm>
          <a:prstGeom prst="rect">
            <a:avLst/>
          </a:prstGeom>
          <a:noFill/>
          <a:ln/>
        </p:spPr>
        <p:txBody>
          <a:bodyPr wrap="square" lIns="0" tIns="0" rIns="0" bIns="0" rtlCol="0" anchor="t"/>
          <a:lstStyle/>
          <a:p>
            <a:pPr>
              <a:lnSpc>
                <a:spcPts val="2850"/>
              </a:lnSpc>
            </a:pPr>
            <a:r>
              <a:rPr lang="en-US" sz="2000" dirty="0">
                <a:solidFill>
                  <a:schemeClr val="tx1">
                    <a:lumMod val="85000"/>
                    <a:lumOff val="15000"/>
                  </a:schemeClr>
                </a:solidFill>
              </a:rPr>
              <a:t>The impact of water footprint varies based on the source and scarcity of water. With increasing pollution and declining groundwater levels, communities and individuals face elevated water footprints, directly impacting health and future sustainability. Addressing severe droughts in water-stressed areas necessitates efficient water usage, which can only be achieved with accessible water footprint data.</a:t>
            </a:r>
          </a:p>
          <a:p>
            <a:pPr marL="0" indent="0">
              <a:lnSpc>
                <a:spcPts val="2850"/>
              </a:lnSpc>
              <a:buNone/>
            </a:pPr>
            <a:endParaRPr lang="en-US" sz="1750" dirty="0"/>
          </a:p>
        </p:txBody>
      </p:sp>
      <p:sp>
        <p:nvSpPr>
          <p:cNvPr id="5" name="Shape 2"/>
          <p:cNvSpPr/>
          <p:nvPr/>
        </p:nvSpPr>
        <p:spPr>
          <a:xfrm>
            <a:off x="793790" y="5753457"/>
            <a:ext cx="362903" cy="362903"/>
          </a:xfrm>
          <a:prstGeom prst="roundRect">
            <a:avLst>
              <a:gd name="adj" fmla="val 25194296"/>
            </a:avLst>
          </a:prstGeom>
          <a:noFill/>
          <a:ln w="7620">
            <a:solidFill>
              <a:srgbClr val="FFFFFF"/>
            </a:solidFill>
            <a:prstDash val="solid"/>
          </a:ln>
        </p:spPr>
      </p:sp>
      <p:sp>
        <p:nvSpPr>
          <p:cNvPr id="7" name="Text 3"/>
          <p:cNvSpPr/>
          <p:nvPr/>
        </p:nvSpPr>
        <p:spPr>
          <a:xfrm>
            <a:off x="1270040" y="5736550"/>
            <a:ext cx="5036167" cy="396835"/>
          </a:xfrm>
          <a:prstGeom prst="rect">
            <a:avLst/>
          </a:prstGeom>
          <a:noFill/>
          <a:ln/>
        </p:spPr>
        <p:txBody>
          <a:bodyPr wrap="none" lIns="0" tIns="0" rIns="0" bIns="0" rtlCol="0" anchor="t"/>
          <a:lstStyle/>
          <a:p>
            <a:pPr>
              <a:lnSpc>
                <a:spcPts val="3100"/>
              </a:lnSpc>
            </a:pPr>
            <a:r>
              <a:rPr lang="en-IN" sz="2000" b="1" dirty="0"/>
              <a:t>Guide Name: </a:t>
            </a:r>
            <a:r>
              <a:rPr lang="en-IN" sz="2000" dirty="0" err="1"/>
              <a:t>Prof.</a:t>
            </a:r>
            <a:r>
              <a:rPr lang="en-IN" sz="2000" dirty="0"/>
              <a:t> </a:t>
            </a:r>
            <a:r>
              <a:rPr lang="en-IN" sz="2000" dirty="0" err="1"/>
              <a:t>Vivek</a:t>
            </a:r>
            <a:r>
              <a:rPr lang="en-IN" sz="2000" dirty="0"/>
              <a:t> Kumar </a:t>
            </a:r>
            <a:r>
              <a:rPr lang="en-IN" sz="2000" dirty="0" smtClean="0"/>
              <a:t>Sharma</a:t>
            </a:r>
          </a:p>
          <a:p>
            <a:pPr>
              <a:lnSpc>
                <a:spcPts val="3100"/>
              </a:lnSpc>
            </a:pPr>
            <a:r>
              <a:rPr lang="en-US" sz="2000" b="1" u="sng" dirty="0" smtClean="0"/>
              <a:t>Project Members:</a:t>
            </a:r>
          </a:p>
          <a:p>
            <a:pPr marL="0" indent="0" algn="l">
              <a:lnSpc>
                <a:spcPts val="3100"/>
              </a:lnSpc>
              <a:buNone/>
            </a:pPr>
            <a:r>
              <a:rPr lang="en-US" sz="2000" dirty="0" smtClean="0"/>
              <a:t>1.</a:t>
            </a:r>
            <a:r>
              <a:rPr lang="en-US" sz="2000" dirty="0" smtClean="0"/>
              <a:t>Shikha </a:t>
            </a:r>
            <a:r>
              <a:rPr lang="en-US" sz="2000" dirty="0" err="1" smtClean="0"/>
              <a:t>Kushwaha</a:t>
            </a:r>
            <a:endParaRPr lang="en-US" sz="2000" dirty="0" smtClean="0"/>
          </a:p>
          <a:p>
            <a:pPr marL="0" indent="0" algn="l">
              <a:lnSpc>
                <a:spcPts val="3100"/>
              </a:lnSpc>
              <a:buNone/>
            </a:pPr>
            <a:r>
              <a:rPr lang="en-US" sz="2000" dirty="0" smtClean="0"/>
              <a:t>2.Sumit </a:t>
            </a:r>
            <a:r>
              <a:rPr lang="en-US" sz="2000" dirty="0" smtClean="0"/>
              <a:t>Tiwari</a:t>
            </a:r>
          </a:p>
          <a:p>
            <a:pPr marL="0" indent="0" algn="l">
              <a:lnSpc>
                <a:spcPts val="3100"/>
              </a:lnSpc>
              <a:buNone/>
            </a:pPr>
            <a:r>
              <a:rPr lang="en-US" sz="2000" dirty="0" smtClean="0"/>
              <a:t>3.Suraj </a:t>
            </a:r>
            <a:r>
              <a:rPr lang="en-US" sz="2000" dirty="0" smtClean="0"/>
              <a:t>Jain</a:t>
            </a:r>
          </a:p>
          <a:p>
            <a:pPr marL="0" indent="0" algn="l">
              <a:lnSpc>
                <a:spcPts val="3100"/>
              </a:lnSpc>
              <a:buNone/>
            </a:pPr>
            <a:r>
              <a:rPr lang="en-US" sz="2000" dirty="0" smtClean="0"/>
              <a:t>4.Shivanshu </a:t>
            </a:r>
            <a:r>
              <a:rPr lang="en-US" sz="2000" dirty="0" smtClean="0"/>
              <a:t>Srivastava</a:t>
            </a:r>
            <a:endParaRPr lang="en-US" sz="2000" dirty="0"/>
          </a:p>
        </p:txBody>
      </p:sp>
      <p:pic>
        <p:nvPicPr>
          <p:cNvPr id="1026" name="Picture 2" descr="Water Footprint : What It Is, Why It Matters, and How to Reduce 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6344" y="1434662"/>
            <a:ext cx="5644055" cy="50488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072056"/>
            <a:ext cx="5670590" cy="977462"/>
          </a:xfrm>
          <a:prstGeom prst="rect">
            <a:avLst/>
          </a:prstGeom>
          <a:noFill/>
          <a:ln/>
        </p:spPr>
        <p:txBody>
          <a:bodyPr wrap="none" lIns="0" tIns="0" rIns="0" bIns="0" rtlCol="0" anchor="t"/>
          <a:lstStyle/>
          <a:p>
            <a:pPr marL="0" indent="0">
              <a:lnSpc>
                <a:spcPts val="5550"/>
              </a:lnSpc>
              <a:buNone/>
            </a:pPr>
            <a:r>
              <a:rPr lang="en-US" sz="4450" b="1" dirty="0">
                <a:solidFill>
                  <a:srgbClr val="101014"/>
                </a:solidFill>
                <a:latin typeface="Playfair Display Bold" pitchFamily="34" charset="0"/>
                <a:ea typeface="Playfair Display Bold" pitchFamily="34" charset="-122"/>
                <a:cs typeface="Playfair Display Bold" pitchFamily="34" charset="-120"/>
              </a:rPr>
              <a:t>Project Abstract</a:t>
            </a:r>
            <a:endParaRPr lang="en-US" sz="4450" dirty="0"/>
          </a:p>
        </p:txBody>
      </p:sp>
      <p:sp>
        <p:nvSpPr>
          <p:cNvPr id="3" name="Text 1"/>
          <p:cNvSpPr/>
          <p:nvPr/>
        </p:nvSpPr>
        <p:spPr>
          <a:xfrm>
            <a:off x="793790" y="3271361"/>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pitchFamily="34" charset="0"/>
                <a:ea typeface="Playfair Display Bold" pitchFamily="34" charset="-122"/>
                <a:cs typeface="Playfair Display Bold" pitchFamily="34" charset="-120"/>
              </a:rPr>
              <a:t>Overview</a:t>
            </a:r>
            <a:endParaRPr lang="en-US" sz="2200" dirty="0"/>
          </a:p>
        </p:txBody>
      </p:sp>
      <p:sp>
        <p:nvSpPr>
          <p:cNvPr id="4" name="Text 2"/>
          <p:cNvSpPr/>
          <p:nvPr/>
        </p:nvSpPr>
        <p:spPr>
          <a:xfrm>
            <a:off x="793790" y="3852505"/>
            <a:ext cx="3978116" cy="2177415"/>
          </a:xfrm>
          <a:prstGeom prst="rect">
            <a:avLst/>
          </a:prstGeom>
          <a:noFill/>
          <a:ln/>
        </p:spPr>
        <p:txBody>
          <a:bodyPr wrap="square" lIns="0" tIns="0" rIns="0" bIns="0" rtlCol="0" anchor="t"/>
          <a:lstStyle/>
          <a:p>
            <a:pPr>
              <a:lnSpc>
                <a:spcPts val="2850"/>
              </a:lnSpc>
            </a:pPr>
            <a:r>
              <a:rPr lang="en-GB" dirty="0"/>
              <a:t>The </a:t>
            </a:r>
            <a:r>
              <a:rPr lang="en-GB" b="1" dirty="0"/>
              <a:t>Water Footprint Project</a:t>
            </a:r>
            <a:r>
              <a:rPr lang="en-GB" dirty="0"/>
              <a:t> focuses on calculating and </a:t>
            </a:r>
            <a:r>
              <a:rPr lang="en-GB" dirty="0" err="1"/>
              <a:t>analyzing</a:t>
            </a:r>
            <a:r>
              <a:rPr lang="en-GB" dirty="0"/>
              <a:t> water usage across various sectors, such as agriculture, industry, and households. It provides insights into total water consumption and identifies areas for conservation</a:t>
            </a:r>
            <a:r>
              <a:rPr lang="en-GB" sz="1600" dirty="0"/>
              <a:t>.</a:t>
            </a:r>
            <a:endParaRPr lang="en-US" sz="1750" dirty="0"/>
          </a:p>
        </p:txBody>
      </p:sp>
      <p:sp>
        <p:nvSpPr>
          <p:cNvPr id="5" name="Text 3"/>
          <p:cNvSpPr/>
          <p:nvPr/>
        </p:nvSpPr>
        <p:spPr>
          <a:xfrm>
            <a:off x="5332928" y="3271361"/>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pitchFamily="34" charset="0"/>
                <a:ea typeface="Playfair Display Bold" pitchFamily="34" charset="-122"/>
                <a:cs typeface="Playfair Display Bold" pitchFamily="34" charset="-120"/>
              </a:rPr>
              <a:t>Key Objectives</a:t>
            </a:r>
            <a:endParaRPr lang="en-US" sz="2200" dirty="0"/>
          </a:p>
        </p:txBody>
      </p:sp>
      <p:sp>
        <p:nvSpPr>
          <p:cNvPr id="6" name="Text 4"/>
          <p:cNvSpPr/>
          <p:nvPr/>
        </p:nvSpPr>
        <p:spPr>
          <a:xfrm>
            <a:off x="5332928" y="3852505"/>
            <a:ext cx="3978116" cy="3178916"/>
          </a:xfrm>
          <a:prstGeom prst="rect">
            <a:avLst/>
          </a:prstGeom>
          <a:noFill/>
          <a:ln/>
        </p:spPr>
        <p:txBody>
          <a:bodyPr wrap="square" lIns="0" tIns="0" rIns="0" bIns="0" rtlCol="0" anchor="t"/>
          <a:lstStyle/>
          <a:p>
            <a:pPr>
              <a:buFont typeface="Wingdings" panose="05000000000000000000" pitchFamily="2" charset="2"/>
              <a:buChar char="Ø"/>
            </a:pPr>
            <a:r>
              <a:rPr lang="en-US" dirty="0">
                <a:solidFill>
                  <a:schemeClr val="tx1">
                    <a:lumMod val="85000"/>
                    <a:lumOff val="15000"/>
                  </a:schemeClr>
                </a:solidFill>
              </a:rPr>
              <a:t>Develop a user-friendly interface for accessing water footprint data.</a:t>
            </a:r>
          </a:p>
          <a:p>
            <a:pPr>
              <a:buFont typeface="Wingdings" panose="05000000000000000000" pitchFamily="2" charset="2"/>
              <a:buChar char="Ø"/>
            </a:pPr>
            <a:r>
              <a:rPr lang="en-US" dirty="0">
                <a:solidFill>
                  <a:schemeClr val="tx1">
                    <a:lumMod val="85000"/>
                    <a:lumOff val="15000"/>
                  </a:schemeClr>
                </a:solidFill>
              </a:rPr>
              <a:t>Integrate AI, Big Data, </a:t>
            </a:r>
            <a:r>
              <a:rPr lang="en-US" dirty="0" err="1">
                <a:solidFill>
                  <a:schemeClr val="tx1">
                    <a:lumMod val="85000"/>
                    <a:lumOff val="15000"/>
                  </a:schemeClr>
                </a:solidFill>
              </a:rPr>
              <a:t>Blockchain</a:t>
            </a:r>
            <a:r>
              <a:rPr lang="en-US" dirty="0">
                <a:solidFill>
                  <a:schemeClr val="tx1">
                    <a:lumMod val="85000"/>
                    <a:lumOff val="15000"/>
                  </a:schemeClr>
                </a:solidFill>
              </a:rPr>
              <a:t>, and other digital tools for accurate and efficient data processing.</a:t>
            </a:r>
          </a:p>
          <a:p>
            <a:pPr>
              <a:buFont typeface="Wingdings" panose="05000000000000000000" pitchFamily="2" charset="2"/>
              <a:buChar char="Ø"/>
            </a:pPr>
            <a:r>
              <a:rPr lang="en-US" dirty="0">
                <a:solidFill>
                  <a:schemeClr val="tx1">
                    <a:lumMod val="85000"/>
                    <a:lumOff val="15000"/>
                  </a:schemeClr>
                </a:solidFill>
              </a:rPr>
              <a:t>Ensure compatibility with mobile devices and support local languages for pan-India usage.</a:t>
            </a:r>
          </a:p>
          <a:p>
            <a:pPr>
              <a:buFont typeface="Wingdings" panose="05000000000000000000" pitchFamily="2" charset="2"/>
              <a:buChar char="Ø"/>
            </a:pPr>
            <a:r>
              <a:rPr lang="en-US" dirty="0">
                <a:solidFill>
                  <a:schemeClr val="tx1">
                    <a:lumMod val="85000"/>
                    <a:lumOff val="15000"/>
                  </a:schemeClr>
                </a:solidFill>
              </a:rPr>
              <a:t>Raise awareness about water footprint implications and encourage sustainable consumption practices.</a:t>
            </a:r>
          </a:p>
          <a:p>
            <a:pPr marL="0" indent="0">
              <a:lnSpc>
                <a:spcPts val="2850"/>
              </a:lnSpc>
              <a:buNone/>
            </a:pPr>
            <a:endParaRPr lang="en-US" sz="1750" dirty="0"/>
          </a:p>
        </p:txBody>
      </p:sp>
      <p:sp>
        <p:nvSpPr>
          <p:cNvPr id="7" name="Text 5"/>
          <p:cNvSpPr/>
          <p:nvPr/>
        </p:nvSpPr>
        <p:spPr>
          <a:xfrm>
            <a:off x="9872067" y="3271361"/>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pitchFamily="34" charset="0"/>
                <a:ea typeface="Playfair Display Bold" pitchFamily="34" charset="-122"/>
                <a:cs typeface="Playfair Display Bold" pitchFamily="34" charset="-120"/>
              </a:rPr>
              <a:t>Approach</a:t>
            </a:r>
            <a:endParaRPr lang="en-US" sz="2200" dirty="0"/>
          </a:p>
        </p:txBody>
      </p:sp>
      <p:sp>
        <p:nvSpPr>
          <p:cNvPr id="8" name="Text 6"/>
          <p:cNvSpPr/>
          <p:nvPr/>
        </p:nvSpPr>
        <p:spPr>
          <a:xfrm>
            <a:off x="9872067" y="3852505"/>
            <a:ext cx="3978116" cy="2390640"/>
          </a:xfrm>
          <a:prstGeom prst="rect">
            <a:avLst/>
          </a:prstGeom>
          <a:noFill/>
          <a:ln/>
        </p:spPr>
        <p:txBody>
          <a:bodyPr wrap="square" lIns="0" tIns="0" rIns="0" bIns="0" rtlCol="0" anchor="t"/>
          <a:lstStyle/>
          <a:p>
            <a:pPr>
              <a:lnSpc>
                <a:spcPts val="2850"/>
              </a:lnSpc>
            </a:pPr>
            <a:r>
              <a:rPr lang="en-GB" dirty="0">
                <a:solidFill>
                  <a:schemeClr val="tx1">
                    <a:lumMod val="85000"/>
                    <a:lumOff val="15000"/>
                  </a:schemeClr>
                </a:solidFill>
              </a:rPr>
              <a:t>We are focusing on developing a user-friendly app or website may be developed which can provide the water footprints of different items/ final products, we use in daily life by feeding little inputs or just by scanning through the camera like Google lens.</a:t>
            </a:r>
          </a:p>
          <a:p>
            <a:pPr marL="0" indent="0">
              <a:lnSpc>
                <a:spcPts val="2850"/>
              </a:lnSpc>
              <a:buNone/>
            </a:pP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709613" y="630621"/>
            <a:ext cx="6649403" cy="819807"/>
          </a:xfrm>
          <a:prstGeom prst="rect">
            <a:avLst/>
          </a:prstGeom>
          <a:noFill/>
          <a:ln/>
        </p:spPr>
        <p:txBody>
          <a:bodyPr wrap="none" lIns="0" tIns="0" rIns="0" bIns="0" rtlCol="0" anchor="t"/>
          <a:lstStyle/>
          <a:p>
            <a:pPr marL="0" indent="0">
              <a:lnSpc>
                <a:spcPts val="4950"/>
              </a:lnSpc>
              <a:buNone/>
            </a:pPr>
            <a:r>
              <a:rPr lang="en-US" sz="3950" b="1" dirty="0">
                <a:solidFill>
                  <a:srgbClr val="101014"/>
                </a:solidFill>
                <a:latin typeface="Playfair Display Bold" pitchFamily="34" charset="0"/>
                <a:ea typeface="Playfair Display Bold" pitchFamily="34" charset="-122"/>
                <a:cs typeface="Playfair Display Bold" pitchFamily="34" charset="-120"/>
              </a:rPr>
              <a:t>Project Goals and Objectives</a:t>
            </a:r>
            <a:endParaRPr lang="en-US" sz="3950" dirty="0"/>
          </a:p>
        </p:txBody>
      </p:sp>
      <p:sp>
        <p:nvSpPr>
          <p:cNvPr id="4" name="Shape 1"/>
          <p:cNvSpPr/>
          <p:nvPr/>
        </p:nvSpPr>
        <p:spPr>
          <a:xfrm>
            <a:off x="7303770" y="4076819"/>
            <a:ext cx="22860" cy="3547943"/>
          </a:xfrm>
          <a:prstGeom prst="roundRect">
            <a:avLst>
              <a:gd name="adj" fmla="val 133041"/>
            </a:avLst>
          </a:prstGeom>
          <a:solidFill>
            <a:srgbClr val="C6C6D2"/>
          </a:solidFill>
          <a:ln/>
        </p:spPr>
      </p:sp>
      <p:sp>
        <p:nvSpPr>
          <p:cNvPr id="5" name="Shape 2"/>
          <p:cNvSpPr/>
          <p:nvPr/>
        </p:nvSpPr>
        <p:spPr>
          <a:xfrm>
            <a:off x="6400383" y="4521398"/>
            <a:ext cx="709613" cy="22860"/>
          </a:xfrm>
          <a:prstGeom prst="roundRect">
            <a:avLst>
              <a:gd name="adj" fmla="val 133041"/>
            </a:avLst>
          </a:prstGeom>
          <a:solidFill>
            <a:srgbClr val="C6C6D2"/>
          </a:solidFill>
          <a:ln/>
        </p:spPr>
      </p:sp>
      <p:sp>
        <p:nvSpPr>
          <p:cNvPr id="6" name="Shape 3"/>
          <p:cNvSpPr/>
          <p:nvPr/>
        </p:nvSpPr>
        <p:spPr>
          <a:xfrm>
            <a:off x="7087136" y="4304824"/>
            <a:ext cx="456128" cy="456128"/>
          </a:xfrm>
          <a:prstGeom prst="roundRect">
            <a:avLst>
              <a:gd name="adj" fmla="val 6668"/>
            </a:avLst>
          </a:prstGeom>
          <a:solidFill>
            <a:srgbClr val="E0E0EC"/>
          </a:solidFill>
          <a:ln/>
        </p:spPr>
      </p:sp>
      <p:sp>
        <p:nvSpPr>
          <p:cNvPr id="7" name="Text 4"/>
          <p:cNvSpPr/>
          <p:nvPr/>
        </p:nvSpPr>
        <p:spPr>
          <a:xfrm>
            <a:off x="7256919" y="4380786"/>
            <a:ext cx="116562" cy="304086"/>
          </a:xfrm>
          <a:prstGeom prst="rect">
            <a:avLst/>
          </a:prstGeom>
          <a:noFill/>
          <a:ln/>
        </p:spPr>
        <p:txBody>
          <a:bodyPr wrap="none" lIns="0" tIns="0" rIns="0" bIns="0" rtlCol="0" anchor="t"/>
          <a:lstStyle/>
          <a:p>
            <a:pPr marL="0" indent="0" algn="ctr">
              <a:lnSpc>
                <a:spcPts val="2350"/>
              </a:lnSpc>
              <a:buNone/>
            </a:pPr>
            <a:r>
              <a:rPr lang="en-US" sz="2350" b="1" dirty="0">
                <a:solidFill>
                  <a:srgbClr val="39393C"/>
                </a:solidFill>
                <a:latin typeface="Playfair Display Bold" pitchFamily="34" charset="0"/>
                <a:ea typeface="Playfair Display Bold" pitchFamily="34" charset="-122"/>
                <a:cs typeface="Playfair Display Bold" pitchFamily="34" charset="-120"/>
              </a:rPr>
              <a:t>1</a:t>
            </a:r>
            <a:endParaRPr lang="en-US" sz="2350" dirty="0"/>
          </a:p>
        </p:txBody>
      </p:sp>
      <p:sp>
        <p:nvSpPr>
          <p:cNvPr id="8" name="Text 5"/>
          <p:cNvSpPr/>
          <p:nvPr/>
        </p:nvSpPr>
        <p:spPr>
          <a:xfrm>
            <a:off x="3665696" y="4279463"/>
            <a:ext cx="2534364" cy="316825"/>
          </a:xfrm>
          <a:prstGeom prst="rect">
            <a:avLst/>
          </a:prstGeom>
          <a:noFill/>
          <a:ln/>
        </p:spPr>
        <p:txBody>
          <a:bodyPr wrap="none" lIns="0" tIns="0" rIns="0" bIns="0" rtlCol="0" anchor="t"/>
          <a:lstStyle/>
          <a:p>
            <a:pPr marL="0" indent="0" algn="r">
              <a:lnSpc>
                <a:spcPts val="2450"/>
              </a:lnSpc>
              <a:buNone/>
            </a:pPr>
            <a:r>
              <a:rPr lang="en-US" sz="1950" b="1" dirty="0" smtClean="0">
                <a:solidFill>
                  <a:srgbClr val="39393C"/>
                </a:solidFill>
                <a:latin typeface="Playfair Display Bold" pitchFamily="34" charset="0"/>
                <a:ea typeface="Playfair Display Bold" pitchFamily="34" charset="-122"/>
                <a:cs typeface="Playfair Display Bold" pitchFamily="34" charset="-120"/>
              </a:rPr>
              <a:t>Raise Awareness</a:t>
            </a:r>
            <a:endParaRPr lang="en-US" sz="1950" dirty="0"/>
          </a:p>
        </p:txBody>
      </p:sp>
      <p:sp>
        <p:nvSpPr>
          <p:cNvPr id="9" name="Text 6"/>
          <p:cNvSpPr/>
          <p:nvPr/>
        </p:nvSpPr>
        <p:spPr>
          <a:xfrm>
            <a:off x="709613" y="4717852"/>
            <a:ext cx="5490448" cy="648653"/>
          </a:xfrm>
          <a:prstGeom prst="rect">
            <a:avLst/>
          </a:prstGeom>
          <a:noFill/>
          <a:ln/>
        </p:spPr>
        <p:txBody>
          <a:bodyPr wrap="square" lIns="0" tIns="0" rIns="0" bIns="0" rtlCol="0" anchor="t"/>
          <a:lstStyle/>
          <a:p>
            <a:pPr>
              <a:lnSpc>
                <a:spcPts val="2550"/>
              </a:lnSpc>
            </a:pPr>
            <a:r>
              <a:rPr lang="en-GB" dirty="0"/>
              <a:t>Educate individuals and organizations about the importance </a:t>
            </a:r>
            <a:r>
              <a:rPr lang="en-GB" dirty="0" smtClean="0"/>
              <a:t>of tracking </a:t>
            </a:r>
            <a:r>
              <a:rPr lang="en-GB" dirty="0"/>
              <a:t>and reducing their water footprint.</a:t>
            </a:r>
            <a:endParaRPr lang="en-US" dirty="0"/>
          </a:p>
        </p:txBody>
      </p:sp>
      <p:sp>
        <p:nvSpPr>
          <p:cNvPr id="10" name="Shape 7"/>
          <p:cNvSpPr/>
          <p:nvPr/>
        </p:nvSpPr>
        <p:spPr>
          <a:xfrm>
            <a:off x="7520404" y="5534978"/>
            <a:ext cx="709613" cy="22860"/>
          </a:xfrm>
          <a:prstGeom prst="roundRect">
            <a:avLst>
              <a:gd name="adj" fmla="val 133041"/>
            </a:avLst>
          </a:prstGeom>
          <a:solidFill>
            <a:srgbClr val="C6C6D2"/>
          </a:solidFill>
          <a:ln/>
        </p:spPr>
      </p:sp>
      <p:sp>
        <p:nvSpPr>
          <p:cNvPr id="11" name="Shape 8"/>
          <p:cNvSpPr/>
          <p:nvPr/>
        </p:nvSpPr>
        <p:spPr>
          <a:xfrm>
            <a:off x="7087136" y="5318403"/>
            <a:ext cx="456128" cy="456128"/>
          </a:xfrm>
          <a:prstGeom prst="roundRect">
            <a:avLst>
              <a:gd name="adj" fmla="val 6668"/>
            </a:avLst>
          </a:prstGeom>
          <a:solidFill>
            <a:srgbClr val="E0E0EC"/>
          </a:solidFill>
          <a:ln/>
        </p:spPr>
      </p:sp>
      <p:sp>
        <p:nvSpPr>
          <p:cNvPr id="12" name="Text 9"/>
          <p:cNvSpPr/>
          <p:nvPr/>
        </p:nvSpPr>
        <p:spPr>
          <a:xfrm>
            <a:off x="7235607" y="5394365"/>
            <a:ext cx="159068" cy="304086"/>
          </a:xfrm>
          <a:prstGeom prst="rect">
            <a:avLst/>
          </a:prstGeom>
          <a:noFill/>
          <a:ln/>
        </p:spPr>
        <p:txBody>
          <a:bodyPr wrap="none" lIns="0" tIns="0" rIns="0" bIns="0" rtlCol="0" anchor="t"/>
          <a:lstStyle/>
          <a:p>
            <a:pPr marL="0" indent="0" algn="ctr">
              <a:lnSpc>
                <a:spcPts val="2350"/>
              </a:lnSpc>
              <a:buNone/>
            </a:pPr>
            <a:r>
              <a:rPr lang="en-US" sz="2350" b="1" dirty="0">
                <a:solidFill>
                  <a:srgbClr val="39393C"/>
                </a:solidFill>
                <a:latin typeface="Playfair Display Bold" pitchFamily="34" charset="0"/>
                <a:ea typeface="Playfair Display Bold" pitchFamily="34" charset="-122"/>
                <a:cs typeface="Playfair Display Bold" pitchFamily="34" charset="-120"/>
              </a:rPr>
              <a:t>2</a:t>
            </a:r>
            <a:endParaRPr lang="en-US" sz="2350" dirty="0"/>
          </a:p>
        </p:txBody>
      </p:sp>
      <p:sp>
        <p:nvSpPr>
          <p:cNvPr id="13" name="Text 10"/>
          <p:cNvSpPr/>
          <p:nvPr/>
        </p:nvSpPr>
        <p:spPr>
          <a:xfrm>
            <a:off x="8430339" y="5293043"/>
            <a:ext cx="2534364" cy="316825"/>
          </a:xfrm>
          <a:prstGeom prst="rect">
            <a:avLst/>
          </a:prstGeom>
          <a:noFill/>
          <a:ln/>
        </p:spPr>
        <p:txBody>
          <a:bodyPr wrap="none" lIns="0" tIns="0" rIns="0" bIns="0" rtlCol="0" anchor="t"/>
          <a:lstStyle/>
          <a:p>
            <a:pPr marL="0" indent="0" algn="l">
              <a:lnSpc>
                <a:spcPts val="2450"/>
              </a:lnSpc>
              <a:buNone/>
            </a:pPr>
            <a:r>
              <a:rPr lang="en-US" sz="1950" b="1" dirty="0" smtClean="0">
                <a:solidFill>
                  <a:srgbClr val="39393C"/>
                </a:solidFill>
                <a:latin typeface="Playfair Display Bold" pitchFamily="34" charset="0"/>
                <a:ea typeface="Playfair Display Bold" pitchFamily="34" charset="-122"/>
              </a:rPr>
              <a:t>Measure Water Usage</a:t>
            </a:r>
            <a:endParaRPr lang="en-US" sz="1950" dirty="0"/>
          </a:p>
        </p:txBody>
      </p:sp>
      <p:sp>
        <p:nvSpPr>
          <p:cNvPr id="14" name="Text 11"/>
          <p:cNvSpPr/>
          <p:nvPr/>
        </p:nvSpPr>
        <p:spPr>
          <a:xfrm>
            <a:off x="8430339" y="5731431"/>
            <a:ext cx="5490448" cy="648653"/>
          </a:xfrm>
          <a:prstGeom prst="rect">
            <a:avLst/>
          </a:prstGeom>
          <a:noFill/>
          <a:ln/>
        </p:spPr>
        <p:txBody>
          <a:bodyPr wrap="square" lIns="0" tIns="0" rIns="0" bIns="0" rtlCol="0" anchor="t"/>
          <a:lstStyle/>
          <a:p>
            <a:pPr>
              <a:lnSpc>
                <a:spcPts val="2550"/>
              </a:lnSpc>
            </a:pPr>
            <a:r>
              <a:rPr lang="en-GB" dirty="0"/>
              <a:t>Develop tools and methodologies to calculate water consumption across sectors like agriculture, industry, and households.</a:t>
            </a:r>
            <a:endParaRPr lang="en-US" dirty="0"/>
          </a:p>
        </p:txBody>
      </p:sp>
      <p:sp>
        <p:nvSpPr>
          <p:cNvPr id="15" name="Shape 12"/>
          <p:cNvSpPr/>
          <p:nvPr/>
        </p:nvSpPr>
        <p:spPr>
          <a:xfrm>
            <a:off x="6400383" y="6447234"/>
            <a:ext cx="709613" cy="22860"/>
          </a:xfrm>
          <a:prstGeom prst="roundRect">
            <a:avLst>
              <a:gd name="adj" fmla="val 133041"/>
            </a:avLst>
          </a:prstGeom>
          <a:solidFill>
            <a:srgbClr val="C6C6D2"/>
          </a:solidFill>
          <a:ln/>
        </p:spPr>
      </p:sp>
      <p:sp>
        <p:nvSpPr>
          <p:cNvPr id="16" name="Shape 13"/>
          <p:cNvSpPr/>
          <p:nvPr/>
        </p:nvSpPr>
        <p:spPr>
          <a:xfrm>
            <a:off x="7087136" y="6230660"/>
            <a:ext cx="456128" cy="456128"/>
          </a:xfrm>
          <a:prstGeom prst="roundRect">
            <a:avLst>
              <a:gd name="adj" fmla="val 6668"/>
            </a:avLst>
          </a:prstGeom>
          <a:solidFill>
            <a:srgbClr val="E0E0EC"/>
          </a:solidFill>
          <a:ln/>
        </p:spPr>
      </p:sp>
      <p:sp>
        <p:nvSpPr>
          <p:cNvPr id="17" name="Text 14"/>
          <p:cNvSpPr/>
          <p:nvPr/>
        </p:nvSpPr>
        <p:spPr>
          <a:xfrm>
            <a:off x="7240965" y="6306622"/>
            <a:ext cx="148471" cy="304086"/>
          </a:xfrm>
          <a:prstGeom prst="rect">
            <a:avLst/>
          </a:prstGeom>
          <a:noFill/>
          <a:ln/>
        </p:spPr>
        <p:txBody>
          <a:bodyPr wrap="none" lIns="0" tIns="0" rIns="0" bIns="0" rtlCol="0" anchor="t"/>
          <a:lstStyle/>
          <a:p>
            <a:pPr marL="0" indent="0" algn="ctr">
              <a:lnSpc>
                <a:spcPts val="2350"/>
              </a:lnSpc>
              <a:buNone/>
            </a:pPr>
            <a:r>
              <a:rPr lang="en-US" sz="2350" b="1" dirty="0">
                <a:solidFill>
                  <a:srgbClr val="39393C"/>
                </a:solidFill>
                <a:latin typeface="Playfair Display Bold" pitchFamily="34" charset="0"/>
                <a:ea typeface="Playfair Display Bold" pitchFamily="34" charset="-122"/>
                <a:cs typeface="Playfair Display Bold" pitchFamily="34" charset="-120"/>
              </a:rPr>
              <a:t>3</a:t>
            </a:r>
            <a:endParaRPr lang="en-US" sz="2350" dirty="0"/>
          </a:p>
        </p:txBody>
      </p:sp>
      <p:sp>
        <p:nvSpPr>
          <p:cNvPr id="18" name="Text 15"/>
          <p:cNvSpPr/>
          <p:nvPr/>
        </p:nvSpPr>
        <p:spPr>
          <a:xfrm>
            <a:off x="3312438" y="6205299"/>
            <a:ext cx="2887623" cy="316825"/>
          </a:xfrm>
          <a:prstGeom prst="rect">
            <a:avLst/>
          </a:prstGeom>
          <a:noFill/>
          <a:ln/>
        </p:spPr>
        <p:txBody>
          <a:bodyPr wrap="none" lIns="0" tIns="0" rIns="0" bIns="0" rtlCol="0" anchor="t"/>
          <a:lstStyle/>
          <a:p>
            <a:pPr marL="0" indent="0" algn="r">
              <a:lnSpc>
                <a:spcPts val="2450"/>
              </a:lnSpc>
              <a:buNone/>
            </a:pPr>
            <a:r>
              <a:rPr lang="en-US" sz="1950" b="1" dirty="0" smtClean="0">
                <a:solidFill>
                  <a:srgbClr val="39393C"/>
                </a:solidFill>
                <a:latin typeface="Playfair Display Bold" pitchFamily="34" charset="0"/>
                <a:ea typeface="Playfair Display Bold" pitchFamily="34" charset="-122"/>
              </a:rPr>
              <a:t>Support Policy and SDG Alignment</a:t>
            </a:r>
            <a:endParaRPr lang="en-US" sz="1950" dirty="0"/>
          </a:p>
        </p:txBody>
      </p:sp>
      <p:sp>
        <p:nvSpPr>
          <p:cNvPr id="19" name="Text 16"/>
          <p:cNvSpPr/>
          <p:nvPr/>
        </p:nvSpPr>
        <p:spPr>
          <a:xfrm>
            <a:off x="709613" y="6643688"/>
            <a:ext cx="5490448" cy="981074"/>
          </a:xfrm>
          <a:prstGeom prst="rect">
            <a:avLst/>
          </a:prstGeom>
          <a:noFill/>
          <a:ln/>
        </p:spPr>
        <p:txBody>
          <a:bodyPr wrap="square" lIns="0" tIns="0" rIns="0" bIns="0" rtlCol="0" anchor="t"/>
          <a:lstStyle/>
          <a:p>
            <a:pPr>
              <a:lnSpc>
                <a:spcPts val="2550"/>
              </a:lnSpc>
            </a:pPr>
            <a:r>
              <a:rPr lang="en-GB" dirty="0"/>
              <a:t>Contribute to global efforts in achieving UN Sustainable Development Goals, particularly Goals 6 (Clean Water), 12 (Responsible Consumption), and 13 (Climate Action).</a:t>
            </a:r>
            <a:endParaRPr lang="en-US" dirty="0"/>
          </a:p>
        </p:txBody>
      </p:sp>
      <p:pic>
        <p:nvPicPr>
          <p:cNvPr id="20" name="Picture 19">
            <a:extLst>
              <a:ext uri="{FF2B5EF4-FFF2-40B4-BE49-F238E27FC236}">
                <a16:creationId xmlns:a16="http://schemas.microsoft.com/office/drawing/2014/main" id="{B5720FF7-C79B-EECA-2CF5-CDBEEE2E6D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54359" y="1"/>
            <a:ext cx="4981902" cy="299544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4"/>
          <a:stretch>
            <a:fillRect/>
          </a:stretch>
        </p:blipFill>
        <p:spPr>
          <a:xfrm>
            <a:off x="9396248" y="3310759"/>
            <a:ext cx="4966138" cy="11279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49379" y="761048"/>
            <a:ext cx="7645241" cy="2007394"/>
          </a:xfrm>
          <a:prstGeom prst="rect">
            <a:avLst/>
          </a:prstGeom>
          <a:noFill/>
          <a:ln/>
        </p:spPr>
        <p:txBody>
          <a:bodyPr wrap="square" lIns="0" tIns="0" rIns="0" bIns="0" rtlCol="0" anchor="t"/>
          <a:lstStyle/>
          <a:p>
            <a:pPr marL="0" indent="0">
              <a:lnSpc>
                <a:spcPts val="5250"/>
              </a:lnSpc>
              <a:buNone/>
            </a:pPr>
            <a:r>
              <a:rPr lang="en-US" sz="4200" b="1" dirty="0">
                <a:solidFill>
                  <a:srgbClr val="101014"/>
                </a:solidFill>
                <a:latin typeface="Playfair Display Bold" pitchFamily="34" charset="0"/>
                <a:ea typeface="Playfair Display Bold" pitchFamily="34" charset="-122"/>
                <a:cs typeface="Playfair Display Bold" pitchFamily="34" charset="-120"/>
              </a:rPr>
              <a:t>Alignment with UN Sustainable Development Goals (SDGs)</a:t>
            </a:r>
            <a:endParaRPr lang="en-US" sz="4200" dirty="0"/>
          </a:p>
        </p:txBody>
      </p:sp>
      <p:sp>
        <p:nvSpPr>
          <p:cNvPr id="4" name="Shape 1"/>
          <p:cNvSpPr/>
          <p:nvPr/>
        </p:nvSpPr>
        <p:spPr>
          <a:xfrm>
            <a:off x="749379" y="3089553"/>
            <a:ext cx="3715583" cy="1911072"/>
          </a:xfrm>
          <a:prstGeom prst="roundRect">
            <a:avLst>
              <a:gd name="adj" fmla="val 1681"/>
            </a:avLst>
          </a:prstGeom>
          <a:solidFill>
            <a:srgbClr val="E0E0EC"/>
          </a:solidFill>
          <a:ln/>
        </p:spPr>
      </p:sp>
      <p:sp>
        <p:nvSpPr>
          <p:cNvPr id="5" name="Text 2"/>
          <p:cNvSpPr/>
          <p:nvPr/>
        </p:nvSpPr>
        <p:spPr>
          <a:xfrm>
            <a:off x="963454" y="3303627"/>
            <a:ext cx="3287435" cy="404157"/>
          </a:xfrm>
          <a:prstGeom prst="rect">
            <a:avLst/>
          </a:prstGeom>
          <a:noFill/>
          <a:ln/>
        </p:spPr>
        <p:txBody>
          <a:bodyPr wrap="square" lIns="0" tIns="0" rIns="0" bIns="0" rtlCol="0" anchor="t"/>
          <a:lstStyle/>
          <a:p>
            <a:pPr>
              <a:lnSpc>
                <a:spcPts val="2600"/>
              </a:lnSpc>
            </a:pPr>
            <a:r>
              <a:rPr lang="en-US" sz="2000" b="1" dirty="0">
                <a:solidFill>
                  <a:srgbClr val="39393C"/>
                </a:solidFill>
                <a:latin typeface="Playfair Display Bold" pitchFamily="34" charset="0"/>
                <a:ea typeface="Playfair Display Bold" pitchFamily="34" charset="-122"/>
                <a:cs typeface="Playfair Display Bold" pitchFamily="34" charset="-120"/>
              </a:rPr>
              <a:t>SDG </a:t>
            </a:r>
            <a:r>
              <a:rPr lang="en-US" sz="2000" b="1" dirty="0" smtClean="0">
                <a:solidFill>
                  <a:srgbClr val="39393C"/>
                </a:solidFill>
                <a:latin typeface="Playfair Display Bold" pitchFamily="34" charset="0"/>
                <a:ea typeface="Playfair Display Bold" pitchFamily="34" charset="-122"/>
                <a:cs typeface="Playfair Display Bold" pitchFamily="34" charset="-120"/>
              </a:rPr>
              <a:t>6: Clean Water and Sanitation</a:t>
            </a:r>
            <a:endParaRPr lang="en-US" sz="2000" dirty="0"/>
          </a:p>
        </p:txBody>
      </p:sp>
      <p:sp>
        <p:nvSpPr>
          <p:cNvPr id="6" name="Text 3"/>
          <p:cNvSpPr/>
          <p:nvPr/>
        </p:nvSpPr>
        <p:spPr>
          <a:xfrm>
            <a:off x="963454" y="3921858"/>
            <a:ext cx="3287435" cy="778908"/>
          </a:xfrm>
          <a:prstGeom prst="rect">
            <a:avLst/>
          </a:prstGeom>
          <a:noFill/>
          <a:ln/>
        </p:spPr>
        <p:txBody>
          <a:bodyPr wrap="square" lIns="0" tIns="0" rIns="0" bIns="0" rtlCol="0" anchor="t"/>
          <a:lstStyle/>
          <a:p>
            <a:pPr>
              <a:lnSpc>
                <a:spcPts val="2650"/>
              </a:lnSpc>
            </a:pPr>
            <a:r>
              <a:rPr lang="en-GB" sz="1600" dirty="0"/>
              <a:t>Promoting efficient water use and awareness directly supports sustainable water management.</a:t>
            </a:r>
            <a:endParaRPr lang="en-US" sz="1650" dirty="0"/>
          </a:p>
        </p:txBody>
      </p:sp>
      <p:sp>
        <p:nvSpPr>
          <p:cNvPr id="7" name="Shape 4"/>
          <p:cNvSpPr/>
          <p:nvPr/>
        </p:nvSpPr>
        <p:spPr>
          <a:xfrm>
            <a:off x="4679037" y="3089553"/>
            <a:ext cx="3715583" cy="1911072"/>
          </a:xfrm>
          <a:prstGeom prst="roundRect">
            <a:avLst>
              <a:gd name="adj" fmla="val 1681"/>
            </a:avLst>
          </a:prstGeom>
          <a:solidFill>
            <a:srgbClr val="E0E0EC"/>
          </a:solidFill>
          <a:ln/>
        </p:spPr>
      </p:sp>
      <p:sp>
        <p:nvSpPr>
          <p:cNvPr id="8" name="Text 5"/>
          <p:cNvSpPr/>
          <p:nvPr/>
        </p:nvSpPr>
        <p:spPr>
          <a:xfrm>
            <a:off x="4893112" y="3303627"/>
            <a:ext cx="2815590" cy="334566"/>
          </a:xfrm>
          <a:prstGeom prst="rect">
            <a:avLst/>
          </a:prstGeom>
          <a:noFill/>
          <a:ln/>
        </p:spPr>
        <p:txBody>
          <a:bodyPr wrap="none" lIns="0" tIns="0" rIns="0" bIns="0" rtlCol="0" anchor="t"/>
          <a:lstStyle/>
          <a:p>
            <a:pPr marL="0" indent="0">
              <a:lnSpc>
                <a:spcPts val="2600"/>
              </a:lnSpc>
              <a:buNone/>
            </a:pPr>
            <a:r>
              <a:rPr lang="en-US" sz="2100" b="1" dirty="0">
                <a:solidFill>
                  <a:srgbClr val="39393C"/>
                </a:solidFill>
                <a:latin typeface="Playfair Display Bold" pitchFamily="34" charset="0"/>
                <a:ea typeface="Playfair Display Bold" pitchFamily="34" charset="-122"/>
                <a:cs typeface="Playfair Display Bold" pitchFamily="34" charset="-120"/>
              </a:rPr>
              <a:t>SDG 13: Climate Action</a:t>
            </a:r>
            <a:endParaRPr lang="en-US" sz="2100" dirty="0"/>
          </a:p>
        </p:txBody>
      </p:sp>
      <p:sp>
        <p:nvSpPr>
          <p:cNvPr id="9" name="Text 6"/>
          <p:cNvSpPr/>
          <p:nvPr/>
        </p:nvSpPr>
        <p:spPr>
          <a:xfrm>
            <a:off x="4893112" y="3766660"/>
            <a:ext cx="3287435" cy="1057587"/>
          </a:xfrm>
          <a:prstGeom prst="rect">
            <a:avLst/>
          </a:prstGeom>
          <a:noFill/>
          <a:ln/>
        </p:spPr>
        <p:txBody>
          <a:bodyPr wrap="square" lIns="0" tIns="0" rIns="0" bIns="0" rtlCol="0" anchor="t"/>
          <a:lstStyle/>
          <a:p>
            <a:pPr>
              <a:lnSpc>
                <a:spcPts val="2650"/>
              </a:lnSpc>
            </a:pPr>
            <a:r>
              <a:rPr lang="en-GB" sz="1600" dirty="0"/>
              <a:t>Highlighting water's role in sustainability contributes to climate resilience strategies</a:t>
            </a:r>
            <a:r>
              <a:rPr lang="en-GB" sz="1600" dirty="0" smtClean="0"/>
              <a:t>.</a:t>
            </a:r>
            <a:endParaRPr lang="en-US" sz="1650" dirty="0"/>
          </a:p>
        </p:txBody>
      </p:sp>
      <p:sp>
        <p:nvSpPr>
          <p:cNvPr id="10" name="Shape 7"/>
          <p:cNvSpPr/>
          <p:nvPr/>
        </p:nvSpPr>
        <p:spPr>
          <a:xfrm>
            <a:off x="749379" y="5214699"/>
            <a:ext cx="3715583" cy="2253734"/>
          </a:xfrm>
          <a:prstGeom prst="roundRect">
            <a:avLst>
              <a:gd name="adj" fmla="val 1425"/>
            </a:avLst>
          </a:prstGeom>
          <a:solidFill>
            <a:srgbClr val="E0E0EC"/>
          </a:solidFill>
          <a:ln/>
        </p:spPr>
      </p:sp>
      <p:sp>
        <p:nvSpPr>
          <p:cNvPr id="11" name="Text 8"/>
          <p:cNvSpPr/>
          <p:nvPr/>
        </p:nvSpPr>
        <p:spPr>
          <a:xfrm>
            <a:off x="963454" y="5428774"/>
            <a:ext cx="2676644" cy="334566"/>
          </a:xfrm>
          <a:prstGeom prst="rect">
            <a:avLst/>
          </a:prstGeom>
          <a:noFill/>
          <a:ln/>
        </p:spPr>
        <p:txBody>
          <a:bodyPr wrap="none" lIns="0" tIns="0" rIns="0" bIns="0" rtlCol="0" anchor="t"/>
          <a:lstStyle/>
          <a:p>
            <a:pPr marL="0" indent="0">
              <a:lnSpc>
                <a:spcPts val="2600"/>
              </a:lnSpc>
              <a:buNone/>
            </a:pPr>
            <a:r>
              <a:rPr lang="en-US" sz="2100" b="1" dirty="0">
                <a:solidFill>
                  <a:srgbClr val="39393C"/>
                </a:solidFill>
                <a:latin typeface="Playfair Display Bold" pitchFamily="34" charset="0"/>
                <a:ea typeface="Playfair Display Bold" pitchFamily="34" charset="-122"/>
                <a:cs typeface="Playfair Display Bold" pitchFamily="34" charset="-120"/>
              </a:rPr>
              <a:t>SDG 15: Life on Land</a:t>
            </a:r>
            <a:endParaRPr lang="en-US" sz="2100" dirty="0"/>
          </a:p>
        </p:txBody>
      </p:sp>
      <p:sp>
        <p:nvSpPr>
          <p:cNvPr id="12" name="Text 9"/>
          <p:cNvSpPr/>
          <p:nvPr/>
        </p:nvSpPr>
        <p:spPr>
          <a:xfrm>
            <a:off x="963454" y="5891808"/>
            <a:ext cx="3287435" cy="1027986"/>
          </a:xfrm>
          <a:prstGeom prst="rect">
            <a:avLst/>
          </a:prstGeom>
          <a:noFill/>
          <a:ln/>
        </p:spPr>
        <p:txBody>
          <a:bodyPr wrap="square" lIns="0" tIns="0" rIns="0" bIns="0" rtlCol="0" anchor="t"/>
          <a:lstStyle/>
          <a:p>
            <a:pPr>
              <a:lnSpc>
                <a:spcPts val="2650"/>
              </a:lnSpc>
            </a:pPr>
            <a:r>
              <a:rPr lang="en-GB" sz="1600" dirty="0"/>
              <a:t>Conservation of freshwater ecosystems and reducing overuse supports biodiversity and land sustainability.</a:t>
            </a:r>
            <a:endParaRPr lang="en-US" sz="1650" dirty="0"/>
          </a:p>
        </p:txBody>
      </p:sp>
      <p:sp>
        <p:nvSpPr>
          <p:cNvPr id="13" name="Shape 10"/>
          <p:cNvSpPr/>
          <p:nvPr/>
        </p:nvSpPr>
        <p:spPr>
          <a:xfrm>
            <a:off x="4679037" y="5214699"/>
            <a:ext cx="3715583" cy="2253734"/>
          </a:xfrm>
          <a:prstGeom prst="roundRect">
            <a:avLst>
              <a:gd name="adj" fmla="val 1425"/>
            </a:avLst>
          </a:prstGeom>
          <a:solidFill>
            <a:srgbClr val="E0E0EC"/>
          </a:solidFill>
          <a:ln/>
        </p:spPr>
      </p:sp>
      <p:sp>
        <p:nvSpPr>
          <p:cNvPr id="14" name="Text 11"/>
          <p:cNvSpPr/>
          <p:nvPr/>
        </p:nvSpPr>
        <p:spPr>
          <a:xfrm>
            <a:off x="4893112" y="5428774"/>
            <a:ext cx="3287435" cy="669131"/>
          </a:xfrm>
          <a:prstGeom prst="rect">
            <a:avLst/>
          </a:prstGeom>
          <a:noFill/>
          <a:ln/>
        </p:spPr>
        <p:txBody>
          <a:bodyPr wrap="square" lIns="0" tIns="0" rIns="0" bIns="0" rtlCol="0" anchor="t"/>
          <a:lstStyle/>
          <a:p>
            <a:pPr marL="0" indent="0">
              <a:lnSpc>
                <a:spcPts val="2600"/>
              </a:lnSpc>
              <a:buNone/>
            </a:pPr>
            <a:r>
              <a:rPr lang="en-US" sz="2100" b="1" dirty="0">
                <a:solidFill>
                  <a:srgbClr val="39393C"/>
                </a:solidFill>
                <a:latin typeface="Playfair Display Bold" pitchFamily="34" charset="0"/>
                <a:ea typeface="Playfair Display Bold" pitchFamily="34" charset="-122"/>
                <a:cs typeface="Playfair Display Bold" pitchFamily="34" charset="-120"/>
              </a:rPr>
              <a:t>SDG 17: Partnerships for the Goals</a:t>
            </a:r>
            <a:endParaRPr lang="en-US" sz="2100" dirty="0"/>
          </a:p>
        </p:txBody>
      </p:sp>
      <p:sp>
        <p:nvSpPr>
          <p:cNvPr id="15" name="Text 12"/>
          <p:cNvSpPr/>
          <p:nvPr/>
        </p:nvSpPr>
        <p:spPr>
          <a:xfrm>
            <a:off x="4893112" y="6226373"/>
            <a:ext cx="3287435" cy="1027986"/>
          </a:xfrm>
          <a:prstGeom prst="rect">
            <a:avLst/>
          </a:prstGeom>
          <a:noFill/>
          <a:ln/>
        </p:spPr>
        <p:txBody>
          <a:bodyPr wrap="square" lIns="0" tIns="0" rIns="0" bIns="0" rtlCol="0" anchor="t"/>
          <a:lstStyle/>
          <a:p>
            <a:pPr>
              <a:lnSpc>
                <a:spcPts val="2650"/>
              </a:lnSpc>
            </a:pPr>
            <a:r>
              <a:rPr lang="en-GB" sz="1600" dirty="0"/>
              <a:t>Collaboration with organizations, industries, and communities ensures widespread impact.</a:t>
            </a: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6169938" y="538520"/>
            <a:ext cx="6175296" cy="610314"/>
          </a:xfrm>
          <a:prstGeom prst="rect">
            <a:avLst/>
          </a:prstGeom>
          <a:noFill/>
          <a:ln/>
        </p:spPr>
        <p:txBody>
          <a:bodyPr wrap="none" lIns="0" tIns="0" rIns="0" bIns="0" rtlCol="0" anchor="t"/>
          <a:lstStyle/>
          <a:p>
            <a:pPr marL="0" indent="0">
              <a:lnSpc>
                <a:spcPts val="4800"/>
              </a:lnSpc>
              <a:buNone/>
            </a:pPr>
            <a:r>
              <a:rPr lang="en-US" sz="3800" b="1" dirty="0">
                <a:solidFill>
                  <a:srgbClr val="101014"/>
                </a:solidFill>
                <a:latin typeface="Playfair Display Bold" pitchFamily="34" charset="0"/>
                <a:ea typeface="Playfair Display Bold" pitchFamily="34" charset="-122"/>
                <a:cs typeface="Playfair Display Bold" pitchFamily="34" charset="-120"/>
              </a:rPr>
              <a:t>Methodology and Approach</a:t>
            </a:r>
            <a:endParaRPr lang="en-US" sz="3800" dirty="0"/>
          </a:p>
        </p:txBody>
      </p:sp>
      <p:pic>
        <p:nvPicPr>
          <p:cNvPr id="4" name="Image 1" descr="preencoded.png"/>
          <p:cNvPicPr>
            <a:picLocks noChangeAspect="1"/>
          </p:cNvPicPr>
          <p:nvPr/>
        </p:nvPicPr>
        <p:blipFill>
          <a:blip r:embed="rId3"/>
          <a:stretch>
            <a:fillRect/>
          </a:stretch>
        </p:blipFill>
        <p:spPr>
          <a:xfrm>
            <a:off x="6169938" y="1441728"/>
            <a:ext cx="976432" cy="1562338"/>
          </a:xfrm>
          <a:prstGeom prst="rect">
            <a:avLst/>
          </a:prstGeom>
        </p:spPr>
      </p:pic>
      <p:sp>
        <p:nvSpPr>
          <p:cNvPr id="5" name="Text 1"/>
          <p:cNvSpPr/>
          <p:nvPr/>
        </p:nvSpPr>
        <p:spPr>
          <a:xfrm>
            <a:off x="7439263" y="1636990"/>
            <a:ext cx="2441258" cy="305038"/>
          </a:xfrm>
          <a:prstGeom prst="rect">
            <a:avLst/>
          </a:prstGeom>
          <a:noFill/>
          <a:ln/>
        </p:spPr>
        <p:txBody>
          <a:bodyPr wrap="none" lIns="0" tIns="0" rIns="0" bIns="0" rtlCol="0" anchor="t"/>
          <a:lstStyle/>
          <a:p>
            <a:pPr marL="0" indent="0" algn="l">
              <a:lnSpc>
                <a:spcPts val="2400"/>
              </a:lnSpc>
              <a:buNone/>
            </a:pPr>
            <a:r>
              <a:rPr lang="en-US" sz="1900" b="1" dirty="0">
                <a:solidFill>
                  <a:srgbClr val="39393C"/>
                </a:solidFill>
                <a:latin typeface="Playfair Display Bold" pitchFamily="34" charset="0"/>
                <a:ea typeface="Playfair Display Bold" pitchFamily="34" charset="-122"/>
                <a:cs typeface="Playfair Display Bold" pitchFamily="34" charset="-120"/>
              </a:rPr>
              <a:t>Data </a:t>
            </a:r>
            <a:r>
              <a:rPr lang="en-US" sz="1900" b="1" dirty="0" smtClean="0">
                <a:solidFill>
                  <a:srgbClr val="39393C"/>
                </a:solidFill>
                <a:latin typeface="Playfair Display Bold" pitchFamily="34" charset="0"/>
                <a:ea typeface="Playfair Display Bold" pitchFamily="34" charset="-122"/>
                <a:cs typeface="Playfair Display Bold" pitchFamily="34" charset="-120"/>
              </a:rPr>
              <a:t>Collection</a:t>
            </a:r>
            <a:endParaRPr lang="en-US" sz="1900" dirty="0"/>
          </a:p>
        </p:txBody>
      </p:sp>
      <p:sp>
        <p:nvSpPr>
          <p:cNvPr id="6" name="Text 2"/>
          <p:cNvSpPr/>
          <p:nvPr/>
        </p:nvSpPr>
        <p:spPr>
          <a:xfrm>
            <a:off x="7439263" y="2059186"/>
            <a:ext cx="6507599" cy="624840"/>
          </a:xfrm>
          <a:prstGeom prst="rect">
            <a:avLst/>
          </a:prstGeom>
          <a:noFill/>
          <a:ln/>
        </p:spPr>
        <p:txBody>
          <a:bodyPr wrap="square" lIns="0" tIns="0" rIns="0" bIns="0" rtlCol="0" anchor="t"/>
          <a:lstStyle/>
          <a:p>
            <a:pPr>
              <a:lnSpc>
                <a:spcPts val="2450"/>
              </a:lnSpc>
            </a:pPr>
            <a:r>
              <a:rPr lang="en-GB" sz="1600" dirty="0"/>
              <a:t>Gather data from users or sources, such as water usage in households, industries, and agriculture, via surveys, </a:t>
            </a:r>
            <a:r>
              <a:rPr lang="en-GB" sz="1600" dirty="0" err="1"/>
              <a:t>IoT</a:t>
            </a:r>
            <a:r>
              <a:rPr lang="en-GB" sz="1600" dirty="0"/>
              <a:t> sensors, or databases.</a:t>
            </a:r>
            <a:endParaRPr lang="en-US" sz="1600" dirty="0"/>
          </a:p>
        </p:txBody>
      </p:sp>
      <p:pic>
        <p:nvPicPr>
          <p:cNvPr id="7" name="Image 2" descr="preencoded.png"/>
          <p:cNvPicPr>
            <a:picLocks noChangeAspect="1"/>
          </p:cNvPicPr>
          <p:nvPr/>
        </p:nvPicPr>
        <p:blipFill>
          <a:blip r:embed="rId4"/>
          <a:stretch>
            <a:fillRect/>
          </a:stretch>
        </p:blipFill>
        <p:spPr>
          <a:xfrm>
            <a:off x="6169938" y="3004066"/>
            <a:ext cx="976432" cy="1562338"/>
          </a:xfrm>
          <a:prstGeom prst="rect">
            <a:avLst/>
          </a:prstGeom>
        </p:spPr>
      </p:pic>
      <p:sp>
        <p:nvSpPr>
          <p:cNvPr id="8" name="Text 3"/>
          <p:cNvSpPr/>
          <p:nvPr/>
        </p:nvSpPr>
        <p:spPr>
          <a:xfrm>
            <a:off x="7439263" y="3199328"/>
            <a:ext cx="2624852" cy="305038"/>
          </a:xfrm>
          <a:prstGeom prst="rect">
            <a:avLst/>
          </a:prstGeom>
          <a:noFill/>
          <a:ln/>
        </p:spPr>
        <p:txBody>
          <a:bodyPr wrap="none" lIns="0" tIns="0" rIns="0" bIns="0" rtlCol="0" anchor="t"/>
          <a:lstStyle/>
          <a:p>
            <a:pPr marL="0" indent="0" algn="l">
              <a:lnSpc>
                <a:spcPts val="2400"/>
              </a:lnSpc>
              <a:buNone/>
            </a:pPr>
            <a:r>
              <a:rPr lang="en-US" sz="1900" b="1" dirty="0" smtClean="0">
                <a:solidFill>
                  <a:srgbClr val="39393C"/>
                </a:solidFill>
                <a:latin typeface="Playfair Display Bold" pitchFamily="34" charset="0"/>
                <a:ea typeface="Playfair Display Bold" pitchFamily="34" charset="-122"/>
                <a:cs typeface="Playfair Display Bold" pitchFamily="34" charset="-120"/>
              </a:rPr>
              <a:t>Categorization and Analysis</a:t>
            </a:r>
            <a:endParaRPr lang="en-US" sz="1900" dirty="0"/>
          </a:p>
        </p:txBody>
      </p:sp>
      <p:sp>
        <p:nvSpPr>
          <p:cNvPr id="9" name="Text 4"/>
          <p:cNvSpPr/>
          <p:nvPr/>
        </p:nvSpPr>
        <p:spPr>
          <a:xfrm>
            <a:off x="7439263" y="3621524"/>
            <a:ext cx="6507599" cy="624840"/>
          </a:xfrm>
          <a:prstGeom prst="rect">
            <a:avLst/>
          </a:prstGeom>
          <a:noFill/>
          <a:ln/>
        </p:spPr>
        <p:txBody>
          <a:bodyPr wrap="square" lIns="0" tIns="0" rIns="0" bIns="0" rtlCol="0" anchor="t"/>
          <a:lstStyle/>
          <a:p>
            <a:pPr>
              <a:lnSpc>
                <a:spcPts val="2450"/>
              </a:lnSpc>
            </a:pPr>
            <a:r>
              <a:rPr lang="en-GB" sz="1600" dirty="0"/>
              <a:t>Segment water consumption into categories (e.g., direct usage, virtual water in products) and </a:t>
            </a:r>
            <a:r>
              <a:rPr lang="en-GB" sz="1600" dirty="0" err="1"/>
              <a:t>analyze</a:t>
            </a:r>
            <a:r>
              <a:rPr lang="en-GB" sz="1600" dirty="0"/>
              <a:t> patterns using algorithms or statistical methods.</a:t>
            </a:r>
            <a:endParaRPr lang="en-US" sz="1500" dirty="0"/>
          </a:p>
        </p:txBody>
      </p:sp>
      <p:pic>
        <p:nvPicPr>
          <p:cNvPr id="10" name="Image 3" descr="preencoded.png"/>
          <p:cNvPicPr>
            <a:picLocks noChangeAspect="1"/>
          </p:cNvPicPr>
          <p:nvPr/>
        </p:nvPicPr>
        <p:blipFill>
          <a:blip r:embed="rId5"/>
          <a:stretch>
            <a:fillRect/>
          </a:stretch>
        </p:blipFill>
        <p:spPr>
          <a:xfrm>
            <a:off x="6169938" y="4566404"/>
            <a:ext cx="976432" cy="1562338"/>
          </a:xfrm>
          <a:prstGeom prst="rect">
            <a:avLst/>
          </a:prstGeom>
        </p:spPr>
      </p:pic>
      <p:sp>
        <p:nvSpPr>
          <p:cNvPr id="11" name="Text 5"/>
          <p:cNvSpPr/>
          <p:nvPr/>
        </p:nvSpPr>
        <p:spPr>
          <a:xfrm>
            <a:off x="7439263" y="4761667"/>
            <a:ext cx="2563773" cy="305038"/>
          </a:xfrm>
          <a:prstGeom prst="rect">
            <a:avLst/>
          </a:prstGeom>
          <a:noFill/>
          <a:ln/>
        </p:spPr>
        <p:txBody>
          <a:bodyPr wrap="none" lIns="0" tIns="0" rIns="0" bIns="0" rtlCol="0" anchor="t"/>
          <a:lstStyle/>
          <a:p>
            <a:pPr marL="0" indent="0" algn="l">
              <a:lnSpc>
                <a:spcPts val="2400"/>
              </a:lnSpc>
              <a:buNone/>
            </a:pPr>
            <a:r>
              <a:rPr lang="en-US" sz="1900" b="1" dirty="0" smtClean="0">
                <a:solidFill>
                  <a:srgbClr val="39393C"/>
                </a:solidFill>
                <a:latin typeface="Playfair Display Bold" pitchFamily="34" charset="0"/>
                <a:ea typeface="Playfair Display Bold" pitchFamily="34" charset="-122"/>
              </a:rPr>
              <a:t>Calculation</a:t>
            </a:r>
            <a:endParaRPr lang="en-US" sz="1900" dirty="0"/>
          </a:p>
        </p:txBody>
      </p:sp>
      <p:sp>
        <p:nvSpPr>
          <p:cNvPr id="12" name="Text 6"/>
          <p:cNvSpPr/>
          <p:nvPr/>
        </p:nvSpPr>
        <p:spPr>
          <a:xfrm>
            <a:off x="7439263" y="5199628"/>
            <a:ext cx="6507599" cy="624840"/>
          </a:xfrm>
          <a:prstGeom prst="rect">
            <a:avLst/>
          </a:prstGeom>
          <a:noFill/>
          <a:ln/>
        </p:spPr>
        <p:txBody>
          <a:bodyPr wrap="square" lIns="0" tIns="0" rIns="0" bIns="0" rtlCol="0" anchor="t"/>
          <a:lstStyle/>
          <a:p>
            <a:pPr>
              <a:lnSpc>
                <a:spcPts val="2450"/>
              </a:lnSpc>
            </a:pPr>
            <a:r>
              <a:rPr lang="en-GB" sz="1600" dirty="0"/>
              <a:t>Use established models, such as the Water Footprint Network’s methodologies, to compute the total and sector-specific water footprints.</a:t>
            </a:r>
            <a:endParaRPr lang="en-US" sz="1500" dirty="0"/>
          </a:p>
        </p:txBody>
      </p:sp>
      <p:pic>
        <p:nvPicPr>
          <p:cNvPr id="13" name="Image 4" descr="preencoded.png"/>
          <p:cNvPicPr>
            <a:picLocks noChangeAspect="1"/>
          </p:cNvPicPr>
          <p:nvPr/>
        </p:nvPicPr>
        <p:blipFill>
          <a:blip r:embed="rId6"/>
          <a:stretch>
            <a:fillRect/>
          </a:stretch>
        </p:blipFill>
        <p:spPr>
          <a:xfrm>
            <a:off x="6169938" y="6128742"/>
            <a:ext cx="976432" cy="1562338"/>
          </a:xfrm>
          <a:prstGeom prst="rect">
            <a:avLst/>
          </a:prstGeom>
        </p:spPr>
      </p:pic>
      <p:sp>
        <p:nvSpPr>
          <p:cNvPr id="14" name="Text 7"/>
          <p:cNvSpPr/>
          <p:nvPr/>
        </p:nvSpPr>
        <p:spPr>
          <a:xfrm>
            <a:off x="7439263" y="6324005"/>
            <a:ext cx="3046809" cy="305038"/>
          </a:xfrm>
          <a:prstGeom prst="rect">
            <a:avLst/>
          </a:prstGeom>
          <a:noFill/>
          <a:ln/>
        </p:spPr>
        <p:txBody>
          <a:bodyPr wrap="none" lIns="0" tIns="0" rIns="0" bIns="0" rtlCol="0" anchor="t"/>
          <a:lstStyle/>
          <a:p>
            <a:pPr marL="0" indent="0" algn="l">
              <a:lnSpc>
                <a:spcPts val="2400"/>
              </a:lnSpc>
              <a:buNone/>
            </a:pPr>
            <a:r>
              <a:rPr lang="en-US" sz="1900" b="1" dirty="0" smtClean="0">
                <a:solidFill>
                  <a:srgbClr val="39393C"/>
                </a:solidFill>
                <a:latin typeface="Playfair Display Bold" pitchFamily="34" charset="0"/>
                <a:ea typeface="Playfair Display Bold" pitchFamily="34" charset="-122"/>
              </a:rPr>
              <a:t>Visualization</a:t>
            </a:r>
            <a:endParaRPr lang="en-US" sz="1900" dirty="0"/>
          </a:p>
        </p:txBody>
      </p:sp>
      <p:sp>
        <p:nvSpPr>
          <p:cNvPr id="15" name="Text 8"/>
          <p:cNvSpPr/>
          <p:nvPr/>
        </p:nvSpPr>
        <p:spPr>
          <a:xfrm>
            <a:off x="7439263" y="6746200"/>
            <a:ext cx="6507599" cy="624840"/>
          </a:xfrm>
          <a:prstGeom prst="rect">
            <a:avLst/>
          </a:prstGeom>
          <a:noFill/>
          <a:ln/>
        </p:spPr>
        <p:txBody>
          <a:bodyPr wrap="square" lIns="0" tIns="0" rIns="0" bIns="0" rtlCol="0" anchor="t"/>
          <a:lstStyle/>
          <a:p>
            <a:pPr>
              <a:lnSpc>
                <a:spcPts val="2450"/>
              </a:lnSpc>
            </a:pPr>
            <a:r>
              <a:rPr lang="en-GB" sz="1600" dirty="0"/>
              <a:t>Present results using intuitive dashboards, charts, and breakdowns to enhance user understanding and engagement.</a:t>
            </a:r>
            <a:endParaRPr lang="en-US" sz="1500" dirty="0"/>
          </a:p>
        </p:txBody>
      </p:sp>
      <p:pic>
        <p:nvPicPr>
          <p:cNvPr id="2050" name="Picture 2" descr="What is a Water Footprint? - Peace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575" y="1148834"/>
            <a:ext cx="5488480" cy="54802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793790" y="504498"/>
            <a:ext cx="8263771" cy="835571"/>
          </a:xfrm>
          <a:prstGeom prst="rect">
            <a:avLst/>
          </a:prstGeom>
          <a:noFill/>
          <a:ln/>
        </p:spPr>
        <p:txBody>
          <a:bodyPr wrap="none" lIns="0" tIns="0" rIns="0" bIns="0" rtlCol="0" anchor="t"/>
          <a:lstStyle/>
          <a:p>
            <a:pPr marL="0" indent="0">
              <a:lnSpc>
                <a:spcPts val="5550"/>
              </a:lnSpc>
              <a:buNone/>
            </a:pPr>
            <a:r>
              <a:rPr lang="en-US" sz="4450" b="1" dirty="0">
                <a:solidFill>
                  <a:srgbClr val="101014"/>
                </a:solidFill>
                <a:latin typeface="Playfair Display Bold" pitchFamily="34" charset="0"/>
                <a:ea typeface="Playfair Display Bold" pitchFamily="34" charset="-122"/>
                <a:cs typeface="Playfair Display Bold" pitchFamily="34" charset="-120"/>
              </a:rPr>
              <a:t>Expected Outcomes and Impact</a:t>
            </a:r>
            <a:endParaRPr lang="en-US" sz="4450" dirty="0"/>
          </a:p>
        </p:txBody>
      </p:sp>
      <p:sp>
        <p:nvSpPr>
          <p:cNvPr id="5" name="Text 1"/>
          <p:cNvSpPr/>
          <p:nvPr/>
        </p:nvSpPr>
        <p:spPr>
          <a:xfrm>
            <a:off x="793790" y="2869324"/>
            <a:ext cx="2835235" cy="520262"/>
          </a:xfrm>
          <a:prstGeom prst="rect">
            <a:avLst/>
          </a:prstGeom>
          <a:noFill/>
          <a:ln/>
        </p:spPr>
        <p:txBody>
          <a:bodyPr wrap="none" lIns="0" tIns="0" rIns="0" bIns="0" rtlCol="0" anchor="t"/>
          <a:lstStyle/>
          <a:p>
            <a:pPr>
              <a:lnSpc>
                <a:spcPts val="2750"/>
              </a:lnSpc>
            </a:pPr>
            <a:r>
              <a:rPr lang="en-US" sz="2200" b="1" dirty="0" smtClean="0">
                <a:solidFill>
                  <a:srgbClr val="39393C"/>
                </a:solidFill>
                <a:latin typeface="Playfair Display Bold" pitchFamily="34" charset="0"/>
                <a:ea typeface="Playfair Display Bold" pitchFamily="34" charset="-122"/>
              </a:rPr>
              <a:t>Enhanced Awareness</a:t>
            </a:r>
            <a:endParaRPr lang="en-US" sz="2200" dirty="0"/>
          </a:p>
        </p:txBody>
      </p:sp>
      <p:sp>
        <p:nvSpPr>
          <p:cNvPr id="6" name="Text 2"/>
          <p:cNvSpPr/>
          <p:nvPr/>
        </p:nvSpPr>
        <p:spPr>
          <a:xfrm>
            <a:off x="793790" y="3641834"/>
            <a:ext cx="4120753" cy="3601453"/>
          </a:xfrm>
          <a:prstGeom prst="rect">
            <a:avLst/>
          </a:prstGeom>
          <a:noFill/>
          <a:ln/>
        </p:spPr>
        <p:txBody>
          <a:bodyPr wrap="square" lIns="0" tIns="0" rIns="0" bIns="0" rtlCol="0" anchor="t"/>
          <a:lstStyle/>
          <a:p>
            <a:pPr>
              <a:lnSpc>
                <a:spcPts val="2850"/>
              </a:lnSpc>
            </a:pPr>
            <a:r>
              <a:rPr lang="en-GB" sz="2000" dirty="0"/>
              <a:t>Increase public and organizational understanding of water consumption patterns and the importance of sustainable water use.</a:t>
            </a:r>
            <a:endParaRPr lang="en-US" sz="2000" dirty="0"/>
          </a:p>
        </p:txBody>
      </p:sp>
      <p:sp>
        <p:nvSpPr>
          <p:cNvPr id="8" name="Text 3"/>
          <p:cNvSpPr/>
          <p:nvPr/>
        </p:nvSpPr>
        <p:spPr>
          <a:xfrm>
            <a:off x="5254704" y="2869324"/>
            <a:ext cx="2860953" cy="520262"/>
          </a:xfrm>
          <a:prstGeom prst="rect">
            <a:avLst/>
          </a:prstGeom>
          <a:noFill/>
          <a:ln/>
        </p:spPr>
        <p:txBody>
          <a:bodyPr wrap="none" lIns="0" tIns="0" rIns="0" bIns="0" rtlCol="0" anchor="t"/>
          <a:lstStyle/>
          <a:p>
            <a:pPr marL="0" indent="0" algn="l">
              <a:lnSpc>
                <a:spcPts val="2750"/>
              </a:lnSpc>
              <a:buNone/>
            </a:pPr>
            <a:r>
              <a:rPr lang="en-US" sz="2200" b="1" dirty="0" smtClean="0">
                <a:solidFill>
                  <a:srgbClr val="39393C"/>
                </a:solidFill>
                <a:latin typeface="Playfair Display Bold" pitchFamily="34" charset="0"/>
                <a:ea typeface="Playfair Display Bold" pitchFamily="34" charset="-122"/>
              </a:rPr>
              <a:t>Environmental Impact </a:t>
            </a:r>
          </a:p>
          <a:p>
            <a:pPr marL="0" indent="0" algn="l">
              <a:lnSpc>
                <a:spcPts val="2750"/>
              </a:lnSpc>
              <a:buNone/>
            </a:pPr>
            <a:r>
              <a:rPr lang="en-US" sz="2200" b="1" dirty="0" smtClean="0">
                <a:solidFill>
                  <a:srgbClr val="39393C"/>
                </a:solidFill>
                <a:latin typeface="Playfair Display Bold" pitchFamily="34" charset="0"/>
                <a:ea typeface="Playfair Display Bold" pitchFamily="34" charset="-122"/>
              </a:rPr>
              <a:t>Reduction</a:t>
            </a:r>
            <a:endParaRPr lang="en-US" sz="2200" dirty="0"/>
          </a:p>
        </p:txBody>
      </p:sp>
      <p:sp>
        <p:nvSpPr>
          <p:cNvPr id="9" name="Text 4"/>
          <p:cNvSpPr/>
          <p:nvPr/>
        </p:nvSpPr>
        <p:spPr>
          <a:xfrm>
            <a:off x="5254704" y="3641834"/>
            <a:ext cx="4120872" cy="3601453"/>
          </a:xfrm>
          <a:prstGeom prst="rect">
            <a:avLst/>
          </a:prstGeom>
          <a:noFill/>
          <a:ln/>
        </p:spPr>
        <p:txBody>
          <a:bodyPr wrap="square" lIns="0" tIns="0" rIns="0" bIns="0" rtlCol="0" anchor="t"/>
          <a:lstStyle/>
          <a:p>
            <a:pPr>
              <a:lnSpc>
                <a:spcPts val="2850"/>
              </a:lnSpc>
            </a:pPr>
            <a:r>
              <a:rPr lang="en-GB" sz="2000" dirty="0"/>
              <a:t>Minimize the overall ecological footprint by promoting sustainable water usage and protecting water-dependent ecosystems.</a:t>
            </a:r>
            <a:endParaRPr lang="en-US" sz="2000" dirty="0"/>
          </a:p>
        </p:txBody>
      </p:sp>
      <p:sp>
        <p:nvSpPr>
          <p:cNvPr id="11" name="Text 5"/>
          <p:cNvSpPr/>
          <p:nvPr/>
        </p:nvSpPr>
        <p:spPr>
          <a:xfrm>
            <a:off x="9715738" y="2869324"/>
            <a:ext cx="3539014" cy="520262"/>
          </a:xfrm>
          <a:prstGeom prst="rect">
            <a:avLst/>
          </a:prstGeom>
          <a:noFill/>
          <a:ln/>
        </p:spPr>
        <p:txBody>
          <a:bodyPr wrap="none" lIns="0" tIns="0" rIns="0" bIns="0" rtlCol="0" anchor="t"/>
          <a:lstStyle/>
          <a:p>
            <a:pPr marL="0" indent="0" algn="l">
              <a:lnSpc>
                <a:spcPts val="2750"/>
              </a:lnSpc>
              <a:buNone/>
            </a:pPr>
            <a:r>
              <a:rPr lang="en-US" sz="2200" b="1" dirty="0" smtClean="0">
                <a:solidFill>
                  <a:srgbClr val="39393C"/>
                </a:solidFill>
                <a:latin typeface="Playfair Display Bold" pitchFamily="34" charset="0"/>
                <a:ea typeface="Playfair Display Bold" pitchFamily="34" charset="-122"/>
              </a:rPr>
              <a:t>Policy and </a:t>
            </a:r>
            <a:r>
              <a:rPr lang="en-US" sz="2200" b="1" dirty="0" err="1" smtClean="0">
                <a:solidFill>
                  <a:srgbClr val="39393C"/>
                </a:solidFill>
                <a:latin typeface="Playfair Display Bold" pitchFamily="34" charset="0"/>
                <a:ea typeface="Playfair Display Bold" pitchFamily="34" charset="-122"/>
              </a:rPr>
              <a:t>Substainability</a:t>
            </a:r>
            <a:r>
              <a:rPr lang="en-US" sz="2200" b="1" dirty="0" smtClean="0">
                <a:solidFill>
                  <a:srgbClr val="39393C"/>
                </a:solidFill>
                <a:latin typeface="Playfair Display Bold" pitchFamily="34" charset="0"/>
                <a:ea typeface="Playfair Display Bold" pitchFamily="34" charset="-122"/>
              </a:rPr>
              <a:t> </a:t>
            </a:r>
          </a:p>
          <a:p>
            <a:pPr marL="0" indent="0" algn="l">
              <a:lnSpc>
                <a:spcPts val="2750"/>
              </a:lnSpc>
              <a:buNone/>
            </a:pPr>
            <a:r>
              <a:rPr lang="en-US" sz="2200" b="1" dirty="0" smtClean="0">
                <a:solidFill>
                  <a:srgbClr val="39393C"/>
                </a:solidFill>
                <a:latin typeface="Playfair Display Bold" pitchFamily="34" charset="0"/>
                <a:ea typeface="Playfair Display Bold" pitchFamily="34" charset="-122"/>
              </a:rPr>
              <a:t>Alignment</a:t>
            </a:r>
            <a:endParaRPr lang="en-US" sz="2200" dirty="0"/>
          </a:p>
        </p:txBody>
      </p:sp>
      <p:sp>
        <p:nvSpPr>
          <p:cNvPr id="12" name="Text 6"/>
          <p:cNvSpPr/>
          <p:nvPr/>
        </p:nvSpPr>
        <p:spPr>
          <a:xfrm>
            <a:off x="9715738" y="3641834"/>
            <a:ext cx="4120753" cy="3601453"/>
          </a:xfrm>
          <a:prstGeom prst="rect">
            <a:avLst/>
          </a:prstGeom>
          <a:noFill/>
          <a:ln/>
        </p:spPr>
        <p:txBody>
          <a:bodyPr wrap="square" lIns="0" tIns="0" rIns="0" bIns="0" rtlCol="0" anchor="t"/>
          <a:lstStyle/>
          <a:p>
            <a:pPr>
              <a:lnSpc>
                <a:spcPts val="2850"/>
              </a:lnSpc>
            </a:pPr>
            <a:r>
              <a:rPr lang="en-GB" sz="2000" dirty="0"/>
              <a:t>Support the creation of policies that align with water conservation goals and the UN Sustainable Development Goals (SDGs).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6280190" y="677918"/>
            <a:ext cx="6332577" cy="1137250"/>
          </a:xfrm>
          <a:prstGeom prst="rect">
            <a:avLst/>
          </a:prstGeom>
          <a:noFill/>
          <a:ln/>
        </p:spPr>
        <p:txBody>
          <a:bodyPr wrap="none" lIns="0" tIns="0" rIns="0" bIns="0" rtlCol="0" anchor="t"/>
          <a:lstStyle/>
          <a:p>
            <a:pPr marL="0" indent="0">
              <a:lnSpc>
                <a:spcPts val="5550"/>
              </a:lnSpc>
              <a:buNone/>
            </a:pPr>
            <a:r>
              <a:rPr lang="en-US" sz="4450" b="1" dirty="0">
                <a:solidFill>
                  <a:srgbClr val="101014"/>
                </a:solidFill>
                <a:latin typeface="Playfair Display Bold" pitchFamily="34" charset="0"/>
                <a:ea typeface="Playfair Display Bold" pitchFamily="34" charset="-122"/>
                <a:cs typeface="Playfair Display Bold" pitchFamily="34" charset="-120"/>
              </a:rPr>
              <a:t>Key Project Deliverables</a:t>
            </a:r>
            <a:endParaRPr lang="en-US" sz="4450" dirty="0"/>
          </a:p>
        </p:txBody>
      </p:sp>
      <p:sp>
        <p:nvSpPr>
          <p:cNvPr id="4" name="Shape 1"/>
          <p:cNvSpPr/>
          <p:nvPr/>
        </p:nvSpPr>
        <p:spPr>
          <a:xfrm>
            <a:off x="6280190" y="2748915"/>
            <a:ext cx="7556421" cy="3780711"/>
          </a:xfrm>
          <a:prstGeom prst="roundRect">
            <a:avLst>
              <a:gd name="adj" fmla="val 900"/>
            </a:avLst>
          </a:prstGeom>
          <a:noFill/>
          <a:ln w="7620">
            <a:solidFill>
              <a:srgbClr val="000000">
                <a:alpha val="8000"/>
              </a:srgbClr>
            </a:solidFill>
            <a:prstDash val="solid"/>
          </a:ln>
        </p:spPr>
      </p:sp>
      <p:sp>
        <p:nvSpPr>
          <p:cNvPr id="5" name="Shape 2"/>
          <p:cNvSpPr/>
          <p:nvPr/>
        </p:nvSpPr>
        <p:spPr>
          <a:xfrm>
            <a:off x="5515300" y="2684681"/>
            <a:ext cx="7541181" cy="1013222"/>
          </a:xfrm>
          <a:prstGeom prst="rect">
            <a:avLst/>
          </a:prstGeom>
          <a:solidFill>
            <a:srgbClr val="FFFFFF">
              <a:alpha val="4000"/>
            </a:srgbClr>
          </a:solidFill>
          <a:ln/>
        </p:spPr>
      </p:sp>
      <p:sp>
        <p:nvSpPr>
          <p:cNvPr id="6" name="Text 3"/>
          <p:cNvSpPr/>
          <p:nvPr/>
        </p:nvSpPr>
        <p:spPr>
          <a:xfrm>
            <a:off x="6514624" y="2900243"/>
            <a:ext cx="3313152" cy="362903"/>
          </a:xfrm>
          <a:prstGeom prst="rect">
            <a:avLst/>
          </a:prstGeom>
          <a:noFill/>
          <a:ln/>
        </p:spPr>
        <p:txBody>
          <a:bodyPr wrap="none" lIns="0" tIns="0" rIns="0" bIns="0" rtlCol="0" anchor="t"/>
          <a:lstStyle/>
          <a:p>
            <a:pPr>
              <a:lnSpc>
                <a:spcPts val="2850"/>
              </a:lnSpc>
            </a:pPr>
            <a:r>
              <a:rPr lang="en-IN" sz="2000" dirty="0"/>
              <a:t>Water Footprint Calculation Tool</a:t>
            </a:r>
            <a:endParaRPr lang="en-US" sz="2000" dirty="0"/>
          </a:p>
        </p:txBody>
      </p:sp>
      <p:sp>
        <p:nvSpPr>
          <p:cNvPr id="7" name="Text 4"/>
          <p:cNvSpPr/>
          <p:nvPr/>
        </p:nvSpPr>
        <p:spPr>
          <a:xfrm>
            <a:off x="10289024" y="2900243"/>
            <a:ext cx="3313152" cy="725805"/>
          </a:xfrm>
          <a:prstGeom prst="rect">
            <a:avLst/>
          </a:prstGeom>
          <a:noFill/>
          <a:ln/>
        </p:spPr>
        <p:txBody>
          <a:bodyPr wrap="square" lIns="0" tIns="0" rIns="0" bIns="0" rtlCol="0" anchor="t"/>
          <a:lstStyle/>
          <a:p>
            <a:pPr>
              <a:lnSpc>
                <a:spcPts val="2850"/>
              </a:lnSpc>
            </a:pPr>
            <a:r>
              <a:rPr lang="en-GB" sz="1600" dirty="0"/>
              <a:t>A digital platform or app that allows users to calculate their water footprint based on </a:t>
            </a:r>
            <a:r>
              <a:rPr lang="en-GB" sz="1600" dirty="0" smtClean="0"/>
              <a:t>consumption.</a:t>
            </a:r>
            <a:endParaRPr lang="en-US" sz="1750" dirty="0"/>
          </a:p>
        </p:txBody>
      </p:sp>
      <p:sp>
        <p:nvSpPr>
          <p:cNvPr id="8" name="Shape 5"/>
          <p:cNvSpPr/>
          <p:nvPr/>
        </p:nvSpPr>
        <p:spPr>
          <a:xfrm>
            <a:off x="6303576" y="3769757"/>
            <a:ext cx="7541181" cy="1376124"/>
          </a:xfrm>
          <a:prstGeom prst="rect">
            <a:avLst/>
          </a:prstGeom>
          <a:solidFill>
            <a:srgbClr val="000000">
              <a:alpha val="4000"/>
            </a:srgbClr>
          </a:solidFill>
          <a:ln/>
        </p:spPr>
      </p:sp>
      <p:sp>
        <p:nvSpPr>
          <p:cNvPr id="9" name="Text 6"/>
          <p:cNvSpPr/>
          <p:nvPr/>
        </p:nvSpPr>
        <p:spPr>
          <a:xfrm>
            <a:off x="6514624" y="3913465"/>
            <a:ext cx="3313152" cy="362903"/>
          </a:xfrm>
          <a:prstGeom prst="rect">
            <a:avLst/>
          </a:prstGeom>
          <a:noFill/>
          <a:ln/>
        </p:spPr>
        <p:txBody>
          <a:bodyPr wrap="none" lIns="0" tIns="0" rIns="0" bIns="0" rtlCol="0" anchor="t"/>
          <a:lstStyle/>
          <a:p>
            <a:pPr>
              <a:lnSpc>
                <a:spcPts val="2850"/>
              </a:lnSpc>
            </a:pPr>
            <a:r>
              <a:rPr lang="en-IN" sz="2000" dirty="0"/>
              <a:t>Data Visualization Dashboard</a:t>
            </a:r>
            <a:endParaRPr lang="en-US" sz="2000" dirty="0"/>
          </a:p>
        </p:txBody>
      </p:sp>
      <p:sp>
        <p:nvSpPr>
          <p:cNvPr id="10" name="Text 7"/>
          <p:cNvSpPr/>
          <p:nvPr/>
        </p:nvSpPr>
        <p:spPr>
          <a:xfrm>
            <a:off x="10289024" y="3913465"/>
            <a:ext cx="3313152" cy="1088708"/>
          </a:xfrm>
          <a:prstGeom prst="rect">
            <a:avLst/>
          </a:prstGeom>
          <a:noFill/>
          <a:ln/>
        </p:spPr>
        <p:txBody>
          <a:bodyPr wrap="square" lIns="0" tIns="0" rIns="0" bIns="0" rtlCol="0" anchor="t"/>
          <a:lstStyle/>
          <a:p>
            <a:pPr>
              <a:lnSpc>
                <a:spcPts val="2850"/>
              </a:lnSpc>
            </a:pPr>
            <a:r>
              <a:rPr lang="en-GB" sz="1600" dirty="0"/>
              <a:t>Interactive charts and graphs to present water usage breakdown, comparisons, and trends for better understanding and decision-making.</a:t>
            </a:r>
            <a:endParaRPr lang="en-US" sz="1750" dirty="0"/>
          </a:p>
        </p:txBody>
      </p:sp>
      <p:sp>
        <p:nvSpPr>
          <p:cNvPr id="11" name="Shape 8"/>
          <p:cNvSpPr/>
          <p:nvPr/>
        </p:nvSpPr>
        <p:spPr>
          <a:xfrm>
            <a:off x="6287810" y="5145881"/>
            <a:ext cx="7541181" cy="1376124"/>
          </a:xfrm>
          <a:prstGeom prst="rect">
            <a:avLst/>
          </a:prstGeom>
          <a:solidFill>
            <a:srgbClr val="FFFFFF">
              <a:alpha val="4000"/>
            </a:srgbClr>
          </a:solidFill>
          <a:ln/>
        </p:spPr>
      </p:sp>
      <p:sp>
        <p:nvSpPr>
          <p:cNvPr id="12" name="Text 9"/>
          <p:cNvSpPr/>
          <p:nvPr/>
        </p:nvSpPr>
        <p:spPr>
          <a:xfrm>
            <a:off x="6514624" y="5289590"/>
            <a:ext cx="3313152" cy="362903"/>
          </a:xfrm>
          <a:prstGeom prst="rect">
            <a:avLst/>
          </a:prstGeom>
          <a:noFill/>
          <a:ln/>
        </p:spPr>
        <p:txBody>
          <a:bodyPr wrap="none" lIns="0" tIns="0" rIns="0" bIns="0" rtlCol="0" anchor="t"/>
          <a:lstStyle/>
          <a:p>
            <a:pPr>
              <a:lnSpc>
                <a:spcPts val="2850"/>
              </a:lnSpc>
            </a:pPr>
            <a:r>
              <a:rPr lang="en-IN" sz="2000" dirty="0"/>
              <a:t>Reports and Analytics</a:t>
            </a:r>
            <a:endParaRPr lang="en-US" sz="2000" dirty="0"/>
          </a:p>
        </p:txBody>
      </p:sp>
      <p:sp>
        <p:nvSpPr>
          <p:cNvPr id="13" name="Text 10"/>
          <p:cNvSpPr/>
          <p:nvPr/>
        </p:nvSpPr>
        <p:spPr>
          <a:xfrm>
            <a:off x="10289024" y="5289590"/>
            <a:ext cx="3313152" cy="1088708"/>
          </a:xfrm>
          <a:prstGeom prst="rect">
            <a:avLst/>
          </a:prstGeom>
          <a:noFill/>
          <a:ln/>
        </p:spPr>
        <p:txBody>
          <a:bodyPr wrap="square" lIns="0" tIns="0" rIns="0" bIns="0" rtlCol="0" anchor="t"/>
          <a:lstStyle/>
          <a:p>
            <a:pPr>
              <a:lnSpc>
                <a:spcPts val="2850"/>
              </a:lnSpc>
            </a:pPr>
            <a:r>
              <a:rPr lang="en-GB" sz="1600" dirty="0"/>
              <a:t>Automated generation of detailed water usage reports for users, industries, and policymakers, highlighting key areas for improvement.</a:t>
            </a:r>
            <a:endParaRPr lang="en-US" sz="1750" dirty="0"/>
          </a:p>
        </p:txBody>
      </p:sp>
      <p:pic>
        <p:nvPicPr>
          <p:cNvPr id="4098" name="Picture 2" descr="Water conservation projects: Tips to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027" y="2222938"/>
            <a:ext cx="5171089" cy="39413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6280190" y="1642586"/>
            <a:ext cx="6946583" cy="708779"/>
          </a:xfrm>
          <a:prstGeom prst="rect">
            <a:avLst/>
          </a:prstGeom>
          <a:noFill/>
          <a:ln/>
        </p:spPr>
        <p:txBody>
          <a:bodyPr wrap="none" lIns="0" tIns="0" rIns="0" bIns="0" rtlCol="0" anchor="t"/>
          <a:lstStyle/>
          <a:p>
            <a:pPr marL="0" indent="0">
              <a:lnSpc>
                <a:spcPts val="5550"/>
              </a:lnSpc>
              <a:buNone/>
            </a:pPr>
            <a:r>
              <a:rPr lang="en-US" sz="4450" b="1" dirty="0">
                <a:solidFill>
                  <a:srgbClr val="101014"/>
                </a:solidFill>
                <a:latin typeface="Playfair Display Bold" pitchFamily="34" charset="0"/>
                <a:ea typeface="Playfair Display Bold" pitchFamily="34" charset="-122"/>
                <a:cs typeface="Playfair Display Bold" pitchFamily="34" charset="-120"/>
              </a:rPr>
              <a:t>Next Steps and Conclusion</a:t>
            </a:r>
            <a:endParaRPr lang="en-US" sz="4450" dirty="0"/>
          </a:p>
        </p:txBody>
      </p:sp>
      <p:sp>
        <p:nvSpPr>
          <p:cNvPr id="4" name="Shape 1"/>
          <p:cNvSpPr/>
          <p:nvPr/>
        </p:nvSpPr>
        <p:spPr>
          <a:xfrm>
            <a:off x="6280190" y="2946678"/>
            <a:ext cx="510302" cy="510302"/>
          </a:xfrm>
          <a:prstGeom prst="roundRect">
            <a:avLst>
              <a:gd name="adj" fmla="val 6667"/>
            </a:avLst>
          </a:prstGeom>
          <a:solidFill>
            <a:srgbClr val="E0E0EC"/>
          </a:solidFill>
          <a:ln/>
        </p:spPr>
      </p:sp>
      <p:sp>
        <p:nvSpPr>
          <p:cNvPr id="5" name="Text 2"/>
          <p:cNvSpPr/>
          <p:nvPr/>
        </p:nvSpPr>
        <p:spPr>
          <a:xfrm>
            <a:off x="6470094" y="3031688"/>
            <a:ext cx="130373" cy="340281"/>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Playfair Display Bold" pitchFamily="34" charset="0"/>
                <a:ea typeface="Playfair Display Bold" pitchFamily="34" charset="-122"/>
                <a:cs typeface="Playfair Display Bold" pitchFamily="34" charset="-120"/>
              </a:rPr>
              <a:t>1</a:t>
            </a:r>
            <a:endParaRPr lang="en-US" sz="2650" dirty="0"/>
          </a:p>
        </p:txBody>
      </p:sp>
      <p:sp>
        <p:nvSpPr>
          <p:cNvPr id="6" name="Text 3"/>
          <p:cNvSpPr/>
          <p:nvPr/>
        </p:nvSpPr>
        <p:spPr>
          <a:xfrm>
            <a:off x="7017306" y="2946678"/>
            <a:ext cx="2835235" cy="354330"/>
          </a:xfrm>
          <a:prstGeom prst="rect">
            <a:avLst/>
          </a:prstGeom>
          <a:noFill/>
          <a:ln/>
        </p:spPr>
        <p:txBody>
          <a:bodyPr wrap="none" lIns="0" tIns="0" rIns="0" bIns="0" rtlCol="0" anchor="t"/>
          <a:lstStyle/>
          <a:p>
            <a:pPr marL="0" indent="0">
              <a:lnSpc>
                <a:spcPts val="2750"/>
              </a:lnSpc>
              <a:buNone/>
            </a:pPr>
            <a:r>
              <a:rPr lang="en-US" sz="2200" b="1" dirty="0" smtClean="0">
                <a:solidFill>
                  <a:srgbClr val="39393C"/>
                </a:solidFill>
                <a:latin typeface="Playfair Display Bold" pitchFamily="34" charset="0"/>
                <a:ea typeface="Playfair Display Bold" pitchFamily="34" charset="-122"/>
              </a:rPr>
              <a:t>Public Awareness</a:t>
            </a:r>
          </a:p>
          <a:p>
            <a:pPr marL="0" indent="0">
              <a:lnSpc>
                <a:spcPts val="2750"/>
              </a:lnSpc>
              <a:buNone/>
            </a:pPr>
            <a:r>
              <a:rPr lang="en-US" sz="2200" b="1" dirty="0" smtClean="0">
                <a:solidFill>
                  <a:srgbClr val="39393C"/>
                </a:solidFill>
                <a:latin typeface="Playfair Display Bold" pitchFamily="34" charset="0"/>
                <a:ea typeface="Playfair Display Bold" pitchFamily="34" charset="-122"/>
              </a:rPr>
              <a:t>Campaign</a:t>
            </a:r>
            <a:endParaRPr lang="en-US" sz="2200" dirty="0"/>
          </a:p>
        </p:txBody>
      </p:sp>
      <p:sp>
        <p:nvSpPr>
          <p:cNvPr id="7" name="Text 4"/>
          <p:cNvSpPr/>
          <p:nvPr/>
        </p:nvSpPr>
        <p:spPr>
          <a:xfrm>
            <a:off x="7017306" y="3626068"/>
            <a:ext cx="2927747" cy="1262637"/>
          </a:xfrm>
          <a:prstGeom prst="rect">
            <a:avLst/>
          </a:prstGeom>
          <a:noFill/>
          <a:ln/>
        </p:spPr>
        <p:txBody>
          <a:bodyPr wrap="square" lIns="0" tIns="0" rIns="0" bIns="0" rtlCol="0" anchor="t"/>
          <a:lstStyle/>
          <a:p>
            <a:pPr>
              <a:lnSpc>
                <a:spcPts val="2850"/>
              </a:lnSpc>
            </a:pPr>
            <a:r>
              <a:rPr lang="en-GB" dirty="0"/>
              <a:t>Roll out educational initiatives to raise awareness about water conservation and the benefits of monitoring water footprints.</a:t>
            </a:r>
            <a:endParaRPr lang="en-US" dirty="0"/>
          </a:p>
        </p:txBody>
      </p:sp>
      <p:sp>
        <p:nvSpPr>
          <p:cNvPr id="8" name="Shape 5"/>
          <p:cNvSpPr/>
          <p:nvPr/>
        </p:nvSpPr>
        <p:spPr>
          <a:xfrm>
            <a:off x="10171867" y="2946678"/>
            <a:ext cx="510302" cy="510302"/>
          </a:xfrm>
          <a:prstGeom prst="roundRect">
            <a:avLst>
              <a:gd name="adj" fmla="val 6667"/>
            </a:avLst>
          </a:prstGeom>
          <a:solidFill>
            <a:srgbClr val="E0E0EC"/>
          </a:solidFill>
          <a:ln/>
        </p:spPr>
      </p:sp>
      <p:sp>
        <p:nvSpPr>
          <p:cNvPr id="9" name="Text 6"/>
          <p:cNvSpPr/>
          <p:nvPr/>
        </p:nvSpPr>
        <p:spPr>
          <a:xfrm>
            <a:off x="10337959" y="3031688"/>
            <a:ext cx="177998" cy="340281"/>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Playfair Display Bold" pitchFamily="34" charset="0"/>
                <a:ea typeface="Playfair Display Bold" pitchFamily="34" charset="-122"/>
                <a:cs typeface="Playfair Display Bold" pitchFamily="34" charset="-120"/>
              </a:rPr>
              <a:t>2</a:t>
            </a:r>
            <a:endParaRPr lang="en-US" sz="2650" dirty="0"/>
          </a:p>
        </p:txBody>
      </p:sp>
      <p:sp>
        <p:nvSpPr>
          <p:cNvPr id="10" name="Text 7"/>
          <p:cNvSpPr/>
          <p:nvPr/>
        </p:nvSpPr>
        <p:spPr>
          <a:xfrm>
            <a:off x="10908983" y="2946678"/>
            <a:ext cx="2835235" cy="354330"/>
          </a:xfrm>
          <a:prstGeom prst="rect">
            <a:avLst/>
          </a:prstGeom>
          <a:noFill/>
          <a:ln/>
        </p:spPr>
        <p:txBody>
          <a:bodyPr wrap="none" lIns="0" tIns="0" rIns="0" bIns="0" rtlCol="0" anchor="t"/>
          <a:lstStyle/>
          <a:p>
            <a:pPr marL="0" indent="0">
              <a:lnSpc>
                <a:spcPts val="2750"/>
              </a:lnSpc>
              <a:buNone/>
            </a:pPr>
            <a:r>
              <a:rPr lang="en-US" sz="2200" b="1" dirty="0" smtClean="0">
                <a:solidFill>
                  <a:srgbClr val="39393C"/>
                </a:solidFill>
                <a:latin typeface="Playfair Display Bold" pitchFamily="34" charset="0"/>
                <a:ea typeface="Playfair Display Bold" pitchFamily="34" charset="-122"/>
              </a:rPr>
              <a:t>Deployment and Testing</a:t>
            </a:r>
            <a:endParaRPr lang="en-US" sz="2200" dirty="0"/>
          </a:p>
        </p:txBody>
      </p:sp>
      <p:sp>
        <p:nvSpPr>
          <p:cNvPr id="11" name="Text 8"/>
          <p:cNvSpPr/>
          <p:nvPr/>
        </p:nvSpPr>
        <p:spPr>
          <a:xfrm>
            <a:off x="10908983" y="3437096"/>
            <a:ext cx="2927747" cy="1451610"/>
          </a:xfrm>
          <a:prstGeom prst="rect">
            <a:avLst/>
          </a:prstGeom>
          <a:noFill/>
          <a:ln/>
        </p:spPr>
        <p:txBody>
          <a:bodyPr wrap="square" lIns="0" tIns="0" rIns="0" bIns="0" rtlCol="0" anchor="t"/>
          <a:lstStyle/>
          <a:p>
            <a:pPr>
              <a:lnSpc>
                <a:spcPts val="2850"/>
              </a:lnSpc>
            </a:pPr>
            <a:r>
              <a:rPr lang="en-GB" dirty="0"/>
              <a:t>Launch a pilot version to test the system with real users, gather feedback, and optimize the interface and calculations.</a:t>
            </a:r>
            <a:endParaRPr lang="en-US" dirty="0"/>
          </a:p>
        </p:txBody>
      </p:sp>
      <p:sp>
        <p:nvSpPr>
          <p:cNvPr id="12" name="Shape 9"/>
          <p:cNvSpPr/>
          <p:nvPr/>
        </p:nvSpPr>
        <p:spPr>
          <a:xfrm>
            <a:off x="6280190" y="5370671"/>
            <a:ext cx="510302" cy="510302"/>
          </a:xfrm>
          <a:prstGeom prst="roundRect">
            <a:avLst>
              <a:gd name="adj" fmla="val 6667"/>
            </a:avLst>
          </a:prstGeom>
          <a:solidFill>
            <a:srgbClr val="E0E0EC"/>
          </a:solidFill>
          <a:ln/>
        </p:spPr>
      </p:sp>
      <p:sp>
        <p:nvSpPr>
          <p:cNvPr id="13" name="Text 10"/>
          <p:cNvSpPr/>
          <p:nvPr/>
        </p:nvSpPr>
        <p:spPr>
          <a:xfrm>
            <a:off x="6452235" y="5455682"/>
            <a:ext cx="166092" cy="340281"/>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Playfair Display Bold" pitchFamily="34" charset="0"/>
                <a:ea typeface="Playfair Display Bold" pitchFamily="34" charset="-122"/>
                <a:cs typeface="Playfair Display Bold" pitchFamily="34" charset="-120"/>
              </a:rPr>
              <a:t>3</a:t>
            </a:r>
            <a:endParaRPr lang="en-US" sz="2650" dirty="0"/>
          </a:p>
        </p:txBody>
      </p:sp>
      <p:sp>
        <p:nvSpPr>
          <p:cNvPr id="14" name="Text 11"/>
          <p:cNvSpPr/>
          <p:nvPr/>
        </p:nvSpPr>
        <p:spPr>
          <a:xfrm>
            <a:off x="7017306" y="5370671"/>
            <a:ext cx="2835235" cy="354330"/>
          </a:xfrm>
          <a:prstGeom prst="rect">
            <a:avLst/>
          </a:prstGeom>
          <a:noFill/>
          <a:ln/>
        </p:spPr>
        <p:txBody>
          <a:bodyPr wrap="none" lIns="0" tIns="0" rIns="0" bIns="0" rtlCol="0" anchor="t"/>
          <a:lstStyle/>
          <a:p>
            <a:pPr marL="0" indent="0">
              <a:lnSpc>
                <a:spcPts val="2750"/>
              </a:lnSpc>
              <a:buNone/>
            </a:pPr>
            <a:r>
              <a:rPr lang="en-US" sz="2200" b="1" dirty="0" smtClean="0">
                <a:solidFill>
                  <a:srgbClr val="39393C"/>
                </a:solidFill>
                <a:latin typeface="Playfair Display Bold" pitchFamily="34" charset="0"/>
                <a:ea typeface="Playfair Display Bold" pitchFamily="34" charset="-122"/>
              </a:rPr>
              <a:t>Scaling and Updates</a:t>
            </a:r>
            <a:endParaRPr lang="en-US" sz="2200" dirty="0"/>
          </a:p>
        </p:txBody>
      </p:sp>
      <p:sp>
        <p:nvSpPr>
          <p:cNvPr id="15" name="Text 12"/>
          <p:cNvSpPr/>
          <p:nvPr/>
        </p:nvSpPr>
        <p:spPr>
          <a:xfrm>
            <a:off x="7017306" y="5861090"/>
            <a:ext cx="6819305" cy="725805"/>
          </a:xfrm>
          <a:prstGeom prst="rect">
            <a:avLst/>
          </a:prstGeom>
          <a:noFill/>
          <a:ln/>
        </p:spPr>
        <p:txBody>
          <a:bodyPr wrap="square" lIns="0" tIns="0" rIns="0" bIns="0" rtlCol="0" anchor="t"/>
          <a:lstStyle/>
          <a:p>
            <a:pPr>
              <a:lnSpc>
                <a:spcPts val="2850"/>
              </a:lnSpc>
            </a:pPr>
            <a:r>
              <a:rPr lang="en-GB" dirty="0"/>
              <a:t>Expand the project to include more regions, sectors, and features like predictive analytics and real-time monitoring.</a:t>
            </a:r>
            <a:endParaRPr lang="en-US" dirty="0"/>
          </a:p>
        </p:txBody>
      </p:sp>
      <p:pic>
        <p:nvPicPr>
          <p:cNvPr id="20" name="Picture 19"/>
          <p:cNvPicPr>
            <a:picLocks noChangeAspect="1"/>
          </p:cNvPicPr>
          <p:nvPr/>
        </p:nvPicPr>
        <p:blipFill>
          <a:blip r:embed="rId3"/>
          <a:stretch>
            <a:fillRect/>
          </a:stretch>
        </p:blipFill>
        <p:spPr>
          <a:xfrm>
            <a:off x="268015" y="1642586"/>
            <a:ext cx="5533696" cy="458479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707</Words>
  <Application>Microsoft Office PowerPoint</Application>
  <PresentationFormat>Custom</PresentationFormat>
  <Paragraphs>81</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Wingdings</vt:lpstr>
      <vt:lpstr>Playfair Display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Admin</cp:lastModifiedBy>
  <cp:revision>12</cp:revision>
  <dcterms:created xsi:type="dcterms:W3CDTF">2024-11-11T08:06:52Z</dcterms:created>
  <dcterms:modified xsi:type="dcterms:W3CDTF">2024-11-21T20:18:12Z</dcterms:modified>
</cp:coreProperties>
</file>