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415272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6F5C0-FF55-461D-81B5-3C6EB8A6B899}"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3122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52170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250096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1759270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36F5C0-FF55-461D-81B5-3C6EB8A6B899}"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2379467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36F5C0-FF55-461D-81B5-3C6EB8A6B899}" type="datetimeFigureOut">
              <a:rPr lang="en-US" smtClean="0"/>
              <a:t>3/12/2022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1128615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2895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338418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279583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6F5C0-FF55-461D-81B5-3C6EB8A6B899}"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2391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6F5C0-FF55-461D-81B5-3C6EB8A6B899}"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201400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6F5C0-FF55-461D-81B5-3C6EB8A6B899}"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9747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6F5C0-FF55-461D-81B5-3C6EB8A6B899}"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427373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6F5C0-FF55-461D-81B5-3C6EB8A6B899}"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282827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6F5C0-FF55-461D-81B5-3C6EB8A6B899}"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149281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6F5C0-FF55-461D-81B5-3C6EB8A6B899}"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1B72DF-E65D-41EE-B51C-D58D091175BD}" type="slidenum">
              <a:rPr lang="en-US" smtClean="0"/>
              <a:t>‹#›</a:t>
            </a:fld>
            <a:endParaRPr lang="en-US"/>
          </a:p>
        </p:txBody>
      </p:sp>
    </p:spTree>
    <p:extLst>
      <p:ext uri="{BB962C8B-B14F-4D97-AF65-F5344CB8AC3E}">
        <p14:creationId xmlns:p14="http://schemas.microsoft.com/office/powerpoint/2010/main" val="60905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A36F5C0-FF55-461D-81B5-3C6EB8A6B899}" type="datetimeFigureOut">
              <a:rPr lang="en-US" smtClean="0"/>
              <a:t>3/12/2022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41B72DF-E65D-41EE-B51C-D58D091175BD}" type="slidenum">
              <a:rPr lang="en-US" smtClean="0"/>
              <a:t>‹#›</a:t>
            </a:fld>
            <a:endParaRPr lang="en-US"/>
          </a:p>
        </p:txBody>
      </p:sp>
    </p:spTree>
    <p:extLst>
      <p:ext uri="{BB962C8B-B14F-4D97-AF65-F5344CB8AC3E}">
        <p14:creationId xmlns:p14="http://schemas.microsoft.com/office/powerpoint/2010/main" val="29272546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8566-7B1E-477D-9181-2F7EF48119A5}"/>
              </a:ext>
            </a:extLst>
          </p:cNvPr>
          <p:cNvSpPr>
            <a:spLocks noGrp="1"/>
          </p:cNvSpPr>
          <p:nvPr>
            <p:ph type="ctrTitle"/>
          </p:nvPr>
        </p:nvSpPr>
        <p:spPr/>
        <p:txBody>
          <a:bodyPr/>
          <a:lstStyle/>
          <a:p>
            <a:r>
              <a:rPr lang="en-US" b="1" dirty="0"/>
              <a:t>OOPs Concept in Java</a:t>
            </a:r>
          </a:p>
        </p:txBody>
      </p:sp>
      <p:sp>
        <p:nvSpPr>
          <p:cNvPr id="3" name="Subtitle 2">
            <a:extLst>
              <a:ext uri="{FF2B5EF4-FFF2-40B4-BE49-F238E27FC236}">
                <a16:creationId xmlns:a16="http://schemas.microsoft.com/office/drawing/2014/main" id="{859A2121-137B-4D6B-955F-EBF1EEE6179D}"/>
              </a:ext>
            </a:extLst>
          </p:cNvPr>
          <p:cNvSpPr>
            <a:spLocks noGrp="1"/>
          </p:cNvSpPr>
          <p:nvPr>
            <p:ph type="subTitle" idx="1"/>
          </p:nvPr>
        </p:nvSpPr>
        <p:spPr/>
        <p:txBody>
          <a:bodyPr/>
          <a:lstStyle/>
          <a:p>
            <a:pPr algn="r"/>
            <a:r>
              <a:rPr lang="en-US" dirty="0"/>
              <a:t>~By Amar </a:t>
            </a:r>
            <a:r>
              <a:rPr lang="en-US" dirty="0" err="1"/>
              <a:t>upadhyay</a:t>
            </a:r>
            <a:endParaRPr lang="en-US" dirty="0"/>
          </a:p>
        </p:txBody>
      </p:sp>
    </p:spTree>
    <p:extLst>
      <p:ext uri="{BB962C8B-B14F-4D97-AF65-F5344CB8AC3E}">
        <p14:creationId xmlns:p14="http://schemas.microsoft.com/office/powerpoint/2010/main" val="1646689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EA8D-770F-4C7F-A907-3109D19F46A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Constructors :</a:t>
            </a:r>
            <a:endParaRPr lang="en-US" dirty="0"/>
          </a:p>
        </p:txBody>
      </p:sp>
      <p:sp>
        <p:nvSpPr>
          <p:cNvPr id="5" name="Content Placeholder 4">
            <a:extLst>
              <a:ext uri="{FF2B5EF4-FFF2-40B4-BE49-F238E27FC236}">
                <a16:creationId xmlns:a16="http://schemas.microsoft.com/office/drawing/2014/main" id="{8E449496-5F3D-477C-935E-3C3526C6CAD2}"/>
              </a:ext>
            </a:extLst>
          </p:cNvPr>
          <p:cNvSpPr>
            <a:spLocks noGrp="1"/>
          </p:cNvSpPr>
          <p:nvPr>
            <p:ph idx="1"/>
          </p:nvPr>
        </p:nvSpPr>
        <p:spPr>
          <a:xfrm>
            <a:off x="1154954" y="2603499"/>
            <a:ext cx="8825659" cy="3815961"/>
          </a:xfrm>
        </p:spPr>
        <p:txBody>
          <a:bodyPr>
            <a:noAutofit/>
          </a:bodyPr>
          <a:lstStyle/>
          <a:p>
            <a:r>
              <a:rPr lang="en-US" sz="1000" dirty="0"/>
              <a:t>A constructor in Java is a special method that is used to initialize objects. The constructor is called when an object of a class is created. It can be used to set initial values for object attributes:</a:t>
            </a:r>
          </a:p>
          <a:p>
            <a:pPr marL="800100" lvl="2" indent="0">
              <a:buNone/>
            </a:pPr>
            <a:r>
              <a:rPr lang="en-US" sz="1000" dirty="0"/>
              <a:t>Example</a:t>
            </a:r>
          </a:p>
          <a:p>
            <a:pPr marL="800100" lvl="2" indent="0">
              <a:buNone/>
            </a:pPr>
            <a:r>
              <a:rPr lang="en-US" sz="1000" dirty="0"/>
              <a:t>//After main method </a:t>
            </a:r>
          </a:p>
          <a:p>
            <a:pPr marL="800100" lvl="2" indent="0">
              <a:buNone/>
            </a:pPr>
            <a:r>
              <a:rPr lang="en-US" sz="1000" dirty="0"/>
              <a:t>int x;  // Create a class attribute</a:t>
            </a:r>
          </a:p>
          <a:p>
            <a:pPr marL="800100" lvl="2" indent="0">
              <a:buNone/>
            </a:pPr>
            <a:r>
              <a:rPr lang="en-US" sz="1000" dirty="0"/>
              <a:t>  // Create a class constructor for the Main class</a:t>
            </a:r>
          </a:p>
          <a:p>
            <a:pPr marL="800100" lvl="2" indent="0">
              <a:buNone/>
            </a:pPr>
            <a:r>
              <a:rPr lang="en-US" sz="1000" dirty="0"/>
              <a:t>  public Main() {</a:t>
            </a:r>
          </a:p>
          <a:p>
            <a:pPr marL="800100" lvl="2" indent="0">
              <a:buNone/>
            </a:pPr>
            <a:r>
              <a:rPr lang="en-US" sz="1000" dirty="0"/>
              <a:t>    x = 5;  // Set the initial value for the class attribute x</a:t>
            </a:r>
          </a:p>
          <a:p>
            <a:pPr marL="800100" lvl="2" indent="0">
              <a:buNone/>
            </a:pPr>
            <a:r>
              <a:rPr lang="en-US" sz="1000" dirty="0"/>
              <a:t>  }</a:t>
            </a:r>
          </a:p>
          <a:p>
            <a:pPr marL="800100" lvl="2" indent="0">
              <a:buNone/>
            </a:pPr>
            <a:r>
              <a:rPr lang="en-US" sz="1000" dirty="0"/>
              <a:t>  public static void main(String[] </a:t>
            </a:r>
            <a:r>
              <a:rPr lang="en-US" sz="1000" dirty="0" err="1"/>
              <a:t>args</a:t>
            </a:r>
            <a:r>
              <a:rPr lang="en-US" sz="1000" dirty="0"/>
              <a:t>) {</a:t>
            </a:r>
          </a:p>
          <a:p>
            <a:pPr marL="800100" lvl="2" indent="0">
              <a:buNone/>
            </a:pPr>
            <a:r>
              <a:rPr lang="en-US" sz="1000" dirty="0"/>
              <a:t>    Main </a:t>
            </a:r>
            <a:r>
              <a:rPr lang="en-US" sz="1000" dirty="0" err="1"/>
              <a:t>myObj</a:t>
            </a:r>
            <a:r>
              <a:rPr lang="en-US" sz="1000" dirty="0"/>
              <a:t> = new Main(); // Create an object of class Main (This will call the constructor)</a:t>
            </a:r>
          </a:p>
          <a:p>
            <a:pPr marL="800100" lvl="2" indent="0">
              <a:buNone/>
            </a:pPr>
            <a:r>
              <a:rPr lang="en-US" sz="1000" dirty="0"/>
              <a:t>    </a:t>
            </a:r>
            <a:r>
              <a:rPr lang="en-US" sz="1000" dirty="0" err="1"/>
              <a:t>System.out.println</a:t>
            </a:r>
            <a:r>
              <a:rPr lang="en-US" sz="1000" dirty="0"/>
              <a:t>(</a:t>
            </a:r>
            <a:r>
              <a:rPr lang="en-US" sz="1000" dirty="0" err="1"/>
              <a:t>myObj.x</a:t>
            </a:r>
            <a:r>
              <a:rPr lang="en-US" sz="1000" dirty="0"/>
              <a:t>); // Print the value of x</a:t>
            </a:r>
          </a:p>
          <a:p>
            <a:pPr marL="800100" lvl="2" indent="0">
              <a:buNone/>
            </a:pPr>
            <a:r>
              <a:rPr lang="en-US" sz="1000" dirty="0"/>
              <a:t>  }</a:t>
            </a:r>
          </a:p>
          <a:p>
            <a:pPr marL="800100" lvl="2" indent="0">
              <a:buNone/>
            </a:pPr>
            <a:r>
              <a:rPr lang="en-US" sz="1000" dirty="0"/>
              <a:t>// Outputs 5</a:t>
            </a:r>
          </a:p>
        </p:txBody>
      </p:sp>
    </p:spTree>
    <p:extLst>
      <p:ext uri="{BB962C8B-B14F-4D97-AF65-F5344CB8AC3E}">
        <p14:creationId xmlns:p14="http://schemas.microsoft.com/office/powerpoint/2010/main" val="223517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F6DF-47DE-4259-8C87-0E607A7A25B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Modifiers :</a:t>
            </a:r>
            <a:endParaRPr lang="en-US" dirty="0"/>
          </a:p>
        </p:txBody>
      </p:sp>
      <p:sp>
        <p:nvSpPr>
          <p:cNvPr id="3" name="Content Placeholder 2">
            <a:extLst>
              <a:ext uri="{FF2B5EF4-FFF2-40B4-BE49-F238E27FC236}">
                <a16:creationId xmlns:a16="http://schemas.microsoft.com/office/drawing/2014/main" id="{1EC29685-7047-4709-A121-301A074EE21F}"/>
              </a:ext>
            </a:extLst>
          </p:cNvPr>
          <p:cNvSpPr>
            <a:spLocks noGrp="1"/>
          </p:cNvSpPr>
          <p:nvPr>
            <p:ph idx="1"/>
          </p:nvPr>
        </p:nvSpPr>
        <p:spPr/>
        <p:txBody>
          <a:bodyPr>
            <a:normAutofit lnSpcReduction="10000"/>
          </a:bodyPr>
          <a:lstStyle/>
          <a:p>
            <a:r>
              <a:rPr lang="en-US" dirty="0"/>
              <a:t>By now, you are quite familiar with the public keyword that appears in almost all of our examples:</a:t>
            </a:r>
          </a:p>
          <a:p>
            <a:r>
              <a:rPr lang="en-US" dirty="0"/>
              <a:t>public class Main</a:t>
            </a:r>
          </a:p>
          <a:p>
            <a:r>
              <a:rPr lang="en-US" dirty="0"/>
              <a:t>The public keyword is an access modifier, meaning that it is used to set the access level for classes, attributes, methods and constructors.</a:t>
            </a:r>
          </a:p>
          <a:p>
            <a:endParaRPr lang="en-US" dirty="0"/>
          </a:p>
          <a:p>
            <a:r>
              <a:rPr lang="en-US" dirty="0"/>
              <a:t>We divide modifiers into two groups:</a:t>
            </a:r>
          </a:p>
          <a:p>
            <a:r>
              <a:rPr lang="en-US" dirty="0"/>
              <a:t>Access Modifiers - controls the access level</a:t>
            </a:r>
          </a:p>
          <a:p>
            <a:r>
              <a:rPr lang="en-US" dirty="0"/>
              <a:t>Non-Access Modifiers - do not control access level, but provides other functionality</a:t>
            </a:r>
          </a:p>
        </p:txBody>
      </p:sp>
    </p:spTree>
    <p:extLst>
      <p:ext uri="{BB962C8B-B14F-4D97-AF65-F5344CB8AC3E}">
        <p14:creationId xmlns:p14="http://schemas.microsoft.com/office/powerpoint/2010/main" val="397577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45C0-D665-420C-BB16-A1BC9200E32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Encapsulation :</a:t>
            </a:r>
            <a:endParaRPr lang="en-US" dirty="0"/>
          </a:p>
        </p:txBody>
      </p:sp>
      <p:sp>
        <p:nvSpPr>
          <p:cNvPr id="3" name="Content Placeholder 2">
            <a:extLst>
              <a:ext uri="{FF2B5EF4-FFF2-40B4-BE49-F238E27FC236}">
                <a16:creationId xmlns:a16="http://schemas.microsoft.com/office/drawing/2014/main" id="{43C7BBD2-DA5F-414A-92C0-7B279377FFBA}"/>
              </a:ext>
            </a:extLst>
          </p:cNvPr>
          <p:cNvSpPr>
            <a:spLocks noGrp="1"/>
          </p:cNvSpPr>
          <p:nvPr>
            <p:ph idx="1"/>
          </p:nvPr>
        </p:nvSpPr>
        <p:spPr/>
        <p:txBody>
          <a:bodyPr/>
          <a:lstStyle/>
          <a:p>
            <a:r>
              <a:rPr lang="en-US" dirty="0"/>
              <a:t>The meaning of Encapsulation, is to make sure that "sensitive" data is hidden from users. To achieve this, you must:</a:t>
            </a:r>
          </a:p>
          <a:p>
            <a:r>
              <a:rPr lang="en-US" dirty="0"/>
              <a:t>declare class variables/attributes as private</a:t>
            </a:r>
          </a:p>
          <a:p>
            <a:r>
              <a:rPr lang="en-US" dirty="0"/>
              <a:t>provide public get and set methods to access and update the value of a private variable</a:t>
            </a:r>
          </a:p>
          <a:p>
            <a:endParaRPr lang="en-US" dirty="0"/>
          </a:p>
        </p:txBody>
      </p:sp>
    </p:spTree>
    <p:extLst>
      <p:ext uri="{BB962C8B-B14F-4D97-AF65-F5344CB8AC3E}">
        <p14:creationId xmlns:p14="http://schemas.microsoft.com/office/powerpoint/2010/main" val="234759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80C0-A8A2-44D8-8D5D-63F36E2E361A}"/>
              </a:ext>
            </a:extLst>
          </p:cNvPr>
          <p:cNvSpPr>
            <a:spLocks noGrp="1"/>
          </p:cNvSpPr>
          <p:nvPr>
            <p:ph type="title"/>
          </p:nvPr>
        </p:nvSpPr>
        <p:spPr/>
        <p:txBody>
          <a:bodyPr/>
          <a:lstStyle/>
          <a:p>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Why Encapsulation? </a:t>
            </a:r>
            <a:endParaRPr lang="en-US" dirty="0"/>
          </a:p>
        </p:txBody>
      </p:sp>
      <p:sp>
        <p:nvSpPr>
          <p:cNvPr id="5" name="Content Placeholder 4">
            <a:extLst>
              <a:ext uri="{FF2B5EF4-FFF2-40B4-BE49-F238E27FC236}">
                <a16:creationId xmlns:a16="http://schemas.microsoft.com/office/drawing/2014/main" id="{C8373E27-E10C-48DB-AB44-89BD03F6BBE0}"/>
              </a:ext>
            </a:extLst>
          </p:cNvPr>
          <p:cNvSpPr>
            <a:spLocks noGrp="1"/>
          </p:cNvSpPr>
          <p:nvPr>
            <p:ph idx="1"/>
          </p:nvPr>
        </p:nvSpPr>
        <p:spPr/>
        <p:txBody>
          <a:bodyPr/>
          <a:lstStyle/>
          <a:p>
            <a:r>
              <a:rPr lang="en-US" dirty="0"/>
              <a:t>Better control of class attributes and methods</a:t>
            </a:r>
          </a:p>
          <a:p>
            <a:r>
              <a:rPr lang="en-US" dirty="0"/>
              <a:t>Class attributes can be made read-only (if you only use the get method), or write-only (if you only use the set method)</a:t>
            </a:r>
          </a:p>
          <a:p>
            <a:r>
              <a:rPr lang="en-US" dirty="0"/>
              <a:t>Flexible: the programmer can change one part of the code without affecting other parts</a:t>
            </a:r>
          </a:p>
          <a:p>
            <a:r>
              <a:rPr lang="en-US" dirty="0"/>
              <a:t>Increased security of data</a:t>
            </a:r>
          </a:p>
        </p:txBody>
      </p:sp>
    </p:spTree>
    <p:extLst>
      <p:ext uri="{BB962C8B-B14F-4D97-AF65-F5344CB8AC3E}">
        <p14:creationId xmlns:p14="http://schemas.microsoft.com/office/powerpoint/2010/main" val="409556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4523-AD2B-4682-8196-7DB8032C1427}"/>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Inheritance (Subclass and Superclass)</a:t>
            </a:r>
            <a:endParaRPr lang="en-US" dirty="0"/>
          </a:p>
        </p:txBody>
      </p:sp>
      <p:sp>
        <p:nvSpPr>
          <p:cNvPr id="3" name="Content Placeholder 2">
            <a:extLst>
              <a:ext uri="{FF2B5EF4-FFF2-40B4-BE49-F238E27FC236}">
                <a16:creationId xmlns:a16="http://schemas.microsoft.com/office/drawing/2014/main" id="{2BBE5B10-F553-46F9-A47B-F9D86CF27EC2}"/>
              </a:ext>
            </a:extLst>
          </p:cNvPr>
          <p:cNvSpPr>
            <a:spLocks noGrp="1"/>
          </p:cNvSpPr>
          <p:nvPr>
            <p:ph idx="1"/>
          </p:nvPr>
        </p:nvSpPr>
        <p:spPr/>
        <p:txBody>
          <a:bodyPr/>
          <a:lstStyle/>
          <a:p>
            <a:r>
              <a:rPr lang="en-US" dirty="0"/>
              <a:t>In Java, it is possible to inherit attributes and methods from one class to another. We group the "inheritance concept" into two categories:</a:t>
            </a:r>
          </a:p>
          <a:p>
            <a:endParaRPr lang="en-US" dirty="0"/>
          </a:p>
          <a:p>
            <a:r>
              <a:rPr lang="en-US" dirty="0"/>
              <a:t>subclass (child) - the class that inherits from another class</a:t>
            </a:r>
          </a:p>
          <a:p>
            <a:r>
              <a:rPr lang="en-US" dirty="0"/>
              <a:t>superclass (parent) - the class being inherited from</a:t>
            </a:r>
          </a:p>
          <a:p>
            <a:r>
              <a:rPr lang="en-US" dirty="0"/>
              <a:t>To inherit from a class, use the extends keyword.</a:t>
            </a:r>
          </a:p>
          <a:p>
            <a:endParaRPr lang="en-US" dirty="0"/>
          </a:p>
          <a:p>
            <a:r>
              <a:rPr lang="en-US" dirty="0"/>
              <a:t>In the example below, the Car class (subclass) inherits the attributes and methods from the Vehicle class (superclass):</a:t>
            </a:r>
          </a:p>
        </p:txBody>
      </p:sp>
    </p:spTree>
    <p:extLst>
      <p:ext uri="{BB962C8B-B14F-4D97-AF65-F5344CB8AC3E}">
        <p14:creationId xmlns:p14="http://schemas.microsoft.com/office/powerpoint/2010/main" val="93710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E3F3-B338-432F-85DE-9C794D74A34D}"/>
              </a:ext>
            </a:extLst>
          </p:cNvPr>
          <p:cNvSpPr>
            <a:spLocks noGrp="1"/>
          </p:cNvSpPr>
          <p:nvPr>
            <p:ph type="title"/>
          </p:nvPr>
        </p:nvSpPr>
        <p:spPr/>
        <p:txBody>
          <a:bodyPr/>
          <a:lstStyle/>
          <a:p>
            <a:r>
              <a:rPr lang="en-US" dirty="0">
                <a:solidFill>
                  <a:schemeClr val="tx1"/>
                </a:solidFill>
              </a:rPr>
              <a:t>Java Inheritance Example :</a:t>
            </a:r>
          </a:p>
        </p:txBody>
      </p:sp>
      <p:pic>
        <p:nvPicPr>
          <p:cNvPr id="6" name="Content Placeholder 5">
            <a:extLst>
              <a:ext uri="{FF2B5EF4-FFF2-40B4-BE49-F238E27FC236}">
                <a16:creationId xmlns:a16="http://schemas.microsoft.com/office/drawing/2014/main" id="{F46A057B-DF96-47FA-A334-5FD8C37EFD1A}"/>
              </a:ext>
            </a:extLst>
          </p:cNvPr>
          <p:cNvPicPr>
            <a:picLocks noGrp="1" noChangeAspect="1"/>
          </p:cNvPicPr>
          <p:nvPr>
            <p:ph idx="1"/>
          </p:nvPr>
        </p:nvPicPr>
        <p:blipFill rotWithShape="1">
          <a:blip r:embed="rId2"/>
          <a:srcRect l="16699" t="21375" r="16626" b="20529"/>
          <a:stretch/>
        </p:blipFill>
        <p:spPr>
          <a:xfrm>
            <a:off x="1670180" y="2414569"/>
            <a:ext cx="8621485" cy="4225489"/>
          </a:xfrm>
        </p:spPr>
      </p:pic>
    </p:spTree>
    <p:extLst>
      <p:ext uri="{BB962C8B-B14F-4D97-AF65-F5344CB8AC3E}">
        <p14:creationId xmlns:p14="http://schemas.microsoft.com/office/powerpoint/2010/main" val="195619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3E8C-E21A-44AC-B3E2-E8832EAEEAB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Polymorphism :</a:t>
            </a:r>
            <a:endParaRPr lang="en-US" dirty="0"/>
          </a:p>
        </p:txBody>
      </p:sp>
      <p:sp>
        <p:nvSpPr>
          <p:cNvPr id="3" name="Content Placeholder 2">
            <a:extLst>
              <a:ext uri="{FF2B5EF4-FFF2-40B4-BE49-F238E27FC236}">
                <a16:creationId xmlns:a16="http://schemas.microsoft.com/office/drawing/2014/main" id="{A9230978-9874-4E42-970D-01741178B76C}"/>
              </a:ext>
            </a:extLst>
          </p:cNvPr>
          <p:cNvSpPr>
            <a:spLocks noGrp="1"/>
          </p:cNvSpPr>
          <p:nvPr>
            <p:ph idx="1"/>
          </p:nvPr>
        </p:nvSpPr>
        <p:spPr/>
        <p:txBody>
          <a:bodyPr>
            <a:normAutofit fontScale="92500" lnSpcReduction="10000"/>
          </a:bodyPr>
          <a:lstStyle/>
          <a:p>
            <a:r>
              <a:rPr lang="en-US" dirty="0"/>
              <a:t>Polymorphism means "many forms", and it occurs when we have many classes that are related to each other by inheritance.</a:t>
            </a:r>
          </a:p>
          <a:p>
            <a:endParaRPr lang="en-US" dirty="0"/>
          </a:p>
          <a:p>
            <a:r>
              <a:rPr lang="en-US" dirty="0"/>
              <a:t>Like we specified in the previous chapter; Inheritance lets us inherit attributes and methods from another class. Polymorphism uses those methods to perform different tasks. This allows us to perform a single action in different ways.</a:t>
            </a:r>
          </a:p>
          <a:p>
            <a:endParaRPr lang="en-US" dirty="0"/>
          </a:p>
          <a:p>
            <a:r>
              <a:rPr lang="en-US" dirty="0"/>
              <a:t>For example, think of a superclass called Animal that has a method called </a:t>
            </a:r>
            <a:r>
              <a:rPr lang="en-US" dirty="0" err="1"/>
              <a:t>animalSound</a:t>
            </a:r>
            <a:r>
              <a:rPr lang="en-US" dirty="0"/>
              <a:t>(). Subclasses of Animals could be Pigs, Cats, Dogs, Birds - And they also have their own implementation of an animal sound (the pig oinks, and the cat meows, etc.):</a:t>
            </a:r>
          </a:p>
        </p:txBody>
      </p:sp>
    </p:spTree>
    <p:extLst>
      <p:ext uri="{BB962C8B-B14F-4D97-AF65-F5344CB8AC3E}">
        <p14:creationId xmlns:p14="http://schemas.microsoft.com/office/powerpoint/2010/main" val="396934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3B66-76BA-4601-97D5-CC3B261AB8F0}"/>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Inner Classes :</a:t>
            </a:r>
            <a:endParaRPr lang="en-US" dirty="0"/>
          </a:p>
        </p:txBody>
      </p:sp>
      <p:sp>
        <p:nvSpPr>
          <p:cNvPr id="3" name="Content Placeholder 2">
            <a:extLst>
              <a:ext uri="{FF2B5EF4-FFF2-40B4-BE49-F238E27FC236}">
                <a16:creationId xmlns:a16="http://schemas.microsoft.com/office/drawing/2014/main" id="{B2F11677-AF61-4A89-9742-A9ED2FEBD7D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In Java, it is also possible to nest classes (a class within a class). The purpose of nested classes is to group classes that belong together, which makes your code more readable and maintainable.</a:t>
            </a:r>
          </a:p>
          <a:p>
            <a:pPr algn="l"/>
            <a:r>
              <a:rPr lang="en-US" b="0" i="0" dirty="0">
                <a:solidFill>
                  <a:srgbClr val="000000"/>
                </a:solidFill>
                <a:effectLst/>
                <a:latin typeface="Verdana" panose="020B0604030504040204" pitchFamily="34" charset="0"/>
              </a:rPr>
              <a:t>To access the inner class, create an object of the outer class, and then create an object of the inner class.</a:t>
            </a:r>
          </a:p>
          <a:p>
            <a:r>
              <a:rPr lang="en-US" dirty="0"/>
              <a:t>There are several inner classes in Java :</a:t>
            </a:r>
          </a:p>
          <a:p>
            <a:pPr lvl="1">
              <a:buFont typeface="Arial" panose="020B0604020202020204" pitchFamily="34" charset="0"/>
              <a:buChar char="•"/>
            </a:pPr>
            <a:r>
              <a:rPr lang="en-US" dirty="0"/>
              <a:t>Private Inner class</a:t>
            </a:r>
          </a:p>
          <a:p>
            <a:pPr lvl="1">
              <a:buFont typeface="Arial" panose="020B0604020202020204" pitchFamily="34" charset="0"/>
              <a:buChar char="•"/>
            </a:pPr>
            <a:r>
              <a:rPr lang="en-US" dirty="0"/>
              <a:t>Static Inner Class</a:t>
            </a:r>
          </a:p>
        </p:txBody>
      </p:sp>
    </p:spTree>
    <p:extLst>
      <p:ext uri="{BB962C8B-B14F-4D97-AF65-F5344CB8AC3E}">
        <p14:creationId xmlns:p14="http://schemas.microsoft.com/office/powerpoint/2010/main" val="107891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88B5-91E5-415D-8A70-3012B363EFDE}"/>
              </a:ext>
            </a:extLst>
          </p:cNvPr>
          <p:cNvSpPr>
            <a:spLocks noGrp="1"/>
          </p:cNvSpPr>
          <p:nvPr>
            <p:ph type="title"/>
          </p:nvPr>
        </p:nvSpPr>
        <p:spPr/>
        <p:txBody>
          <a:bodyPr/>
          <a:lstStyle/>
          <a:p>
            <a:r>
              <a:rPr lang="en-US" sz="2800" b="0" i="0" dirty="0">
                <a:solidFill>
                  <a:srgbClr val="000000"/>
                </a:solidFill>
                <a:effectLst/>
                <a:latin typeface="Segoe UI" panose="020B0502040204020203" pitchFamily="34" charset="0"/>
              </a:rPr>
              <a:t>Java Abstraction : Abstract Classes and Methods </a:t>
            </a:r>
            <a:endParaRPr lang="en-US" sz="2800" dirty="0"/>
          </a:p>
        </p:txBody>
      </p:sp>
      <p:sp>
        <p:nvSpPr>
          <p:cNvPr id="3" name="Content Placeholder 2">
            <a:extLst>
              <a:ext uri="{FF2B5EF4-FFF2-40B4-BE49-F238E27FC236}">
                <a16:creationId xmlns:a16="http://schemas.microsoft.com/office/drawing/2014/main" id="{096948EA-4EAB-42D6-9F45-732C0EC5EC43}"/>
              </a:ext>
            </a:extLst>
          </p:cNvPr>
          <p:cNvSpPr>
            <a:spLocks noGrp="1"/>
          </p:cNvSpPr>
          <p:nvPr>
            <p:ph idx="1"/>
          </p:nvPr>
        </p:nvSpPr>
        <p:spPr/>
        <p:txBody>
          <a:bodyPr>
            <a:normAutofit fontScale="85000" lnSpcReduction="20000"/>
          </a:bodyPr>
          <a:lstStyle/>
          <a:p>
            <a:r>
              <a:rPr lang="en-US" dirty="0"/>
              <a:t>Data abstraction is the process of hiding certain details and showing only essential information to the user.</a:t>
            </a:r>
          </a:p>
          <a:p>
            <a:r>
              <a:rPr lang="en-US" dirty="0"/>
              <a:t>Abstraction can be achieved with either abstract classes or interfaces (which you will learn more about in the next chapter).</a:t>
            </a:r>
          </a:p>
          <a:p>
            <a:endParaRPr lang="en-US" dirty="0"/>
          </a:p>
          <a:p>
            <a:r>
              <a:rPr lang="en-US" dirty="0"/>
              <a:t>The abstract keyword is a non-access modifier, used for classes and methods:</a:t>
            </a:r>
          </a:p>
          <a:p>
            <a:endParaRPr lang="en-US" dirty="0"/>
          </a:p>
          <a:p>
            <a:r>
              <a:rPr lang="en-US" dirty="0"/>
              <a:t>Abstract class: is a restricted class that cannot be used to create objects (to access it, it must be inherited from another class).</a:t>
            </a:r>
          </a:p>
          <a:p>
            <a:endParaRPr lang="en-US" dirty="0"/>
          </a:p>
          <a:p>
            <a:r>
              <a:rPr lang="en-US" dirty="0"/>
              <a:t>Abstract method: can only be used in an abstract class, and it does not have a body. The body is provided by the subclass (inherited from).</a:t>
            </a:r>
          </a:p>
        </p:txBody>
      </p:sp>
    </p:spTree>
    <p:extLst>
      <p:ext uri="{BB962C8B-B14F-4D97-AF65-F5344CB8AC3E}">
        <p14:creationId xmlns:p14="http://schemas.microsoft.com/office/powerpoint/2010/main" val="92334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4DDB-F12D-4176-A819-391CC3CF885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Interface :</a:t>
            </a:r>
            <a:endParaRPr lang="en-US" dirty="0"/>
          </a:p>
        </p:txBody>
      </p:sp>
      <p:sp>
        <p:nvSpPr>
          <p:cNvPr id="3" name="Content Placeholder 2">
            <a:extLst>
              <a:ext uri="{FF2B5EF4-FFF2-40B4-BE49-F238E27FC236}">
                <a16:creationId xmlns:a16="http://schemas.microsoft.com/office/drawing/2014/main" id="{6488EBF8-A7BE-483C-ADC2-8DF938BC9418}"/>
              </a:ext>
            </a:extLst>
          </p:cNvPr>
          <p:cNvSpPr>
            <a:spLocks noGrp="1"/>
          </p:cNvSpPr>
          <p:nvPr>
            <p:ph idx="1"/>
          </p:nvPr>
        </p:nvSpPr>
        <p:spPr/>
        <p:txBody>
          <a:bodyPr>
            <a:normAutofit/>
          </a:bodyPr>
          <a:lstStyle/>
          <a:p>
            <a:r>
              <a:rPr lang="en-US" dirty="0"/>
              <a:t>Another way to achieve abstraction in Java, is with interfaces.</a:t>
            </a:r>
          </a:p>
          <a:p>
            <a:r>
              <a:rPr lang="en-US" dirty="0"/>
              <a:t>An interface is a completely "abstract class" that is used to group related methods with empty bodies:</a:t>
            </a:r>
          </a:p>
          <a:p>
            <a:r>
              <a:rPr lang="en-US" dirty="0"/>
              <a:t>Example</a:t>
            </a:r>
          </a:p>
          <a:p>
            <a:pPr marL="400050" lvl="1" indent="0">
              <a:buNone/>
            </a:pPr>
            <a:r>
              <a:rPr lang="en-US" dirty="0"/>
              <a:t>// interface</a:t>
            </a:r>
          </a:p>
          <a:p>
            <a:pPr marL="400050" lvl="1" indent="0">
              <a:buNone/>
            </a:pPr>
            <a:r>
              <a:rPr lang="en-US" dirty="0"/>
              <a:t>interface Animal {</a:t>
            </a:r>
          </a:p>
          <a:p>
            <a:pPr marL="400050" lvl="1" indent="0">
              <a:buNone/>
            </a:pPr>
            <a:r>
              <a:rPr lang="en-US" dirty="0"/>
              <a:t>  public void </a:t>
            </a:r>
            <a:r>
              <a:rPr lang="en-US" dirty="0" err="1"/>
              <a:t>animalSound</a:t>
            </a:r>
            <a:r>
              <a:rPr lang="en-US" dirty="0"/>
              <a:t>(); // interface method (does not have a body)</a:t>
            </a:r>
          </a:p>
          <a:p>
            <a:pPr marL="400050" lvl="1" indent="0">
              <a:buNone/>
            </a:pPr>
            <a:r>
              <a:rPr lang="en-US" dirty="0"/>
              <a:t>  public void run(); // interface method (does not have a body)</a:t>
            </a:r>
          </a:p>
          <a:p>
            <a:pPr marL="400050" lvl="1" indent="0">
              <a:buNone/>
            </a:pPr>
            <a:r>
              <a:rPr lang="en-US" dirty="0"/>
              <a:t>}</a:t>
            </a:r>
          </a:p>
        </p:txBody>
      </p:sp>
    </p:spTree>
    <p:extLst>
      <p:ext uri="{BB962C8B-B14F-4D97-AF65-F5344CB8AC3E}">
        <p14:creationId xmlns:p14="http://schemas.microsoft.com/office/powerpoint/2010/main" val="102827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6538-8122-417C-BF11-FC9834790E8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OOP :</a:t>
            </a:r>
            <a:endParaRPr lang="en-US" dirty="0"/>
          </a:p>
        </p:txBody>
      </p:sp>
      <p:sp>
        <p:nvSpPr>
          <p:cNvPr id="3" name="Content Placeholder 2">
            <a:extLst>
              <a:ext uri="{FF2B5EF4-FFF2-40B4-BE49-F238E27FC236}">
                <a16:creationId xmlns:a16="http://schemas.microsoft.com/office/drawing/2014/main" id="{A0DD26CE-494B-4B65-BC3C-9AB5773B2EEA}"/>
              </a:ext>
            </a:extLst>
          </p:cNvPr>
          <p:cNvSpPr>
            <a:spLocks noGrp="1"/>
          </p:cNvSpPr>
          <p:nvPr>
            <p:ph idx="1"/>
          </p:nvPr>
        </p:nvSpPr>
        <p:spPr/>
        <p:txBody>
          <a:bodyPr>
            <a:normAutofit fontScale="77500" lnSpcReduction="20000"/>
          </a:bodyPr>
          <a:lstStyle/>
          <a:p>
            <a:r>
              <a:rPr lang="en-US" dirty="0"/>
              <a:t>OOP stands for Object-Oriented Programming.</a:t>
            </a:r>
          </a:p>
          <a:p>
            <a:r>
              <a:rPr lang="en-US" dirty="0"/>
              <a:t>Procedural programming is about writing procedures or methods that perform operations on the data, while object-oriented programming is about creating objects that contain both data and methods.</a:t>
            </a:r>
          </a:p>
          <a:p>
            <a:r>
              <a:rPr lang="en-US" dirty="0"/>
              <a:t>Object-oriented programming has several advantages over procedural programming:</a:t>
            </a:r>
          </a:p>
          <a:p>
            <a:r>
              <a:rPr lang="en-US" dirty="0"/>
              <a:t>OOP is faster and easier to execute</a:t>
            </a:r>
          </a:p>
          <a:p>
            <a:r>
              <a:rPr lang="en-US" dirty="0"/>
              <a:t>OOP provides a clear structure for the programs</a:t>
            </a:r>
          </a:p>
          <a:p>
            <a:r>
              <a:rPr lang="en-US" dirty="0"/>
              <a:t>OOP helps to keep the Java code DRY "Don't Repeat Yourself", and makes the code easier to maintain, modify and debug</a:t>
            </a:r>
          </a:p>
          <a:p>
            <a:r>
              <a:rPr lang="en-US" dirty="0"/>
              <a:t>OOP makes it possible to create full reusable applications with less code and shorter development time</a:t>
            </a:r>
          </a:p>
          <a:p>
            <a:r>
              <a:rPr lang="en-US" dirty="0"/>
              <a:t>Tip: The "Don't Repeat Yourself" (DRY) principle is about reducing the repetition of code. You should extract out the codes that are common for the application, and place them at a single place and reuse them instead of repeating it.</a:t>
            </a:r>
          </a:p>
          <a:p>
            <a:endParaRPr lang="en-US" dirty="0"/>
          </a:p>
          <a:p>
            <a:endParaRPr lang="en-US" dirty="0"/>
          </a:p>
        </p:txBody>
      </p:sp>
    </p:spTree>
    <p:extLst>
      <p:ext uri="{BB962C8B-B14F-4D97-AF65-F5344CB8AC3E}">
        <p14:creationId xmlns:p14="http://schemas.microsoft.com/office/powerpoint/2010/main" val="1549158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4089-726F-4F62-9B7A-122E37DDF5B1}"/>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Enums :</a:t>
            </a:r>
            <a:endParaRPr lang="en-US" dirty="0"/>
          </a:p>
        </p:txBody>
      </p:sp>
      <p:sp>
        <p:nvSpPr>
          <p:cNvPr id="3" name="Content Placeholder 2">
            <a:extLst>
              <a:ext uri="{FF2B5EF4-FFF2-40B4-BE49-F238E27FC236}">
                <a16:creationId xmlns:a16="http://schemas.microsoft.com/office/drawing/2014/main" id="{B201298B-D8B7-4261-A7B5-E340BC6555DD}"/>
              </a:ext>
            </a:extLst>
          </p:cNvPr>
          <p:cNvSpPr>
            <a:spLocks noGrp="1"/>
          </p:cNvSpPr>
          <p:nvPr>
            <p:ph idx="1"/>
          </p:nvPr>
        </p:nvSpPr>
        <p:spPr/>
        <p:txBody>
          <a:bodyPr>
            <a:normAutofit fontScale="85000" lnSpcReduction="10000"/>
          </a:bodyPr>
          <a:lstStyle/>
          <a:p>
            <a:r>
              <a:rPr lang="en-US" dirty="0"/>
              <a:t>An </a:t>
            </a:r>
            <a:r>
              <a:rPr lang="en-US" dirty="0" err="1"/>
              <a:t>enum</a:t>
            </a:r>
            <a:r>
              <a:rPr lang="en-US" dirty="0"/>
              <a:t> is a special "class" that represents a group of constants (unchangeable variables, like final variables).</a:t>
            </a:r>
          </a:p>
          <a:p>
            <a:r>
              <a:rPr lang="en-US" dirty="0"/>
              <a:t>To create an </a:t>
            </a:r>
            <a:r>
              <a:rPr lang="en-US" dirty="0" err="1"/>
              <a:t>enum</a:t>
            </a:r>
            <a:r>
              <a:rPr lang="en-US" dirty="0"/>
              <a:t>, use the </a:t>
            </a:r>
            <a:r>
              <a:rPr lang="en-US" dirty="0" err="1"/>
              <a:t>enum</a:t>
            </a:r>
            <a:r>
              <a:rPr lang="en-US" dirty="0"/>
              <a:t> keyword (instead of class or interface), and separate the constants with a comma. Note that they should be in uppercase letters:</a:t>
            </a:r>
          </a:p>
          <a:p>
            <a:pPr marL="400050" lvl="1" indent="0">
              <a:buNone/>
            </a:pPr>
            <a:r>
              <a:rPr lang="en-US" dirty="0"/>
              <a:t>Example</a:t>
            </a:r>
          </a:p>
          <a:p>
            <a:pPr marL="800100" lvl="2" indent="0">
              <a:buNone/>
            </a:pPr>
            <a:r>
              <a:rPr lang="en-US" dirty="0" err="1"/>
              <a:t>enum</a:t>
            </a:r>
            <a:r>
              <a:rPr lang="en-US" dirty="0"/>
              <a:t> Level {</a:t>
            </a:r>
          </a:p>
          <a:p>
            <a:pPr marL="800100" lvl="2" indent="0">
              <a:buNone/>
            </a:pPr>
            <a:r>
              <a:rPr lang="en-US" dirty="0"/>
              <a:t>  LOW,</a:t>
            </a:r>
          </a:p>
          <a:p>
            <a:pPr marL="800100" lvl="2" indent="0">
              <a:buNone/>
            </a:pPr>
            <a:r>
              <a:rPr lang="en-US" dirty="0"/>
              <a:t>  MEDIUM,</a:t>
            </a:r>
          </a:p>
          <a:p>
            <a:pPr marL="800100" lvl="2" indent="0">
              <a:buNone/>
            </a:pPr>
            <a:r>
              <a:rPr lang="en-US" dirty="0"/>
              <a:t>  HIGH</a:t>
            </a:r>
          </a:p>
          <a:p>
            <a:pPr marL="800100" lvl="2" indent="0">
              <a:buNone/>
            </a:pPr>
            <a:r>
              <a:rPr lang="en-US" dirty="0"/>
              <a:t>}</a:t>
            </a:r>
          </a:p>
          <a:p>
            <a:pPr marL="800100" lvl="2" indent="0">
              <a:buNone/>
            </a:pPr>
            <a:r>
              <a:rPr lang="en-US" dirty="0"/>
              <a:t>You can access </a:t>
            </a:r>
            <a:r>
              <a:rPr lang="en-US" dirty="0" err="1"/>
              <a:t>enum</a:t>
            </a:r>
            <a:r>
              <a:rPr lang="en-US" dirty="0"/>
              <a:t> constants with the dot syntax:</a:t>
            </a:r>
          </a:p>
          <a:p>
            <a:pPr marL="800100" lvl="2" indent="0">
              <a:buNone/>
            </a:pPr>
            <a:r>
              <a:rPr lang="en-US" dirty="0"/>
              <a:t>Level </a:t>
            </a:r>
            <a:r>
              <a:rPr lang="en-US" dirty="0" err="1"/>
              <a:t>myVar</a:t>
            </a:r>
            <a:r>
              <a:rPr lang="en-US" dirty="0"/>
              <a:t> = </a:t>
            </a:r>
            <a:r>
              <a:rPr lang="en-US" dirty="0" err="1"/>
              <a:t>Level.MEDIUM</a:t>
            </a:r>
            <a:r>
              <a:rPr lang="en-US" dirty="0"/>
              <a:t>;</a:t>
            </a:r>
          </a:p>
        </p:txBody>
      </p:sp>
    </p:spTree>
    <p:extLst>
      <p:ext uri="{BB962C8B-B14F-4D97-AF65-F5344CB8AC3E}">
        <p14:creationId xmlns:p14="http://schemas.microsoft.com/office/powerpoint/2010/main" val="827678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AC49-8978-46D4-A4C5-32BCD0DB4E4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User Input :</a:t>
            </a:r>
            <a:endParaRPr lang="en-US" dirty="0"/>
          </a:p>
        </p:txBody>
      </p:sp>
      <p:sp>
        <p:nvSpPr>
          <p:cNvPr id="3" name="Content Placeholder 2">
            <a:extLst>
              <a:ext uri="{FF2B5EF4-FFF2-40B4-BE49-F238E27FC236}">
                <a16:creationId xmlns:a16="http://schemas.microsoft.com/office/drawing/2014/main" id="{CA5EE089-191A-4387-AAEA-DC7B384258B6}"/>
              </a:ext>
            </a:extLst>
          </p:cNvPr>
          <p:cNvSpPr>
            <a:spLocks noGrp="1"/>
          </p:cNvSpPr>
          <p:nvPr>
            <p:ph idx="1"/>
          </p:nvPr>
        </p:nvSpPr>
        <p:spPr/>
        <p:txBody>
          <a:bodyPr>
            <a:normAutofit fontScale="92500" lnSpcReduction="10000"/>
          </a:bodyPr>
          <a:lstStyle/>
          <a:p>
            <a:r>
              <a:rPr lang="en-US" dirty="0"/>
              <a:t>The Scanner class is used to get user input, and it is found in the </a:t>
            </a:r>
            <a:r>
              <a:rPr lang="en-US" dirty="0" err="1"/>
              <a:t>java.util</a:t>
            </a:r>
            <a:r>
              <a:rPr lang="en-US" dirty="0"/>
              <a:t> package.</a:t>
            </a:r>
          </a:p>
          <a:p>
            <a:r>
              <a:rPr lang="en-US" dirty="0"/>
              <a:t>To use the Scanner class, create an object of the class and use any of the available methods found in the Scanner class documentation. In our example, we will use the </a:t>
            </a:r>
            <a:r>
              <a:rPr lang="en-US" dirty="0" err="1"/>
              <a:t>nextLine</a:t>
            </a:r>
            <a:r>
              <a:rPr lang="en-US" dirty="0"/>
              <a:t>() method, which is used to read Strings</a:t>
            </a:r>
          </a:p>
          <a:p>
            <a:r>
              <a:rPr lang="en-US" dirty="0"/>
              <a:t>Example :</a:t>
            </a:r>
          </a:p>
          <a:p>
            <a:pPr marL="400050" lvl="1" indent="0">
              <a:buNone/>
            </a:pPr>
            <a:r>
              <a:rPr lang="en-US" dirty="0"/>
              <a:t>    Scanner </a:t>
            </a:r>
            <a:r>
              <a:rPr lang="en-US" dirty="0" err="1"/>
              <a:t>myObj</a:t>
            </a:r>
            <a:r>
              <a:rPr lang="en-US" dirty="0"/>
              <a:t> = new Scanner(System.in);  // Create a Scanner object</a:t>
            </a:r>
          </a:p>
          <a:p>
            <a:pPr marL="400050" lvl="1" indent="0">
              <a:buNone/>
            </a:pPr>
            <a:r>
              <a:rPr lang="en-US" dirty="0"/>
              <a:t>    </a:t>
            </a:r>
            <a:r>
              <a:rPr lang="en-US" dirty="0" err="1"/>
              <a:t>System.out.println</a:t>
            </a:r>
            <a:r>
              <a:rPr lang="en-US" dirty="0"/>
              <a:t>("Enter username");</a:t>
            </a:r>
          </a:p>
          <a:p>
            <a:pPr marL="400050" lvl="1" indent="0">
              <a:buNone/>
            </a:pPr>
            <a:endParaRPr lang="en-US" dirty="0"/>
          </a:p>
          <a:p>
            <a:pPr marL="400050" lvl="1" indent="0">
              <a:buNone/>
            </a:pPr>
            <a:r>
              <a:rPr lang="en-US" dirty="0"/>
              <a:t>    String </a:t>
            </a:r>
            <a:r>
              <a:rPr lang="en-US" dirty="0" err="1"/>
              <a:t>userName</a:t>
            </a:r>
            <a:r>
              <a:rPr lang="en-US" dirty="0"/>
              <a:t> = </a:t>
            </a:r>
            <a:r>
              <a:rPr lang="en-US" dirty="0" err="1"/>
              <a:t>myObj.nextLine</a:t>
            </a:r>
            <a:r>
              <a:rPr lang="en-US" dirty="0"/>
              <a:t>();  // Read user input</a:t>
            </a:r>
          </a:p>
          <a:p>
            <a:pPr marL="400050" lvl="1" indent="0">
              <a:buNone/>
            </a:pPr>
            <a:r>
              <a:rPr lang="en-US" dirty="0"/>
              <a:t>    </a:t>
            </a:r>
            <a:r>
              <a:rPr lang="en-US" dirty="0" err="1"/>
              <a:t>System.out.println</a:t>
            </a:r>
            <a:r>
              <a:rPr lang="en-US" dirty="0"/>
              <a:t>("Username is: " + </a:t>
            </a:r>
            <a:r>
              <a:rPr lang="en-US" dirty="0" err="1"/>
              <a:t>userName</a:t>
            </a:r>
            <a:r>
              <a:rPr lang="en-US" dirty="0"/>
              <a:t>);  // Output user input</a:t>
            </a:r>
          </a:p>
        </p:txBody>
      </p:sp>
    </p:spTree>
    <p:extLst>
      <p:ext uri="{BB962C8B-B14F-4D97-AF65-F5344CB8AC3E}">
        <p14:creationId xmlns:p14="http://schemas.microsoft.com/office/powerpoint/2010/main" val="57858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2BCA-0800-4D0F-BAF5-C6BC55E6178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ArrayList</a:t>
            </a:r>
            <a:r>
              <a:rPr lang="en-US" dirty="0">
                <a:solidFill>
                  <a:srgbClr val="000000"/>
                </a:solidFill>
                <a:latin typeface="Segoe UI" panose="020B0502040204020203" pitchFamily="34" charset="0"/>
              </a:rPr>
              <a:t> :</a:t>
            </a:r>
            <a:endParaRPr lang="en-US" dirty="0"/>
          </a:p>
        </p:txBody>
      </p:sp>
      <p:sp>
        <p:nvSpPr>
          <p:cNvPr id="3" name="Content Placeholder 2">
            <a:extLst>
              <a:ext uri="{FF2B5EF4-FFF2-40B4-BE49-F238E27FC236}">
                <a16:creationId xmlns:a16="http://schemas.microsoft.com/office/drawing/2014/main" id="{81635874-EC6E-4C35-8879-BC5E585BE934}"/>
              </a:ext>
            </a:extLst>
          </p:cNvPr>
          <p:cNvSpPr>
            <a:spLocks noGrp="1"/>
          </p:cNvSpPr>
          <p:nvPr>
            <p:ph idx="1"/>
          </p:nvPr>
        </p:nvSpPr>
        <p:spPr/>
        <p:txBody>
          <a:bodyPr>
            <a:normAutofit fontScale="92500" lnSpcReduction="20000"/>
          </a:bodyPr>
          <a:lstStyle/>
          <a:p>
            <a:r>
              <a:rPr lang="en-US" dirty="0"/>
              <a:t>The ArrayList class is a resizable array, which can be found in the </a:t>
            </a:r>
            <a:r>
              <a:rPr lang="en-US" dirty="0" err="1"/>
              <a:t>java.util</a:t>
            </a:r>
            <a:r>
              <a:rPr lang="en-US" dirty="0"/>
              <a:t> package.</a:t>
            </a:r>
          </a:p>
          <a:p>
            <a:r>
              <a:rPr lang="en-US" dirty="0"/>
              <a:t>The difference between a built-in array and an ArrayList in Java, is that the size of an array cannot be modified (if you want to add or remove elements to/from an array, you have to create a new one). While elements can be added and removed from an ArrayList whenever you want. The syntax is also slightly different:</a:t>
            </a:r>
          </a:p>
          <a:p>
            <a:pPr marL="400050" lvl="1" indent="0">
              <a:buNone/>
            </a:pPr>
            <a:r>
              <a:rPr lang="en-US" dirty="0"/>
              <a:t>Example</a:t>
            </a:r>
          </a:p>
          <a:p>
            <a:pPr marL="800100" lvl="2" indent="0">
              <a:buNone/>
            </a:pPr>
            <a:r>
              <a:rPr lang="en-US" dirty="0"/>
              <a:t>Create an ArrayList object called cars that will store strings:</a:t>
            </a:r>
          </a:p>
          <a:p>
            <a:pPr marL="800100" lvl="2" indent="0">
              <a:buNone/>
            </a:pPr>
            <a:endParaRPr lang="en-US" dirty="0"/>
          </a:p>
          <a:p>
            <a:pPr marL="800100" lvl="2" indent="0">
              <a:buNone/>
            </a:pPr>
            <a:r>
              <a:rPr lang="en-US" dirty="0"/>
              <a:t>import </a:t>
            </a:r>
            <a:r>
              <a:rPr lang="en-US" dirty="0" err="1"/>
              <a:t>java.util.ArrayList</a:t>
            </a:r>
            <a:r>
              <a:rPr lang="en-US" dirty="0"/>
              <a:t>; // import the ArrayList class</a:t>
            </a:r>
          </a:p>
          <a:p>
            <a:pPr marL="800100" lvl="2" indent="0">
              <a:buNone/>
            </a:pPr>
            <a:endParaRPr lang="en-US" dirty="0"/>
          </a:p>
          <a:p>
            <a:pPr marL="800100" lvl="2" indent="0">
              <a:buNone/>
            </a:pPr>
            <a:r>
              <a:rPr lang="en-US" dirty="0"/>
              <a:t>ArrayList&lt;String&gt; cars = new ArrayList&lt;String&gt;(); // Create an ArrayList object</a:t>
            </a:r>
          </a:p>
          <a:p>
            <a:endParaRPr lang="en-US" dirty="0"/>
          </a:p>
        </p:txBody>
      </p:sp>
    </p:spTree>
    <p:extLst>
      <p:ext uri="{BB962C8B-B14F-4D97-AF65-F5344CB8AC3E}">
        <p14:creationId xmlns:p14="http://schemas.microsoft.com/office/powerpoint/2010/main" val="108433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AD80-36A6-463F-A568-2C611155FA6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Iterator :</a:t>
            </a:r>
            <a:endParaRPr lang="en-US" dirty="0"/>
          </a:p>
        </p:txBody>
      </p:sp>
      <p:sp>
        <p:nvSpPr>
          <p:cNvPr id="3" name="Content Placeholder 2">
            <a:extLst>
              <a:ext uri="{FF2B5EF4-FFF2-40B4-BE49-F238E27FC236}">
                <a16:creationId xmlns:a16="http://schemas.microsoft.com/office/drawing/2014/main" id="{382002EE-4C6B-44A4-B89A-A31CFAF10954}"/>
              </a:ext>
            </a:extLst>
          </p:cNvPr>
          <p:cNvSpPr>
            <a:spLocks noGrp="1"/>
          </p:cNvSpPr>
          <p:nvPr>
            <p:ph idx="1"/>
          </p:nvPr>
        </p:nvSpPr>
        <p:spPr/>
        <p:txBody>
          <a:bodyPr/>
          <a:lstStyle/>
          <a:p>
            <a:r>
              <a:rPr lang="en-US" dirty="0"/>
              <a:t>An Iterator is an object that can be used to loop through collections, like ArrayList and HashSet. It is called an "iterator" because "iterating" is the technical term for looping.</a:t>
            </a:r>
          </a:p>
          <a:p>
            <a:endParaRPr lang="en-US" dirty="0"/>
          </a:p>
          <a:p>
            <a:r>
              <a:rPr lang="en-US" dirty="0"/>
              <a:t>To use an Iterator, you must import it from the </a:t>
            </a:r>
            <a:r>
              <a:rPr lang="en-US" dirty="0" err="1"/>
              <a:t>java.util</a:t>
            </a:r>
            <a:r>
              <a:rPr lang="en-US" dirty="0"/>
              <a:t> package.</a:t>
            </a:r>
          </a:p>
        </p:txBody>
      </p:sp>
    </p:spTree>
    <p:extLst>
      <p:ext uri="{BB962C8B-B14F-4D97-AF65-F5344CB8AC3E}">
        <p14:creationId xmlns:p14="http://schemas.microsoft.com/office/powerpoint/2010/main" val="2168347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A4E4-18FF-44B3-97B3-DF7F2725893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Exceptions :</a:t>
            </a:r>
            <a:endParaRPr lang="en-US" dirty="0"/>
          </a:p>
        </p:txBody>
      </p:sp>
      <p:sp>
        <p:nvSpPr>
          <p:cNvPr id="3" name="Content Placeholder 2">
            <a:extLst>
              <a:ext uri="{FF2B5EF4-FFF2-40B4-BE49-F238E27FC236}">
                <a16:creationId xmlns:a16="http://schemas.microsoft.com/office/drawing/2014/main" id="{A8783ED1-C273-4FB8-9473-515B1074F0D3}"/>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When executing Java code, different errors can occur: coding errors made by the programmer, errors due to wrong input, or other unforeseeable things.</a:t>
            </a:r>
          </a:p>
          <a:p>
            <a:pPr algn="l"/>
            <a:r>
              <a:rPr lang="en-US" b="0" i="0" dirty="0">
                <a:solidFill>
                  <a:srgbClr val="000000"/>
                </a:solidFill>
                <a:effectLst/>
                <a:latin typeface="Verdana" panose="020B0604030504040204" pitchFamily="34" charset="0"/>
              </a:rPr>
              <a:t>When an error occurs, Java will normally stop and generate an error message. The technical term for this is: Java will throw an </a:t>
            </a:r>
            <a:r>
              <a:rPr lang="en-US" b="1" i="0" dirty="0">
                <a:solidFill>
                  <a:srgbClr val="000000"/>
                </a:solidFill>
                <a:effectLst/>
                <a:latin typeface="Verdana" panose="020B0604030504040204" pitchFamily="34" charset="0"/>
              </a:rPr>
              <a:t>exception</a:t>
            </a:r>
            <a:r>
              <a:rPr lang="en-US" b="0" i="0" dirty="0">
                <a:solidFill>
                  <a:srgbClr val="000000"/>
                </a:solidFill>
                <a:effectLst/>
                <a:latin typeface="Verdana" panose="020B0604030504040204" pitchFamily="34" charset="0"/>
              </a:rPr>
              <a:t> (throw an error).</a:t>
            </a:r>
          </a:p>
          <a:p>
            <a:pPr marL="0" indent="0">
              <a:buNone/>
            </a:pPr>
            <a:endParaRPr lang="en-US" dirty="0"/>
          </a:p>
        </p:txBody>
      </p:sp>
    </p:spTree>
    <p:extLst>
      <p:ext uri="{BB962C8B-B14F-4D97-AF65-F5344CB8AC3E}">
        <p14:creationId xmlns:p14="http://schemas.microsoft.com/office/powerpoint/2010/main" val="1938149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F598-2B02-4441-AFD3-98916D0A356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try and catch :</a:t>
            </a:r>
            <a:endParaRPr lang="en-US" dirty="0"/>
          </a:p>
        </p:txBody>
      </p:sp>
      <p:sp>
        <p:nvSpPr>
          <p:cNvPr id="3" name="Content Placeholder 2">
            <a:extLst>
              <a:ext uri="{FF2B5EF4-FFF2-40B4-BE49-F238E27FC236}">
                <a16:creationId xmlns:a16="http://schemas.microsoft.com/office/drawing/2014/main" id="{06C6A372-0A0C-4C25-B7CE-BA8350C4AB45}"/>
              </a:ext>
            </a:extLst>
          </p:cNvPr>
          <p:cNvSpPr>
            <a:spLocks noGrp="1"/>
          </p:cNvSpPr>
          <p:nvPr>
            <p:ph idx="1"/>
          </p:nvPr>
        </p:nvSpPr>
        <p:spPr/>
        <p:txBody>
          <a:bodyPr>
            <a:normAutofit fontScale="85000" lnSpcReduction="20000"/>
          </a:bodyPr>
          <a:lstStyle/>
          <a:p>
            <a:r>
              <a:rPr lang="en-US" dirty="0"/>
              <a:t>The try statement allows you to define a block of code to be tested for errors while it is being executed.</a:t>
            </a:r>
          </a:p>
          <a:p>
            <a:r>
              <a:rPr lang="en-US" dirty="0"/>
              <a:t>The catch statement allows you to define a block of code to be executed, if an error occurs in the try block.</a:t>
            </a:r>
          </a:p>
          <a:p>
            <a:r>
              <a:rPr lang="en-US" dirty="0"/>
              <a:t>The try and catch keywords come in pairs:</a:t>
            </a:r>
          </a:p>
          <a:p>
            <a:pPr marL="400050" lvl="1" indent="0">
              <a:buNone/>
            </a:pPr>
            <a:r>
              <a:rPr lang="en-US" dirty="0"/>
              <a:t>Syntax :</a:t>
            </a:r>
          </a:p>
          <a:p>
            <a:pPr marL="800100" lvl="2" indent="0">
              <a:buNone/>
            </a:pPr>
            <a:r>
              <a:rPr lang="en-US" dirty="0"/>
              <a:t>try {</a:t>
            </a:r>
          </a:p>
          <a:p>
            <a:pPr marL="800100" lvl="2" indent="0">
              <a:buNone/>
            </a:pPr>
            <a:r>
              <a:rPr lang="en-US" dirty="0"/>
              <a:t>  //  Block of code to try</a:t>
            </a:r>
          </a:p>
          <a:p>
            <a:pPr marL="800100" lvl="2" indent="0">
              <a:buNone/>
            </a:pPr>
            <a:r>
              <a:rPr lang="en-US" dirty="0"/>
              <a:t>}</a:t>
            </a:r>
          </a:p>
          <a:p>
            <a:pPr marL="800100" lvl="2" indent="0">
              <a:buNone/>
            </a:pPr>
            <a:r>
              <a:rPr lang="en-US" dirty="0"/>
              <a:t>catch(Exception e) {</a:t>
            </a:r>
          </a:p>
          <a:p>
            <a:pPr marL="800100" lvl="2" indent="0">
              <a:buNone/>
            </a:pPr>
            <a:r>
              <a:rPr lang="en-US" dirty="0"/>
              <a:t>  //  Block of code to handle errors</a:t>
            </a:r>
          </a:p>
          <a:p>
            <a:pPr marL="800100" lvl="2" indent="0">
              <a:buNone/>
            </a:pPr>
            <a:r>
              <a:rPr lang="en-US" dirty="0"/>
              <a:t>}</a:t>
            </a:r>
          </a:p>
        </p:txBody>
      </p:sp>
    </p:spTree>
    <p:extLst>
      <p:ext uri="{BB962C8B-B14F-4D97-AF65-F5344CB8AC3E}">
        <p14:creationId xmlns:p14="http://schemas.microsoft.com/office/powerpoint/2010/main" val="294296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3A68-8B07-4F76-929E-DC727D38A1A2}"/>
              </a:ext>
            </a:extLst>
          </p:cNvPr>
          <p:cNvSpPr>
            <a:spLocks noGrp="1"/>
          </p:cNvSpPr>
          <p:nvPr>
            <p:ph type="title"/>
          </p:nvPr>
        </p:nvSpPr>
        <p:spPr/>
        <p:txBody>
          <a:bodyPr/>
          <a:lstStyle/>
          <a:p>
            <a:r>
              <a:rPr lang="en-US" dirty="0"/>
              <a:t>Example of Try Catch Block :</a:t>
            </a:r>
          </a:p>
        </p:txBody>
      </p:sp>
      <p:sp>
        <p:nvSpPr>
          <p:cNvPr id="3" name="Content Placeholder 2">
            <a:extLst>
              <a:ext uri="{FF2B5EF4-FFF2-40B4-BE49-F238E27FC236}">
                <a16:creationId xmlns:a16="http://schemas.microsoft.com/office/drawing/2014/main" id="{1F3EFB5A-54A5-4009-A8B0-3B8235250FE8}"/>
              </a:ext>
            </a:extLst>
          </p:cNvPr>
          <p:cNvSpPr>
            <a:spLocks noGrp="1"/>
          </p:cNvSpPr>
          <p:nvPr>
            <p:ph idx="1"/>
          </p:nvPr>
        </p:nvSpPr>
        <p:spPr>
          <a:xfrm>
            <a:off x="1154954" y="2603500"/>
            <a:ext cx="8825659" cy="3416300"/>
          </a:xfrm>
        </p:spPr>
        <p:txBody>
          <a:bodyPr>
            <a:normAutofit fontScale="70000" lnSpcReduction="20000"/>
          </a:bodyPr>
          <a:lstStyle/>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int[] </a:t>
            </a:r>
            <a:r>
              <a:rPr lang="en-US" dirty="0" err="1"/>
              <a:t>myNumbers</a:t>
            </a:r>
            <a:r>
              <a:rPr lang="en-US" dirty="0"/>
              <a:t> = {1, 2, 3};</a:t>
            </a:r>
          </a:p>
          <a:p>
            <a:pPr marL="0" indent="0">
              <a:buNone/>
            </a:pPr>
            <a:r>
              <a:rPr lang="en-US" dirty="0"/>
              <a:t>      </a:t>
            </a:r>
            <a:r>
              <a:rPr lang="en-US" dirty="0" err="1"/>
              <a:t>System.out.println</a:t>
            </a:r>
            <a:r>
              <a:rPr lang="en-US" dirty="0"/>
              <a:t>(</a:t>
            </a:r>
            <a:r>
              <a:rPr lang="en-US" dirty="0" err="1"/>
              <a:t>myNumbers</a:t>
            </a:r>
            <a:r>
              <a:rPr lang="en-US" dirty="0"/>
              <a:t>[10]);</a:t>
            </a:r>
          </a:p>
          <a:p>
            <a:pPr marL="0" indent="0">
              <a:buNone/>
            </a:pPr>
            <a:r>
              <a:rPr lang="en-US" dirty="0"/>
              <a:t>    } catch (Exception e) {</a:t>
            </a:r>
          </a:p>
          <a:p>
            <a:pPr marL="0" indent="0">
              <a:buNone/>
            </a:pPr>
            <a:r>
              <a:rPr lang="en-US" dirty="0"/>
              <a:t>      </a:t>
            </a:r>
            <a:r>
              <a:rPr lang="en-US" dirty="0" err="1"/>
              <a:t>System.out.println</a:t>
            </a:r>
            <a:r>
              <a:rPr lang="en-US" dirty="0"/>
              <a:t>("Something went wrong.");</a:t>
            </a:r>
          </a:p>
          <a:p>
            <a:pPr marL="0" indent="0">
              <a:buNone/>
            </a:pPr>
            <a:r>
              <a:rPr lang="en-US" dirty="0"/>
              <a:t>    } finally {</a:t>
            </a:r>
          </a:p>
          <a:p>
            <a:pPr marL="0" indent="0">
              <a:buNone/>
            </a:pPr>
            <a:r>
              <a:rPr lang="en-US" dirty="0"/>
              <a:t>      </a:t>
            </a:r>
            <a:r>
              <a:rPr lang="en-US" dirty="0" err="1"/>
              <a:t>System.out.println</a:t>
            </a:r>
            <a:r>
              <a:rPr lang="en-US" dirty="0"/>
              <a:t>("The 'try catch' is finished.");</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372958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66F4-1A6E-4117-B57F-AEA0EA0AF696}"/>
              </a:ext>
            </a:extLst>
          </p:cNvPr>
          <p:cNvSpPr>
            <a:spLocks noGrp="1"/>
          </p:cNvSpPr>
          <p:nvPr>
            <p:ph type="title"/>
          </p:nvPr>
        </p:nvSpPr>
        <p:spPr/>
        <p:txBody>
          <a:bodyPr/>
          <a:lstStyle/>
          <a:p>
            <a:r>
              <a:rPr lang="en-US" dirty="0"/>
              <a:t>Finally Keyword :</a:t>
            </a:r>
          </a:p>
        </p:txBody>
      </p:sp>
      <p:sp>
        <p:nvSpPr>
          <p:cNvPr id="3" name="Content Placeholder 2">
            <a:extLst>
              <a:ext uri="{FF2B5EF4-FFF2-40B4-BE49-F238E27FC236}">
                <a16:creationId xmlns:a16="http://schemas.microsoft.com/office/drawing/2014/main" id="{5B6EC536-CFF7-45D3-B3FE-1E08848E6F46}"/>
              </a:ext>
            </a:extLst>
          </p:cNvPr>
          <p:cNvSpPr>
            <a:spLocks noGrp="1"/>
          </p:cNvSpPr>
          <p:nvPr>
            <p:ph idx="1"/>
          </p:nvPr>
        </p:nvSpPr>
        <p:spPr/>
        <p:txBody>
          <a:bodyPr>
            <a:normAutofit fontScale="77500" lnSpcReduction="20000"/>
          </a:bodyPr>
          <a:lstStyle/>
          <a:p>
            <a:r>
              <a:rPr lang="en-US" b="0" i="0" dirty="0">
                <a:solidFill>
                  <a:srgbClr val="000000"/>
                </a:solidFill>
                <a:effectLst/>
                <a:latin typeface="Segoe UI" panose="020B0502040204020203" pitchFamily="34" charset="0"/>
              </a:rPr>
              <a:t>The finally statement lets you execute code, after try...catch, regardless of the result:</a:t>
            </a:r>
          </a:p>
          <a:p>
            <a:pPr marL="800100" lvl="2" indent="0">
              <a:buNone/>
            </a:pPr>
            <a:r>
              <a:rPr lang="en-US" b="0" i="0" dirty="0">
                <a:solidFill>
                  <a:srgbClr val="000000"/>
                </a:solidFill>
                <a:effectLst/>
                <a:latin typeface="Segoe UI" panose="020B0502040204020203" pitchFamily="34" charset="0"/>
              </a:rPr>
              <a:t>public class Main {</a:t>
            </a:r>
          </a:p>
          <a:p>
            <a:pPr marL="800100" lvl="2" indent="0">
              <a:buNone/>
            </a:pPr>
            <a:r>
              <a:rPr lang="en-US" b="0" i="0" dirty="0">
                <a:solidFill>
                  <a:srgbClr val="000000"/>
                </a:solidFill>
                <a:effectLst/>
                <a:latin typeface="Segoe UI" panose="020B0502040204020203" pitchFamily="34" charset="0"/>
              </a:rPr>
              <a:t>  public static void main(String[] </a:t>
            </a:r>
            <a:r>
              <a:rPr lang="en-US" b="0" i="0" dirty="0" err="1">
                <a:solidFill>
                  <a:srgbClr val="000000"/>
                </a:solidFill>
                <a:effectLst/>
                <a:latin typeface="Segoe UI" panose="020B0502040204020203" pitchFamily="34" charset="0"/>
              </a:rPr>
              <a:t>args</a:t>
            </a:r>
            <a:r>
              <a:rPr lang="en-US" b="0" i="0" dirty="0">
                <a:solidFill>
                  <a:srgbClr val="000000"/>
                </a:solidFill>
                <a:effectLst/>
                <a:latin typeface="Segoe UI" panose="020B0502040204020203" pitchFamily="34" charset="0"/>
              </a:rPr>
              <a:t>) {</a:t>
            </a:r>
          </a:p>
          <a:p>
            <a:pPr marL="800100" lvl="2" indent="0">
              <a:buNone/>
            </a:pPr>
            <a:r>
              <a:rPr lang="en-US" b="0" i="0" dirty="0">
                <a:solidFill>
                  <a:srgbClr val="000000"/>
                </a:solidFill>
                <a:effectLst/>
                <a:latin typeface="Segoe UI" panose="020B0502040204020203" pitchFamily="34" charset="0"/>
              </a:rPr>
              <a:t>    try {</a:t>
            </a:r>
          </a:p>
          <a:p>
            <a:pPr marL="800100" lvl="2" indent="0">
              <a:buNone/>
            </a:pPr>
            <a:r>
              <a:rPr lang="en-US" b="0" i="0" dirty="0">
                <a:solidFill>
                  <a:srgbClr val="000000"/>
                </a:solidFill>
                <a:effectLst/>
                <a:latin typeface="Segoe UI" panose="020B0502040204020203" pitchFamily="34" charset="0"/>
              </a:rPr>
              <a:t>      int[] </a:t>
            </a:r>
            <a:r>
              <a:rPr lang="en-US" b="0" i="0" dirty="0" err="1">
                <a:solidFill>
                  <a:srgbClr val="000000"/>
                </a:solidFill>
                <a:effectLst/>
                <a:latin typeface="Segoe UI" panose="020B0502040204020203" pitchFamily="34" charset="0"/>
              </a:rPr>
              <a:t>myNumbers</a:t>
            </a:r>
            <a:r>
              <a:rPr lang="en-US" b="0" i="0" dirty="0">
                <a:solidFill>
                  <a:srgbClr val="000000"/>
                </a:solidFill>
                <a:effectLst/>
                <a:latin typeface="Segoe UI" panose="020B0502040204020203" pitchFamily="34" charset="0"/>
              </a:rPr>
              <a:t> = {1, 2, 3};</a:t>
            </a:r>
          </a:p>
          <a:p>
            <a:pPr marL="800100" lvl="2" indent="0">
              <a:buNone/>
            </a:pP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System.out.println</a:t>
            </a:r>
            <a:r>
              <a:rPr lang="en-US" b="0" i="0" dirty="0">
                <a:solidFill>
                  <a:srgbClr val="000000"/>
                </a:solidFill>
                <a:effectLst/>
                <a:latin typeface="Segoe UI" panose="020B0502040204020203" pitchFamily="34" charset="0"/>
              </a:rPr>
              <a:t>(</a:t>
            </a:r>
            <a:r>
              <a:rPr lang="en-US" b="0" i="0" dirty="0" err="1">
                <a:solidFill>
                  <a:srgbClr val="000000"/>
                </a:solidFill>
                <a:effectLst/>
                <a:latin typeface="Segoe UI" panose="020B0502040204020203" pitchFamily="34" charset="0"/>
              </a:rPr>
              <a:t>myNumbers</a:t>
            </a:r>
            <a:r>
              <a:rPr lang="en-US" b="0" i="0" dirty="0">
                <a:solidFill>
                  <a:srgbClr val="000000"/>
                </a:solidFill>
                <a:effectLst/>
                <a:latin typeface="Segoe UI" panose="020B0502040204020203" pitchFamily="34" charset="0"/>
              </a:rPr>
              <a:t>[10]);</a:t>
            </a:r>
          </a:p>
          <a:p>
            <a:pPr marL="800100" lvl="2" indent="0">
              <a:buNone/>
            </a:pPr>
            <a:r>
              <a:rPr lang="en-US" b="0" i="0" dirty="0">
                <a:solidFill>
                  <a:srgbClr val="000000"/>
                </a:solidFill>
                <a:effectLst/>
                <a:latin typeface="Segoe UI" panose="020B0502040204020203" pitchFamily="34" charset="0"/>
              </a:rPr>
              <a:t>    } catch (Exception e) {</a:t>
            </a:r>
          </a:p>
          <a:p>
            <a:pPr marL="800100" lvl="2" indent="0">
              <a:buNone/>
            </a:pP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System.out.println</a:t>
            </a:r>
            <a:r>
              <a:rPr lang="en-US" b="0" i="0" dirty="0">
                <a:solidFill>
                  <a:srgbClr val="000000"/>
                </a:solidFill>
                <a:effectLst/>
                <a:latin typeface="Segoe UI" panose="020B0502040204020203" pitchFamily="34" charset="0"/>
              </a:rPr>
              <a:t>("Something went wrong.");</a:t>
            </a:r>
          </a:p>
          <a:p>
            <a:pPr marL="800100" lvl="2" indent="0">
              <a:buNone/>
            </a:pPr>
            <a:r>
              <a:rPr lang="en-US" b="0" i="0" dirty="0">
                <a:solidFill>
                  <a:srgbClr val="000000"/>
                </a:solidFill>
                <a:effectLst/>
                <a:latin typeface="Segoe UI" panose="020B0502040204020203" pitchFamily="34" charset="0"/>
              </a:rPr>
              <a:t>    } finally {</a:t>
            </a:r>
          </a:p>
          <a:p>
            <a:pPr marL="800100" lvl="2" indent="0">
              <a:buNone/>
            </a:pP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System.out.println</a:t>
            </a:r>
            <a:r>
              <a:rPr lang="en-US" b="0" i="0" dirty="0">
                <a:solidFill>
                  <a:srgbClr val="000000"/>
                </a:solidFill>
                <a:effectLst/>
                <a:latin typeface="Segoe UI" panose="020B0502040204020203" pitchFamily="34" charset="0"/>
              </a:rPr>
              <a:t>("The 'try catch' is finished.");</a:t>
            </a:r>
          </a:p>
          <a:p>
            <a:pPr marL="800100" lvl="2" indent="0">
              <a:buNone/>
            </a:pPr>
            <a:r>
              <a:rPr lang="en-US" b="0" i="0" dirty="0">
                <a:solidFill>
                  <a:srgbClr val="000000"/>
                </a:solidFill>
                <a:effectLst/>
                <a:latin typeface="Segoe UI" panose="020B0502040204020203" pitchFamily="34" charset="0"/>
              </a:rPr>
              <a:t>    }</a:t>
            </a:r>
          </a:p>
          <a:p>
            <a:pPr marL="800100" lvl="2" indent="0">
              <a:buNone/>
            </a:pPr>
            <a:r>
              <a:rPr lang="en-US" b="0" i="0" dirty="0">
                <a:solidFill>
                  <a:srgbClr val="000000"/>
                </a:solidFill>
                <a:effectLst/>
                <a:latin typeface="Segoe UI" panose="020B0502040204020203" pitchFamily="34" charset="0"/>
              </a:rPr>
              <a:t>  }</a:t>
            </a:r>
          </a:p>
          <a:p>
            <a:pPr marL="800100" lvl="2" indent="0">
              <a:buNone/>
            </a:pPr>
            <a:r>
              <a:rPr lang="en-US" b="0" i="0" dirty="0">
                <a:solidFill>
                  <a:srgbClr val="000000"/>
                </a:solidFill>
                <a:effectLst/>
                <a:latin typeface="Segoe UI" panose="020B0502040204020203" pitchFamily="34" charset="0"/>
              </a:rPr>
              <a:t>}</a:t>
            </a:r>
          </a:p>
        </p:txBody>
      </p:sp>
    </p:spTree>
    <p:extLst>
      <p:ext uri="{BB962C8B-B14F-4D97-AF65-F5344CB8AC3E}">
        <p14:creationId xmlns:p14="http://schemas.microsoft.com/office/powerpoint/2010/main" val="3261120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68C2-58D8-4378-B0B3-73632C7123DB}"/>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The throw keyword :</a:t>
            </a:r>
            <a:endParaRPr lang="en-US" dirty="0"/>
          </a:p>
        </p:txBody>
      </p:sp>
      <p:sp>
        <p:nvSpPr>
          <p:cNvPr id="3" name="Content Placeholder 2">
            <a:extLst>
              <a:ext uri="{FF2B5EF4-FFF2-40B4-BE49-F238E27FC236}">
                <a16:creationId xmlns:a16="http://schemas.microsoft.com/office/drawing/2014/main" id="{93734F61-969D-47BB-B7E9-ACDF4806A774}"/>
              </a:ext>
            </a:extLst>
          </p:cNvPr>
          <p:cNvSpPr>
            <a:spLocks noGrp="1"/>
          </p:cNvSpPr>
          <p:nvPr>
            <p:ph idx="1"/>
          </p:nvPr>
        </p:nvSpPr>
        <p:spPr/>
        <p:txBody>
          <a:bodyPr/>
          <a:lstStyle/>
          <a:p>
            <a:r>
              <a:rPr lang="en-US" dirty="0"/>
              <a:t>The throw statement allows you to create a custom error.</a:t>
            </a:r>
          </a:p>
          <a:p>
            <a:endParaRPr lang="en-US" dirty="0"/>
          </a:p>
          <a:p>
            <a:r>
              <a:rPr lang="en-US" dirty="0"/>
              <a:t>The throw statement is used together with an exception type. There are many exception types available in Java: </a:t>
            </a:r>
            <a:r>
              <a:rPr lang="en-US" dirty="0" err="1"/>
              <a:t>ArithmeticException</a:t>
            </a:r>
            <a:r>
              <a:rPr lang="en-US" dirty="0"/>
              <a:t>, </a:t>
            </a:r>
            <a:r>
              <a:rPr lang="en-US" dirty="0" err="1"/>
              <a:t>FileNotFoundException</a:t>
            </a:r>
            <a:r>
              <a:rPr lang="en-US" dirty="0"/>
              <a:t>, </a:t>
            </a:r>
            <a:r>
              <a:rPr lang="en-US" dirty="0" err="1"/>
              <a:t>ArrayIndexOutOfBoundsException</a:t>
            </a:r>
            <a:r>
              <a:rPr lang="en-US" dirty="0"/>
              <a:t>, </a:t>
            </a:r>
            <a:r>
              <a:rPr lang="en-US" dirty="0" err="1"/>
              <a:t>SecurityException</a:t>
            </a:r>
            <a:r>
              <a:rPr lang="en-US" dirty="0"/>
              <a:t>, </a:t>
            </a:r>
            <a:r>
              <a:rPr lang="en-US" dirty="0" err="1"/>
              <a:t>etc</a:t>
            </a:r>
            <a:r>
              <a:rPr lang="en-US" dirty="0"/>
              <a:t>:</a:t>
            </a:r>
          </a:p>
        </p:txBody>
      </p:sp>
    </p:spTree>
    <p:extLst>
      <p:ext uri="{BB962C8B-B14F-4D97-AF65-F5344CB8AC3E}">
        <p14:creationId xmlns:p14="http://schemas.microsoft.com/office/powerpoint/2010/main" val="3659375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D35-5863-44B2-88F0-ABF909BACA61}"/>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Regular Expressions : </a:t>
            </a:r>
            <a:r>
              <a:rPr lang="en-US" b="0" i="0" dirty="0" err="1">
                <a:solidFill>
                  <a:srgbClr val="000000"/>
                </a:solidFill>
                <a:effectLst/>
                <a:latin typeface="Segoe UI" panose="020B0502040204020203" pitchFamily="34" charset="0"/>
              </a:rPr>
              <a:t>RegEx</a:t>
            </a:r>
            <a:endParaRPr lang="en-US" dirty="0"/>
          </a:p>
        </p:txBody>
      </p:sp>
      <p:sp>
        <p:nvSpPr>
          <p:cNvPr id="3" name="Content Placeholder 2">
            <a:extLst>
              <a:ext uri="{FF2B5EF4-FFF2-40B4-BE49-F238E27FC236}">
                <a16:creationId xmlns:a16="http://schemas.microsoft.com/office/drawing/2014/main" id="{D1311CD7-310A-4A3B-8868-31CAD0361217}"/>
              </a:ext>
            </a:extLst>
          </p:cNvPr>
          <p:cNvSpPr>
            <a:spLocks noGrp="1"/>
          </p:cNvSpPr>
          <p:nvPr>
            <p:ph idx="1"/>
          </p:nvPr>
        </p:nvSpPr>
        <p:spPr/>
        <p:txBody>
          <a:bodyPr>
            <a:normAutofit fontScale="85000" lnSpcReduction="20000"/>
          </a:bodyPr>
          <a:lstStyle/>
          <a:p>
            <a:r>
              <a:rPr lang="en-US" dirty="0"/>
              <a:t>A regular expression is a sequence of characters that forms a search pattern. When you search for data in a text, you can use this search pattern to describe what you are searching for.</a:t>
            </a:r>
          </a:p>
          <a:p>
            <a:r>
              <a:rPr lang="en-US" dirty="0"/>
              <a:t>A regular expression can be a single character, or a more complicated pattern.</a:t>
            </a:r>
          </a:p>
          <a:p>
            <a:r>
              <a:rPr lang="en-US" dirty="0"/>
              <a:t>Regular expressions can be used to perform all types of text search and text replace operations.</a:t>
            </a:r>
          </a:p>
          <a:p>
            <a:r>
              <a:rPr lang="en-US" dirty="0"/>
              <a:t>Java does not have a built-in Regular Expression class, but we can import the </a:t>
            </a:r>
            <a:r>
              <a:rPr lang="en-US" dirty="0" err="1"/>
              <a:t>java.util.regex</a:t>
            </a:r>
            <a:r>
              <a:rPr lang="en-US" dirty="0"/>
              <a:t> package to work with regular expressions. The package includes the following classes:</a:t>
            </a:r>
          </a:p>
          <a:p>
            <a:endParaRPr lang="en-US" dirty="0"/>
          </a:p>
          <a:p>
            <a:r>
              <a:rPr lang="en-US" dirty="0"/>
              <a:t>Pattern Class - Defines a pattern (to be used in a search)</a:t>
            </a:r>
          </a:p>
          <a:p>
            <a:r>
              <a:rPr lang="en-US" dirty="0"/>
              <a:t>Matcher Class - Used to search for the pattern</a:t>
            </a:r>
          </a:p>
          <a:p>
            <a:r>
              <a:rPr lang="en-US" dirty="0" err="1"/>
              <a:t>PatternSyntaxException</a:t>
            </a:r>
            <a:r>
              <a:rPr lang="en-US" dirty="0"/>
              <a:t> Class - Indicates syntax error in a regular expression pattern</a:t>
            </a:r>
          </a:p>
        </p:txBody>
      </p:sp>
    </p:spTree>
    <p:extLst>
      <p:ext uri="{BB962C8B-B14F-4D97-AF65-F5344CB8AC3E}">
        <p14:creationId xmlns:p14="http://schemas.microsoft.com/office/powerpoint/2010/main" val="53435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F287-26F4-4D56-A149-8ED0FDDFC0A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 What are Classes and Objects? :</a:t>
            </a:r>
            <a:endParaRPr lang="en-US" dirty="0"/>
          </a:p>
        </p:txBody>
      </p:sp>
      <p:sp>
        <p:nvSpPr>
          <p:cNvPr id="3" name="Content Placeholder 2">
            <a:extLst>
              <a:ext uri="{FF2B5EF4-FFF2-40B4-BE49-F238E27FC236}">
                <a16:creationId xmlns:a16="http://schemas.microsoft.com/office/drawing/2014/main" id="{D2664D66-B590-447D-80E9-5D0A536218ED}"/>
              </a:ext>
            </a:extLst>
          </p:cNvPr>
          <p:cNvSpPr>
            <a:spLocks noGrp="1"/>
          </p:cNvSpPr>
          <p:nvPr>
            <p:ph idx="1"/>
          </p:nvPr>
        </p:nvSpPr>
        <p:spPr/>
        <p:txBody>
          <a:bodyPr/>
          <a:lstStyle/>
          <a:p>
            <a:r>
              <a:rPr lang="en-US" dirty="0"/>
              <a:t>Classes and objects are the two main aspects of object-oriented programming.</a:t>
            </a:r>
          </a:p>
          <a:p>
            <a:r>
              <a:rPr lang="en-US" dirty="0"/>
              <a:t>Look at the following illustration to see the difference between class and objects:</a:t>
            </a:r>
          </a:p>
          <a:p>
            <a:endParaRPr lang="en-US" dirty="0"/>
          </a:p>
        </p:txBody>
      </p:sp>
      <p:pic>
        <p:nvPicPr>
          <p:cNvPr id="5" name="Picture 4">
            <a:extLst>
              <a:ext uri="{FF2B5EF4-FFF2-40B4-BE49-F238E27FC236}">
                <a16:creationId xmlns:a16="http://schemas.microsoft.com/office/drawing/2014/main" id="{7A918BE4-7E3C-4EE0-BDEF-6ACD38A10B35}"/>
              </a:ext>
            </a:extLst>
          </p:cNvPr>
          <p:cNvPicPr>
            <a:picLocks noChangeAspect="1"/>
          </p:cNvPicPr>
          <p:nvPr/>
        </p:nvPicPr>
        <p:blipFill rotWithShape="1">
          <a:blip r:embed="rId2"/>
          <a:srcRect l="16171" t="24509" r="17032" b="46387"/>
          <a:stretch/>
        </p:blipFill>
        <p:spPr>
          <a:xfrm>
            <a:off x="1772491" y="4099982"/>
            <a:ext cx="8143876" cy="1996018"/>
          </a:xfrm>
          <a:prstGeom prst="rect">
            <a:avLst/>
          </a:prstGeom>
        </p:spPr>
      </p:pic>
    </p:spTree>
    <p:extLst>
      <p:ext uri="{BB962C8B-B14F-4D97-AF65-F5344CB8AC3E}">
        <p14:creationId xmlns:p14="http://schemas.microsoft.com/office/powerpoint/2010/main" val="1090223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C120-BF38-48E2-9645-13306006F620}"/>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Threads :</a:t>
            </a:r>
            <a:endParaRPr lang="en-US" dirty="0"/>
          </a:p>
        </p:txBody>
      </p:sp>
      <p:sp>
        <p:nvSpPr>
          <p:cNvPr id="3" name="Content Placeholder 2">
            <a:extLst>
              <a:ext uri="{FF2B5EF4-FFF2-40B4-BE49-F238E27FC236}">
                <a16:creationId xmlns:a16="http://schemas.microsoft.com/office/drawing/2014/main" id="{5DFB103D-87E6-4F7B-A523-F82948E97F55}"/>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Threads allows a program to operate more efficiently by doing multiple things at the same time.</a:t>
            </a:r>
          </a:p>
          <a:p>
            <a:pPr algn="l"/>
            <a:r>
              <a:rPr lang="en-US" b="0" i="0" dirty="0">
                <a:solidFill>
                  <a:srgbClr val="000000"/>
                </a:solidFill>
                <a:effectLst/>
                <a:latin typeface="Verdana" panose="020B0604030504040204" pitchFamily="34" charset="0"/>
              </a:rPr>
              <a:t>Threads can be used to perform complicated tasks in the background without interrupting the main program.</a:t>
            </a:r>
          </a:p>
        </p:txBody>
      </p:sp>
    </p:spTree>
    <p:extLst>
      <p:ext uri="{BB962C8B-B14F-4D97-AF65-F5344CB8AC3E}">
        <p14:creationId xmlns:p14="http://schemas.microsoft.com/office/powerpoint/2010/main" val="2746433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9B1B-B4ED-472E-9A1A-8A99E5AEC70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Lambda Expressions :</a:t>
            </a:r>
            <a:endParaRPr lang="en-US" dirty="0"/>
          </a:p>
        </p:txBody>
      </p:sp>
      <p:sp>
        <p:nvSpPr>
          <p:cNvPr id="3" name="Content Placeholder 2">
            <a:extLst>
              <a:ext uri="{FF2B5EF4-FFF2-40B4-BE49-F238E27FC236}">
                <a16:creationId xmlns:a16="http://schemas.microsoft.com/office/drawing/2014/main" id="{2F688315-82AF-49DC-B341-D89F79DABD88}"/>
              </a:ext>
            </a:extLst>
          </p:cNvPr>
          <p:cNvSpPr>
            <a:spLocks noGrp="1"/>
          </p:cNvSpPr>
          <p:nvPr>
            <p:ph idx="1"/>
          </p:nvPr>
        </p:nvSpPr>
        <p:spPr/>
        <p:txBody>
          <a:bodyPr>
            <a:normAutofit lnSpcReduction="10000"/>
          </a:bodyPr>
          <a:lstStyle/>
          <a:p>
            <a:r>
              <a:rPr lang="en-US" dirty="0"/>
              <a:t>Lambda Expressions were added in Java 8.</a:t>
            </a:r>
          </a:p>
          <a:p>
            <a:endParaRPr lang="en-US" dirty="0"/>
          </a:p>
          <a:p>
            <a:r>
              <a:rPr lang="en-US" dirty="0"/>
              <a:t>A lambda expression is a short block of code which takes in parameters and returns a value. Lambda expressions are similar to methods, but they do not need a name and they can be implemented right in the body of a method.</a:t>
            </a:r>
          </a:p>
          <a:p>
            <a:endParaRPr lang="en-US" dirty="0"/>
          </a:p>
          <a:p>
            <a:r>
              <a:rPr lang="en-US" dirty="0"/>
              <a:t>Syntax</a:t>
            </a:r>
          </a:p>
          <a:p>
            <a:pPr marL="400050" lvl="1" indent="0">
              <a:buNone/>
            </a:pPr>
            <a:r>
              <a:rPr lang="en-US" dirty="0"/>
              <a:t>The simplest lambda expression contains a single parameter and an expression:</a:t>
            </a:r>
          </a:p>
          <a:p>
            <a:pPr marL="800100" lvl="2" indent="0">
              <a:buNone/>
            </a:pPr>
            <a:r>
              <a:rPr lang="en-US" dirty="0"/>
              <a:t>parameter -&gt; expression</a:t>
            </a:r>
          </a:p>
        </p:txBody>
      </p:sp>
    </p:spTree>
    <p:extLst>
      <p:ext uri="{BB962C8B-B14F-4D97-AF65-F5344CB8AC3E}">
        <p14:creationId xmlns:p14="http://schemas.microsoft.com/office/powerpoint/2010/main" val="3370908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8B4C-1682-40CC-AEC2-E12FF8CC568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Files :</a:t>
            </a:r>
            <a:endParaRPr lang="en-US" dirty="0"/>
          </a:p>
        </p:txBody>
      </p:sp>
      <p:sp>
        <p:nvSpPr>
          <p:cNvPr id="3" name="Content Placeholder 2">
            <a:extLst>
              <a:ext uri="{FF2B5EF4-FFF2-40B4-BE49-F238E27FC236}">
                <a16:creationId xmlns:a16="http://schemas.microsoft.com/office/drawing/2014/main" id="{23C9AADE-40D2-483E-BBB2-4D1C4A3C4B90}"/>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File handling is an important part of any application.</a:t>
            </a:r>
          </a:p>
          <a:p>
            <a:pPr algn="l"/>
            <a:r>
              <a:rPr lang="en-US" b="0" i="0" dirty="0">
                <a:solidFill>
                  <a:srgbClr val="000000"/>
                </a:solidFill>
                <a:effectLst/>
                <a:latin typeface="Verdana" panose="020B0604030504040204" pitchFamily="34" charset="0"/>
              </a:rPr>
              <a:t>Java has several methods for creating, reading, updating, and deleting files.</a:t>
            </a:r>
          </a:p>
        </p:txBody>
      </p:sp>
    </p:spTree>
    <p:extLst>
      <p:ext uri="{BB962C8B-B14F-4D97-AF65-F5344CB8AC3E}">
        <p14:creationId xmlns:p14="http://schemas.microsoft.com/office/powerpoint/2010/main" val="379719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F2F5-E637-4AB5-B369-26E01AD7597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File Handling  :</a:t>
            </a:r>
            <a:endParaRPr lang="en-US" dirty="0"/>
          </a:p>
        </p:txBody>
      </p:sp>
      <p:sp>
        <p:nvSpPr>
          <p:cNvPr id="3" name="Content Placeholder 2">
            <a:extLst>
              <a:ext uri="{FF2B5EF4-FFF2-40B4-BE49-F238E27FC236}">
                <a16:creationId xmlns:a16="http://schemas.microsoft.com/office/drawing/2014/main" id="{A7434519-9DF8-42A1-9615-1012B87D7ACF}"/>
              </a:ext>
            </a:extLst>
          </p:cNvPr>
          <p:cNvSpPr>
            <a:spLocks noGrp="1"/>
          </p:cNvSpPr>
          <p:nvPr>
            <p:ph idx="1"/>
          </p:nvPr>
        </p:nvSpPr>
        <p:spPr/>
        <p:txBody>
          <a:bodyPr>
            <a:normAutofit/>
          </a:bodyPr>
          <a:lstStyle/>
          <a:p>
            <a:r>
              <a:rPr lang="en-US" dirty="0"/>
              <a:t>The File class from the java.io package, allows us to work with files.</a:t>
            </a:r>
          </a:p>
          <a:p>
            <a:r>
              <a:rPr lang="en-US" dirty="0"/>
              <a:t>To use the File class, create an object of the class, and specify the filename or directory name:</a:t>
            </a:r>
          </a:p>
          <a:p>
            <a:endParaRPr lang="en-US" dirty="0"/>
          </a:p>
          <a:p>
            <a:pPr marL="400050" lvl="1" indent="0">
              <a:buNone/>
            </a:pPr>
            <a:r>
              <a:rPr lang="en-US" dirty="0"/>
              <a:t>Example</a:t>
            </a:r>
          </a:p>
          <a:p>
            <a:pPr marL="800100" lvl="2" indent="0">
              <a:buNone/>
            </a:pPr>
            <a:r>
              <a:rPr lang="en-US" dirty="0"/>
              <a:t>import </a:t>
            </a:r>
            <a:r>
              <a:rPr lang="en-US" dirty="0" err="1"/>
              <a:t>java.io.File</a:t>
            </a:r>
            <a:r>
              <a:rPr lang="en-US" dirty="0"/>
              <a:t>;  // Import the File class</a:t>
            </a:r>
          </a:p>
          <a:p>
            <a:pPr marL="800100" lvl="2" indent="0">
              <a:buNone/>
            </a:pPr>
            <a:endParaRPr lang="en-US" dirty="0"/>
          </a:p>
          <a:p>
            <a:pPr marL="800100" lvl="2" indent="0">
              <a:buNone/>
            </a:pPr>
            <a:r>
              <a:rPr lang="en-US" dirty="0"/>
              <a:t>File </a:t>
            </a:r>
            <a:r>
              <a:rPr lang="en-US" dirty="0" err="1"/>
              <a:t>myObj</a:t>
            </a:r>
            <a:r>
              <a:rPr lang="en-US" dirty="0"/>
              <a:t> = new File("filename.txt"); // Specify the filename</a:t>
            </a:r>
          </a:p>
        </p:txBody>
      </p:sp>
    </p:spTree>
    <p:extLst>
      <p:ext uri="{BB962C8B-B14F-4D97-AF65-F5344CB8AC3E}">
        <p14:creationId xmlns:p14="http://schemas.microsoft.com/office/powerpoint/2010/main" val="2156837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7E09-3AAE-469B-922A-038521B4762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Create a File :</a:t>
            </a:r>
            <a:endParaRPr lang="en-US" dirty="0"/>
          </a:p>
        </p:txBody>
      </p:sp>
      <p:sp>
        <p:nvSpPr>
          <p:cNvPr id="3" name="Content Placeholder 2">
            <a:extLst>
              <a:ext uri="{FF2B5EF4-FFF2-40B4-BE49-F238E27FC236}">
                <a16:creationId xmlns:a16="http://schemas.microsoft.com/office/drawing/2014/main" id="{DD345D86-B7FF-403D-B68D-E3BBAFE89288}"/>
              </a:ext>
            </a:extLst>
          </p:cNvPr>
          <p:cNvSpPr>
            <a:spLocks noGrp="1"/>
          </p:cNvSpPr>
          <p:nvPr>
            <p:ph idx="1"/>
          </p:nvPr>
        </p:nvSpPr>
        <p:spPr/>
        <p:txBody>
          <a:bodyPr/>
          <a:lstStyle/>
          <a:p>
            <a:pPr marL="0" indent="0">
              <a:buNone/>
            </a:pPr>
            <a:r>
              <a:rPr lang="en-US" dirty="0"/>
              <a:t>To create a file in Java, you can use the </a:t>
            </a:r>
            <a:r>
              <a:rPr lang="en-US" dirty="0" err="1"/>
              <a:t>createNewFile</a:t>
            </a:r>
            <a:r>
              <a:rPr lang="en-US" dirty="0"/>
              <a:t>() method. This method returns a </a:t>
            </a:r>
            <a:r>
              <a:rPr lang="en-US" dirty="0" err="1"/>
              <a:t>boolean</a:t>
            </a:r>
            <a:r>
              <a:rPr lang="en-US" dirty="0"/>
              <a:t> value: true if the file was successfully created, and false if the file already exists. Note that the method is enclosed in a try...catch block. This is necessary because it throws an </a:t>
            </a:r>
            <a:r>
              <a:rPr lang="en-US" dirty="0" err="1"/>
              <a:t>IOException</a:t>
            </a:r>
            <a:r>
              <a:rPr lang="en-US" dirty="0"/>
              <a:t> if an error occurs (if the file cannot be created for some reason):</a:t>
            </a:r>
          </a:p>
        </p:txBody>
      </p:sp>
    </p:spTree>
    <p:extLst>
      <p:ext uri="{BB962C8B-B14F-4D97-AF65-F5344CB8AC3E}">
        <p14:creationId xmlns:p14="http://schemas.microsoft.com/office/powerpoint/2010/main" val="263385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4953-6C13-4B18-935D-65161135D2F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Write To a File :</a:t>
            </a:r>
            <a:endParaRPr lang="en-US" dirty="0"/>
          </a:p>
        </p:txBody>
      </p:sp>
      <p:sp>
        <p:nvSpPr>
          <p:cNvPr id="5" name="Content Placeholder 4">
            <a:extLst>
              <a:ext uri="{FF2B5EF4-FFF2-40B4-BE49-F238E27FC236}">
                <a16:creationId xmlns:a16="http://schemas.microsoft.com/office/drawing/2014/main" id="{ABF97BC9-1D54-4E06-9AF0-1EB6F3234379}"/>
              </a:ext>
            </a:extLst>
          </p:cNvPr>
          <p:cNvSpPr>
            <a:spLocks noGrp="1"/>
          </p:cNvSpPr>
          <p:nvPr>
            <p:ph idx="1"/>
          </p:nvPr>
        </p:nvSpPr>
        <p:spPr/>
        <p:txBody>
          <a:bodyPr/>
          <a:lstStyle/>
          <a:p>
            <a:r>
              <a:rPr lang="en-US" dirty="0"/>
              <a:t>In the following example, we use the </a:t>
            </a:r>
            <a:r>
              <a:rPr lang="en-US" dirty="0" err="1"/>
              <a:t>FileWriter</a:t>
            </a:r>
            <a:r>
              <a:rPr lang="en-US" dirty="0"/>
              <a:t> class together with its write() method to write some text to the file we created in the example above. Note that when you are done writing to the file, you should close it with the close() method:</a:t>
            </a:r>
          </a:p>
        </p:txBody>
      </p:sp>
    </p:spTree>
    <p:extLst>
      <p:ext uri="{BB962C8B-B14F-4D97-AF65-F5344CB8AC3E}">
        <p14:creationId xmlns:p14="http://schemas.microsoft.com/office/powerpoint/2010/main" val="1839263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FFA060-9D27-4A6A-868F-1067E91C380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B7A3351F-6D53-4C10-A7A5-2A797D9A49CF}"/>
              </a:ext>
            </a:extLst>
          </p:cNvPr>
          <p:cNvSpPr>
            <a:spLocks noGrp="1"/>
          </p:cNvSpPr>
          <p:nvPr>
            <p:ph idx="1"/>
          </p:nvPr>
        </p:nvSpPr>
        <p:spPr/>
        <p:txBody>
          <a:bodyPr/>
          <a:lstStyle/>
          <a:p>
            <a:r>
              <a:rPr lang="en-US" dirty="0"/>
              <a:t>In the previous chapter, you learned how to create and write to a file.</a:t>
            </a:r>
          </a:p>
          <a:p>
            <a:endParaRPr lang="en-US" dirty="0"/>
          </a:p>
          <a:p>
            <a:r>
              <a:rPr lang="en-US" dirty="0"/>
              <a:t>In the following example, we use the Scanner class to read the contents of the text file we created in the previous chapter:</a:t>
            </a:r>
          </a:p>
        </p:txBody>
      </p:sp>
    </p:spTree>
    <p:extLst>
      <p:ext uri="{BB962C8B-B14F-4D97-AF65-F5344CB8AC3E}">
        <p14:creationId xmlns:p14="http://schemas.microsoft.com/office/powerpoint/2010/main" val="1748113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78CC-1767-4AA2-AE96-0E86C8E688EB}"/>
              </a:ext>
            </a:extLst>
          </p:cNvPr>
          <p:cNvSpPr>
            <a:spLocks noGrp="1"/>
          </p:cNvSpPr>
          <p:nvPr>
            <p:ph type="title"/>
          </p:nvPr>
        </p:nvSpPr>
        <p:spPr/>
        <p:txBody>
          <a:bodyPr/>
          <a:lstStyle/>
          <a:p>
            <a:r>
              <a:rPr lang="en-US" dirty="0"/>
              <a:t>Example : Add two numbers</a:t>
            </a:r>
          </a:p>
        </p:txBody>
      </p:sp>
      <p:sp>
        <p:nvSpPr>
          <p:cNvPr id="3" name="Content Placeholder 2">
            <a:extLst>
              <a:ext uri="{FF2B5EF4-FFF2-40B4-BE49-F238E27FC236}">
                <a16:creationId xmlns:a16="http://schemas.microsoft.com/office/drawing/2014/main" id="{D24A703B-6521-4F86-B504-9437ABEC281C}"/>
              </a:ext>
            </a:extLst>
          </p:cNvPr>
          <p:cNvSpPr>
            <a:spLocks noGrp="1"/>
          </p:cNvSpPr>
          <p:nvPr>
            <p:ph idx="1"/>
          </p:nvPr>
        </p:nvSpPr>
        <p:spPr>
          <a:xfrm>
            <a:off x="1154954" y="2603500"/>
            <a:ext cx="8825659" cy="3769308"/>
          </a:xfrm>
        </p:spPr>
        <p:txBody>
          <a:bodyPr>
            <a:noAutofit/>
          </a:bodyPr>
          <a:lstStyle/>
          <a:p>
            <a:pPr marL="0" indent="0">
              <a:buNone/>
            </a:pPr>
            <a:r>
              <a:rPr lang="en-US" sz="1000" b="0" i="0" dirty="0">
                <a:solidFill>
                  <a:srgbClr val="000000"/>
                </a:solidFill>
                <a:effectLst/>
                <a:latin typeface="Segoe UI" panose="020B0502040204020203" pitchFamily="34" charset="0"/>
              </a:rPr>
              <a:t>import </a:t>
            </a:r>
            <a:r>
              <a:rPr lang="en-US" sz="1000" b="0" i="0" dirty="0" err="1">
                <a:solidFill>
                  <a:srgbClr val="000000"/>
                </a:solidFill>
                <a:effectLst/>
                <a:latin typeface="Segoe UI" panose="020B0502040204020203" pitchFamily="34" charset="0"/>
              </a:rPr>
              <a:t>java.util.Scanner</a:t>
            </a:r>
            <a:r>
              <a:rPr lang="en-US" sz="1000" b="0" i="0" dirty="0">
                <a:solidFill>
                  <a:srgbClr val="000000"/>
                </a:solidFill>
                <a:effectLst/>
                <a:latin typeface="Segoe UI" panose="020B0502040204020203" pitchFamily="34" charset="0"/>
              </a:rPr>
              <a:t>; // Import the Scanner class</a:t>
            </a:r>
          </a:p>
          <a:p>
            <a:pPr marL="0" indent="0">
              <a:buNone/>
            </a:pPr>
            <a:r>
              <a:rPr lang="en-US" sz="1000" b="0" i="0" dirty="0">
                <a:solidFill>
                  <a:srgbClr val="000000"/>
                </a:solidFill>
                <a:effectLst/>
                <a:latin typeface="Segoe UI" panose="020B0502040204020203" pitchFamily="34" charset="0"/>
              </a:rPr>
              <a:t>class </a:t>
            </a:r>
            <a:r>
              <a:rPr lang="en-US" sz="1000" b="0" i="0" dirty="0" err="1">
                <a:solidFill>
                  <a:srgbClr val="000000"/>
                </a:solidFill>
                <a:effectLst/>
                <a:latin typeface="Segoe UI" panose="020B0502040204020203" pitchFamily="34" charset="0"/>
              </a:rPr>
              <a:t>MyClass</a:t>
            </a:r>
            <a:r>
              <a:rPr lang="en-US" sz="1000" b="0" i="0" dirty="0">
                <a:solidFill>
                  <a:srgbClr val="000000"/>
                </a:solidFill>
                <a:effectLst/>
                <a:latin typeface="Segoe UI" panose="020B0502040204020203" pitchFamily="34" charset="0"/>
              </a:rPr>
              <a:t> {</a:t>
            </a:r>
          </a:p>
          <a:p>
            <a:pPr marL="0" indent="0">
              <a:buNone/>
            </a:pPr>
            <a:r>
              <a:rPr lang="en-US" sz="1000" b="0" i="0" dirty="0">
                <a:solidFill>
                  <a:srgbClr val="000000"/>
                </a:solidFill>
                <a:effectLst/>
                <a:latin typeface="Segoe UI" panose="020B0502040204020203" pitchFamily="34" charset="0"/>
              </a:rPr>
              <a:t>  public static void main(String[] </a:t>
            </a:r>
            <a:r>
              <a:rPr lang="en-US" sz="1000" b="0" i="0" dirty="0" err="1">
                <a:solidFill>
                  <a:srgbClr val="000000"/>
                </a:solidFill>
                <a:effectLst/>
                <a:latin typeface="Segoe UI" panose="020B0502040204020203" pitchFamily="34" charset="0"/>
              </a:rPr>
              <a:t>args</a:t>
            </a:r>
            <a:r>
              <a:rPr lang="en-US" sz="1000" b="0" i="0" dirty="0">
                <a:solidFill>
                  <a:srgbClr val="000000"/>
                </a:solidFill>
                <a:effectLst/>
                <a:latin typeface="Segoe UI" panose="020B0502040204020203" pitchFamily="34" charset="0"/>
              </a:rPr>
              <a:t>) {</a:t>
            </a:r>
          </a:p>
          <a:p>
            <a:pPr marL="0" indent="0">
              <a:buNone/>
            </a:pPr>
            <a:r>
              <a:rPr lang="en-US" sz="1000" b="0" i="0" dirty="0">
                <a:solidFill>
                  <a:srgbClr val="000000"/>
                </a:solidFill>
                <a:effectLst/>
                <a:latin typeface="Segoe UI" panose="020B0502040204020203" pitchFamily="34" charset="0"/>
              </a:rPr>
              <a:t>    int x, y, sum;</a:t>
            </a:r>
          </a:p>
          <a:p>
            <a:pPr marL="0" indent="0">
              <a:buNone/>
            </a:pPr>
            <a:r>
              <a:rPr lang="en-US" sz="1000" b="0" i="0" dirty="0">
                <a:solidFill>
                  <a:srgbClr val="000000"/>
                </a:solidFill>
                <a:effectLst/>
                <a:latin typeface="Segoe UI" panose="020B0502040204020203" pitchFamily="34" charset="0"/>
              </a:rPr>
              <a:t>    Scanner </a:t>
            </a:r>
            <a:r>
              <a:rPr lang="en-US" sz="1000" b="0" i="0" dirty="0" err="1">
                <a:solidFill>
                  <a:srgbClr val="000000"/>
                </a:solidFill>
                <a:effectLst/>
                <a:latin typeface="Segoe UI" panose="020B0502040204020203" pitchFamily="34" charset="0"/>
              </a:rPr>
              <a:t>myObj</a:t>
            </a:r>
            <a:r>
              <a:rPr lang="en-US" sz="1000" b="0" i="0" dirty="0">
                <a:solidFill>
                  <a:srgbClr val="000000"/>
                </a:solidFill>
                <a:effectLst/>
                <a:latin typeface="Segoe UI" panose="020B0502040204020203" pitchFamily="34" charset="0"/>
              </a:rPr>
              <a:t> = new Scanner(System.in); // Create a Scanner object</a:t>
            </a:r>
          </a:p>
          <a:p>
            <a:pPr marL="0" indent="0">
              <a:buNone/>
            </a:pPr>
            <a:r>
              <a:rPr lang="en-US" sz="1000" b="0" i="0" dirty="0">
                <a:solidFill>
                  <a:srgbClr val="000000"/>
                </a:solidFill>
                <a:effectLst/>
                <a:latin typeface="Segoe UI" panose="020B0502040204020203" pitchFamily="34" charset="0"/>
              </a:rPr>
              <a:t>    </a:t>
            </a:r>
            <a:r>
              <a:rPr lang="en-US" sz="1000" b="0" i="0" dirty="0" err="1">
                <a:solidFill>
                  <a:srgbClr val="000000"/>
                </a:solidFill>
                <a:effectLst/>
                <a:latin typeface="Segoe UI" panose="020B0502040204020203" pitchFamily="34" charset="0"/>
              </a:rPr>
              <a:t>System.out.println</a:t>
            </a:r>
            <a:r>
              <a:rPr lang="en-US" sz="1000" b="0" i="0" dirty="0">
                <a:solidFill>
                  <a:srgbClr val="000000"/>
                </a:solidFill>
                <a:effectLst/>
                <a:latin typeface="Segoe UI" panose="020B0502040204020203" pitchFamily="34" charset="0"/>
              </a:rPr>
              <a:t>("Type a number:");</a:t>
            </a:r>
          </a:p>
          <a:p>
            <a:pPr marL="0" indent="0">
              <a:buNone/>
            </a:pPr>
            <a:r>
              <a:rPr lang="en-US" sz="1000" b="0" i="0" dirty="0">
                <a:solidFill>
                  <a:srgbClr val="000000"/>
                </a:solidFill>
                <a:effectLst/>
                <a:latin typeface="Segoe UI" panose="020B0502040204020203" pitchFamily="34" charset="0"/>
              </a:rPr>
              <a:t>    x = </a:t>
            </a:r>
            <a:r>
              <a:rPr lang="en-US" sz="1000" b="0" i="0" dirty="0" err="1">
                <a:solidFill>
                  <a:srgbClr val="000000"/>
                </a:solidFill>
                <a:effectLst/>
                <a:latin typeface="Segoe UI" panose="020B0502040204020203" pitchFamily="34" charset="0"/>
              </a:rPr>
              <a:t>myObj.nextInt</a:t>
            </a:r>
            <a:r>
              <a:rPr lang="en-US" sz="1000" b="0" i="0" dirty="0">
                <a:solidFill>
                  <a:srgbClr val="000000"/>
                </a:solidFill>
                <a:effectLst/>
                <a:latin typeface="Segoe UI" panose="020B0502040204020203" pitchFamily="34" charset="0"/>
              </a:rPr>
              <a:t>(); // Read user input</a:t>
            </a:r>
          </a:p>
          <a:p>
            <a:pPr marL="0" indent="0">
              <a:buNone/>
            </a:pPr>
            <a:r>
              <a:rPr lang="en-US" sz="1000" b="0" i="0" dirty="0">
                <a:solidFill>
                  <a:srgbClr val="000000"/>
                </a:solidFill>
                <a:effectLst/>
                <a:latin typeface="Segoe UI" panose="020B0502040204020203" pitchFamily="34" charset="0"/>
              </a:rPr>
              <a:t>    </a:t>
            </a:r>
            <a:r>
              <a:rPr lang="en-US" sz="1000" b="0" i="0" dirty="0" err="1">
                <a:solidFill>
                  <a:srgbClr val="000000"/>
                </a:solidFill>
                <a:effectLst/>
                <a:latin typeface="Segoe UI" panose="020B0502040204020203" pitchFamily="34" charset="0"/>
              </a:rPr>
              <a:t>System.out.println</a:t>
            </a:r>
            <a:r>
              <a:rPr lang="en-US" sz="1000" b="0" i="0" dirty="0">
                <a:solidFill>
                  <a:srgbClr val="000000"/>
                </a:solidFill>
                <a:effectLst/>
                <a:latin typeface="Segoe UI" panose="020B0502040204020203" pitchFamily="34" charset="0"/>
              </a:rPr>
              <a:t>("Type another number:");</a:t>
            </a:r>
          </a:p>
          <a:p>
            <a:pPr marL="0" indent="0">
              <a:buNone/>
            </a:pPr>
            <a:r>
              <a:rPr lang="en-US" sz="1000" b="0" i="0" dirty="0">
                <a:solidFill>
                  <a:srgbClr val="000000"/>
                </a:solidFill>
                <a:effectLst/>
                <a:latin typeface="Segoe UI" panose="020B0502040204020203" pitchFamily="34" charset="0"/>
              </a:rPr>
              <a:t>    y = </a:t>
            </a:r>
            <a:r>
              <a:rPr lang="en-US" sz="1000" b="0" i="0" dirty="0" err="1">
                <a:solidFill>
                  <a:srgbClr val="000000"/>
                </a:solidFill>
                <a:effectLst/>
                <a:latin typeface="Segoe UI" panose="020B0502040204020203" pitchFamily="34" charset="0"/>
              </a:rPr>
              <a:t>myObj.nextInt</a:t>
            </a:r>
            <a:r>
              <a:rPr lang="en-US" sz="1000" b="0" i="0" dirty="0">
                <a:solidFill>
                  <a:srgbClr val="000000"/>
                </a:solidFill>
                <a:effectLst/>
                <a:latin typeface="Segoe UI" panose="020B0502040204020203" pitchFamily="34" charset="0"/>
              </a:rPr>
              <a:t>(); // Read user input</a:t>
            </a:r>
          </a:p>
          <a:p>
            <a:pPr marL="0" indent="0">
              <a:buNone/>
            </a:pPr>
            <a:r>
              <a:rPr lang="en-US" sz="1000" b="0" i="0" dirty="0">
                <a:solidFill>
                  <a:srgbClr val="000000"/>
                </a:solidFill>
                <a:effectLst/>
                <a:latin typeface="Segoe UI" panose="020B0502040204020203" pitchFamily="34" charset="0"/>
              </a:rPr>
              <a:t>    sum = x + y;  // Calculate the sum of x + y</a:t>
            </a:r>
          </a:p>
          <a:p>
            <a:pPr marL="0" indent="0">
              <a:buNone/>
            </a:pPr>
            <a:r>
              <a:rPr lang="en-US" sz="1000" b="0" i="0" dirty="0">
                <a:solidFill>
                  <a:srgbClr val="000000"/>
                </a:solidFill>
                <a:effectLst/>
                <a:latin typeface="Segoe UI" panose="020B0502040204020203" pitchFamily="34" charset="0"/>
              </a:rPr>
              <a:t>    </a:t>
            </a:r>
            <a:r>
              <a:rPr lang="en-US" sz="1000" b="0" i="0" dirty="0" err="1">
                <a:solidFill>
                  <a:srgbClr val="000000"/>
                </a:solidFill>
                <a:effectLst/>
                <a:latin typeface="Segoe UI" panose="020B0502040204020203" pitchFamily="34" charset="0"/>
              </a:rPr>
              <a:t>System.out.println</a:t>
            </a:r>
            <a:r>
              <a:rPr lang="en-US" sz="1000" b="0" i="0" dirty="0">
                <a:solidFill>
                  <a:srgbClr val="000000"/>
                </a:solidFill>
                <a:effectLst/>
                <a:latin typeface="Segoe UI" panose="020B0502040204020203" pitchFamily="34" charset="0"/>
              </a:rPr>
              <a:t>("Sum is: " + sum); // Print the sum</a:t>
            </a:r>
          </a:p>
          <a:p>
            <a:pPr marL="0" indent="0">
              <a:buNone/>
            </a:pPr>
            <a:r>
              <a:rPr lang="en-US" sz="1000" b="0" i="0" dirty="0">
                <a:solidFill>
                  <a:srgbClr val="000000"/>
                </a:solidFill>
                <a:effectLst/>
                <a:latin typeface="Segoe UI" panose="020B0502040204020203" pitchFamily="34" charset="0"/>
              </a:rPr>
              <a:t>  }</a:t>
            </a:r>
          </a:p>
          <a:p>
            <a:pPr marL="0" indent="0">
              <a:buNone/>
            </a:pPr>
            <a:r>
              <a:rPr lang="en-US" sz="1000" b="0" i="0" dirty="0">
                <a:solidFill>
                  <a:srgbClr val="000000"/>
                </a:solidFill>
                <a:effectLst/>
                <a:latin typeface="Segoe UI" panose="020B0502040204020203" pitchFamily="34" charset="0"/>
              </a:rPr>
              <a:t>} </a:t>
            </a:r>
          </a:p>
        </p:txBody>
      </p:sp>
    </p:spTree>
    <p:extLst>
      <p:ext uri="{BB962C8B-B14F-4D97-AF65-F5344CB8AC3E}">
        <p14:creationId xmlns:p14="http://schemas.microsoft.com/office/powerpoint/2010/main" val="2659318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84AA3-674C-43A7-96DE-27C7A0C598D2}"/>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latin typeface="Elephant" panose="02020904090505020303" pitchFamily="18" charset="0"/>
            </a:endParaRPr>
          </a:p>
          <a:p>
            <a:pPr marL="0" indent="0" algn="ctr">
              <a:buNone/>
            </a:pPr>
            <a:r>
              <a:rPr lang="en-US" sz="4000" dirty="0">
                <a:latin typeface="Elephant" panose="02020904090505020303" pitchFamily="18" charset="0"/>
              </a:rPr>
              <a:t>Thank You!</a:t>
            </a:r>
          </a:p>
        </p:txBody>
      </p:sp>
    </p:spTree>
    <p:extLst>
      <p:ext uri="{BB962C8B-B14F-4D97-AF65-F5344CB8AC3E}">
        <p14:creationId xmlns:p14="http://schemas.microsoft.com/office/powerpoint/2010/main" val="148220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3BDD-6075-4B17-AC1F-15BDE66695F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Classes/Objects :</a:t>
            </a:r>
            <a:endParaRPr lang="en-US" dirty="0"/>
          </a:p>
        </p:txBody>
      </p:sp>
      <p:sp>
        <p:nvSpPr>
          <p:cNvPr id="3" name="Content Placeholder 2">
            <a:extLst>
              <a:ext uri="{FF2B5EF4-FFF2-40B4-BE49-F238E27FC236}">
                <a16:creationId xmlns:a16="http://schemas.microsoft.com/office/drawing/2014/main" id="{02B875AB-E7F4-48B1-9915-A96780823070}"/>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Java is an object-oriented programming language.</a:t>
            </a:r>
          </a:p>
          <a:p>
            <a:pPr algn="l"/>
            <a:r>
              <a:rPr lang="en-US" b="0" i="0" dirty="0">
                <a:solidFill>
                  <a:srgbClr val="000000"/>
                </a:solidFill>
                <a:effectLst/>
                <a:latin typeface="Verdana" panose="020B0604030504040204" pitchFamily="34" charset="0"/>
              </a:rPr>
              <a:t>Everything in Java is associated with classes and objects, along with its attributes and methods. For example: in real life, a car is an object. The car has </a:t>
            </a:r>
            <a:r>
              <a:rPr lang="en-US" b="1" i="0" dirty="0">
                <a:solidFill>
                  <a:srgbClr val="000000"/>
                </a:solidFill>
                <a:effectLst/>
                <a:latin typeface="Verdana" panose="020B0604030504040204" pitchFamily="34" charset="0"/>
              </a:rPr>
              <a:t>attributes</a:t>
            </a:r>
            <a:r>
              <a:rPr lang="en-US" b="0" i="0" dirty="0">
                <a:solidFill>
                  <a:srgbClr val="000000"/>
                </a:solidFill>
                <a:effectLst/>
                <a:latin typeface="Verdana" panose="020B0604030504040204" pitchFamily="34" charset="0"/>
              </a:rPr>
              <a:t>, such as weight and color, and </a:t>
            </a:r>
            <a:r>
              <a:rPr lang="en-US" b="1" i="0" dirty="0">
                <a:solidFill>
                  <a:srgbClr val="000000"/>
                </a:solidFill>
                <a:effectLst/>
                <a:latin typeface="Verdana" panose="020B0604030504040204" pitchFamily="34" charset="0"/>
              </a:rPr>
              <a:t>methods</a:t>
            </a:r>
            <a:r>
              <a:rPr lang="en-US" b="0" i="0" dirty="0">
                <a:solidFill>
                  <a:srgbClr val="000000"/>
                </a:solidFill>
                <a:effectLst/>
                <a:latin typeface="Verdana" panose="020B0604030504040204" pitchFamily="34" charset="0"/>
              </a:rPr>
              <a:t>, such as drive and brake.</a:t>
            </a:r>
          </a:p>
          <a:p>
            <a:pPr algn="l"/>
            <a:r>
              <a:rPr lang="en-US" b="0" i="0" dirty="0">
                <a:solidFill>
                  <a:srgbClr val="000000"/>
                </a:solidFill>
                <a:effectLst/>
                <a:latin typeface="Verdana" panose="020B0604030504040204" pitchFamily="34" charset="0"/>
              </a:rPr>
              <a:t>A Class is like an object constructor, or a "blueprint" for creating objects.</a:t>
            </a:r>
          </a:p>
          <a:p>
            <a:pPr marL="0" indent="0">
              <a:buNone/>
            </a:pPr>
            <a:endParaRPr lang="en-US" dirty="0"/>
          </a:p>
        </p:txBody>
      </p:sp>
    </p:spTree>
    <p:extLst>
      <p:ext uri="{BB962C8B-B14F-4D97-AF65-F5344CB8AC3E}">
        <p14:creationId xmlns:p14="http://schemas.microsoft.com/office/powerpoint/2010/main" val="48206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F621-A022-4207-A6A1-10FE351C4A0D}"/>
              </a:ext>
            </a:extLst>
          </p:cNvPr>
          <p:cNvSpPr>
            <a:spLocks noGrp="1"/>
          </p:cNvSpPr>
          <p:nvPr>
            <p:ph type="title"/>
          </p:nvPr>
        </p:nvSpPr>
        <p:spPr/>
        <p:txBody>
          <a:bodyPr/>
          <a:lstStyle/>
          <a:p>
            <a:r>
              <a:rPr lang="en-US" dirty="0">
                <a:solidFill>
                  <a:schemeClr val="tx1"/>
                </a:solidFill>
              </a:rPr>
              <a:t>Create a Class :</a:t>
            </a:r>
          </a:p>
        </p:txBody>
      </p:sp>
      <p:sp>
        <p:nvSpPr>
          <p:cNvPr id="3" name="Content Placeholder 2">
            <a:extLst>
              <a:ext uri="{FF2B5EF4-FFF2-40B4-BE49-F238E27FC236}">
                <a16:creationId xmlns:a16="http://schemas.microsoft.com/office/drawing/2014/main" id="{2E2B9E80-62D1-4AA8-91C3-E67F3A75AAA4}"/>
              </a:ext>
            </a:extLst>
          </p:cNvPr>
          <p:cNvSpPr>
            <a:spLocks noGrp="1"/>
          </p:cNvSpPr>
          <p:nvPr>
            <p:ph idx="1"/>
          </p:nvPr>
        </p:nvSpPr>
        <p:spPr/>
        <p:txBody>
          <a:bodyPr/>
          <a:lstStyle/>
          <a:p>
            <a:r>
              <a:rPr lang="en-US" dirty="0"/>
              <a:t>To create a class, use the keyword class:</a:t>
            </a:r>
          </a:p>
          <a:p>
            <a:r>
              <a:rPr lang="en-US" dirty="0"/>
              <a:t>Main.java</a:t>
            </a:r>
          </a:p>
          <a:p>
            <a:r>
              <a:rPr lang="en-US" dirty="0"/>
              <a:t>Create a class named "Main" with a variable x:</a:t>
            </a:r>
          </a:p>
          <a:p>
            <a:pPr marL="400050" lvl="1" indent="0">
              <a:buNone/>
            </a:pPr>
            <a:r>
              <a:rPr lang="en-US" dirty="0"/>
              <a:t>public class Main {</a:t>
            </a:r>
          </a:p>
          <a:p>
            <a:pPr marL="400050" lvl="1" indent="0">
              <a:buNone/>
            </a:pPr>
            <a:r>
              <a:rPr lang="en-US" dirty="0"/>
              <a:t>  int x = 5;</a:t>
            </a:r>
          </a:p>
        </p:txBody>
      </p:sp>
    </p:spTree>
    <p:extLst>
      <p:ext uri="{BB962C8B-B14F-4D97-AF65-F5344CB8AC3E}">
        <p14:creationId xmlns:p14="http://schemas.microsoft.com/office/powerpoint/2010/main" val="129145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679256-ECAA-40F3-BCE6-88BC8BF6C83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Create an Object :</a:t>
            </a:r>
            <a:endParaRPr lang="en-US" dirty="0"/>
          </a:p>
        </p:txBody>
      </p:sp>
      <p:sp>
        <p:nvSpPr>
          <p:cNvPr id="7" name="Content Placeholder 6">
            <a:extLst>
              <a:ext uri="{FF2B5EF4-FFF2-40B4-BE49-F238E27FC236}">
                <a16:creationId xmlns:a16="http://schemas.microsoft.com/office/drawing/2014/main" id="{799CCB61-4DF1-4A6E-AF1C-8244C59D9E7D}"/>
              </a:ext>
            </a:extLst>
          </p:cNvPr>
          <p:cNvSpPr>
            <a:spLocks noGrp="1"/>
          </p:cNvSpPr>
          <p:nvPr>
            <p:ph idx="1"/>
          </p:nvPr>
        </p:nvSpPr>
        <p:spPr/>
        <p:txBody>
          <a:bodyPr>
            <a:normAutofit fontScale="77500" lnSpcReduction="20000"/>
          </a:bodyPr>
          <a:lstStyle/>
          <a:p>
            <a:r>
              <a:rPr lang="en-US" dirty="0"/>
              <a:t>In Java, an object is created from a class. We have already created the class named Main, so now we can use this to create objects.</a:t>
            </a:r>
          </a:p>
          <a:p>
            <a:r>
              <a:rPr lang="en-US" dirty="0"/>
              <a:t>To create an object of Main, specify the class name, followed by the object name, and use the keyword new:</a:t>
            </a:r>
          </a:p>
          <a:p>
            <a:r>
              <a:rPr lang="en-US" dirty="0"/>
              <a:t>Create an object called "</a:t>
            </a:r>
            <a:r>
              <a:rPr lang="en-US" dirty="0" err="1"/>
              <a:t>myObj</a:t>
            </a:r>
            <a:r>
              <a:rPr lang="en-US" dirty="0"/>
              <a:t>" and print the value of x:</a:t>
            </a:r>
          </a:p>
          <a:p>
            <a:pPr marL="400050" lvl="1" indent="0">
              <a:buNone/>
            </a:pPr>
            <a:r>
              <a:rPr lang="en-US" dirty="0"/>
              <a:t>public class Main {</a:t>
            </a:r>
          </a:p>
          <a:p>
            <a:pPr marL="400050" lvl="1" indent="0">
              <a:buNone/>
            </a:pPr>
            <a:r>
              <a:rPr lang="en-US" dirty="0"/>
              <a:t>  int x = 5;</a:t>
            </a:r>
          </a:p>
          <a:p>
            <a:pPr marL="400050" lvl="1" indent="0">
              <a:buNone/>
            </a:pPr>
            <a:endParaRPr lang="en-US" dirty="0"/>
          </a:p>
          <a:p>
            <a:pPr marL="400050" lvl="1" indent="0">
              <a:buNone/>
            </a:pPr>
            <a:r>
              <a:rPr lang="en-US" dirty="0"/>
              <a:t>  public static void main(String[] </a:t>
            </a:r>
            <a:r>
              <a:rPr lang="en-US" dirty="0" err="1"/>
              <a:t>args</a:t>
            </a:r>
            <a:r>
              <a:rPr lang="en-US" dirty="0"/>
              <a:t>) {</a:t>
            </a:r>
          </a:p>
          <a:p>
            <a:pPr marL="400050" lvl="1" indent="0">
              <a:buNone/>
            </a:pPr>
            <a:r>
              <a:rPr lang="en-US" dirty="0"/>
              <a:t>    Main </a:t>
            </a:r>
            <a:r>
              <a:rPr lang="en-US" dirty="0" err="1"/>
              <a:t>myObj</a:t>
            </a:r>
            <a:r>
              <a:rPr lang="en-US" dirty="0"/>
              <a:t> = new Main();</a:t>
            </a:r>
          </a:p>
          <a:p>
            <a:pPr marL="400050" lvl="1" indent="0">
              <a:buNone/>
            </a:pPr>
            <a:r>
              <a:rPr lang="en-US" dirty="0"/>
              <a:t>    </a:t>
            </a:r>
            <a:r>
              <a:rPr lang="en-US" dirty="0" err="1"/>
              <a:t>System.out.println</a:t>
            </a:r>
            <a:r>
              <a:rPr lang="en-US" dirty="0"/>
              <a:t>(</a:t>
            </a:r>
            <a:r>
              <a:rPr lang="en-US" dirty="0" err="1"/>
              <a:t>myObj.x</a:t>
            </a:r>
            <a:r>
              <a:rPr lang="en-US" dirty="0"/>
              <a:t>);</a:t>
            </a:r>
          </a:p>
          <a:p>
            <a:pPr marL="400050" lvl="1" indent="0">
              <a:buNone/>
            </a:pPr>
            <a:r>
              <a:rPr lang="en-US" dirty="0"/>
              <a:t>  }</a:t>
            </a:r>
          </a:p>
          <a:p>
            <a:pPr marL="400050" lvl="1" indent="0">
              <a:buNone/>
            </a:pPr>
            <a:r>
              <a:rPr lang="en-US" dirty="0"/>
              <a:t>}</a:t>
            </a:r>
          </a:p>
        </p:txBody>
      </p:sp>
    </p:spTree>
    <p:extLst>
      <p:ext uri="{BB962C8B-B14F-4D97-AF65-F5344CB8AC3E}">
        <p14:creationId xmlns:p14="http://schemas.microsoft.com/office/powerpoint/2010/main" val="129052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A779-B358-4705-80E1-830F8BEE440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Class Attributes :</a:t>
            </a:r>
            <a:endParaRPr lang="en-US" dirty="0"/>
          </a:p>
        </p:txBody>
      </p:sp>
      <p:sp>
        <p:nvSpPr>
          <p:cNvPr id="3" name="Content Placeholder 2">
            <a:extLst>
              <a:ext uri="{FF2B5EF4-FFF2-40B4-BE49-F238E27FC236}">
                <a16:creationId xmlns:a16="http://schemas.microsoft.com/office/drawing/2014/main" id="{084E442A-34B8-49A1-8EF0-0497F1C4CC77}"/>
              </a:ext>
            </a:extLst>
          </p:cNvPr>
          <p:cNvSpPr>
            <a:spLocks noGrp="1"/>
          </p:cNvSpPr>
          <p:nvPr>
            <p:ph idx="1"/>
          </p:nvPr>
        </p:nvSpPr>
        <p:spPr/>
        <p:txBody>
          <a:bodyPr>
            <a:normAutofit fontScale="92500" lnSpcReduction="10000"/>
          </a:bodyPr>
          <a:lstStyle/>
          <a:p>
            <a:r>
              <a:rPr lang="en-US" dirty="0"/>
              <a:t>In the previous chapter, we used the term "variable" for x in the example (as shown below). It is actually an attribute of the class. Or you could say that class attributes are variables within a class:</a:t>
            </a:r>
          </a:p>
          <a:p>
            <a:pPr marL="400050" lvl="1" indent="0">
              <a:buNone/>
            </a:pPr>
            <a:r>
              <a:rPr lang="en-US" dirty="0"/>
              <a:t>Example :</a:t>
            </a:r>
          </a:p>
          <a:p>
            <a:pPr marL="400050" lvl="1" indent="0">
              <a:buNone/>
            </a:pPr>
            <a:r>
              <a:rPr lang="en-US" dirty="0"/>
              <a:t>Create a class called "Main" with two attributes: x and y</a:t>
            </a:r>
          </a:p>
          <a:p>
            <a:pPr marL="400050" lvl="1" indent="0">
              <a:buNone/>
            </a:pPr>
            <a:r>
              <a:rPr lang="en-US" dirty="0"/>
              <a:t>public class Main {</a:t>
            </a:r>
          </a:p>
          <a:p>
            <a:pPr marL="400050" lvl="1" indent="0">
              <a:buNone/>
            </a:pPr>
            <a:r>
              <a:rPr lang="en-US" dirty="0"/>
              <a:t>  int x = 5;</a:t>
            </a:r>
          </a:p>
          <a:p>
            <a:pPr marL="400050" lvl="1" indent="0">
              <a:buNone/>
            </a:pPr>
            <a:r>
              <a:rPr lang="en-US" dirty="0"/>
              <a:t>  int y = 3;</a:t>
            </a:r>
          </a:p>
          <a:p>
            <a:pPr marL="400050" lvl="1" indent="0">
              <a:buNone/>
            </a:pPr>
            <a:r>
              <a:rPr lang="en-US" dirty="0"/>
              <a:t>}</a:t>
            </a:r>
          </a:p>
          <a:p>
            <a:pPr marL="285750">
              <a:buFont typeface="Wingdings" panose="05000000000000000000" pitchFamily="2" charset="2"/>
              <a:buChar char="Ø"/>
            </a:pPr>
            <a:r>
              <a:rPr lang="en-US" dirty="0"/>
              <a:t>You can access attributes by creating an object of the class, and by using the dot syntax (.)</a:t>
            </a:r>
          </a:p>
          <a:p>
            <a:pPr marL="285750">
              <a:buFont typeface="Wingdings" panose="05000000000000000000" pitchFamily="2" charset="2"/>
              <a:buChar char="Ø"/>
            </a:pPr>
            <a:endParaRPr lang="en-US" dirty="0"/>
          </a:p>
        </p:txBody>
      </p:sp>
    </p:spTree>
    <p:extLst>
      <p:ext uri="{BB962C8B-B14F-4D97-AF65-F5344CB8AC3E}">
        <p14:creationId xmlns:p14="http://schemas.microsoft.com/office/powerpoint/2010/main" val="423134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4884-AD23-46E8-835B-759EFC4C51A7}"/>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 Class Methods :</a:t>
            </a:r>
            <a:endParaRPr lang="en-US" dirty="0"/>
          </a:p>
        </p:txBody>
      </p:sp>
      <p:sp>
        <p:nvSpPr>
          <p:cNvPr id="3" name="Content Placeholder 2">
            <a:extLst>
              <a:ext uri="{FF2B5EF4-FFF2-40B4-BE49-F238E27FC236}">
                <a16:creationId xmlns:a16="http://schemas.microsoft.com/office/drawing/2014/main" id="{B003819A-58D3-4F8E-9E55-17BF3CEEB7A0}"/>
              </a:ext>
            </a:extLst>
          </p:cNvPr>
          <p:cNvSpPr>
            <a:spLocks noGrp="1"/>
          </p:cNvSpPr>
          <p:nvPr>
            <p:ph idx="1"/>
          </p:nvPr>
        </p:nvSpPr>
        <p:spPr/>
        <p:txBody>
          <a:bodyPr>
            <a:normAutofit fontScale="92500" lnSpcReduction="10000"/>
          </a:bodyPr>
          <a:lstStyle/>
          <a:p>
            <a:r>
              <a:rPr lang="en-US" dirty="0"/>
              <a:t>You learned from the Java Methods chapter that methods are declared within a class, and that they are used to perform certain actions:</a:t>
            </a:r>
          </a:p>
          <a:p>
            <a:pPr marL="400050" lvl="1" indent="0">
              <a:buNone/>
            </a:pPr>
            <a:r>
              <a:rPr lang="en-US" dirty="0"/>
              <a:t>Example:</a:t>
            </a:r>
          </a:p>
          <a:p>
            <a:pPr marL="800100" lvl="2" indent="0">
              <a:buNone/>
            </a:pPr>
            <a:r>
              <a:rPr lang="en-US" dirty="0"/>
              <a:t>Create a method named </a:t>
            </a:r>
            <a:r>
              <a:rPr lang="en-US" dirty="0" err="1"/>
              <a:t>myMethod</a:t>
            </a:r>
            <a:r>
              <a:rPr lang="en-US" dirty="0"/>
              <a:t>() in Main:</a:t>
            </a:r>
          </a:p>
          <a:p>
            <a:pPr marL="800100" lvl="2" indent="0">
              <a:buNone/>
            </a:pPr>
            <a:r>
              <a:rPr lang="en-US" dirty="0"/>
              <a:t>public class Main {</a:t>
            </a:r>
          </a:p>
          <a:p>
            <a:pPr marL="800100" lvl="2" indent="0">
              <a:buNone/>
            </a:pPr>
            <a:r>
              <a:rPr lang="en-US" dirty="0"/>
              <a:t>  static void </a:t>
            </a:r>
            <a:r>
              <a:rPr lang="en-US" dirty="0" err="1"/>
              <a:t>myMethod</a:t>
            </a:r>
            <a:r>
              <a:rPr lang="en-US" dirty="0"/>
              <a:t>() {</a:t>
            </a:r>
          </a:p>
          <a:p>
            <a:pPr marL="800100" lvl="2" indent="0">
              <a:buNone/>
            </a:pPr>
            <a:r>
              <a:rPr lang="en-US" dirty="0"/>
              <a:t>    </a:t>
            </a:r>
            <a:r>
              <a:rPr lang="en-US" dirty="0" err="1"/>
              <a:t>System.out.println</a:t>
            </a:r>
            <a:r>
              <a:rPr lang="en-US" dirty="0"/>
              <a:t>("Hello World!");</a:t>
            </a:r>
          </a:p>
          <a:p>
            <a:pPr marL="800100" lvl="2" indent="0">
              <a:buNone/>
            </a:pPr>
            <a:r>
              <a:rPr lang="en-US" dirty="0"/>
              <a:t>  }</a:t>
            </a:r>
          </a:p>
          <a:p>
            <a:pPr marL="800100" lvl="2" indent="0">
              <a:buNone/>
            </a:pPr>
            <a:r>
              <a:rPr lang="en-US" dirty="0"/>
              <a:t>}</a:t>
            </a:r>
          </a:p>
          <a:p>
            <a:r>
              <a:rPr lang="en-US" dirty="0" err="1"/>
              <a:t>myMethod</a:t>
            </a:r>
            <a:r>
              <a:rPr lang="en-US" dirty="0"/>
              <a:t>() prints a text (the action), when it is called. To call a method, write the method's name followed by two parentheses () and a semicolon;</a:t>
            </a:r>
          </a:p>
        </p:txBody>
      </p:sp>
    </p:spTree>
    <p:extLst>
      <p:ext uri="{BB962C8B-B14F-4D97-AF65-F5344CB8AC3E}">
        <p14:creationId xmlns:p14="http://schemas.microsoft.com/office/powerpoint/2010/main" val="424777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37D12-C936-42F4-987F-406D18B5F35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Static vs. Non-Static :</a:t>
            </a:r>
            <a:endParaRPr lang="en-US" dirty="0"/>
          </a:p>
        </p:txBody>
      </p:sp>
      <p:sp>
        <p:nvSpPr>
          <p:cNvPr id="5" name="Content Placeholder 4">
            <a:extLst>
              <a:ext uri="{FF2B5EF4-FFF2-40B4-BE49-F238E27FC236}">
                <a16:creationId xmlns:a16="http://schemas.microsoft.com/office/drawing/2014/main" id="{20BE9469-6A63-4DA7-9A9D-4F15DFDDF6D0}"/>
              </a:ext>
            </a:extLst>
          </p:cNvPr>
          <p:cNvSpPr>
            <a:spLocks noGrp="1"/>
          </p:cNvSpPr>
          <p:nvPr>
            <p:ph sz="half" idx="1"/>
          </p:nvPr>
        </p:nvSpPr>
        <p:spPr/>
        <p:txBody>
          <a:bodyPr>
            <a:normAutofit fontScale="62500" lnSpcReduction="20000"/>
          </a:bodyPr>
          <a:lstStyle/>
          <a:p>
            <a:pPr marL="0" indent="0">
              <a:buNone/>
            </a:pPr>
            <a:r>
              <a:rPr lang="en-US" dirty="0"/>
              <a:t>public class Main {</a:t>
            </a:r>
          </a:p>
          <a:p>
            <a:pPr marL="0" indent="0">
              <a:buNone/>
            </a:pPr>
            <a:r>
              <a:rPr lang="en-US" dirty="0"/>
              <a:t>  </a:t>
            </a:r>
            <a:r>
              <a:rPr lang="en-US" dirty="0">
                <a:solidFill>
                  <a:schemeClr val="accent1"/>
                </a:solidFill>
              </a:rPr>
              <a:t>// Static method</a:t>
            </a:r>
          </a:p>
          <a:p>
            <a:pPr marL="0" indent="0">
              <a:buNone/>
            </a:pPr>
            <a:r>
              <a:rPr lang="en-US" dirty="0"/>
              <a:t>  static void </a:t>
            </a:r>
            <a:r>
              <a:rPr lang="en-US" dirty="0" err="1"/>
              <a:t>myStaticMethod</a:t>
            </a:r>
            <a:r>
              <a:rPr lang="en-US" dirty="0"/>
              <a:t>() {</a:t>
            </a:r>
          </a:p>
          <a:p>
            <a:pPr marL="0" indent="0">
              <a:buNone/>
            </a:pPr>
            <a:r>
              <a:rPr lang="en-US" dirty="0"/>
              <a:t>    </a:t>
            </a:r>
            <a:r>
              <a:rPr lang="en-US" dirty="0" err="1"/>
              <a:t>System.out.println</a:t>
            </a:r>
            <a:r>
              <a:rPr lang="en-US" dirty="0"/>
              <a:t>("Static methods can be called without creating objects");</a:t>
            </a:r>
          </a:p>
          <a:p>
            <a:pPr marL="0" indent="0">
              <a:buNone/>
            </a:pPr>
            <a:r>
              <a:rPr lang="en-US" dirty="0"/>
              <a:t>  }</a:t>
            </a:r>
          </a:p>
          <a:p>
            <a:pPr marL="0" indent="0">
              <a:buNone/>
            </a:pPr>
            <a:endParaRPr lang="en-US" dirty="0"/>
          </a:p>
        </p:txBody>
      </p:sp>
      <p:sp>
        <p:nvSpPr>
          <p:cNvPr id="6" name="Content Placeholder 5">
            <a:extLst>
              <a:ext uri="{FF2B5EF4-FFF2-40B4-BE49-F238E27FC236}">
                <a16:creationId xmlns:a16="http://schemas.microsoft.com/office/drawing/2014/main" id="{DB9162DF-CD66-4917-88EB-238422979B79}"/>
              </a:ext>
            </a:extLst>
          </p:cNvPr>
          <p:cNvSpPr>
            <a:spLocks noGrp="1"/>
          </p:cNvSpPr>
          <p:nvPr>
            <p:ph sz="half" idx="2"/>
          </p:nvPr>
        </p:nvSpPr>
        <p:spPr/>
        <p:txBody>
          <a:bodyPr>
            <a:normAutofit fontScale="62500" lnSpcReduction="20000"/>
          </a:bodyPr>
          <a:lstStyle/>
          <a:p>
            <a:pPr marL="0" indent="0">
              <a:buNone/>
            </a:pPr>
            <a:r>
              <a:rPr lang="en-US" dirty="0"/>
              <a:t> </a:t>
            </a:r>
            <a:r>
              <a:rPr lang="en-US" dirty="0">
                <a:solidFill>
                  <a:schemeClr val="accent1"/>
                </a:solidFill>
              </a:rPr>
              <a:t>// Public method</a:t>
            </a:r>
          </a:p>
          <a:p>
            <a:pPr marL="0" indent="0">
              <a:buNone/>
            </a:pPr>
            <a:r>
              <a:rPr lang="en-US" dirty="0"/>
              <a:t>  public void </a:t>
            </a:r>
            <a:r>
              <a:rPr lang="en-US" dirty="0" err="1"/>
              <a:t>myPublicMethod</a:t>
            </a:r>
            <a:r>
              <a:rPr lang="en-US" dirty="0"/>
              <a:t>() {</a:t>
            </a:r>
          </a:p>
          <a:p>
            <a:pPr marL="0" indent="0">
              <a:buNone/>
            </a:pPr>
            <a:r>
              <a:rPr lang="en-US" dirty="0"/>
              <a:t>    </a:t>
            </a:r>
            <a:r>
              <a:rPr lang="en-US" dirty="0" err="1"/>
              <a:t>System.out.println</a:t>
            </a:r>
            <a:r>
              <a:rPr lang="en-US" dirty="0"/>
              <a:t>("Public methods must be called by creating objects");</a:t>
            </a:r>
          </a:p>
          <a:p>
            <a:pPr marL="0" indent="0">
              <a:buNone/>
            </a:pPr>
            <a:r>
              <a:rPr lang="en-US" dirty="0"/>
              <a:t>  }</a:t>
            </a:r>
          </a:p>
          <a:p>
            <a:pPr marL="0" indent="0">
              <a:buNone/>
            </a:pPr>
            <a:r>
              <a:rPr lang="en-US" dirty="0"/>
              <a:t>  // Main method</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myStaticMethod</a:t>
            </a:r>
            <a:r>
              <a:rPr lang="en-US" dirty="0"/>
              <a:t>(); // Call the static method</a:t>
            </a:r>
          </a:p>
          <a:p>
            <a:pPr marL="0" indent="0">
              <a:buNone/>
            </a:pPr>
            <a:r>
              <a:rPr lang="en-US" dirty="0"/>
              <a:t>    // </a:t>
            </a:r>
            <a:r>
              <a:rPr lang="en-US" dirty="0" err="1"/>
              <a:t>myPublicMethod</a:t>
            </a:r>
            <a:r>
              <a:rPr lang="en-US" dirty="0"/>
              <a:t>(); This would compile an error</a:t>
            </a:r>
          </a:p>
          <a:p>
            <a:pPr marL="0" indent="0">
              <a:buNone/>
            </a:pPr>
            <a:r>
              <a:rPr lang="en-US" dirty="0"/>
              <a:t>    Main </a:t>
            </a:r>
            <a:r>
              <a:rPr lang="en-US" dirty="0" err="1"/>
              <a:t>myObj</a:t>
            </a:r>
            <a:r>
              <a:rPr lang="en-US" dirty="0"/>
              <a:t> = new Main(); // Create an object of Main</a:t>
            </a:r>
          </a:p>
          <a:p>
            <a:pPr marL="0" indent="0">
              <a:buNone/>
            </a:pPr>
            <a:r>
              <a:rPr lang="en-US" dirty="0"/>
              <a:t>    </a:t>
            </a:r>
            <a:r>
              <a:rPr lang="en-US" dirty="0" err="1"/>
              <a:t>myObj.myPublicMethod</a:t>
            </a:r>
            <a:r>
              <a:rPr lang="en-US" dirty="0"/>
              <a:t>(); // Call the public method on the object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245392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3008</Words>
  <Application>Microsoft Office PowerPoint</Application>
  <PresentationFormat>Widescreen</PresentationFormat>
  <Paragraphs>277</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Century Gothic</vt:lpstr>
      <vt:lpstr>Elephant</vt:lpstr>
      <vt:lpstr>Segoe UI</vt:lpstr>
      <vt:lpstr>Verdana</vt:lpstr>
      <vt:lpstr>Wingdings</vt:lpstr>
      <vt:lpstr>Wingdings 3</vt:lpstr>
      <vt:lpstr>Ion Boardroom</vt:lpstr>
      <vt:lpstr>OOPs Concept in Java</vt:lpstr>
      <vt:lpstr>Java OOP :</vt:lpstr>
      <vt:lpstr>Java - What are Classes and Objects? :</vt:lpstr>
      <vt:lpstr>Java Classes/Objects :</vt:lpstr>
      <vt:lpstr>Create a Class :</vt:lpstr>
      <vt:lpstr>Create an Object :</vt:lpstr>
      <vt:lpstr>Java Class Attributes :</vt:lpstr>
      <vt:lpstr>Java Class Methods :</vt:lpstr>
      <vt:lpstr>Static vs. Non-Static :</vt:lpstr>
      <vt:lpstr>Java Constructors :</vt:lpstr>
      <vt:lpstr>Modifiers :</vt:lpstr>
      <vt:lpstr>Java Encapsulation :</vt:lpstr>
      <vt:lpstr>Why Encapsulation? </vt:lpstr>
      <vt:lpstr>Java Inheritance (Subclass and Superclass)</vt:lpstr>
      <vt:lpstr>Java Inheritance Example :</vt:lpstr>
      <vt:lpstr>Java Polymorphism :</vt:lpstr>
      <vt:lpstr>Java Inner Classes :</vt:lpstr>
      <vt:lpstr>Java Abstraction : Abstract Classes and Methods </vt:lpstr>
      <vt:lpstr>Java Interface :</vt:lpstr>
      <vt:lpstr>Java Enums :</vt:lpstr>
      <vt:lpstr>Java User Input :</vt:lpstr>
      <vt:lpstr>Java ArrayList :</vt:lpstr>
      <vt:lpstr>Java Iterator :</vt:lpstr>
      <vt:lpstr>Java Exceptions :</vt:lpstr>
      <vt:lpstr>Java try and catch :</vt:lpstr>
      <vt:lpstr>Example of Try Catch Block :</vt:lpstr>
      <vt:lpstr>Finally Keyword :</vt:lpstr>
      <vt:lpstr>The throw keyword :</vt:lpstr>
      <vt:lpstr>Java Regular Expressions : RegEx</vt:lpstr>
      <vt:lpstr>Java Threads :</vt:lpstr>
      <vt:lpstr>Java Lambda Expressions :</vt:lpstr>
      <vt:lpstr>Java Files :</vt:lpstr>
      <vt:lpstr>Java File Handling  :</vt:lpstr>
      <vt:lpstr>Create a File :</vt:lpstr>
      <vt:lpstr>Write To a File :</vt:lpstr>
      <vt:lpstr>PowerPoint Presentation</vt:lpstr>
      <vt:lpstr>Example : Add two numbers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 in Java</dc:title>
  <dc:creator>SHASHWAT GUPTA</dc:creator>
  <cp:lastModifiedBy>SHASHWAT GUPTA</cp:lastModifiedBy>
  <cp:revision>1</cp:revision>
  <dcterms:created xsi:type="dcterms:W3CDTF">2022-03-12T17:01:14Z</dcterms:created>
  <dcterms:modified xsi:type="dcterms:W3CDTF">2022-03-12T17:59:44Z</dcterms:modified>
</cp:coreProperties>
</file>