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365396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70423B-AE4A-4BF4-A653-6D42E97198F2}"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285064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362611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17448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243943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1415471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365577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368649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311563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291117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308669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70423B-AE4A-4BF4-A653-6D42E97198F2}"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109466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70423B-AE4A-4BF4-A653-6D42E97198F2}"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311380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68331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1958909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770423B-AE4A-4BF4-A653-6D42E97198F2}" type="datetimeFigureOut">
              <a:rPr lang="en-US" smtClean="0"/>
              <a:t>3/12/2022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383335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70423B-AE4A-4BF4-A653-6D42E97198F2}"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5EB3F-23C3-44BB-B295-CA77E11A432C}" type="slidenum">
              <a:rPr lang="en-US" smtClean="0"/>
              <a:t>‹#›</a:t>
            </a:fld>
            <a:endParaRPr lang="en-US"/>
          </a:p>
        </p:txBody>
      </p:sp>
    </p:spTree>
    <p:extLst>
      <p:ext uri="{BB962C8B-B14F-4D97-AF65-F5344CB8AC3E}">
        <p14:creationId xmlns:p14="http://schemas.microsoft.com/office/powerpoint/2010/main" val="81321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70423B-AE4A-4BF4-A653-6D42E97198F2}" type="datetimeFigureOut">
              <a:rPr lang="en-US" smtClean="0"/>
              <a:t>3/12/2022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35EB3F-23C3-44BB-B295-CA77E11A432C}" type="slidenum">
              <a:rPr lang="en-US" smtClean="0"/>
              <a:t>‹#›</a:t>
            </a:fld>
            <a:endParaRPr lang="en-US"/>
          </a:p>
        </p:txBody>
      </p:sp>
    </p:spTree>
    <p:extLst>
      <p:ext uri="{BB962C8B-B14F-4D97-AF65-F5344CB8AC3E}">
        <p14:creationId xmlns:p14="http://schemas.microsoft.com/office/powerpoint/2010/main" val="23402835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s/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3906-FAD3-4A7B-8CFD-A478F903082B}"/>
              </a:ext>
            </a:extLst>
          </p:cNvPr>
          <p:cNvSpPr>
            <a:spLocks noGrp="1"/>
          </p:cNvSpPr>
          <p:nvPr>
            <p:ph type="ctrTitle"/>
          </p:nvPr>
        </p:nvSpPr>
        <p:spPr/>
        <p:txBody>
          <a:bodyPr/>
          <a:lstStyle/>
          <a:p>
            <a:r>
              <a:rPr lang="en-US" dirty="0"/>
              <a:t>Java Basics </a:t>
            </a:r>
          </a:p>
        </p:txBody>
      </p:sp>
      <p:sp>
        <p:nvSpPr>
          <p:cNvPr id="3" name="Subtitle 2">
            <a:extLst>
              <a:ext uri="{FF2B5EF4-FFF2-40B4-BE49-F238E27FC236}">
                <a16:creationId xmlns:a16="http://schemas.microsoft.com/office/drawing/2014/main" id="{4594FE17-5B99-4D5C-8A72-C309EFA1925F}"/>
              </a:ext>
            </a:extLst>
          </p:cNvPr>
          <p:cNvSpPr>
            <a:spLocks noGrp="1"/>
          </p:cNvSpPr>
          <p:nvPr>
            <p:ph type="subTitle" idx="1"/>
          </p:nvPr>
        </p:nvSpPr>
        <p:spPr/>
        <p:txBody>
          <a:bodyPr/>
          <a:lstStyle/>
          <a:p>
            <a:r>
              <a:rPr lang="en-US" dirty="0"/>
              <a:t>~by Amar Upadhyay</a:t>
            </a:r>
          </a:p>
        </p:txBody>
      </p:sp>
    </p:spTree>
    <p:extLst>
      <p:ext uri="{BB962C8B-B14F-4D97-AF65-F5344CB8AC3E}">
        <p14:creationId xmlns:p14="http://schemas.microsoft.com/office/powerpoint/2010/main" val="51209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EACE-EA08-4E03-8D0D-1FC5E532AABB}"/>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Java Multi-line Comments:</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916B235F-3C94-4AAB-82F4-EAB8BEA5C309}"/>
              </a:ext>
            </a:extLst>
          </p:cNvPr>
          <p:cNvSpPr>
            <a:spLocks noGrp="1"/>
          </p:cNvSpPr>
          <p:nvPr>
            <p:ph idx="1"/>
          </p:nvPr>
        </p:nvSpPr>
        <p:spPr/>
        <p:txBody>
          <a:bodyPr/>
          <a:lstStyle/>
          <a:p>
            <a:pPr>
              <a:buFont typeface="Wingdings" panose="05000000000000000000" pitchFamily="2" charset="2"/>
              <a:buChar char="Ø"/>
            </a:pPr>
            <a:r>
              <a:rPr lang="en-US" dirty="0"/>
              <a:t>Multi-line comments start with /* and ends with */.</a:t>
            </a:r>
          </a:p>
          <a:p>
            <a:pPr>
              <a:buFont typeface="Wingdings" panose="05000000000000000000" pitchFamily="2" charset="2"/>
              <a:buChar char="Ø"/>
            </a:pPr>
            <a:r>
              <a:rPr lang="en-US" dirty="0"/>
              <a:t>Any text between /* and */ will be ignored by Java.</a:t>
            </a:r>
          </a:p>
          <a:p>
            <a:pPr>
              <a:buFont typeface="Wingdings" panose="05000000000000000000" pitchFamily="2" charset="2"/>
              <a:buChar char="Ø"/>
            </a:pPr>
            <a:r>
              <a:rPr lang="en-US" dirty="0"/>
              <a:t>This example uses a multi-line comment (a comment block) to explain the code:</a:t>
            </a:r>
          </a:p>
          <a:p>
            <a:pPr>
              <a:buFont typeface="Wingdings" panose="05000000000000000000" pitchFamily="2" charset="2"/>
              <a:buChar char="Ø"/>
            </a:pPr>
            <a:r>
              <a:rPr lang="en-US" dirty="0"/>
              <a:t>Example :</a:t>
            </a:r>
          </a:p>
          <a:p>
            <a:pPr marL="400050" lvl="1" indent="0">
              <a:buNone/>
            </a:pPr>
            <a:r>
              <a:rPr lang="en-US" dirty="0"/>
              <a:t>/* The code below will print the words Hello World</a:t>
            </a:r>
          </a:p>
          <a:p>
            <a:pPr marL="400050" lvl="1" indent="0">
              <a:buNone/>
            </a:pPr>
            <a:r>
              <a:rPr lang="en-US" dirty="0"/>
              <a:t>to the screen, and it is amazing */</a:t>
            </a:r>
          </a:p>
          <a:p>
            <a:pPr marL="400050" lvl="1" indent="0">
              <a:buNone/>
            </a:pPr>
            <a:r>
              <a:rPr lang="en-US" dirty="0"/>
              <a:t>System.out.println("Hello World");</a:t>
            </a:r>
          </a:p>
        </p:txBody>
      </p:sp>
    </p:spTree>
    <p:extLst>
      <p:ext uri="{BB962C8B-B14F-4D97-AF65-F5344CB8AC3E}">
        <p14:creationId xmlns:p14="http://schemas.microsoft.com/office/powerpoint/2010/main" val="295286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15EE-0FEF-479F-98B6-8BA56E0BF212}"/>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Java Variables</a:t>
            </a:r>
            <a:endParaRPr lang="en-US" dirty="0">
              <a:solidFill>
                <a:schemeClr val="tx1"/>
              </a:solidFill>
            </a:endParaRPr>
          </a:p>
        </p:txBody>
      </p:sp>
      <p:sp>
        <p:nvSpPr>
          <p:cNvPr id="3" name="Content Placeholder 2">
            <a:extLst>
              <a:ext uri="{FF2B5EF4-FFF2-40B4-BE49-F238E27FC236}">
                <a16:creationId xmlns:a16="http://schemas.microsoft.com/office/drawing/2014/main" id="{55626CAC-BFA9-4C85-BD01-2A8A87052A7D}"/>
              </a:ext>
            </a:extLst>
          </p:cNvPr>
          <p:cNvSpPr>
            <a:spLocks noGrp="1"/>
          </p:cNvSpPr>
          <p:nvPr>
            <p:ph idx="1"/>
          </p:nvPr>
        </p:nvSpPr>
        <p:spPr/>
        <p:txBody>
          <a:bodyPr>
            <a:normAutofit/>
          </a:bodyPr>
          <a:lstStyle/>
          <a:p>
            <a:r>
              <a:rPr lang="en-US" sz="1600" dirty="0"/>
              <a:t>Variables are containers for storing data values.</a:t>
            </a:r>
          </a:p>
          <a:p>
            <a:r>
              <a:rPr lang="en-US" sz="1600" dirty="0"/>
              <a:t>In Java, there are different types of variables, for example:</a:t>
            </a:r>
          </a:p>
          <a:p>
            <a:pPr marL="0" indent="0">
              <a:buNone/>
            </a:pPr>
            <a:endParaRPr lang="en-US" sz="1600" dirty="0"/>
          </a:p>
          <a:p>
            <a:pPr>
              <a:buFont typeface="Wingdings" panose="05000000000000000000" pitchFamily="2" charset="2"/>
              <a:buChar char="q"/>
            </a:pPr>
            <a:r>
              <a:rPr lang="en-US" sz="1600" dirty="0"/>
              <a:t>String - stores text, such as "Hello". String values are surrounded by double quotes</a:t>
            </a:r>
          </a:p>
          <a:p>
            <a:pPr>
              <a:buFont typeface="Wingdings" panose="05000000000000000000" pitchFamily="2" charset="2"/>
              <a:buChar char="q"/>
            </a:pPr>
            <a:r>
              <a:rPr lang="en-US" sz="1600" dirty="0"/>
              <a:t>int - stores integers (whole numbers), without decimals, such as 123 or -123</a:t>
            </a:r>
          </a:p>
          <a:p>
            <a:pPr>
              <a:buFont typeface="Wingdings" panose="05000000000000000000" pitchFamily="2" charset="2"/>
              <a:buChar char="q"/>
            </a:pPr>
            <a:r>
              <a:rPr lang="en-US" sz="1600" dirty="0"/>
              <a:t>float - stores floating point numbers, with decimals, such as 19.99 or -19.99</a:t>
            </a:r>
          </a:p>
          <a:p>
            <a:pPr>
              <a:buFont typeface="Wingdings" panose="05000000000000000000" pitchFamily="2" charset="2"/>
              <a:buChar char="q"/>
            </a:pPr>
            <a:r>
              <a:rPr lang="en-US" sz="1600" dirty="0"/>
              <a:t>char - stores single characters, such as 'a' or 'B'. Char values are surrounded by single quotes</a:t>
            </a:r>
          </a:p>
          <a:p>
            <a:pPr>
              <a:buFont typeface="Wingdings" panose="05000000000000000000" pitchFamily="2" charset="2"/>
              <a:buChar char="q"/>
            </a:pPr>
            <a:r>
              <a:rPr lang="en-US" sz="1600" dirty="0"/>
              <a:t>Boolean - stores values with two states: true or false</a:t>
            </a:r>
          </a:p>
        </p:txBody>
      </p:sp>
    </p:spTree>
    <p:extLst>
      <p:ext uri="{BB962C8B-B14F-4D97-AF65-F5344CB8AC3E}">
        <p14:creationId xmlns:p14="http://schemas.microsoft.com/office/powerpoint/2010/main" val="129710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39D7-74CA-4E5C-AEF9-24E3A02F1972}"/>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Declaring (Creating) Variables</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E72CAE54-64EB-447E-9637-49F33D81DE82}"/>
              </a:ext>
            </a:extLst>
          </p:cNvPr>
          <p:cNvSpPr>
            <a:spLocks noGrp="1"/>
          </p:cNvSpPr>
          <p:nvPr>
            <p:ph idx="1"/>
          </p:nvPr>
        </p:nvSpPr>
        <p:spPr/>
        <p:txBody>
          <a:bodyPr/>
          <a:lstStyle/>
          <a:p>
            <a:pPr marL="0" indent="0">
              <a:buNone/>
            </a:pPr>
            <a:r>
              <a:rPr lang="en-US" dirty="0"/>
              <a:t>type </a:t>
            </a:r>
            <a:r>
              <a:rPr lang="en-US" dirty="0" err="1"/>
              <a:t>variableName</a:t>
            </a:r>
            <a:r>
              <a:rPr lang="en-US" dirty="0"/>
              <a:t> = value;</a:t>
            </a:r>
          </a:p>
        </p:txBody>
      </p:sp>
    </p:spTree>
    <p:extLst>
      <p:ext uri="{BB962C8B-B14F-4D97-AF65-F5344CB8AC3E}">
        <p14:creationId xmlns:p14="http://schemas.microsoft.com/office/powerpoint/2010/main" val="380386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D3D7-DF2A-4B38-B19B-205AA1B41723}"/>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Java Data Types</a:t>
            </a:r>
            <a:r>
              <a:rPr lang="en-US" dirty="0">
                <a:solidFill>
                  <a:schemeClr val="tx1"/>
                </a:solidFill>
                <a:latin typeface="Segoe UI" panose="020B0502040204020203" pitchFamily="34" charset="0"/>
              </a:rPr>
              <a:t>:</a:t>
            </a:r>
            <a:br>
              <a:rPr lang="en-US" b="0" i="0" dirty="0">
                <a:solidFill>
                  <a:schemeClr val="tx1"/>
                </a:solidFill>
                <a:effectLst/>
                <a:latin typeface="Verdana" panose="020B0604030504040204" pitchFamily="34" charset="0"/>
              </a:rPr>
            </a:b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1088F7FF-27A9-4325-8D4D-A32002122173}"/>
              </a:ext>
            </a:extLst>
          </p:cNvPr>
          <p:cNvSpPr>
            <a:spLocks noGrp="1"/>
          </p:cNvSpPr>
          <p:nvPr>
            <p:ph idx="1"/>
          </p:nvPr>
        </p:nvSpPr>
        <p:spPr/>
        <p:txBody>
          <a:bodyPr/>
          <a:lstStyle/>
          <a:p>
            <a:r>
              <a:rPr lang="en-US" dirty="0"/>
              <a:t>Data types are divided into two groups:</a:t>
            </a:r>
          </a:p>
          <a:p>
            <a:endParaRPr lang="en-US" dirty="0"/>
          </a:p>
          <a:p>
            <a:pPr>
              <a:buFont typeface="Wingdings" panose="05000000000000000000" pitchFamily="2" charset="2"/>
              <a:buChar char="q"/>
            </a:pPr>
            <a:r>
              <a:rPr lang="en-US" dirty="0"/>
              <a:t>Primitive data types - </a:t>
            </a:r>
            <a:r>
              <a:rPr lang="en-US" b="0" i="0" dirty="0">
                <a:effectLst/>
                <a:latin typeface="Verdana" panose="020B0604030504040204" pitchFamily="34" charset="0"/>
              </a:rPr>
              <a:t>A primitive data type specifies the size and type of variable values, and it has no additional methods.</a:t>
            </a:r>
            <a:endParaRPr lang="en-US" dirty="0"/>
          </a:p>
          <a:p>
            <a:pPr marL="400050" lvl="1" indent="0">
              <a:buNone/>
            </a:pPr>
            <a:r>
              <a:rPr lang="en-US" dirty="0"/>
              <a:t> includes byte, short, int, long, float, double, </a:t>
            </a:r>
            <a:r>
              <a:rPr lang="en-US" dirty="0" err="1"/>
              <a:t>boolean</a:t>
            </a:r>
            <a:r>
              <a:rPr lang="en-US" dirty="0"/>
              <a:t> and char</a:t>
            </a:r>
          </a:p>
          <a:p>
            <a:pPr>
              <a:buFont typeface="Wingdings" panose="05000000000000000000" pitchFamily="2" charset="2"/>
              <a:buChar char="q"/>
            </a:pPr>
            <a:r>
              <a:rPr lang="en-US" dirty="0"/>
              <a:t>Non-primitive data types – </a:t>
            </a:r>
            <a:r>
              <a:rPr lang="en-US" b="0" i="0" dirty="0">
                <a:effectLst/>
                <a:latin typeface="Verdana" panose="020B0604030504040204" pitchFamily="34" charset="0"/>
              </a:rPr>
              <a:t>Non-primitive data types are called </a:t>
            </a:r>
            <a:r>
              <a:rPr lang="en-US" b="1" i="0" dirty="0">
                <a:effectLst/>
                <a:latin typeface="Verdana" panose="020B0604030504040204" pitchFamily="34" charset="0"/>
              </a:rPr>
              <a:t>reference types</a:t>
            </a:r>
            <a:r>
              <a:rPr lang="en-US" b="0" i="0" dirty="0">
                <a:effectLst/>
                <a:latin typeface="Verdana" panose="020B0604030504040204" pitchFamily="34" charset="0"/>
              </a:rPr>
              <a:t> because they refer to objects.</a:t>
            </a:r>
            <a:endParaRPr lang="en-US" dirty="0"/>
          </a:p>
          <a:p>
            <a:pPr marL="400050" lvl="1" indent="0">
              <a:buNone/>
            </a:pPr>
            <a:r>
              <a:rPr lang="en-US" dirty="0"/>
              <a:t> such as String, Arrays and Classes (you will learn more about these in a later chapter)</a:t>
            </a:r>
          </a:p>
          <a:p>
            <a:endParaRPr lang="en-US" dirty="0"/>
          </a:p>
        </p:txBody>
      </p:sp>
    </p:spTree>
    <p:extLst>
      <p:ext uri="{BB962C8B-B14F-4D97-AF65-F5344CB8AC3E}">
        <p14:creationId xmlns:p14="http://schemas.microsoft.com/office/powerpoint/2010/main" val="277002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9827-A201-4EA6-AD8C-0F84184FBEE9}"/>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Java Type Casting:</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FFC397C5-62AF-4405-97A2-723636B3EF40}"/>
              </a:ext>
            </a:extLst>
          </p:cNvPr>
          <p:cNvSpPr>
            <a:spLocks noGrp="1"/>
          </p:cNvSpPr>
          <p:nvPr>
            <p:ph idx="1"/>
          </p:nvPr>
        </p:nvSpPr>
        <p:spPr/>
        <p:txBody>
          <a:bodyPr>
            <a:normAutofit/>
          </a:bodyPr>
          <a:lstStyle/>
          <a:p>
            <a:r>
              <a:rPr lang="en-US" sz="1600"/>
              <a:t>Type casting is when you assign a value of one primitive data type to another type.</a:t>
            </a:r>
          </a:p>
          <a:p>
            <a:endParaRPr lang="en-US" sz="1600"/>
          </a:p>
          <a:p>
            <a:r>
              <a:rPr lang="en-US" sz="1600"/>
              <a:t>In Java, there are two types of casting:</a:t>
            </a:r>
          </a:p>
          <a:p>
            <a:endParaRPr lang="en-US" sz="1600"/>
          </a:p>
          <a:p>
            <a:r>
              <a:rPr lang="en-US" sz="1600"/>
              <a:t>Widening Casting (automatically) - converting a smaller type to a larger type size</a:t>
            </a:r>
          </a:p>
          <a:p>
            <a:r>
              <a:rPr lang="en-US" sz="1600"/>
              <a:t>byte -&gt; short -&gt; char -&gt; int -&gt; long -&gt; float -&gt; double</a:t>
            </a:r>
          </a:p>
          <a:p>
            <a:endParaRPr lang="en-US" sz="1600"/>
          </a:p>
          <a:p>
            <a:r>
              <a:rPr lang="en-US" sz="1600"/>
              <a:t>Narrowing Casting (manually) - converting a larger type to a smaller size type</a:t>
            </a:r>
          </a:p>
          <a:p>
            <a:r>
              <a:rPr lang="en-US" sz="1600"/>
              <a:t>double -&gt; float -&gt; long -&gt; int -&gt; char -&gt; short -&gt; byte</a:t>
            </a:r>
            <a:endParaRPr lang="en-US" sz="1600" dirty="0"/>
          </a:p>
        </p:txBody>
      </p:sp>
    </p:spTree>
    <p:extLst>
      <p:ext uri="{BB962C8B-B14F-4D97-AF65-F5344CB8AC3E}">
        <p14:creationId xmlns:p14="http://schemas.microsoft.com/office/powerpoint/2010/main" val="246832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AD98-1728-4BBF-84C9-CBBD4A1EA9F4}"/>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Java Operators:</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E5628D73-AD43-4E11-AEDF-53FEA2265F0B}"/>
              </a:ext>
            </a:extLst>
          </p:cNvPr>
          <p:cNvSpPr>
            <a:spLocks noGrp="1"/>
          </p:cNvSpPr>
          <p:nvPr>
            <p:ph idx="1"/>
          </p:nvPr>
        </p:nvSpPr>
        <p:spPr/>
        <p:txBody>
          <a:bodyPr>
            <a:normAutofit/>
          </a:bodyPr>
          <a:lstStyle/>
          <a:p>
            <a:r>
              <a:rPr lang="en-US" sz="1800" dirty="0"/>
              <a:t>Operators are used to perform operations on variables and values.</a:t>
            </a:r>
          </a:p>
          <a:p>
            <a:r>
              <a:rPr lang="en-US" sz="1800" dirty="0"/>
              <a:t>In the example below, we use the + operator to add together two values:</a:t>
            </a:r>
          </a:p>
          <a:p>
            <a:pPr marL="0" indent="0">
              <a:buNone/>
            </a:pPr>
            <a:r>
              <a:rPr lang="en-US" sz="1800" dirty="0"/>
              <a:t>      e.g., int x = 100 + 50;</a:t>
            </a:r>
          </a:p>
          <a:p>
            <a:pPr marL="0" indent="0">
              <a:buNone/>
            </a:pPr>
            <a:endParaRPr lang="en-US" sz="1800" b="1" dirty="0"/>
          </a:p>
          <a:p>
            <a:pPr>
              <a:buFont typeface="Wingdings" panose="05000000000000000000" pitchFamily="2" charset="2"/>
              <a:buChar char="Ø"/>
            </a:pPr>
            <a:r>
              <a:rPr lang="en-US" sz="1800" dirty="0"/>
              <a:t>Java divides the operators into the following groups:</a:t>
            </a:r>
          </a:p>
          <a:p>
            <a:pPr>
              <a:buFont typeface="Wingdings" panose="05000000000000000000" pitchFamily="2" charset="2"/>
              <a:buChar char="q"/>
            </a:pPr>
            <a:r>
              <a:rPr lang="en-US" sz="1800" dirty="0"/>
              <a:t>Arithmetic operators</a:t>
            </a:r>
          </a:p>
          <a:p>
            <a:pPr>
              <a:buFont typeface="Wingdings" panose="05000000000000000000" pitchFamily="2" charset="2"/>
              <a:buChar char="q"/>
            </a:pPr>
            <a:r>
              <a:rPr lang="en-US" sz="1800" dirty="0"/>
              <a:t>Assignment operators</a:t>
            </a:r>
          </a:p>
          <a:p>
            <a:pPr>
              <a:buFont typeface="Wingdings" panose="05000000000000000000" pitchFamily="2" charset="2"/>
              <a:buChar char="q"/>
            </a:pPr>
            <a:r>
              <a:rPr lang="en-US" sz="1800" dirty="0"/>
              <a:t>Comparison operators</a:t>
            </a:r>
          </a:p>
          <a:p>
            <a:pPr>
              <a:buFont typeface="Wingdings" panose="05000000000000000000" pitchFamily="2" charset="2"/>
              <a:buChar char="q"/>
            </a:pPr>
            <a:r>
              <a:rPr lang="en-US" sz="1800" dirty="0"/>
              <a:t>Logical operators</a:t>
            </a:r>
          </a:p>
          <a:p>
            <a:pPr>
              <a:buFont typeface="Wingdings" panose="05000000000000000000" pitchFamily="2" charset="2"/>
              <a:buChar char="q"/>
            </a:pPr>
            <a:r>
              <a:rPr lang="en-US" sz="1800" dirty="0"/>
              <a:t>Bitwise operators</a:t>
            </a:r>
          </a:p>
        </p:txBody>
      </p:sp>
    </p:spTree>
    <p:extLst>
      <p:ext uri="{BB962C8B-B14F-4D97-AF65-F5344CB8AC3E}">
        <p14:creationId xmlns:p14="http://schemas.microsoft.com/office/powerpoint/2010/main" val="168024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BA2C-17F1-47DE-B8CE-BCE63F5A83FA}"/>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Java Strings</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D3EF7AC7-0781-42E2-A798-F136706AF6F9}"/>
              </a:ext>
            </a:extLst>
          </p:cNvPr>
          <p:cNvSpPr>
            <a:spLocks noGrp="1"/>
          </p:cNvSpPr>
          <p:nvPr>
            <p:ph idx="1"/>
          </p:nvPr>
        </p:nvSpPr>
        <p:spPr/>
        <p:txBody>
          <a:bodyPr>
            <a:normAutofit lnSpcReduction="10000"/>
          </a:bodyPr>
          <a:lstStyle/>
          <a:p>
            <a:r>
              <a:rPr lang="en-US" sz="1400" dirty="0"/>
              <a:t>Strings are used for storing text.</a:t>
            </a:r>
          </a:p>
          <a:p>
            <a:r>
              <a:rPr lang="en-US" sz="1400" dirty="0"/>
              <a:t>A String variable contains a collection of characters surrounded by double quotes:</a:t>
            </a:r>
          </a:p>
          <a:p>
            <a:pPr marL="0" indent="0">
              <a:buNone/>
            </a:pPr>
            <a:r>
              <a:rPr lang="en-US" sz="1400" dirty="0"/>
              <a:t>    e.g., String greeting = "Hello";</a:t>
            </a:r>
          </a:p>
          <a:p>
            <a:pPr marL="0" indent="0">
              <a:buNone/>
            </a:pPr>
            <a:endParaRPr lang="en-US" sz="1400" dirty="0"/>
          </a:p>
          <a:p>
            <a:pPr>
              <a:buFont typeface="Wingdings" panose="05000000000000000000" pitchFamily="2" charset="2"/>
              <a:buChar char="v"/>
            </a:pPr>
            <a:r>
              <a:rPr lang="en-US" sz="1400" b="1" i="0" dirty="0">
                <a:effectLst/>
                <a:latin typeface="Segoe UI" panose="020B0502040204020203" pitchFamily="34" charset="0"/>
              </a:rPr>
              <a:t>String Length :</a:t>
            </a:r>
            <a:r>
              <a:rPr lang="en-US" sz="1400" b="0" i="0" dirty="0">
                <a:effectLst/>
                <a:latin typeface="Segoe UI" panose="020B0502040204020203" pitchFamily="34" charset="0"/>
              </a:rPr>
              <a:t> A String in Java is actually an object, which contain methods that can perform certain operations on strings. For example, the length of a string can be found with the length() method:</a:t>
            </a:r>
          </a:p>
          <a:p>
            <a:pPr marL="400050" lvl="1" indent="0">
              <a:buNone/>
            </a:pPr>
            <a:r>
              <a:rPr lang="en-US" sz="1400" b="0" i="0" dirty="0">
                <a:effectLst/>
                <a:latin typeface="Segoe UI" panose="020B0502040204020203" pitchFamily="34" charset="0"/>
              </a:rPr>
              <a:t>String txt = "ABCDEFGHIJKLMNOPQRSTUVWXYZ";</a:t>
            </a:r>
          </a:p>
          <a:p>
            <a:pPr marL="400050" lvl="1" indent="0">
              <a:buNone/>
            </a:pPr>
            <a:r>
              <a:rPr lang="en-US" sz="1400" b="0" i="0" dirty="0">
                <a:effectLst/>
                <a:latin typeface="Segoe UI" panose="020B0502040204020203" pitchFamily="34" charset="0"/>
              </a:rPr>
              <a:t>System.out.println("The length of the txt string is: " + </a:t>
            </a:r>
            <a:r>
              <a:rPr lang="en-US" sz="1400" b="0" i="0" dirty="0" err="1">
                <a:effectLst/>
                <a:latin typeface="Segoe UI" panose="020B0502040204020203" pitchFamily="34" charset="0"/>
              </a:rPr>
              <a:t>txt.length</a:t>
            </a:r>
            <a:r>
              <a:rPr lang="en-US" sz="1400" b="0" i="0" dirty="0">
                <a:effectLst/>
                <a:latin typeface="Segoe UI" panose="020B0502040204020203" pitchFamily="34" charset="0"/>
              </a:rPr>
              <a:t>());</a:t>
            </a:r>
          </a:p>
          <a:p>
            <a:pPr marL="400050" lvl="1" indent="0">
              <a:buNone/>
            </a:pPr>
            <a:endParaRPr lang="en-US" sz="1400" dirty="0">
              <a:latin typeface="Segoe UI" panose="020B0502040204020203" pitchFamily="34" charset="0"/>
            </a:endParaRPr>
          </a:p>
          <a:p>
            <a:pPr>
              <a:buFont typeface="Wingdings" panose="05000000000000000000" pitchFamily="2" charset="2"/>
              <a:buChar char="v"/>
            </a:pPr>
            <a:r>
              <a:rPr lang="en-US" sz="1400" b="1" i="0" dirty="0">
                <a:effectLst/>
                <a:latin typeface="Segoe UI" panose="020B0502040204020203" pitchFamily="34" charset="0"/>
              </a:rPr>
              <a:t>More String Methods : </a:t>
            </a:r>
            <a:r>
              <a:rPr lang="en-US" sz="1400" i="0" dirty="0">
                <a:effectLst/>
                <a:latin typeface="Segoe UI" panose="020B0502040204020203" pitchFamily="34" charset="0"/>
              </a:rPr>
              <a:t>There are many string methods available, for example </a:t>
            </a:r>
            <a:r>
              <a:rPr lang="en-US" sz="1400" i="0" dirty="0" err="1">
                <a:effectLst/>
                <a:latin typeface="Segoe UI" panose="020B0502040204020203" pitchFamily="34" charset="0"/>
              </a:rPr>
              <a:t>toUpperCase</a:t>
            </a:r>
            <a:r>
              <a:rPr lang="en-US" sz="1400" i="0" dirty="0">
                <a:effectLst/>
                <a:latin typeface="Segoe UI" panose="020B0502040204020203" pitchFamily="34" charset="0"/>
              </a:rPr>
              <a:t>() and </a:t>
            </a:r>
            <a:r>
              <a:rPr lang="en-US" sz="1400" i="0" dirty="0" err="1">
                <a:effectLst/>
                <a:latin typeface="Segoe UI" panose="020B0502040204020203" pitchFamily="34" charset="0"/>
              </a:rPr>
              <a:t>toLowerCase</a:t>
            </a:r>
            <a:r>
              <a:rPr lang="en-US" sz="1400" i="0" dirty="0">
                <a:effectLst/>
                <a:latin typeface="Segoe UI" panose="020B0502040204020203" pitchFamily="34" charset="0"/>
              </a:rPr>
              <a:t>():</a:t>
            </a:r>
          </a:p>
          <a:p>
            <a:pPr marL="400050" lvl="1" indent="0">
              <a:buNone/>
            </a:pPr>
            <a:r>
              <a:rPr lang="en-US" sz="1400" i="0" dirty="0">
                <a:effectLst/>
                <a:latin typeface="Segoe UI" panose="020B0502040204020203" pitchFamily="34" charset="0"/>
              </a:rPr>
              <a:t>String txt = "Hello World";</a:t>
            </a:r>
          </a:p>
          <a:p>
            <a:pPr marL="400050" lvl="1" indent="0">
              <a:buNone/>
            </a:pPr>
            <a:r>
              <a:rPr lang="en-US" sz="1400" i="0" dirty="0">
                <a:effectLst/>
                <a:latin typeface="Segoe UI" panose="020B0502040204020203" pitchFamily="34" charset="0"/>
              </a:rPr>
              <a:t>System.out.println(</a:t>
            </a:r>
            <a:r>
              <a:rPr lang="en-US" sz="1400" i="0" dirty="0" err="1">
                <a:effectLst/>
                <a:latin typeface="Segoe UI" panose="020B0502040204020203" pitchFamily="34" charset="0"/>
              </a:rPr>
              <a:t>txt.toUpperCase</a:t>
            </a:r>
            <a:r>
              <a:rPr lang="en-US" sz="1400" i="0" dirty="0">
                <a:effectLst/>
                <a:latin typeface="Segoe UI" panose="020B0502040204020203" pitchFamily="34" charset="0"/>
              </a:rPr>
              <a:t>());   // Outputs "HELLO WORLD"</a:t>
            </a:r>
          </a:p>
          <a:p>
            <a:pPr marL="400050" lvl="1" indent="0">
              <a:buNone/>
            </a:pPr>
            <a:r>
              <a:rPr lang="en-US" sz="1400" i="0" dirty="0">
                <a:effectLst/>
                <a:latin typeface="Segoe UI" panose="020B0502040204020203" pitchFamily="34" charset="0"/>
              </a:rPr>
              <a:t>System.out.println(</a:t>
            </a:r>
            <a:r>
              <a:rPr lang="en-US" sz="1400" i="0" dirty="0" err="1">
                <a:effectLst/>
                <a:latin typeface="Segoe UI" panose="020B0502040204020203" pitchFamily="34" charset="0"/>
              </a:rPr>
              <a:t>txt.toLowerCase</a:t>
            </a:r>
            <a:r>
              <a:rPr lang="en-US" sz="1400" i="0" dirty="0">
                <a:effectLst/>
                <a:latin typeface="Segoe UI" panose="020B0502040204020203" pitchFamily="34" charset="0"/>
              </a:rPr>
              <a:t>());   // Outputs "hello world"</a:t>
            </a:r>
          </a:p>
          <a:p>
            <a:pPr marL="0" indent="0">
              <a:buNone/>
            </a:pPr>
            <a:endParaRPr lang="en-US" sz="1400" dirty="0"/>
          </a:p>
        </p:txBody>
      </p:sp>
    </p:spTree>
    <p:extLst>
      <p:ext uri="{BB962C8B-B14F-4D97-AF65-F5344CB8AC3E}">
        <p14:creationId xmlns:p14="http://schemas.microsoft.com/office/powerpoint/2010/main" val="390058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F3C93-718E-4D50-9DCC-F426FCB961D7}"/>
              </a:ext>
            </a:extLst>
          </p:cNvPr>
          <p:cNvSpPr>
            <a:spLocks noGrp="1"/>
          </p:cNvSpPr>
          <p:nvPr>
            <p:ph idx="1"/>
          </p:nvPr>
        </p:nvSpPr>
        <p:spPr>
          <a:xfrm>
            <a:off x="1103312" y="373224"/>
            <a:ext cx="8946541" cy="5875175"/>
          </a:xfrm>
        </p:spPr>
        <p:txBody>
          <a:bodyPr/>
          <a:lstStyle/>
          <a:p>
            <a:pPr>
              <a:buFont typeface="Wingdings" panose="05000000000000000000" pitchFamily="2" charset="2"/>
              <a:buChar char="v"/>
            </a:pPr>
            <a:r>
              <a:rPr lang="en-US" b="1" i="0" dirty="0">
                <a:effectLst/>
                <a:latin typeface="Segoe UI" panose="020B0502040204020203" pitchFamily="34" charset="0"/>
              </a:rPr>
              <a:t>Finding a Character in a String :</a:t>
            </a:r>
          </a:p>
          <a:p>
            <a:pPr marL="800100" lvl="2" indent="0">
              <a:buNone/>
            </a:pPr>
            <a:r>
              <a:rPr lang="en-US" sz="1400" b="0" i="0" dirty="0">
                <a:effectLst/>
                <a:latin typeface="Segoe UI" panose="020B0502040204020203" pitchFamily="34" charset="0"/>
              </a:rPr>
              <a:t>String txt = "Please locate where 'locate' occurs!";</a:t>
            </a:r>
          </a:p>
          <a:p>
            <a:pPr marL="800100" lvl="2" indent="0">
              <a:buNone/>
            </a:pPr>
            <a:r>
              <a:rPr lang="en-US" sz="1400" b="0" i="0" dirty="0">
                <a:effectLst/>
                <a:latin typeface="Segoe UI" panose="020B0502040204020203" pitchFamily="34" charset="0"/>
              </a:rPr>
              <a:t>System.out.println(</a:t>
            </a:r>
            <a:r>
              <a:rPr lang="en-US" sz="1400" b="0" i="0" dirty="0" err="1">
                <a:effectLst/>
                <a:latin typeface="Segoe UI" panose="020B0502040204020203" pitchFamily="34" charset="0"/>
              </a:rPr>
              <a:t>txt.indexOf</a:t>
            </a:r>
            <a:r>
              <a:rPr lang="en-US" sz="1400" b="0" i="0" dirty="0">
                <a:effectLst/>
                <a:latin typeface="Segoe UI" panose="020B0502040204020203" pitchFamily="34" charset="0"/>
              </a:rPr>
              <a:t>("locate")); // Outputs 7</a:t>
            </a:r>
          </a:p>
          <a:p>
            <a:pPr marL="800100" lvl="2" indent="0">
              <a:buNone/>
            </a:pPr>
            <a:endParaRPr lang="en-US" sz="1400" b="0" i="0" dirty="0">
              <a:effectLst/>
              <a:latin typeface="Segoe UI" panose="020B0502040204020203" pitchFamily="34" charset="0"/>
            </a:endParaRPr>
          </a:p>
          <a:p>
            <a:pPr>
              <a:buFont typeface="Wingdings" panose="05000000000000000000" pitchFamily="2" charset="2"/>
              <a:buChar char="v"/>
            </a:pPr>
            <a:r>
              <a:rPr lang="en-US" b="1" i="0" dirty="0">
                <a:effectLst/>
                <a:latin typeface="Segoe UI" panose="020B0502040204020203" pitchFamily="34" charset="0"/>
              </a:rPr>
              <a:t>String Concatenation :</a:t>
            </a:r>
          </a:p>
          <a:p>
            <a:pPr marL="400050" lvl="1" indent="0">
              <a:buNone/>
            </a:pPr>
            <a:r>
              <a:rPr lang="en-US" b="0" i="0" dirty="0">
                <a:effectLst/>
                <a:latin typeface="Segoe UI" panose="020B0502040204020203" pitchFamily="34" charset="0"/>
              </a:rPr>
              <a:t>The + operator can be used between strings to combine them. This is called concatenation:</a:t>
            </a:r>
          </a:p>
          <a:p>
            <a:pPr marL="400050" lvl="1" indent="0">
              <a:buNone/>
            </a:pPr>
            <a:r>
              <a:rPr lang="en-US" dirty="0">
                <a:latin typeface="Segoe UI" panose="020B0502040204020203" pitchFamily="34" charset="0"/>
              </a:rPr>
              <a:t>Example:</a:t>
            </a:r>
          </a:p>
          <a:p>
            <a:pPr marL="800100" lvl="2" indent="0">
              <a:buNone/>
            </a:pPr>
            <a:r>
              <a:rPr lang="en-US" dirty="0">
                <a:latin typeface="Segoe UI" panose="020B0502040204020203" pitchFamily="34" charset="0"/>
              </a:rPr>
              <a:t>String </a:t>
            </a:r>
            <a:r>
              <a:rPr lang="en-US" dirty="0" err="1">
                <a:latin typeface="Segoe UI" panose="020B0502040204020203" pitchFamily="34" charset="0"/>
              </a:rPr>
              <a:t>firstName</a:t>
            </a:r>
            <a:r>
              <a:rPr lang="en-US" dirty="0">
                <a:latin typeface="Segoe UI" panose="020B0502040204020203" pitchFamily="34" charset="0"/>
              </a:rPr>
              <a:t> = "John";</a:t>
            </a:r>
          </a:p>
          <a:p>
            <a:pPr marL="800100" lvl="2" indent="0">
              <a:buNone/>
            </a:pPr>
            <a:r>
              <a:rPr lang="en-US" dirty="0">
                <a:latin typeface="Segoe UI" panose="020B0502040204020203" pitchFamily="34" charset="0"/>
              </a:rPr>
              <a:t>String </a:t>
            </a:r>
            <a:r>
              <a:rPr lang="en-US" dirty="0" err="1">
                <a:latin typeface="Segoe UI" panose="020B0502040204020203" pitchFamily="34" charset="0"/>
              </a:rPr>
              <a:t>lastName</a:t>
            </a:r>
            <a:r>
              <a:rPr lang="en-US" dirty="0">
                <a:latin typeface="Segoe UI" panose="020B0502040204020203" pitchFamily="34" charset="0"/>
              </a:rPr>
              <a:t> = "Doe";</a:t>
            </a:r>
          </a:p>
          <a:p>
            <a:pPr marL="800100" lvl="2" indent="0">
              <a:buNone/>
            </a:pPr>
            <a:r>
              <a:rPr lang="en-US" dirty="0" err="1">
                <a:latin typeface="Segoe UI" panose="020B0502040204020203" pitchFamily="34" charset="0"/>
              </a:rPr>
              <a:t>System.out.println</a:t>
            </a:r>
            <a:r>
              <a:rPr lang="en-US" dirty="0">
                <a:latin typeface="Segoe UI" panose="020B0502040204020203" pitchFamily="34" charset="0"/>
              </a:rPr>
              <a:t>(</a:t>
            </a:r>
            <a:r>
              <a:rPr lang="en-US" dirty="0" err="1">
                <a:latin typeface="Segoe UI" panose="020B0502040204020203" pitchFamily="34" charset="0"/>
              </a:rPr>
              <a:t>firstName</a:t>
            </a:r>
            <a:r>
              <a:rPr lang="en-US" dirty="0">
                <a:latin typeface="Segoe UI" panose="020B0502040204020203" pitchFamily="34" charset="0"/>
              </a:rPr>
              <a:t> + " " + </a:t>
            </a:r>
            <a:r>
              <a:rPr lang="en-US" dirty="0" err="1">
                <a:latin typeface="Segoe UI" panose="020B0502040204020203" pitchFamily="34" charset="0"/>
              </a:rPr>
              <a:t>lastName</a:t>
            </a:r>
            <a:r>
              <a:rPr lang="en-US" dirty="0">
                <a:latin typeface="Segoe UI" panose="020B0502040204020203" pitchFamily="34" charset="0"/>
              </a:rPr>
              <a:t>);</a:t>
            </a:r>
          </a:p>
          <a:p>
            <a:pPr marL="400050" lvl="1" indent="0">
              <a:buNone/>
            </a:pPr>
            <a:r>
              <a:rPr lang="en-US" b="0" i="0" dirty="0">
                <a:effectLst/>
                <a:latin typeface="Segoe UI" panose="020B0502040204020203" pitchFamily="34" charset="0"/>
              </a:rPr>
              <a:t>You can also use the </a:t>
            </a:r>
            <a:r>
              <a:rPr lang="en-US" b="0" i="0" dirty="0" err="1">
                <a:effectLst/>
                <a:latin typeface="Segoe UI" panose="020B0502040204020203" pitchFamily="34" charset="0"/>
              </a:rPr>
              <a:t>concat</a:t>
            </a:r>
            <a:r>
              <a:rPr lang="en-US" b="0" i="0" dirty="0">
                <a:effectLst/>
                <a:latin typeface="Segoe UI" panose="020B0502040204020203" pitchFamily="34" charset="0"/>
              </a:rPr>
              <a:t>() method to concatenate two strings:</a:t>
            </a:r>
          </a:p>
          <a:p>
            <a:pPr marL="800100" lvl="2" indent="0">
              <a:buNone/>
            </a:pPr>
            <a:r>
              <a:rPr lang="en-US" b="0" i="0" dirty="0" err="1">
                <a:effectLst/>
                <a:latin typeface="Segoe UI" panose="020B0502040204020203" pitchFamily="34" charset="0"/>
              </a:rPr>
              <a:t>System.out.println</a:t>
            </a:r>
            <a:r>
              <a:rPr lang="en-US" b="0" i="0" dirty="0">
                <a:effectLst/>
                <a:latin typeface="Segoe UI" panose="020B0502040204020203" pitchFamily="34" charset="0"/>
              </a:rPr>
              <a:t>(</a:t>
            </a:r>
            <a:r>
              <a:rPr lang="en-US" b="0" i="0" dirty="0" err="1">
                <a:effectLst/>
                <a:latin typeface="Segoe UI" panose="020B0502040204020203" pitchFamily="34" charset="0"/>
              </a:rPr>
              <a:t>firstName.concat</a:t>
            </a:r>
            <a:r>
              <a:rPr lang="en-US" b="0" i="0" dirty="0">
                <a:effectLst/>
                <a:latin typeface="Segoe UI" panose="020B0502040204020203" pitchFamily="34" charset="0"/>
              </a:rPr>
              <a:t>(</a:t>
            </a:r>
            <a:r>
              <a:rPr lang="en-US" b="0" i="0" dirty="0" err="1">
                <a:effectLst/>
                <a:latin typeface="Segoe UI" panose="020B0502040204020203" pitchFamily="34" charset="0"/>
              </a:rPr>
              <a:t>lastName</a:t>
            </a:r>
            <a:r>
              <a:rPr lang="en-US" b="0" i="0" dirty="0">
                <a:effectLst/>
                <a:latin typeface="Segoe UI" panose="020B0502040204020203" pitchFamily="34" charset="0"/>
              </a:rPr>
              <a:t>));</a:t>
            </a:r>
          </a:p>
        </p:txBody>
      </p:sp>
    </p:spTree>
    <p:extLst>
      <p:ext uri="{BB962C8B-B14F-4D97-AF65-F5344CB8AC3E}">
        <p14:creationId xmlns:p14="http://schemas.microsoft.com/office/powerpoint/2010/main" val="258253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5C47-2F79-47AC-A8A1-2DAC70D30320}"/>
              </a:ext>
            </a:extLst>
          </p:cNvPr>
          <p:cNvSpPr>
            <a:spLocks noGrp="1"/>
          </p:cNvSpPr>
          <p:nvPr>
            <p:ph type="title"/>
          </p:nvPr>
        </p:nvSpPr>
        <p:spPr/>
        <p:txBody>
          <a:bodyPr/>
          <a:lstStyle/>
          <a:p>
            <a:r>
              <a:rPr lang="en-US" dirty="0"/>
              <a:t>Java Math Functions:</a:t>
            </a:r>
          </a:p>
        </p:txBody>
      </p:sp>
      <p:sp>
        <p:nvSpPr>
          <p:cNvPr id="3" name="Content Placeholder 2">
            <a:extLst>
              <a:ext uri="{FF2B5EF4-FFF2-40B4-BE49-F238E27FC236}">
                <a16:creationId xmlns:a16="http://schemas.microsoft.com/office/drawing/2014/main" id="{777C6BD4-2711-411F-A6F0-8A43F5B47A43}"/>
              </a:ext>
            </a:extLst>
          </p:cNvPr>
          <p:cNvSpPr>
            <a:spLocks noGrp="1"/>
          </p:cNvSpPr>
          <p:nvPr>
            <p:ph idx="1"/>
          </p:nvPr>
        </p:nvSpPr>
        <p:spPr/>
        <p:txBody>
          <a:bodyPr/>
          <a:lstStyle/>
          <a:p>
            <a:r>
              <a:rPr lang="en-US" b="0" i="0" dirty="0" err="1">
                <a:effectLst/>
                <a:latin typeface="Segoe UI" panose="020B0502040204020203" pitchFamily="34" charset="0"/>
              </a:rPr>
              <a:t>Math.max</a:t>
            </a:r>
            <a:r>
              <a:rPr lang="en-US" b="0" i="0" dirty="0">
                <a:effectLst/>
                <a:latin typeface="Segoe UI" panose="020B0502040204020203" pitchFamily="34" charset="0"/>
              </a:rPr>
              <a:t>(</a:t>
            </a:r>
            <a:r>
              <a:rPr lang="en-US" b="0" i="1" dirty="0" err="1">
                <a:effectLst/>
                <a:latin typeface="Segoe UI" panose="020B0502040204020203" pitchFamily="34" charset="0"/>
              </a:rPr>
              <a:t>x,y</a:t>
            </a:r>
            <a:r>
              <a:rPr lang="en-US" b="0" i="0" dirty="0">
                <a:effectLst/>
                <a:latin typeface="Segoe UI" panose="020B0502040204020203" pitchFamily="34" charset="0"/>
              </a:rPr>
              <a:t>)</a:t>
            </a:r>
          </a:p>
          <a:p>
            <a:r>
              <a:rPr lang="en-US" b="0" i="0" dirty="0" err="1">
                <a:effectLst/>
                <a:latin typeface="Segoe UI" panose="020B0502040204020203" pitchFamily="34" charset="0"/>
              </a:rPr>
              <a:t>Math.min</a:t>
            </a:r>
            <a:r>
              <a:rPr lang="en-US" b="0" i="0" dirty="0">
                <a:effectLst/>
                <a:latin typeface="Segoe UI" panose="020B0502040204020203" pitchFamily="34" charset="0"/>
              </a:rPr>
              <a:t>(</a:t>
            </a:r>
            <a:r>
              <a:rPr lang="en-US" b="0" i="1" dirty="0" err="1">
                <a:effectLst/>
                <a:latin typeface="Segoe UI" panose="020B0502040204020203" pitchFamily="34" charset="0"/>
              </a:rPr>
              <a:t>x,y</a:t>
            </a:r>
            <a:r>
              <a:rPr lang="en-US" b="0" i="0" dirty="0">
                <a:effectLst/>
                <a:latin typeface="Segoe UI" panose="020B0502040204020203" pitchFamily="34" charset="0"/>
              </a:rPr>
              <a:t>)</a:t>
            </a:r>
          </a:p>
          <a:p>
            <a:r>
              <a:rPr lang="en-US" b="0" i="0" dirty="0" err="1">
                <a:effectLst/>
                <a:latin typeface="Segoe UI" panose="020B0502040204020203" pitchFamily="34" charset="0"/>
              </a:rPr>
              <a:t>Math.sqrt</a:t>
            </a:r>
            <a:r>
              <a:rPr lang="en-US" b="0" i="0" dirty="0">
                <a:effectLst/>
                <a:latin typeface="Segoe UI" panose="020B0502040204020203" pitchFamily="34" charset="0"/>
              </a:rPr>
              <a:t>(</a:t>
            </a:r>
            <a:r>
              <a:rPr lang="en-US" b="0" i="1" dirty="0">
                <a:effectLst/>
                <a:latin typeface="Segoe UI" panose="020B0502040204020203" pitchFamily="34" charset="0"/>
              </a:rPr>
              <a:t>x</a:t>
            </a:r>
            <a:r>
              <a:rPr lang="en-US" b="0" i="0" dirty="0">
                <a:effectLst/>
                <a:latin typeface="Segoe UI" panose="020B0502040204020203" pitchFamily="34" charset="0"/>
              </a:rPr>
              <a:t>)</a:t>
            </a:r>
          </a:p>
          <a:p>
            <a:r>
              <a:rPr lang="en-US" b="0" i="0" dirty="0" err="1">
                <a:effectLst/>
                <a:latin typeface="Segoe UI" panose="020B0502040204020203" pitchFamily="34" charset="0"/>
              </a:rPr>
              <a:t>Math.abs</a:t>
            </a:r>
            <a:r>
              <a:rPr lang="en-US" b="0" i="0" dirty="0">
                <a:effectLst/>
                <a:latin typeface="Segoe UI" panose="020B0502040204020203" pitchFamily="34" charset="0"/>
              </a:rPr>
              <a:t>(</a:t>
            </a:r>
            <a:r>
              <a:rPr lang="en-US" b="0" i="1" dirty="0">
                <a:effectLst/>
                <a:latin typeface="Segoe UI" panose="020B0502040204020203" pitchFamily="34" charset="0"/>
              </a:rPr>
              <a:t>x</a:t>
            </a:r>
            <a:r>
              <a:rPr lang="en-US" b="0" i="0" dirty="0">
                <a:effectLst/>
                <a:latin typeface="Segoe UI" panose="020B0502040204020203" pitchFamily="34" charset="0"/>
              </a:rPr>
              <a:t>)</a:t>
            </a:r>
          </a:p>
          <a:p>
            <a:r>
              <a:rPr lang="en-US" b="0" i="0" dirty="0">
                <a:effectLst/>
                <a:latin typeface="Segoe UI" panose="020B0502040204020203" pitchFamily="34" charset="0"/>
              </a:rPr>
              <a:t>Random Numbers</a:t>
            </a:r>
          </a:p>
          <a:p>
            <a:pPr marL="0" indent="0">
              <a:buNone/>
            </a:pPr>
            <a:endParaRPr lang="en-US" dirty="0"/>
          </a:p>
        </p:txBody>
      </p:sp>
    </p:spTree>
    <p:extLst>
      <p:ext uri="{BB962C8B-B14F-4D97-AF65-F5344CB8AC3E}">
        <p14:creationId xmlns:p14="http://schemas.microsoft.com/office/powerpoint/2010/main" val="1488903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0EA7-BC5A-4767-BE24-C4782887B5EF}"/>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Boolean Values:</a:t>
            </a:r>
            <a:endParaRPr lang="en-US" dirty="0">
              <a:solidFill>
                <a:schemeClr val="tx1"/>
              </a:solidFill>
            </a:endParaRPr>
          </a:p>
        </p:txBody>
      </p:sp>
      <p:sp>
        <p:nvSpPr>
          <p:cNvPr id="3" name="Content Placeholder 2">
            <a:extLst>
              <a:ext uri="{FF2B5EF4-FFF2-40B4-BE49-F238E27FC236}">
                <a16:creationId xmlns:a16="http://schemas.microsoft.com/office/drawing/2014/main" id="{D0635515-3B39-4138-943C-D0694DE10F99}"/>
              </a:ext>
            </a:extLst>
          </p:cNvPr>
          <p:cNvSpPr>
            <a:spLocks noGrp="1"/>
          </p:cNvSpPr>
          <p:nvPr>
            <p:ph idx="1"/>
          </p:nvPr>
        </p:nvSpPr>
        <p:spPr/>
        <p:txBody>
          <a:bodyPr/>
          <a:lstStyle/>
          <a:p>
            <a:r>
              <a:rPr lang="en-US" dirty="0"/>
              <a:t>A Boolean type is declared with the </a:t>
            </a:r>
            <a:r>
              <a:rPr lang="en-US" dirty="0" err="1"/>
              <a:t>boolean</a:t>
            </a:r>
            <a:r>
              <a:rPr lang="en-US" dirty="0"/>
              <a:t> keyword and can only take the values true or false:</a:t>
            </a:r>
          </a:p>
          <a:p>
            <a:endParaRPr lang="en-US" dirty="0"/>
          </a:p>
          <a:p>
            <a:r>
              <a:rPr lang="en-US" dirty="0"/>
              <a:t>Example:</a:t>
            </a:r>
          </a:p>
          <a:p>
            <a:pPr marL="400050" lvl="1" indent="0">
              <a:buNone/>
            </a:pPr>
            <a:r>
              <a:rPr lang="en-US" dirty="0" err="1"/>
              <a:t>boolean</a:t>
            </a:r>
            <a:r>
              <a:rPr lang="en-US" dirty="0"/>
              <a:t> </a:t>
            </a:r>
            <a:r>
              <a:rPr lang="en-US" dirty="0" err="1"/>
              <a:t>isJavaFun</a:t>
            </a:r>
            <a:r>
              <a:rPr lang="en-US" dirty="0"/>
              <a:t> = true;</a:t>
            </a:r>
          </a:p>
          <a:p>
            <a:pPr marL="400050" lvl="1" indent="0">
              <a:buNone/>
            </a:pPr>
            <a:r>
              <a:rPr lang="en-US" dirty="0" err="1"/>
              <a:t>boolean</a:t>
            </a:r>
            <a:r>
              <a:rPr lang="en-US" dirty="0"/>
              <a:t> </a:t>
            </a:r>
            <a:r>
              <a:rPr lang="en-US" dirty="0" err="1"/>
              <a:t>isFishTasty</a:t>
            </a:r>
            <a:r>
              <a:rPr lang="en-US" dirty="0"/>
              <a:t> = false;</a:t>
            </a:r>
          </a:p>
          <a:p>
            <a:pPr marL="400050" lvl="1" indent="0">
              <a:buNone/>
            </a:pPr>
            <a:r>
              <a:rPr lang="en-US" dirty="0" err="1"/>
              <a:t>System.out.println</a:t>
            </a:r>
            <a:r>
              <a:rPr lang="en-US" dirty="0"/>
              <a:t>(</a:t>
            </a:r>
            <a:r>
              <a:rPr lang="en-US" dirty="0" err="1"/>
              <a:t>isJavaFun</a:t>
            </a:r>
            <a:r>
              <a:rPr lang="en-US" dirty="0"/>
              <a:t>);     // Outputs true</a:t>
            </a:r>
          </a:p>
          <a:p>
            <a:pPr marL="400050" lvl="1" indent="0">
              <a:buNone/>
            </a:pPr>
            <a:r>
              <a:rPr lang="en-US" dirty="0" err="1"/>
              <a:t>System.out.println</a:t>
            </a:r>
            <a:r>
              <a:rPr lang="en-US" dirty="0"/>
              <a:t>(</a:t>
            </a:r>
            <a:r>
              <a:rPr lang="en-US" dirty="0" err="1"/>
              <a:t>isFishTasty</a:t>
            </a:r>
            <a:r>
              <a:rPr lang="en-US" dirty="0"/>
              <a:t>);   // Outputs false</a:t>
            </a:r>
          </a:p>
        </p:txBody>
      </p:sp>
    </p:spTree>
    <p:extLst>
      <p:ext uri="{BB962C8B-B14F-4D97-AF65-F5344CB8AC3E}">
        <p14:creationId xmlns:p14="http://schemas.microsoft.com/office/powerpoint/2010/main" val="312775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FD3D-4469-4CBC-AAFC-E6B7B6A5F701}"/>
              </a:ext>
            </a:extLst>
          </p:cNvPr>
          <p:cNvSpPr>
            <a:spLocks noGrp="1"/>
          </p:cNvSpPr>
          <p:nvPr>
            <p:ph type="title"/>
          </p:nvPr>
        </p:nvSpPr>
        <p:spPr/>
        <p:txBody>
          <a:bodyPr/>
          <a:lstStyle/>
          <a:p>
            <a:r>
              <a:rPr lang="en-US" dirty="0"/>
              <a:t>Introduction of Java :</a:t>
            </a:r>
          </a:p>
        </p:txBody>
      </p:sp>
      <p:sp>
        <p:nvSpPr>
          <p:cNvPr id="3" name="Content Placeholder 2">
            <a:extLst>
              <a:ext uri="{FF2B5EF4-FFF2-40B4-BE49-F238E27FC236}">
                <a16:creationId xmlns:a16="http://schemas.microsoft.com/office/drawing/2014/main" id="{05128CE3-55D8-44CD-A63A-7FC3DEC52E89}"/>
              </a:ext>
            </a:extLst>
          </p:cNvPr>
          <p:cNvSpPr>
            <a:spLocks noGrp="1"/>
          </p:cNvSpPr>
          <p:nvPr>
            <p:ph idx="1"/>
          </p:nvPr>
        </p:nvSpPr>
        <p:spPr/>
        <p:txBody>
          <a:bodyPr>
            <a:normAutofit/>
          </a:bodyPr>
          <a:lstStyle/>
          <a:p>
            <a:pPr algn="l">
              <a:buFont typeface="Wingdings" panose="05000000000000000000" pitchFamily="2" charset="2"/>
              <a:buChar char="Ø"/>
            </a:pPr>
            <a:r>
              <a:rPr lang="en-US" sz="1400" b="0" i="0" dirty="0">
                <a:effectLst/>
                <a:latin typeface="Verdana" panose="020B0604030504040204" pitchFamily="34" charset="0"/>
              </a:rPr>
              <a:t>Java is a popular programming language.</a:t>
            </a:r>
          </a:p>
          <a:p>
            <a:pPr algn="l">
              <a:buFont typeface="Wingdings" panose="05000000000000000000" pitchFamily="2" charset="2"/>
              <a:buChar char="Ø"/>
            </a:pPr>
            <a:r>
              <a:rPr lang="en-US" sz="1400" b="0" i="0" dirty="0">
                <a:effectLst/>
                <a:latin typeface="Verdana" panose="020B0604030504040204" pitchFamily="34" charset="0"/>
              </a:rPr>
              <a:t>Java is used to develop mobile apps, web apps, desktop apps, games and much more.</a:t>
            </a:r>
          </a:p>
          <a:p>
            <a:pPr algn="l">
              <a:buFont typeface="Wingdings" panose="05000000000000000000" pitchFamily="2" charset="2"/>
              <a:buChar char="Ø"/>
            </a:pPr>
            <a:r>
              <a:rPr lang="en-US" sz="1400" b="0" i="0" dirty="0">
                <a:effectLst/>
                <a:latin typeface="Verdana" panose="020B0604030504040204" pitchFamily="34" charset="0"/>
              </a:rPr>
              <a:t>Java is a popular programming language, created in 1995.</a:t>
            </a:r>
          </a:p>
          <a:p>
            <a:pPr algn="l">
              <a:buFont typeface="Wingdings" panose="05000000000000000000" pitchFamily="2" charset="2"/>
              <a:buChar char="Ø"/>
            </a:pPr>
            <a:r>
              <a:rPr lang="en-US" sz="1400" b="0" i="0" dirty="0">
                <a:effectLst/>
                <a:latin typeface="Verdana" panose="020B0604030504040204" pitchFamily="34" charset="0"/>
              </a:rPr>
              <a:t>It is owned by Oracle, and more than </a:t>
            </a:r>
            <a:r>
              <a:rPr lang="en-US" sz="1400" b="1" i="0" dirty="0">
                <a:effectLst/>
                <a:latin typeface="Verdana" panose="020B0604030504040204" pitchFamily="34" charset="0"/>
              </a:rPr>
              <a:t>3 billion</a:t>
            </a:r>
            <a:r>
              <a:rPr lang="en-US" sz="1400" b="0" i="0" dirty="0">
                <a:effectLst/>
                <a:latin typeface="Verdana" panose="020B0604030504040204" pitchFamily="34" charset="0"/>
              </a:rPr>
              <a:t> devices run Java.</a:t>
            </a:r>
          </a:p>
          <a:p>
            <a:pPr algn="l">
              <a:buFont typeface="Wingdings" panose="05000000000000000000" pitchFamily="2" charset="2"/>
              <a:buChar char="Ø"/>
            </a:pPr>
            <a:r>
              <a:rPr lang="en-US" sz="1400" b="0" i="0" dirty="0">
                <a:effectLst/>
                <a:latin typeface="Verdana" panose="020B0604030504040204" pitchFamily="34" charset="0"/>
              </a:rPr>
              <a:t>It is used for:</a:t>
            </a:r>
          </a:p>
          <a:p>
            <a:pPr algn="l">
              <a:buFont typeface="Wingdings" panose="05000000000000000000" pitchFamily="2" charset="2"/>
              <a:buChar char="Ø"/>
            </a:pPr>
            <a:r>
              <a:rPr lang="en-US" sz="1400" b="0" i="0" dirty="0">
                <a:effectLst/>
                <a:latin typeface="Verdana" panose="020B0604030504040204" pitchFamily="34" charset="0"/>
              </a:rPr>
              <a:t>Mobile applications (specially Android apps)</a:t>
            </a:r>
          </a:p>
          <a:p>
            <a:pPr algn="l">
              <a:buFont typeface="Wingdings" panose="05000000000000000000" pitchFamily="2" charset="2"/>
              <a:buChar char="Ø"/>
            </a:pPr>
            <a:r>
              <a:rPr lang="en-US" sz="1400" b="0" i="0" dirty="0">
                <a:effectLst/>
                <a:latin typeface="Verdana" panose="020B0604030504040204" pitchFamily="34" charset="0"/>
              </a:rPr>
              <a:t>Desktop applications</a:t>
            </a:r>
          </a:p>
          <a:p>
            <a:pPr algn="l">
              <a:buFont typeface="Wingdings" panose="05000000000000000000" pitchFamily="2" charset="2"/>
              <a:buChar char="Ø"/>
            </a:pPr>
            <a:r>
              <a:rPr lang="en-US" sz="1400" b="0" i="0" dirty="0">
                <a:effectLst/>
                <a:latin typeface="Verdana" panose="020B0604030504040204" pitchFamily="34" charset="0"/>
              </a:rPr>
              <a:t>Web applications</a:t>
            </a:r>
          </a:p>
          <a:p>
            <a:pPr algn="l">
              <a:buFont typeface="Wingdings" panose="05000000000000000000" pitchFamily="2" charset="2"/>
              <a:buChar char="Ø"/>
            </a:pPr>
            <a:r>
              <a:rPr lang="en-US" sz="1400" b="0" i="0" dirty="0">
                <a:effectLst/>
                <a:latin typeface="Verdana" panose="020B0604030504040204" pitchFamily="34" charset="0"/>
              </a:rPr>
              <a:t>Web servers and application servers</a:t>
            </a:r>
          </a:p>
          <a:p>
            <a:pPr algn="l">
              <a:buFont typeface="Wingdings" panose="05000000000000000000" pitchFamily="2" charset="2"/>
              <a:buChar char="Ø"/>
            </a:pPr>
            <a:r>
              <a:rPr lang="en-US" sz="1400" b="0" i="0" dirty="0">
                <a:effectLst/>
                <a:latin typeface="Verdana" panose="020B0604030504040204" pitchFamily="34" charset="0"/>
              </a:rPr>
              <a:t>Games</a:t>
            </a:r>
          </a:p>
          <a:p>
            <a:pPr algn="l">
              <a:buFont typeface="Wingdings" panose="05000000000000000000" pitchFamily="2" charset="2"/>
              <a:buChar char="Ø"/>
            </a:pPr>
            <a:r>
              <a:rPr lang="en-US" sz="1400" b="0" i="0" dirty="0">
                <a:effectLst/>
                <a:latin typeface="Verdana" panose="020B0604030504040204" pitchFamily="34" charset="0"/>
              </a:rPr>
              <a:t>Database connection</a:t>
            </a:r>
          </a:p>
          <a:p>
            <a:pPr algn="l">
              <a:buFont typeface="Wingdings" panose="05000000000000000000" pitchFamily="2" charset="2"/>
              <a:buChar char="Ø"/>
            </a:pPr>
            <a:r>
              <a:rPr lang="en-US" sz="1400" b="0" i="0" dirty="0">
                <a:effectLst/>
                <a:latin typeface="Verdana" panose="020B0604030504040204" pitchFamily="34" charset="0"/>
              </a:rPr>
              <a:t>And much, much more!</a:t>
            </a:r>
          </a:p>
          <a:p>
            <a:pPr algn="l">
              <a:buFont typeface="Wingdings" panose="05000000000000000000" pitchFamily="2" charset="2"/>
              <a:buChar char="Ø"/>
            </a:pPr>
            <a:endParaRPr lang="en-US" sz="1400" b="0" i="0" dirty="0">
              <a:effectLst/>
              <a:latin typeface="Verdana" panose="020B0604030504040204" pitchFamily="34" charset="0"/>
            </a:endParaRPr>
          </a:p>
        </p:txBody>
      </p:sp>
    </p:spTree>
    <p:extLst>
      <p:ext uri="{BB962C8B-B14F-4D97-AF65-F5344CB8AC3E}">
        <p14:creationId xmlns:p14="http://schemas.microsoft.com/office/powerpoint/2010/main" val="21629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63CC-D887-415E-AEB2-5923E5AEDB36}"/>
              </a:ext>
            </a:extLst>
          </p:cNvPr>
          <p:cNvSpPr>
            <a:spLocks noGrp="1"/>
          </p:cNvSpPr>
          <p:nvPr>
            <p:ph type="title"/>
          </p:nvPr>
        </p:nvSpPr>
        <p:spPr>
          <a:xfrm>
            <a:off x="646111" y="378073"/>
            <a:ext cx="9404723" cy="1400530"/>
          </a:xfrm>
        </p:spPr>
        <p:txBody>
          <a:bodyPr/>
          <a:lstStyle/>
          <a:p>
            <a:pPr algn="l"/>
            <a:r>
              <a:rPr lang="en-US" b="0" i="0" dirty="0">
                <a:solidFill>
                  <a:schemeClr val="tx1"/>
                </a:solidFill>
                <a:effectLst/>
                <a:latin typeface="Segoe UI" panose="020B0502040204020203" pitchFamily="34" charset="0"/>
              </a:rPr>
              <a:t>Java Conditions and If Statements :</a:t>
            </a:r>
          </a:p>
        </p:txBody>
      </p:sp>
      <p:sp>
        <p:nvSpPr>
          <p:cNvPr id="3" name="Content Placeholder 2">
            <a:extLst>
              <a:ext uri="{FF2B5EF4-FFF2-40B4-BE49-F238E27FC236}">
                <a16:creationId xmlns:a16="http://schemas.microsoft.com/office/drawing/2014/main" id="{D459C61B-E16E-408C-81C3-6B57824F93D4}"/>
              </a:ext>
            </a:extLst>
          </p:cNvPr>
          <p:cNvSpPr>
            <a:spLocks noGrp="1"/>
          </p:cNvSpPr>
          <p:nvPr>
            <p:ph idx="1"/>
          </p:nvPr>
        </p:nvSpPr>
        <p:spPr/>
        <p:txBody>
          <a:bodyPr>
            <a:normAutofit fontScale="70000" lnSpcReduction="20000"/>
          </a:bodyPr>
          <a:lstStyle/>
          <a:p>
            <a:r>
              <a:rPr lang="en-US" dirty="0"/>
              <a:t>Java supports the usual logical conditions from mathematics:</a:t>
            </a:r>
          </a:p>
          <a:p>
            <a:pPr lvl="1">
              <a:buFont typeface="Arial" panose="020B0604020202020204" pitchFamily="34" charset="0"/>
              <a:buChar char="•"/>
            </a:pPr>
            <a:r>
              <a:rPr lang="en-US" sz="2000" dirty="0"/>
              <a:t>Less than: a &lt; b</a:t>
            </a:r>
          </a:p>
          <a:p>
            <a:pPr lvl="1">
              <a:buFont typeface="Arial" panose="020B0604020202020204" pitchFamily="34" charset="0"/>
              <a:buChar char="•"/>
            </a:pPr>
            <a:r>
              <a:rPr lang="en-US" sz="2000" dirty="0"/>
              <a:t>Less than or equal to: a &lt;= b</a:t>
            </a:r>
          </a:p>
          <a:p>
            <a:pPr lvl="1">
              <a:buFont typeface="Arial" panose="020B0604020202020204" pitchFamily="34" charset="0"/>
              <a:buChar char="•"/>
            </a:pPr>
            <a:r>
              <a:rPr lang="en-US" sz="2000" dirty="0"/>
              <a:t>Greater than: a &gt; b</a:t>
            </a:r>
          </a:p>
          <a:p>
            <a:pPr lvl="1">
              <a:buFont typeface="Arial" panose="020B0604020202020204" pitchFamily="34" charset="0"/>
              <a:buChar char="•"/>
            </a:pPr>
            <a:r>
              <a:rPr lang="en-US" sz="2000" dirty="0"/>
              <a:t>Greater than or equal to: a &gt;= b</a:t>
            </a:r>
          </a:p>
          <a:p>
            <a:pPr lvl="1">
              <a:buFont typeface="Arial" panose="020B0604020202020204" pitchFamily="34" charset="0"/>
              <a:buChar char="•"/>
            </a:pPr>
            <a:r>
              <a:rPr lang="en-US" sz="2000" dirty="0"/>
              <a:t>Equal to a == b</a:t>
            </a:r>
          </a:p>
          <a:p>
            <a:pPr lvl="1">
              <a:buFont typeface="Arial" panose="020B0604020202020204" pitchFamily="34" charset="0"/>
              <a:buChar char="•"/>
            </a:pPr>
            <a:r>
              <a:rPr lang="en-US" sz="2000" dirty="0"/>
              <a:t>Not Equal to: a != b</a:t>
            </a:r>
          </a:p>
          <a:p>
            <a:pPr lvl="1">
              <a:buFont typeface="Arial" panose="020B0604020202020204" pitchFamily="34" charset="0"/>
              <a:buChar char="•"/>
            </a:pPr>
            <a:r>
              <a:rPr lang="en-US" sz="2000" dirty="0"/>
              <a:t>You can use these conditions to perform different actions for different decisions.</a:t>
            </a:r>
          </a:p>
          <a:p>
            <a:pPr lvl="1">
              <a:buFont typeface="Arial" panose="020B0604020202020204" pitchFamily="34" charset="0"/>
              <a:buChar char="•"/>
            </a:pPr>
            <a:endParaRPr lang="en-US" sz="2000" dirty="0"/>
          </a:p>
          <a:p>
            <a:r>
              <a:rPr lang="en-US" dirty="0"/>
              <a:t>Java has the following conditional statements:</a:t>
            </a:r>
          </a:p>
          <a:p>
            <a:pPr lvl="1">
              <a:buFont typeface="Arial" panose="020B0604020202020204" pitchFamily="34" charset="0"/>
              <a:buChar char="•"/>
            </a:pPr>
            <a:r>
              <a:rPr lang="en-US" dirty="0"/>
              <a:t>Use if to specify a block of code to be executed, if a specified condition is true</a:t>
            </a:r>
          </a:p>
          <a:p>
            <a:pPr lvl="1">
              <a:buFont typeface="Arial" panose="020B0604020202020204" pitchFamily="34" charset="0"/>
              <a:buChar char="•"/>
            </a:pPr>
            <a:r>
              <a:rPr lang="en-US" dirty="0"/>
              <a:t>Use else to specify a block of code to be executed, if the same condition is false</a:t>
            </a:r>
          </a:p>
          <a:p>
            <a:pPr lvl="1">
              <a:buFont typeface="Arial" panose="020B0604020202020204" pitchFamily="34" charset="0"/>
              <a:buChar char="•"/>
            </a:pPr>
            <a:r>
              <a:rPr lang="en-US" dirty="0"/>
              <a:t>Use else if to specify a new condition to test, if the first condition is false</a:t>
            </a:r>
          </a:p>
          <a:p>
            <a:pPr lvl="1">
              <a:buFont typeface="Arial" panose="020B0604020202020204" pitchFamily="34" charset="0"/>
              <a:buChar char="•"/>
            </a:pPr>
            <a:r>
              <a:rPr lang="en-US" dirty="0"/>
              <a:t>Use switch to specify many alternative blocks of code to be executed</a:t>
            </a:r>
          </a:p>
        </p:txBody>
      </p:sp>
    </p:spTree>
    <p:extLst>
      <p:ext uri="{BB962C8B-B14F-4D97-AF65-F5344CB8AC3E}">
        <p14:creationId xmlns:p14="http://schemas.microsoft.com/office/powerpoint/2010/main" val="160510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753C-0D6B-4502-8601-757DD743E386}"/>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The if Statement:</a:t>
            </a:r>
            <a:endParaRPr lang="en-US" dirty="0">
              <a:solidFill>
                <a:schemeClr val="tx1"/>
              </a:solidFill>
            </a:endParaRPr>
          </a:p>
        </p:txBody>
      </p:sp>
      <p:sp>
        <p:nvSpPr>
          <p:cNvPr id="3" name="Content Placeholder 2">
            <a:extLst>
              <a:ext uri="{FF2B5EF4-FFF2-40B4-BE49-F238E27FC236}">
                <a16:creationId xmlns:a16="http://schemas.microsoft.com/office/drawing/2014/main" id="{5AD95D01-C9A7-4E37-824E-D2866D51B7E1}"/>
              </a:ext>
            </a:extLst>
          </p:cNvPr>
          <p:cNvSpPr>
            <a:spLocks noGrp="1"/>
          </p:cNvSpPr>
          <p:nvPr>
            <p:ph idx="1"/>
          </p:nvPr>
        </p:nvSpPr>
        <p:spPr/>
        <p:txBody>
          <a:bodyPr/>
          <a:lstStyle/>
          <a:p>
            <a:r>
              <a:rPr lang="en-US" dirty="0"/>
              <a:t>Use the if statement to specify a block of Java code to be executed if a condition is true.</a:t>
            </a:r>
          </a:p>
          <a:p>
            <a:pPr marL="457200" lvl="1" indent="0">
              <a:buNone/>
            </a:pPr>
            <a:r>
              <a:rPr lang="en-US" dirty="0"/>
              <a:t>if (condition) {</a:t>
            </a:r>
          </a:p>
          <a:p>
            <a:pPr marL="457200" lvl="1" indent="0">
              <a:buNone/>
            </a:pPr>
            <a:r>
              <a:rPr lang="en-US" dirty="0"/>
              <a:t>  // block of code to be executed if the condition is true</a:t>
            </a:r>
          </a:p>
          <a:p>
            <a:pPr marL="457200" lvl="1" indent="0">
              <a:buNone/>
            </a:pPr>
            <a:r>
              <a:rPr lang="en-US" dirty="0"/>
              <a:t>}</a:t>
            </a:r>
          </a:p>
        </p:txBody>
      </p:sp>
    </p:spTree>
    <p:extLst>
      <p:ext uri="{BB962C8B-B14F-4D97-AF65-F5344CB8AC3E}">
        <p14:creationId xmlns:p14="http://schemas.microsoft.com/office/powerpoint/2010/main" val="2148298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2C93-9022-4CE3-8264-1E432C414D99}"/>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The else Statement:</a:t>
            </a:r>
            <a:endParaRPr lang="en-US" dirty="0">
              <a:solidFill>
                <a:schemeClr val="tx1"/>
              </a:solidFill>
            </a:endParaRPr>
          </a:p>
        </p:txBody>
      </p:sp>
      <p:sp>
        <p:nvSpPr>
          <p:cNvPr id="3" name="Content Placeholder 2">
            <a:extLst>
              <a:ext uri="{FF2B5EF4-FFF2-40B4-BE49-F238E27FC236}">
                <a16:creationId xmlns:a16="http://schemas.microsoft.com/office/drawing/2014/main" id="{2184B02B-315B-4857-9732-AD86A9988B09}"/>
              </a:ext>
            </a:extLst>
          </p:cNvPr>
          <p:cNvSpPr>
            <a:spLocks noGrp="1"/>
          </p:cNvSpPr>
          <p:nvPr>
            <p:ph idx="1"/>
          </p:nvPr>
        </p:nvSpPr>
        <p:spPr/>
        <p:txBody>
          <a:bodyPr/>
          <a:lstStyle/>
          <a:p>
            <a:r>
              <a:rPr lang="en-US" dirty="0"/>
              <a:t>Use the else statement to specify a block of code to be executed if the condition is false.</a:t>
            </a:r>
          </a:p>
          <a:p>
            <a:pPr marL="400050" lvl="1" indent="0">
              <a:buNone/>
            </a:pPr>
            <a:r>
              <a:rPr lang="en-US" dirty="0"/>
              <a:t>Syntax:</a:t>
            </a:r>
          </a:p>
          <a:p>
            <a:pPr marL="400050" lvl="1" indent="0">
              <a:buNone/>
            </a:pPr>
            <a:r>
              <a:rPr lang="en-US" dirty="0"/>
              <a:t>if (condition) {</a:t>
            </a:r>
          </a:p>
          <a:p>
            <a:pPr marL="400050" lvl="1" indent="0">
              <a:buNone/>
            </a:pPr>
            <a:r>
              <a:rPr lang="en-US" dirty="0"/>
              <a:t>  // block of code to be executed if the condition is true</a:t>
            </a:r>
          </a:p>
          <a:p>
            <a:pPr marL="400050" lvl="1" indent="0">
              <a:buNone/>
            </a:pPr>
            <a:r>
              <a:rPr lang="en-US" dirty="0"/>
              <a:t>} else {</a:t>
            </a:r>
          </a:p>
          <a:p>
            <a:pPr marL="400050" lvl="1" indent="0">
              <a:buNone/>
            </a:pPr>
            <a:r>
              <a:rPr lang="en-US" dirty="0"/>
              <a:t>  // block of code to be executed if the condition is false</a:t>
            </a:r>
          </a:p>
          <a:p>
            <a:pPr marL="400050" lvl="1" indent="0">
              <a:buNone/>
            </a:pPr>
            <a:r>
              <a:rPr lang="en-US" dirty="0"/>
              <a:t>}</a:t>
            </a:r>
          </a:p>
        </p:txBody>
      </p:sp>
    </p:spTree>
    <p:extLst>
      <p:ext uri="{BB962C8B-B14F-4D97-AF65-F5344CB8AC3E}">
        <p14:creationId xmlns:p14="http://schemas.microsoft.com/office/powerpoint/2010/main" val="3113671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F510-7756-49EA-B2FF-690792140CB2}"/>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The else if Statement:</a:t>
            </a:r>
            <a:endParaRPr lang="en-US" dirty="0">
              <a:solidFill>
                <a:schemeClr val="tx1"/>
              </a:solidFill>
            </a:endParaRPr>
          </a:p>
        </p:txBody>
      </p:sp>
      <p:sp>
        <p:nvSpPr>
          <p:cNvPr id="3" name="Content Placeholder 2">
            <a:extLst>
              <a:ext uri="{FF2B5EF4-FFF2-40B4-BE49-F238E27FC236}">
                <a16:creationId xmlns:a16="http://schemas.microsoft.com/office/drawing/2014/main" id="{D4C52669-AA50-4A77-8DE6-5D31B3F67648}"/>
              </a:ext>
            </a:extLst>
          </p:cNvPr>
          <p:cNvSpPr>
            <a:spLocks noGrp="1"/>
          </p:cNvSpPr>
          <p:nvPr>
            <p:ph idx="1"/>
          </p:nvPr>
        </p:nvSpPr>
        <p:spPr/>
        <p:txBody>
          <a:bodyPr>
            <a:normAutofit fontScale="92500" lnSpcReduction="10000"/>
          </a:bodyPr>
          <a:lstStyle/>
          <a:p>
            <a:r>
              <a:rPr lang="en-US" dirty="0"/>
              <a:t>Use the else if statement to specify a new condition if the first condition is false.</a:t>
            </a:r>
          </a:p>
          <a:p>
            <a:endParaRPr lang="en-US" dirty="0"/>
          </a:p>
          <a:p>
            <a:pPr marL="400050" lvl="1" indent="0">
              <a:buNone/>
            </a:pPr>
            <a:r>
              <a:rPr lang="en-US" dirty="0"/>
              <a:t>Syntax:</a:t>
            </a:r>
          </a:p>
          <a:p>
            <a:pPr marL="400050" lvl="1" indent="0">
              <a:buNone/>
            </a:pPr>
            <a:r>
              <a:rPr lang="en-US" dirty="0"/>
              <a:t>if (condition1) {</a:t>
            </a:r>
          </a:p>
          <a:p>
            <a:pPr marL="400050" lvl="1" indent="0">
              <a:buNone/>
            </a:pPr>
            <a:r>
              <a:rPr lang="en-US" dirty="0"/>
              <a:t>  // block of code to be executed if condition1 is true</a:t>
            </a:r>
          </a:p>
          <a:p>
            <a:pPr marL="400050" lvl="1" indent="0">
              <a:buNone/>
            </a:pPr>
            <a:r>
              <a:rPr lang="en-US" dirty="0"/>
              <a:t>} else if (condition2) {</a:t>
            </a:r>
          </a:p>
          <a:p>
            <a:pPr marL="400050" lvl="1" indent="0">
              <a:buNone/>
            </a:pPr>
            <a:r>
              <a:rPr lang="en-US" dirty="0"/>
              <a:t>  // block of code to be executed if the condition1 is false and condition2 is true</a:t>
            </a:r>
          </a:p>
          <a:p>
            <a:pPr marL="400050" lvl="1" indent="0">
              <a:buNone/>
            </a:pPr>
            <a:r>
              <a:rPr lang="en-US" dirty="0"/>
              <a:t>} else {</a:t>
            </a:r>
          </a:p>
          <a:p>
            <a:pPr marL="400050" lvl="1" indent="0">
              <a:buNone/>
            </a:pPr>
            <a:r>
              <a:rPr lang="en-US" dirty="0"/>
              <a:t>  // block of code to be executed if the condition1 is false and condition2 is false</a:t>
            </a:r>
          </a:p>
          <a:p>
            <a:pPr marL="400050" lvl="1" indent="0">
              <a:buNone/>
            </a:pPr>
            <a:r>
              <a:rPr lang="en-US" dirty="0"/>
              <a:t>}</a:t>
            </a:r>
          </a:p>
          <a:p>
            <a:endParaRPr lang="en-US" dirty="0"/>
          </a:p>
        </p:txBody>
      </p:sp>
    </p:spTree>
    <p:extLst>
      <p:ext uri="{BB962C8B-B14F-4D97-AF65-F5344CB8AC3E}">
        <p14:creationId xmlns:p14="http://schemas.microsoft.com/office/powerpoint/2010/main" val="1972628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F111-3ECC-4201-800B-BB6E9FEC5EE1}"/>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Shorthand If...Else :</a:t>
            </a:r>
            <a:endParaRPr lang="en-US" dirty="0">
              <a:solidFill>
                <a:schemeClr val="tx1"/>
              </a:solidFill>
            </a:endParaRPr>
          </a:p>
        </p:txBody>
      </p:sp>
      <p:sp>
        <p:nvSpPr>
          <p:cNvPr id="3" name="Content Placeholder 2">
            <a:extLst>
              <a:ext uri="{FF2B5EF4-FFF2-40B4-BE49-F238E27FC236}">
                <a16:creationId xmlns:a16="http://schemas.microsoft.com/office/drawing/2014/main" id="{AF106EF6-9A00-4CD3-BCFB-D49A5AF06869}"/>
              </a:ext>
            </a:extLst>
          </p:cNvPr>
          <p:cNvSpPr>
            <a:spLocks noGrp="1"/>
          </p:cNvSpPr>
          <p:nvPr>
            <p:ph idx="1"/>
          </p:nvPr>
        </p:nvSpPr>
        <p:spPr/>
        <p:txBody>
          <a:bodyPr/>
          <a:lstStyle/>
          <a:p>
            <a:r>
              <a:rPr lang="en-US" dirty="0"/>
              <a:t>There is also a short-hand if else, which is known as the ternary operator because it consists of three operands.</a:t>
            </a:r>
          </a:p>
          <a:p>
            <a:r>
              <a:rPr lang="en-US" dirty="0"/>
              <a:t>It can be used to replace multiple lines of code with a single line, and is most often used to replace simple if else statements:</a:t>
            </a:r>
          </a:p>
          <a:p>
            <a:endParaRPr lang="en-US" dirty="0"/>
          </a:p>
          <a:p>
            <a:r>
              <a:rPr lang="en-US" dirty="0"/>
              <a:t>Syntax:</a:t>
            </a:r>
          </a:p>
          <a:p>
            <a:pPr marL="400050" lvl="1" indent="0">
              <a:buNone/>
            </a:pPr>
            <a:r>
              <a:rPr lang="en-US" dirty="0"/>
              <a:t>variable = (condition) ? </a:t>
            </a:r>
            <a:r>
              <a:rPr lang="en-US" dirty="0" err="1"/>
              <a:t>expressionTrue</a:t>
            </a:r>
            <a:r>
              <a:rPr lang="en-US" dirty="0"/>
              <a:t> :  </a:t>
            </a:r>
            <a:r>
              <a:rPr lang="en-US" dirty="0" err="1"/>
              <a:t>expressionFalse</a:t>
            </a:r>
            <a:r>
              <a:rPr lang="en-US" dirty="0"/>
              <a:t>;</a:t>
            </a:r>
          </a:p>
        </p:txBody>
      </p:sp>
    </p:spTree>
    <p:extLst>
      <p:ext uri="{BB962C8B-B14F-4D97-AF65-F5344CB8AC3E}">
        <p14:creationId xmlns:p14="http://schemas.microsoft.com/office/powerpoint/2010/main" val="2109380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626E-F2DD-444E-9EFF-56D575A8D92A}"/>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Java Switch Statements :</a:t>
            </a:r>
            <a:endParaRPr lang="en-US" dirty="0">
              <a:solidFill>
                <a:schemeClr val="tx1"/>
              </a:solidFill>
            </a:endParaRPr>
          </a:p>
        </p:txBody>
      </p:sp>
      <p:sp>
        <p:nvSpPr>
          <p:cNvPr id="3" name="Content Placeholder 2">
            <a:extLst>
              <a:ext uri="{FF2B5EF4-FFF2-40B4-BE49-F238E27FC236}">
                <a16:creationId xmlns:a16="http://schemas.microsoft.com/office/drawing/2014/main" id="{7CEF16F0-2E6E-4731-BEAB-DF8FDA6331E1}"/>
              </a:ext>
            </a:extLst>
          </p:cNvPr>
          <p:cNvSpPr>
            <a:spLocks noGrp="1"/>
          </p:cNvSpPr>
          <p:nvPr>
            <p:ph idx="1"/>
          </p:nvPr>
        </p:nvSpPr>
        <p:spPr/>
        <p:txBody>
          <a:bodyPr>
            <a:normAutofit fontScale="85000" lnSpcReduction="10000"/>
          </a:bodyPr>
          <a:lstStyle/>
          <a:p>
            <a:r>
              <a:rPr lang="en-US" dirty="0"/>
              <a:t>Use the switch statement to select one of many code blocks to be executed.</a:t>
            </a:r>
          </a:p>
          <a:p>
            <a:r>
              <a:rPr lang="en-US" dirty="0"/>
              <a:t>Syntax</a:t>
            </a:r>
          </a:p>
          <a:p>
            <a:pPr marL="400050" lvl="1" indent="0">
              <a:buNone/>
            </a:pPr>
            <a:r>
              <a:rPr lang="en-US" dirty="0"/>
              <a:t>switch(expression) {</a:t>
            </a:r>
          </a:p>
          <a:p>
            <a:pPr marL="400050" lvl="1" indent="0">
              <a:buNone/>
            </a:pPr>
            <a:r>
              <a:rPr lang="en-US" dirty="0"/>
              <a:t>  case x:</a:t>
            </a:r>
          </a:p>
          <a:p>
            <a:pPr marL="400050" lvl="1" indent="0">
              <a:buNone/>
            </a:pPr>
            <a:r>
              <a:rPr lang="en-US" dirty="0"/>
              <a:t>    // code block</a:t>
            </a:r>
          </a:p>
          <a:p>
            <a:pPr marL="400050" lvl="1" indent="0">
              <a:buNone/>
            </a:pPr>
            <a:r>
              <a:rPr lang="en-US" dirty="0"/>
              <a:t>    break;</a:t>
            </a:r>
          </a:p>
          <a:p>
            <a:pPr marL="400050" lvl="1" indent="0">
              <a:buNone/>
            </a:pPr>
            <a:r>
              <a:rPr lang="en-US" dirty="0"/>
              <a:t>  case y:</a:t>
            </a:r>
          </a:p>
          <a:p>
            <a:pPr marL="400050" lvl="1" indent="0">
              <a:buNone/>
            </a:pPr>
            <a:r>
              <a:rPr lang="en-US" dirty="0"/>
              <a:t>    // code block</a:t>
            </a:r>
          </a:p>
          <a:p>
            <a:pPr marL="400050" lvl="1" indent="0">
              <a:buNone/>
            </a:pPr>
            <a:r>
              <a:rPr lang="en-US" dirty="0"/>
              <a:t>    break;</a:t>
            </a:r>
          </a:p>
          <a:p>
            <a:pPr marL="400050" lvl="1" indent="0">
              <a:buNone/>
            </a:pPr>
            <a:r>
              <a:rPr lang="en-US" dirty="0"/>
              <a:t>  default:</a:t>
            </a:r>
          </a:p>
          <a:p>
            <a:pPr marL="400050" lvl="1" indent="0">
              <a:buNone/>
            </a:pPr>
            <a:r>
              <a:rPr lang="en-US" dirty="0"/>
              <a:t>    // code block</a:t>
            </a:r>
          </a:p>
          <a:p>
            <a:pPr marL="400050" lvl="1" indent="0">
              <a:buNone/>
            </a:pPr>
            <a:r>
              <a:rPr lang="en-US" dirty="0"/>
              <a:t>}</a:t>
            </a:r>
          </a:p>
        </p:txBody>
      </p:sp>
    </p:spTree>
    <p:extLst>
      <p:ext uri="{BB962C8B-B14F-4D97-AF65-F5344CB8AC3E}">
        <p14:creationId xmlns:p14="http://schemas.microsoft.com/office/powerpoint/2010/main" val="3161099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59BDF-D599-4B4B-8D35-794E02631AA5}"/>
              </a:ext>
            </a:extLst>
          </p:cNvPr>
          <p:cNvSpPr>
            <a:spLocks noGrp="1"/>
          </p:cNvSpPr>
          <p:nvPr>
            <p:ph idx="1"/>
          </p:nvPr>
        </p:nvSpPr>
        <p:spPr>
          <a:xfrm>
            <a:off x="1103312" y="382556"/>
            <a:ext cx="8946541" cy="5865844"/>
          </a:xfrm>
        </p:spPr>
        <p:txBody>
          <a:bodyPr/>
          <a:lstStyle/>
          <a:p>
            <a:pPr>
              <a:buFont typeface="Wingdings" panose="05000000000000000000" pitchFamily="2" charset="2"/>
              <a:buChar char="v"/>
            </a:pPr>
            <a:r>
              <a:rPr lang="en-US" dirty="0"/>
              <a:t>This is how it works:</a:t>
            </a:r>
          </a:p>
          <a:p>
            <a:endParaRPr lang="en-US" dirty="0"/>
          </a:p>
          <a:p>
            <a:pPr lvl="1">
              <a:buFont typeface="Courier New" panose="02070309020205020404" pitchFamily="49" charset="0"/>
              <a:buChar char="o"/>
            </a:pPr>
            <a:r>
              <a:rPr lang="en-US" dirty="0"/>
              <a:t>The switch expression is evaluated once.</a:t>
            </a:r>
          </a:p>
          <a:p>
            <a:pPr lvl="1">
              <a:buFont typeface="Courier New" panose="02070309020205020404" pitchFamily="49" charset="0"/>
              <a:buChar char="o"/>
            </a:pPr>
            <a:r>
              <a:rPr lang="en-US" dirty="0"/>
              <a:t>The value of the expression is compared with the values of each case.</a:t>
            </a:r>
          </a:p>
          <a:p>
            <a:pPr lvl="1">
              <a:buFont typeface="Courier New" panose="02070309020205020404" pitchFamily="49" charset="0"/>
              <a:buChar char="o"/>
            </a:pPr>
            <a:r>
              <a:rPr lang="en-US" dirty="0"/>
              <a:t>If there is a match, the associated block of code is executed.</a:t>
            </a:r>
          </a:p>
          <a:p>
            <a:pPr lvl="1">
              <a:buFont typeface="Courier New" panose="02070309020205020404" pitchFamily="49" charset="0"/>
              <a:buChar char="o"/>
            </a:pPr>
            <a:r>
              <a:rPr lang="en-US" dirty="0"/>
              <a:t>The break and default keywords are optional, and will be described later in this chapter</a:t>
            </a:r>
          </a:p>
        </p:txBody>
      </p:sp>
    </p:spTree>
    <p:extLst>
      <p:ext uri="{BB962C8B-B14F-4D97-AF65-F5344CB8AC3E}">
        <p14:creationId xmlns:p14="http://schemas.microsoft.com/office/powerpoint/2010/main" val="2554332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3E32-6D16-4A47-9F21-2305E65CF441}"/>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Loops :</a:t>
            </a:r>
            <a:endParaRPr lang="en-US" dirty="0">
              <a:solidFill>
                <a:schemeClr val="tx1"/>
              </a:solidFill>
            </a:endParaRPr>
          </a:p>
        </p:txBody>
      </p:sp>
      <p:sp>
        <p:nvSpPr>
          <p:cNvPr id="3" name="Content Placeholder 2">
            <a:extLst>
              <a:ext uri="{FF2B5EF4-FFF2-40B4-BE49-F238E27FC236}">
                <a16:creationId xmlns:a16="http://schemas.microsoft.com/office/drawing/2014/main" id="{B1570744-8A79-44B5-8235-7419C50FD267}"/>
              </a:ext>
            </a:extLst>
          </p:cNvPr>
          <p:cNvSpPr>
            <a:spLocks noGrp="1"/>
          </p:cNvSpPr>
          <p:nvPr>
            <p:ph idx="1"/>
          </p:nvPr>
        </p:nvSpPr>
        <p:spPr/>
        <p:txBody>
          <a:bodyPr/>
          <a:lstStyle/>
          <a:p>
            <a:r>
              <a:rPr lang="en-US" dirty="0"/>
              <a:t>Loops can execute a block of code as long as a specified condition is reached.</a:t>
            </a:r>
          </a:p>
          <a:p>
            <a:r>
              <a:rPr lang="en-US" dirty="0"/>
              <a:t>Loops are handy because they save time, reduce errors, and they make code more readable.</a:t>
            </a:r>
          </a:p>
          <a:p>
            <a:endParaRPr lang="en-US" dirty="0"/>
          </a:p>
          <a:p>
            <a:pPr marL="0" indent="0">
              <a:buNone/>
            </a:pPr>
            <a:endParaRPr lang="en-US" dirty="0"/>
          </a:p>
        </p:txBody>
      </p:sp>
    </p:spTree>
    <p:extLst>
      <p:ext uri="{BB962C8B-B14F-4D97-AF65-F5344CB8AC3E}">
        <p14:creationId xmlns:p14="http://schemas.microsoft.com/office/powerpoint/2010/main" val="3094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4DB0-4214-4302-8DB5-A58FFCCB6E86}"/>
              </a:ext>
            </a:extLst>
          </p:cNvPr>
          <p:cNvSpPr>
            <a:spLocks noGrp="1"/>
          </p:cNvSpPr>
          <p:nvPr>
            <p:ph type="title"/>
          </p:nvPr>
        </p:nvSpPr>
        <p:spPr>
          <a:xfrm>
            <a:off x="646111" y="424727"/>
            <a:ext cx="9404723" cy="1400530"/>
          </a:xfrm>
        </p:spPr>
        <p:txBody>
          <a:bodyPr/>
          <a:lstStyle/>
          <a:p>
            <a:r>
              <a:rPr lang="en-US" b="0" i="0" dirty="0">
                <a:solidFill>
                  <a:schemeClr val="tx1"/>
                </a:solidFill>
                <a:effectLst/>
                <a:latin typeface="Segoe UI" panose="020B0502040204020203" pitchFamily="34" charset="0"/>
              </a:rPr>
              <a:t>Java While Loop :</a:t>
            </a:r>
            <a:endParaRPr lang="en-US" dirty="0">
              <a:solidFill>
                <a:schemeClr val="tx1"/>
              </a:solidFill>
            </a:endParaRPr>
          </a:p>
        </p:txBody>
      </p:sp>
      <p:sp>
        <p:nvSpPr>
          <p:cNvPr id="3" name="Content Placeholder 2">
            <a:extLst>
              <a:ext uri="{FF2B5EF4-FFF2-40B4-BE49-F238E27FC236}">
                <a16:creationId xmlns:a16="http://schemas.microsoft.com/office/drawing/2014/main" id="{04ABF184-805B-44B3-A405-10EF239F235E}"/>
              </a:ext>
            </a:extLst>
          </p:cNvPr>
          <p:cNvSpPr>
            <a:spLocks noGrp="1"/>
          </p:cNvSpPr>
          <p:nvPr>
            <p:ph idx="1"/>
          </p:nvPr>
        </p:nvSpPr>
        <p:spPr/>
        <p:txBody>
          <a:bodyPr/>
          <a:lstStyle/>
          <a:p>
            <a:r>
              <a:rPr lang="en-US" dirty="0"/>
              <a:t>The while loop loops through a block of code as long as a specified condition is true:</a:t>
            </a:r>
          </a:p>
          <a:p>
            <a:endParaRPr lang="en-US" dirty="0"/>
          </a:p>
          <a:p>
            <a:pPr marL="400050" lvl="1" indent="0">
              <a:buNone/>
            </a:pPr>
            <a:r>
              <a:rPr lang="en-US" dirty="0"/>
              <a:t>Syntax</a:t>
            </a:r>
          </a:p>
          <a:p>
            <a:pPr marL="800100" lvl="2" indent="0">
              <a:buNone/>
            </a:pPr>
            <a:r>
              <a:rPr lang="en-US" dirty="0"/>
              <a:t>while (condition) {</a:t>
            </a:r>
          </a:p>
          <a:p>
            <a:pPr marL="800100" lvl="2" indent="0">
              <a:buNone/>
            </a:pPr>
            <a:r>
              <a:rPr lang="en-US" dirty="0"/>
              <a:t>  // code block to be executed</a:t>
            </a:r>
          </a:p>
          <a:p>
            <a:pPr marL="800100" lvl="2" indent="0">
              <a:buNone/>
            </a:pPr>
            <a:r>
              <a:rPr lang="en-US" dirty="0"/>
              <a:t>}</a:t>
            </a:r>
          </a:p>
        </p:txBody>
      </p:sp>
    </p:spTree>
    <p:extLst>
      <p:ext uri="{BB962C8B-B14F-4D97-AF65-F5344CB8AC3E}">
        <p14:creationId xmlns:p14="http://schemas.microsoft.com/office/powerpoint/2010/main" val="55030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4CB3-8952-41AD-9F9F-7F011269BEE7}"/>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The Do/While Loop :</a:t>
            </a:r>
            <a:endParaRPr lang="en-US" dirty="0">
              <a:solidFill>
                <a:schemeClr val="tx1"/>
              </a:solidFill>
            </a:endParaRPr>
          </a:p>
        </p:txBody>
      </p:sp>
      <p:sp>
        <p:nvSpPr>
          <p:cNvPr id="3" name="Content Placeholder 2">
            <a:extLst>
              <a:ext uri="{FF2B5EF4-FFF2-40B4-BE49-F238E27FC236}">
                <a16:creationId xmlns:a16="http://schemas.microsoft.com/office/drawing/2014/main" id="{3E45158B-A94D-4C6D-A588-DA2724B2A27E}"/>
              </a:ext>
            </a:extLst>
          </p:cNvPr>
          <p:cNvSpPr>
            <a:spLocks noGrp="1"/>
          </p:cNvSpPr>
          <p:nvPr>
            <p:ph idx="1"/>
          </p:nvPr>
        </p:nvSpPr>
        <p:spPr/>
        <p:txBody>
          <a:bodyPr/>
          <a:lstStyle/>
          <a:p>
            <a:r>
              <a:rPr lang="en-US" dirty="0"/>
              <a:t>The do/while loop is a variant of the while loop. This loop will execute the code block once, before checking if the condition is true, then it will repeat the loop as long as the condition is true.</a:t>
            </a:r>
          </a:p>
          <a:p>
            <a:endParaRPr lang="en-US" dirty="0"/>
          </a:p>
          <a:p>
            <a:pPr marL="457200" lvl="1" indent="0">
              <a:buNone/>
            </a:pPr>
            <a:r>
              <a:rPr lang="en-US" dirty="0"/>
              <a:t>Syntax :</a:t>
            </a:r>
          </a:p>
          <a:p>
            <a:pPr marL="857250" lvl="2" indent="0">
              <a:buNone/>
            </a:pPr>
            <a:r>
              <a:rPr lang="en-US" dirty="0"/>
              <a:t>do {</a:t>
            </a:r>
          </a:p>
          <a:p>
            <a:pPr marL="857250" lvl="2" indent="0">
              <a:buNone/>
            </a:pPr>
            <a:r>
              <a:rPr lang="en-US" dirty="0"/>
              <a:t>  // code block to be executed</a:t>
            </a:r>
          </a:p>
          <a:p>
            <a:pPr marL="857250" lvl="2" indent="0">
              <a:buNone/>
            </a:pPr>
            <a:r>
              <a:rPr lang="en-US" dirty="0"/>
              <a:t>}</a:t>
            </a:r>
          </a:p>
          <a:p>
            <a:pPr marL="857250" lvl="2" indent="0">
              <a:buNone/>
            </a:pPr>
            <a:r>
              <a:rPr lang="en-US" dirty="0"/>
              <a:t>while (condition);</a:t>
            </a:r>
          </a:p>
        </p:txBody>
      </p:sp>
    </p:spTree>
    <p:extLst>
      <p:ext uri="{BB962C8B-B14F-4D97-AF65-F5344CB8AC3E}">
        <p14:creationId xmlns:p14="http://schemas.microsoft.com/office/powerpoint/2010/main" val="429397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A697-B12E-48C0-AD78-2A9D773EF177}"/>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Why Use Java?</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2DEFAAD6-C5C5-4A39-8B7D-60F6DEC1C1D9}"/>
              </a:ext>
            </a:extLst>
          </p:cNvPr>
          <p:cNvSpPr>
            <a:spLocks noGrp="1"/>
          </p:cNvSpPr>
          <p:nvPr>
            <p:ph idx="1"/>
          </p:nvPr>
        </p:nvSpPr>
        <p:spPr/>
        <p:txBody>
          <a:bodyPr>
            <a:normAutofit/>
          </a:bodyPr>
          <a:lstStyle/>
          <a:p>
            <a:pPr algn="l">
              <a:buFont typeface="Wingdings" panose="05000000000000000000" pitchFamily="2" charset="2"/>
              <a:buChar char="Ø"/>
            </a:pPr>
            <a:r>
              <a:rPr lang="en-US" sz="1400" b="0" i="0" dirty="0">
                <a:effectLst/>
                <a:latin typeface="Verdana" panose="020B0604030504040204" pitchFamily="34" charset="0"/>
              </a:rPr>
              <a:t>Java works on different platforms (Windows, Mac, Linux, Raspberry Pi, etc.)</a:t>
            </a:r>
          </a:p>
          <a:p>
            <a:pPr algn="l">
              <a:buFont typeface="Wingdings" panose="05000000000000000000" pitchFamily="2" charset="2"/>
              <a:buChar char="Ø"/>
            </a:pPr>
            <a:r>
              <a:rPr lang="en-US" sz="1400" b="0" i="0" dirty="0">
                <a:effectLst/>
                <a:latin typeface="Verdana" panose="020B0604030504040204" pitchFamily="34" charset="0"/>
              </a:rPr>
              <a:t>It is one of the most popular programming language in the world</a:t>
            </a:r>
          </a:p>
          <a:p>
            <a:pPr algn="l">
              <a:buFont typeface="Wingdings" panose="05000000000000000000" pitchFamily="2" charset="2"/>
              <a:buChar char="Ø"/>
            </a:pPr>
            <a:r>
              <a:rPr lang="en-US" sz="1400" b="0" i="0" dirty="0">
                <a:effectLst/>
                <a:latin typeface="Verdana" panose="020B0604030504040204" pitchFamily="34" charset="0"/>
              </a:rPr>
              <a:t>It is easy to learn and simple to use</a:t>
            </a:r>
          </a:p>
          <a:p>
            <a:pPr algn="l">
              <a:buFont typeface="Wingdings" panose="05000000000000000000" pitchFamily="2" charset="2"/>
              <a:buChar char="Ø"/>
            </a:pPr>
            <a:r>
              <a:rPr lang="en-US" sz="1400" b="0" i="0" dirty="0">
                <a:effectLst/>
                <a:latin typeface="Verdana" panose="020B0604030504040204" pitchFamily="34" charset="0"/>
              </a:rPr>
              <a:t>It is open-source and free</a:t>
            </a:r>
          </a:p>
          <a:p>
            <a:pPr algn="l">
              <a:buFont typeface="Wingdings" panose="05000000000000000000" pitchFamily="2" charset="2"/>
              <a:buChar char="Ø"/>
            </a:pPr>
            <a:r>
              <a:rPr lang="en-US" sz="1400" b="0" i="0" dirty="0">
                <a:effectLst/>
                <a:latin typeface="Verdana" panose="020B0604030504040204" pitchFamily="34" charset="0"/>
              </a:rPr>
              <a:t>It is secure, fast and powerful</a:t>
            </a:r>
          </a:p>
          <a:p>
            <a:pPr algn="l">
              <a:buFont typeface="Wingdings" panose="05000000000000000000" pitchFamily="2" charset="2"/>
              <a:buChar char="Ø"/>
            </a:pPr>
            <a:r>
              <a:rPr lang="en-US" sz="1400" b="0" i="0" dirty="0">
                <a:effectLst/>
                <a:latin typeface="Verdana" panose="020B0604030504040204" pitchFamily="34" charset="0"/>
              </a:rPr>
              <a:t>It has a huge community support (tens of millions of developers)</a:t>
            </a:r>
          </a:p>
          <a:p>
            <a:pPr algn="l">
              <a:buFont typeface="Wingdings" panose="05000000000000000000" pitchFamily="2" charset="2"/>
              <a:buChar char="Ø"/>
            </a:pPr>
            <a:r>
              <a:rPr lang="en-US" sz="1400" b="0" i="0" dirty="0">
                <a:effectLst/>
                <a:latin typeface="Verdana" panose="020B0604030504040204" pitchFamily="34" charset="0"/>
              </a:rPr>
              <a:t>Java is an object-oriented language which gives a clear structure to programs and allows code to be reused, lowering development costs</a:t>
            </a:r>
          </a:p>
          <a:p>
            <a:pPr algn="l">
              <a:buFont typeface="Wingdings" panose="05000000000000000000" pitchFamily="2" charset="2"/>
              <a:buChar char="Ø"/>
            </a:pPr>
            <a:r>
              <a:rPr lang="en-US" sz="1400" b="0" i="0" dirty="0">
                <a:effectLst/>
                <a:latin typeface="Verdana" panose="020B0604030504040204" pitchFamily="34" charset="0"/>
              </a:rPr>
              <a:t>As Java is close to </a:t>
            </a:r>
            <a:r>
              <a:rPr lang="en-US" sz="1400" b="0" i="0" dirty="0">
                <a:effectLst/>
                <a:latin typeface="Verdana" panose="020B0604030504040204" pitchFamily="34" charset="0"/>
                <a:hlinkClick r:id="rId2">
                  <a:extLst>
                    <a:ext uri="{A12FA001-AC4F-418D-AE19-62706E023703}">
                      <ahyp:hlinkClr xmlns:ahyp="http://schemas.microsoft.com/office/drawing/2018/hyperlinkcolor" val="tx"/>
                    </a:ext>
                  </a:extLst>
                </a:hlinkClick>
              </a:rPr>
              <a:t>C++</a:t>
            </a:r>
            <a:r>
              <a:rPr lang="en-US" sz="1400" b="0" i="0" dirty="0">
                <a:effectLst/>
                <a:latin typeface="Verdana" panose="020B0604030504040204" pitchFamily="34" charset="0"/>
              </a:rPr>
              <a:t> and </a:t>
            </a:r>
            <a:r>
              <a:rPr lang="en-US" sz="1400" b="0" i="0" dirty="0">
                <a:effectLst/>
                <a:latin typeface="Verdana" panose="020B0604030504040204" pitchFamily="34" charset="0"/>
                <a:hlinkClick r:id="rId3">
                  <a:extLst>
                    <a:ext uri="{A12FA001-AC4F-418D-AE19-62706E023703}">
                      <ahyp:hlinkClr xmlns:ahyp="http://schemas.microsoft.com/office/drawing/2018/hyperlinkcolor" val="tx"/>
                    </a:ext>
                  </a:extLst>
                </a:hlinkClick>
              </a:rPr>
              <a:t>C#</a:t>
            </a:r>
            <a:r>
              <a:rPr lang="en-US" sz="1400" b="0" i="0" dirty="0">
                <a:effectLst/>
                <a:latin typeface="Verdana" panose="020B0604030504040204" pitchFamily="34" charset="0"/>
              </a:rPr>
              <a:t>, it makes it easy for programmers to switch to Java or vice versa</a:t>
            </a:r>
          </a:p>
          <a:p>
            <a:pPr>
              <a:buFont typeface="Wingdings" panose="05000000000000000000" pitchFamily="2" charset="2"/>
              <a:buChar char="Ø"/>
            </a:pPr>
            <a:endParaRPr lang="en-US" sz="1400" dirty="0"/>
          </a:p>
        </p:txBody>
      </p:sp>
    </p:spTree>
    <p:extLst>
      <p:ext uri="{BB962C8B-B14F-4D97-AF65-F5344CB8AC3E}">
        <p14:creationId xmlns:p14="http://schemas.microsoft.com/office/powerpoint/2010/main" val="1946314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2EA9-6F3D-4969-AF4F-26D4249B8B13}"/>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Java For Loop :</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D1065A0D-025D-4885-AC4C-4EDF2E4CBF81}"/>
              </a:ext>
            </a:extLst>
          </p:cNvPr>
          <p:cNvSpPr>
            <a:spLocks noGrp="1"/>
          </p:cNvSpPr>
          <p:nvPr>
            <p:ph idx="1"/>
          </p:nvPr>
        </p:nvSpPr>
        <p:spPr>
          <a:xfrm>
            <a:off x="1103312" y="2099571"/>
            <a:ext cx="8946541" cy="4195481"/>
          </a:xfrm>
        </p:spPr>
        <p:txBody>
          <a:bodyPr>
            <a:normAutofit fontScale="92500" lnSpcReduction="10000"/>
          </a:bodyPr>
          <a:lstStyle/>
          <a:p>
            <a:r>
              <a:rPr lang="en-US" dirty="0"/>
              <a:t>When you know exactly how many times you want to loop through a block of code, use the for loop instead of a while loop:</a:t>
            </a:r>
          </a:p>
          <a:p>
            <a:pPr marL="400050" lvl="1" indent="0">
              <a:buNone/>
            </a:pPr>
            <a:r>
              <a:rPr lang="en-US" dirty="0"/>
              <a:t>Syntax</a:t>
            </a:r>
          </a:p>
          <a:p>
            <a:pPr marL="800100" lvl="2" indent="0">
              <a:buNone/>
            </a:pPr>
            <a:r>
              <a:rPr lang="en-US" dirty="0"/>
              <a:t>for (statement 1; statement 2; statement 3) {</a:t>
            </a:r>
          </a:p>
          <a:p>
            <a:pPr marL="800100" lvl="2" indent="0">
              <a:buNone/>
            </a:pPr>
            <a:r>
              <a:rPr lang="en-US" dirty="0"/>
              <a:t>  // code block to be executed</a:t>
            </a:r>
          </a:p>
          <a:p>
            <a:pPr marL="800100" lvl="2" indent="0">
              <a:buNone/>
            </a:pPr>
            <a:r>
              <a:rPr lang="en-US" dirty="0"/>
              <a:t>}</a:t>
            </a:r>
          </a:p>
          <a:p>
            <a:endParaRPr lang="en-US" dirty="0"/>
          </a:p>
          <a:p>
            <a:r>
              <a:rPr lang="en-US" dirty="0"/>
              <a:t>Statement 1 is executed (one time) before the execution of the code block.</a:t>
            </a:r>
          </a:p>
          <a:p>
            <a:r>
              <a:rPr lang="en-US" dirty="0"/>
              <a:t>Statement 2 defines the condition for executing the code block.</a:t>
            </a:r>
          </a:p>
          <a:p>
            <a:r>
              <a:rPr lang="en-US" dirty="0"/>
              <a:t>Statement 3 is executed (every time) after the code block has been executed.</a:t>
            </a:r>
          </a:p>
        </p:txBody>
      </p:sp>
    </p:spTree>
    <p:extLst>
      <p:ext uri="{BB962C8B-B14F-4D97-AF65-F5344CB8AC3E}">
        <p14:creationId xmlns:p14="http://schemas.microsoft.com/office/powerpoint/2010/main" val="1742358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FD9D-9E09-4818-AE04-C874F6D4771D}"/>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For-Each Loop :</a:t>
            </a:r>
            <a:endParaRPr lang="en-US" dirty="0">
              <a:solidFill>
                <a:schemeClr val="tx1"/>
              </a:solidFill>
            </a:endParaRPr>
          </a:p>
        </p:txBody>
      </p:sp>
      <p:sp>
        <p:nvSpPr>
          <p:cNvPr id="3" name="Content Placeholder 2">
            <a:extLst>
              <a:ext uri="{FF2B5EF4-FFF2-40B4-BE49-F238E27FC236}">
                <a16:creationId xmlns:a16="http://schemas.microsoft.com/office/drawing/2014/main" id="{DF461A1F-D969-4026-BE5A-A24CA018F8B7}"/>
              </a:ext>
            </a:extLst>
          </p:cNvPr>
          <p:cNvSpPr>
            <a:spLocks noGrp="1"/>
          </p:cNvSpPr>
          <p:nvPr>
            <p:ph idx="1"/>
          </p:nvPr>
        </p:nvSpPr>
        <p:spPr/>
        <p:txBody>
          <a:bodyPr/>
          <a:lstStyle/>
          <a:p>
            <a:r>
              <a:rPr lang="en-US" dirty="0"/>
              <a:t>There is also a "for-each" loop, which is used exclusively to loop through elements in an array:</a:t>
            </a:r>
          </a:p>
          <a:p>
            <a:endParaRPr lang="en-US" dirty="0"/>
          </a:p>
          <a:p>
            <a:pPr marL="457200" lvl="1" indent="0">
              <a:buNone/>
            </a:pPr>
            <a:r>
              <a:rPr lang="en-US" dirty="0"/>
              <a:t>Syntax</a:t>
            </a:r>
          </a:p>
          <a:p>
            <a:pPr marL="857250" lvl="2" indent="0">
              <a:buNone/>
            </a:pPr>
            <a:r>
              <a:rPr lang="en-US" dirty="0"/>
              <a:t>for (type </a:t>
            </a:r>
            <a:r>
              <a:rPr lang="en-US" dirty="0" err="1"/>
              <a:t>variableName</a:t>
            </a:r>
            <a:r>
              <a:rPr lang="en-US" dirty="0"/>
              <a:t> : </a:t>
            </a:r>
            <a:r>
              <a:rPr lang="en-US" dirty="0" err="1"/>
              <a:t>arrayName</a:t>
            </a:r>
            <a:r>
              <a:rPr lang="en-US" dirty="0"/>
              <a:t>) {</a:t>
            </a:r>
          </a:p>
          <a:p>
            <a:pPr marL="857250" lvl="2" indent="0">
              <a:buNone/>
            </a:pPr>
            <a:r>
              <a:rPr lang="en-US" dirty="0"/>
              <a:t>  // code block to be executed</a:t>
            </a:r>
          </a:p>
          <a:p>
            <a:pPr marL="857250" lvl="2" indent="0">
              <a:buNone/>
            </a:pPr>
            <a:r>
              <a:rPr lang="en-US" dirty="0"/>
              <a:t>}</a:t>
            </a:r>
          </a:p>
        </p:txBody>
      </p:sp>
    </p:spTree>
    <p:extLst>
      <p:ext uri="{BB962C8B-B14F-4D97-AF65-F5344CB8AC3E}">
        <p14:creationId xmlns:p14="http://schemas.microsoft.com/office/powerpoint/2010/main" val="1693483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A358-5D48-4C77-8E02-EFC1713B7C07}"/>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Java Break :</a:t>
            </a:r>
            <a:endParaRPr lang="en-US" dirty="0">
              <a:solidFill>
                <a:schemeClr val="tx1"/>
              </a:solidFill>
            </a:endParaRPr>
          </a:p>
        </p:txBody>
      </p:sp>
      <p:sp>
        <p:nvSpPr>
          <p:cNvPr id="3" name="Content Placeholder 2">
            <a:extLst>
              <a:ext uri="{FF2B5EF4-FFF2-40B4-BE49-F238E27FC236}">
                <a16:creationId xmlns:a16="http://schemas.microsoft.com/office/drawing/2014/main" id="{E3BC290B-C37C-4751-BCB3-9D7715847E18}"/>
              </a:ext>
            </a:extLst>
          </p:cNvPr>
          <p:cNvSpPr>
            <a:spLocks noGrp="1"/>
          </p:cNvSpPr>
          <p:nvPr>
            <p:ph idx="1"/>
          </p:nvPr>
        </p:nvSpPr>
        <p:spPr/>
        <p:txBody>
          <a:bodyPr>
            <a:normAutofit fontScale="92500" lnSpcReduction="10000"/>
          </a:bodyPr>
          <a:lstStyle/>
          <a:p>
            <a:r>
              <a:rPr lang="en-US" dirty="0"/>
              <a:t>You have already seen the break statement used in an earlier chapter of this tutorial. It was used to "jump out" of a switch statement.</a:t>
            </a:r>
          </a:p>
          <a:p>
            <a:r>
              <a:rPr lang="en-US" dirty="0"/>
              <a:t>The break statement can also be used to jump out of a loop.</a:t>
            </a:r>
          </a:p>
          <a:p>
            <a:r>
              <a:rPr lang="en-US" dirty="0"/>
              <a:t>This example stops the loop when </a:t>
            </a:r>
            <a:r>
              <a:rPr lang="en-US" dirty="0" err="1"/>
              <a:t>i</a:t>
            </a:r>
            <a:r>
              <a:rPr lang="en-US" dirty="0"/>
              <a:t> is equal to 4:</a:t>
            </a:r>
          </a:p>
          <a:p>
            <a:endParaRPr lang="en-US" dirty="0"/>
          </a:p>
          <a:p>
            <a:pPr marL="400050" lvl="1" indent="0">
              <a:buNone/>
            </a:pPr>
            <a:r>
              <a:rPr lang="en-US" dirty="0"/>
              <a:t>Example :</a:t>
            </a:r>
          </a:p>
          <a:p>
            <a:pPr marL="800100" lvl="2"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800100" lvl="2" indent="0">
              <a:buNone/>
            </a:pPr>
            <a:r>
              <a:rPr lang="en-US" dirty="0"/>
              <a:t>  if (</a:t>
            </a:r>
            <a:r>
              <a:rPr lang="en-US" dirty="0" err="1"/>
              <a:t>i</a:t>
            </a:r>
            <a:r>
              <a:rPr lang="en-US" dirty="0"/>
              <a:t> == 4) {</a:t>
            </a:r>
          </a:p>
          <a:p>
            <a:pPr marL="800100" lvl="2" indent="0">
              <a:buNone/>
            </a:pPr>
            <a:r>
              <a:rPr lang="en-US" dirty="0"/>
              <a:t>    break;</a:t>
            </a:r>
          </a:p>
          <a:p>
            <a:pPr marL="800100" lvl="2" indent="0">
              <a:buNone/>
            </a:pPr>
            <a:r>
              <a:rPr lang="en-US" dirty="0"/>
              <a:t>  }</a:t>
            </a:r>
          </a:p>
          <a:p>
            <a:pPr marL="800100" lvl="2" indent="0">
              <a:buNone/>
            </a:pPr>
            <a:r>
              <a:rPr lang="en-US" dirty="0"/>
              <a:t>  </a:t>
            </a:r>
            <a:r>
              <a:rPr lang="en-US" dirty="0" err="1"/>
              <a:t>System.out.println</a:t>
            </a:r>
            <a:r>
              <a:rPr lang="en-US" dirty="0"/>
              <a:t>(</a:t>
            </a:r>
            <a:r>
              <a:rPr lang="en-US" dirty="0" err="1"/>
              <a:t>i</a:t>
            </a:r>
            <a:r>
              <a:rPr lang="en-US" dirty="0"/>
              <a:t>);</a:t>
            </a:r>
          </a:p>
          <a:p>
            <a:pPr marL="800100" lvl="2" indent="0">
              <a:buNone/>
            </a:pPr>
            <a:r>
              <a:rPr lang="en-US" dirty="0"/>
              <a:t>}</a:t>
            </a:r>
          </a:p>
        </p:txBody>
      </p:sp>
    </p:spTree>
    <p:extLst>
      <p:ext uri="{BB962C8B-B14F-4D97-AF65-F5344CB8AC3E}">
        <p14:creationId xmlns:p14="http://schemas.microsoft.com/office/powerpoint/2010/main" val="221536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130F-28A1-44B9-9EB8-59ECE088584A}"/>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Java Continue :</a:t>
            </a:r>
            <a:endParaRPr lang="en-US" dirty="0">
              <a:solidFill>
                <a:schemeClr val="tx1"/>
              </a:solidFill>
            </a:endParaRPr>
          </a:p>
        </p:txBody>
      </p:sp>
      <p:sp>
        <p:nvSpPr>
          <p:cNvPr id="3" name="Content Placeholder 2">
            <a:extLst>
              <a:ext uri="{FF2B5EF4-FFF2-40B4-BE49-F238E27FC236}">
                <a16:creationId xmlns:a16="http://schemas.microsoft.com/office/drawing/2014/main" id="{B90D3B8B-D3BA-415B-9A82-3372F6BADD6A}"/>
              </a:ext>
            </a:extLst>
          </p:cNvPr>
          <p:cNvSpPr>
            <a:spLocks noGrp="1"/>
          </p:cNvSpPr>
          <p:nvPr>
            <p:ph idx="1"/>
          </p:nvPr>
        </p:nvSpPr>
        <p:spPr/>
        <p:txBody>
          <a:bodyPr>
            <a:normAutofit lnSpcReduction="10000"/>
          </a:bodyPr>
          <a:lstStyle/>
          <a:p>
            <a:r>
              <a:rPr lang="en-US" dirty="0"/>
              <a:t>The continue statement breaks one iteration (in the loop), if a specified condition occurs, and continues with the next iteration in the loop.</a:t>
            </a:r>
          </a:p>
          <a:p>
            <a:r>
              <a:rPr lang="en-US" dirty="0"/>
              <a:t>This example skips the value of 4:</a:t>
            </a:r>
          </a:p>
          <a:p>
            <a:endParaRPr lang="en-US" dirty="0"/>
          </a:p>
          <a:p>
            <a:pPr marL="400050" lvl="1" indent="0">
              <a:buNone/>
            </a:pPr>
            <a:r>
              <a:rPr lang="en-US" dirty="0"/>
              <a:t>Example :</a:t>
            </a:r>
          </a:p>
          <a:p>
            <a:pPr marL="800100" lvl="2"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800100" lvl="2" indent="0">
              <a:buNone/>
            </a:pPr>
            <a:r>
              <a:rPr lang="en-US" dirty="0"/>
              <a:t>  if (</a:t>
            </a:r>
            <a:r>
              <a:rPr lang="en-US" dirty="0" err="1"/>
              <a:t>i</a:t>
            </a:r>
            <a:r>
              <a:rPr lang="en-US" dirty="0"/>
              <a:t> == 4) {</a:t>
            </a:r>
          </a:p>
          <a:p>
            <a:pPr marL="800100" lvl="2" indent="0">
              <a:buNone/>
            </a:pPr>
            <a:r>
              <a:rPr lang="en-US" dirty="0"/>
              <a:t>    continue;</a:t>
            </a:r>
          </a:p>
          <a:p>
            <a:pPr marL="800100" lvl="2" indent="0">
              <a:buNone/>
            </a:pPr>
            <a:r>
              <a:rPr lang="en-US" dirty="0"/>
              <a:t>  }</a:t>
            </a:r>
          </a:p>
          <a:p>
            <a:pPr marL="800100" lvl="2" indent="0">
              <a:buNone/>
            </a:pPr>
            <a:r>
              <a:rPr lang="en-US" dirty="0"/>
              <a:t>  </a:t>
            </a:r>
            <a:r>
              <a:rPr lang="en-US" dirty="0" err="1"/>
              <a:t>System.out.println</a:t>
            </a:r>
            <a:r>
              <a:rPr lang="en-US" dirty="0"/>
              <a:t>(</a:t>
            </a:r>
            <a:r>
              <a:rPr lang="en-US" dirty="0" err="1"/>
              <a:t>i</a:t>
            </a:r>
            <a:r>
              <a:rPr lang="en-US" dirty="0"/>
              <a:t>);</a:t>
            </a:r>
          </a:p>
          <a:p>
            <a:pPr marL="800100" lvl="2" indent="0">
              <a:buNone/>
            </a:pPr>
            <a:r>
              <a:rPr lang="en-US" dirty="0"/>
              <a:t>}</a:t>
            </a:r>
          </a:p>
        </p:txBody>
      </p:sp>
    </p:spTree>
    <p:extLst>
      <p:ext uri="{BB962C8B-B14F-4D97-AF65-F5344CB8AC3E}">
        <p14:creationId xmlns:p14="http://schemas.microsoft.com/office/powerpoint/2010/main" val="753763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8416-9550-43DE-81EE-2D20D712A931}"/>
              </a:ext>
            </a:extLst>
          </p:cNvPr>
          <p:cNvSpPr>
            <a:spLocks noGrp="1"/>
          </p:cNvSpPr>
          <p:nvPr>
            <p:ph type="title"/>
          </p:nvPr>
        </p:nvSpPr>
        <p:spPr>
          <a:xfrm>
            <a:off x="646111" y="424727"/>
            <a:ext cx="9404723" cy="1400530"/>
          </a:xfrm>
        </p:spPr>
        <p:txBody>
          <a:bodyPr/>
          <a:lstStyle/>
          <a:p>
            <a:r>
              <a:rPr lang="en-US" b="0" i="0" dirty="0">
                <a:solidFill>
                  <a:schemeClr val="tx1"/>
                </a:solidFill>
                <a:effectLst/>
                <a:latin typeface="Segoe UI" panose="020B0502040204020203" pitchFamily="34" charset="0"/>
              </a:rPr>
              <a:t>Java Arrays :</a:t>
            </a:r>
            <a:endParaRPr lang="en-US" dirty="0">
              <a:solidFill>
                <a:schemeClr val="tx1"/>
              </a:solidFill>
            </a:endParaRPr>
          </a:p>
        </p:txBody>
      </p:sp>
      <p:sp>
        <p:nvSpPr>
          <p:cNvPr id="3" name="Content Placeholder 2">
            <a:extLst>
              <a:ext uri="{FF2B5EF4-FFF2-40B4-BE49-F238E27FC236}">
                <a16:creationId xmlns:a16="http://schemas.microsoft.com/office/drawing/2014/main" id="{4DB66C2D-70FA-4002-B57D-F314CF04A304}"/>
              </a:ext>
            </a:extLst>
          </p:cNvPr>
          <p:cNvSpPr>
            <a:spLocks noGrp="1"/>
          </p:cNvSpPr>
          <p:nvPr>
            <p:ph idx="1"/>
          </p:nvPr>
        </p:nvSpPr>
        <p:spPr/>
        <p:txBody>
          <a:bodyPr>
            <a:normAutofit/>
          </a:bodyPr>
          <a:lstStyle/>
          <a:p>
            <a:r>
              <a:rPr lang="en-US" dirty="0"/>
              <a:t>Arrays are used to store multiple values in a single variable, instead of declaring separate variables for each value.</a:t>
            </a:r>
          </a:p>
          <a:p>
            <a:r>
              <a:rPr lang="en-US" dirty="0"/>
              <a:t>To declare an array, define the variable type with square brackets:</a:t>
            </a:r>
          </a:p>
          <a:p>
            <a:pPr marL="800100" lvl="2" indent="0">
              <a:buNone/>
            </a:pPr>
            <a:r>
              <a:rPr lang="en-US" dirty="0"/>
              <a:t>String[] cars;</a:t>
            </a:r>
          </a:p>
          <a:p>
            <a:r>
              <a:rPr lang="en-US" dirty="0"/>
              <a:t>We have now declared a variable that holds an array of strings. To insert values to it, we can use an array literal - place the values in a comma-separated list, inside curly braces:</a:t>
            </a:r>
          </a:p>
          <a:p>
            <a:pPr marL="800100" lvl="2" indent="0">
              <a:buNone/>
            </a:pPr>
            <a:r>
              <a:rPr lang="en-US" dirty="0"/>
              <a:t>String[] cars = {"Volvo", "BMW", "Ford", "Mazda"};</a:t>
            </a:r>
          </a:p>
          <a:p>
            <a:r>
              <a:rPr lang="en-US" dirty="0"/>
              <a:t>To create an array of integers, you could write:</a:t>
            </a:r>
          </a:p>
          <a:p>
            <a:pPr marL="800100" lvl="2" indent="0">
              <a:buNone/>
            </a:pPr>
            <a:r>
              <a:rPr lang="en-US" dirty="0"/>
              <a:t>int[] </a:t>
            </a:r>
            <a:r>
              <a:rPr lang="en-US" dirty="0" err="1"/>
              <a:t>myNum</a:t>
            </a:r>
            <a:r>
              <a:rPr lang="en-US" dirty="0"/>
              <a:t> = {10, 20, 30, 40};</a:t>
            </a:r>
          </a:p>
        </p:txBody>
      </p:sp>
    </p:spTree>
    <p:extLst>
      <p:ext uri="{BB962C8B-B14F-4D97-AF65-F5344CB8AC3E}">
        <p14:creationId xmlns:p14="http://schemas.microsoft.com/office/powerpoint/2010/main" val="3666930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D4C1-2949-4C30-B366-6E60F0D92EDF}"/>
              </a:ext>
            </a:extLst>
          </p:cNvPr>
          <p:cNvSpPr>
            <a:spLocks noGrp="1"/>
          </p:cNvSpPr>
          <p:nvPr>
            <p:ph type="title"/>
          </p:nvPr>
        </p:nvSpPr>
        <p:spPr>
          <a:xfrm>
            <a:off x="646111" y="424727"/>
            <a:ext cx="9404723" cy="1400530"/>
          </a:xfrm>
        </p:spPr>
        <p:txBody>
          <a:bodyPr/>
          <a:lstStyle/>
          <a:p>
            <a:r>
              <a:rPr lang="en-US" b="0" i="0" dirty="0">
                <a:solidFill>
                  <a:schemeClr val="tx1"/>
                </a:solidFill>
                <a:effectLst/>
                <a:latin typeface="Segoe UI" panose="020B0502040204020203" pitchFamily="34" charset="0"/>
              </a:rPr>
              <a:t>Access the Elements of an Array :</a:t>
            </a:r>
            <a:endParaRPr lang="en-US" dirty="0">
              <a:solidFill>
                <a:schemeClr val="tx1"/>
              </a:solidFill>
            </a:endParaRPr>
          </a:p>
        </p:txBody>
      </p:sp>
      <p:sp>
        <p:nvSpPr>
          <p:cNvPr id="3" name="Content Placeholder 2">
            <a:extLst>
              <a:ext uri="{FF2B5EF4-FFF2-40B4-BE49-F238E27FC236}">
                <a16:creationId xmlns:a16="http://schemas.microsoft.com/office/drawing/2014/main" id="{6D614182-E609-4807-B881-9BA18CCBF4A5}"/>
              </a:ext>
            </a:extLst>
          </p:cNvPr>
          <p:cNvSpPr>
            <a:spLocks noGrp="1"/>
          </p:cNvSpPr>
          <p:nvPr>
            <p:ph idx="1"/>
          </p:nvPr>
        </p:nvSpPr>
        <p:spPr/>
        <p:txBody>
          <a:bodyPr/>
          <a:lstStyle/>
          <a:p>
            <a:r>
              <a:rPr lang="en-US" dirty="0"/>
              <a:t>You access an array element by referring to the index number.</a:t>
            </a:r>
          </a:p>
          <a:p>
            <a:r>
              <a:rPr lang="en-US" dirty="0"/>
              <a:t>This statement accesses the value of the first element in cars:</a:t>
            </a:r>
          </a:p>
          <a:p>
            <a:endParaRPr lang="en-US" dirty="0"/>
          </a:p>
          <a:p>
            <a:pPr marL="400050" lvl="1" indent="0">
              <a:buNone/>
            </a:pPr>
            <a:r>
              <a:rPr lang="en-US" dirty="0"/>
              <a:t>Example :</a:t>
            </a:r>
          </a:p>
          <a:p>
            <a:pPr marL="800100" lvl="2" indent="0">
              <a:buNone/>
            </a:pPr>
            <a:r>
              <a:rPr lang="en-US" dirty="0"/>
              <a:t>String[] cars = {"Volvo", "BMW", "Ford", "Mazda"};</a:t>
            </a:r>
          </a:p>
          <a:p>
            <a:pPr marL="800100" lvl="2" indent="0">
              <a:buNone/>
            </a:pPr>
            <a:r>
              <a:rPr lang="en-US" dirty="0" err="1"/>
              <a:t>System.out.println</a:t>
            </a:r>
            <a:r>
              <a:rPr lang="en-US" dirty="0"/>
              <a:t>(cars[0]);</a:t>
            </a:r>
          </a:p>
          <a:p>
            <a:pPr marL="800100" lvl="2" indent="0">
              <a:buNone/>
            </a:pPr>
            <a:r>
              <a:rPr lang="en-US" dirty="0"/>
              <a:t>// Outputs Volvo</a:t>
            </a:r>
          </a:p>
        </p:txBody>
      </p:sp>
    </p:spTree>
    <p:extLst>
      <p:ext uri="{BB962C8B-B14F-4D97-AF65-F5344CB8AC3E}">
        <p14:creationId xmlns:p14="http://schemas.microsoft.com/office/powerpoint/2010/main" val="1107149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38E1-C4A6-462C-B0C8-2B2F2D1CDB3E}"/>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Array Length :</a:t>
            </a:r>
            <a:endParaRPr lang="en-US" dirty="0">
              <a:solidFill>
                <a:schemeClr val="tx1"/>
              </a:solidFill>
            </a:endParaRPr>
          </a:p>
        </p:txBody>
      </p:sp>
      <p:sp>
        <p:nvSpPr>
          <p:cNvPr id="3" name="Content Placeholder 2">
            <a:extLst>
              <a:ext uri="{FF2B5EF4-FFF2-40B4-BE49-F238E27FC236}">
                <a16:creationId xmlns:a16="http://schemas.microsoft.com/office/drawing/2014/main" id="{09CCBA7F-DD3D-4EC6-8787-6C2F2219C064}"/>
              </a:ext>
            </a:extLst>
          </p:cNvPr>
          <p:cNvSpPr>
            <a:spLocks noGrp="1"/>
          </p:cNvSpPr>
          <p:nvPr>
            <p:ph idx="1"/>
          </p:nvPr>
        </p:nvSpPr>
        <p:spPr/>
        <p:txBody>
          <a:bodyPr/>
          <a:lstStyle/>
          <a:p>
            <a:r>
              <a:rPr lang="en-US" dirty="0"/>
              <a:t>To find out how many elements an array has, use the length property:</a:t>
            </a:r>
          </a:p>
          <a:p>
            <a:endParaRPr lang="en-US" dirty="0"/>
          </a:p>
          <a:p>
            <a:pPr marL="400050" lvl="1" indent="0">
              <a:buNone/>
            </a:pPr>
            <a:r>
              <a:rPr lang="en-US" dirty="0"/>
              <a:t>Example :</a:t>
            </a:r>
          </a:p>
          <a:p>
            <a:pPr marL="800100" lvl="2" indent="0">
              <a:buNone/>
            </a:pPr>
            <a:r>
              <a:rPr lang="en-US" dirty="0"/>
              <a:t>String[] cars = {"Volvo", "BMW", "Ford", "Mazda"};</a:t>
            </a:r>
          </a:p>
          <a:p>
            <a:pPr marL="800100" lvl="2" indent="0">
              <a:buNone/>
            </a:pPr>
            <a:r>
              <a:rPr lang="en-US" dirty="0" err="1"/>
              <a:t>System.out.println</a:t>
            </a:r>
            <a:r>
              <a:rPr lang="en-US" dirty="0"/>
              <a:t>(</a:t>
            </a:r>
            <a:r>
              <a:rPr lang="en-US" dirty="0" err="1"/>
              <a:t>cars.length</a:t>
            </a:r>
            <a:r>
              <a:rPr lang="en-US" dirty="0"/>
              <a:t>);</a:t>
            </a:r>
          </a:p>
          <a:p>
            <a:pPr marL="800100" lvl="2" indent="0">
              <a:buNone/>
            </a:pPr>
            <a:r>
              <a:rPr lang="en-US" dirty="0"/>
              <a:t>// Outputs 4</a:t>
            </a:r>
          </a:p>
        </p:txBody>
      </p:sp>
    </p:spTree>
    <p:extLst>
      <p:ext uri="{BB962C8B-B14F-4D97-AF65-F5344CB8AC3E}">
        <p14:creationId xmlns:p14="http://schemas.microsoft.com/office/powerpoint/2010/main" val="3454637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1BDE-6135-4B02-BD67-A693CEA637D1}"/>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Loop Through an Array :</a:t>
            </a:r>
            <a:endParaRPr lang="en-US" dirty="0">
              <a:solidFill>
                <a:schemeClr val="tx1"/>
              </a:solidFill>
            </a:endParaRPr>
          </a:p>
        </p:txBody>
      </p:sp>
      <p:sp>
        <p:nvSpPr>
          <p:cNvPr id="3" name="Content Placeholder 2">
            <a:extLst>
              <a:ext uri="{FF2B5EF4-FFF2-40B4-BE49-F238E27FC236}">
                <a16:creationId xmlns:a16="http://schemas.microsoft.com/office/drawing/2014/main" id="{B9078258-8493-4F7D-89C8-D5C45BA60811}"/>
              </a:ext>
            </a:extLst>
          </p:cNvPr>
          <p:cNvSpPr>
            <a:spLocks noGrp="1"/>
          </p:cNvSpPr>
          <p:nvPr>
            <p:ph idx="1"/>
          </p:nvPr>
        </p:nvSpPr>
        <p:spPr/>
        <p:txBody>
          <a:bodyPr/>
          <a:lstStyle/>
          <a:p>
            <a:r>
              <a:rPr lang="en-US" dirty="0"/>
              <a:t>You can loop through the array elements with the for loop, and use the length property to specify how many times the loop should run.</a:t>
            </a:r>
          </a:p>
          <a:p>
            <a:endParaRPr lang="en-US" dirty="0"/>
          </a:p>
          <a:p>
            <a:r>
              <a:rPr lang="en-US" dirty="0"/>
              <a:t>The following example outputs all elements in the cars array:</a:t>
            </a:r>
          </a:p>
          <a:p>
            <a:endParaRPr lang="en-US" dirty="0"/>
          </a:p>
          <a:p>
            <a:pPr marL="400050" lvl="1" indent="0">
              <a:buNone/>
            </a:pPr>
            <a:r>
              <a:rPr lang="en-US" dirty="0"/>
              <a:t>Example :</a:t>
            </a:r>
          </a:p>
          <a:p>
            <a:pPr marL="800100" lvl="2" indent="0">
              <a:buNone/>
            </a:pPr>
            <a:r>
              <a:rPr lang="en-US" dirty="0"/>
              <a:t>String[] cars = {"Volvo", "BMW", "Ford", "Mazda"};</a:t>
            </a:r>
          </a:p>
          <a:p>
            <a:pPr marL="800100" lvl="2" indent="0">
              <a:buNone/>
            </a:pPr>
            <a:r>
              <a:rPr lang="en-US" dirty="0"/>
              <a:t>for (int </a:t>
            </a:r>
            <a:r>
              <a:rPr lang="en-US" dirty="0" err="1"/>
              <a:t>i</a:t>
            </a:r>
            <a:r>
              <a:rPr lang="en-US" dirty="0"/>
              <a:t> = 0; </a:t>
            </a:r>
            <a:r>
              <a:rPr lang="en-US" dirty="0" err="1"/>
              <a:t>i</a:t>
            </a:r>
            <a:r>
              <a:rPr lang="en-US" dirty="0"/>
              <a:t> &lt; </a:t>
            </a:r>
            <a:r>
              <a:rPr lang="en-US" dirty="0" err="1"/>
              <a:t>cars.length</a:t>
            </a:r>
            <a:r>
              <a:rPr lang="en-US" dirty="0"/>
              <a:t>; </a:t>
            </a:r>
            <a:r>
              <a:rPr lang="en-US" dirty="0" err="1"/>
              <a:t>i</a:t>
            </a:r>
            <a:r>
              <a:rPr lang="en-US" dirty="0"/>
              <a:t>++) {</a:t>
            </a:r>
          </a:p>
          <a:p>
            <a:pPr marL="800100" lvl="2" indent="0">
              <a:buNone/>
            </a:pPr>
            <a:r>
              <a:rPr lang="en-US" dirty="0"/>
              <a:t>  </a:t>
            </a:r>
            <a:r>
              <a:rPr lang="en-US" dirty="0" err="1"/>
              <a:t>System.out.println</a:t>
            </a:r>
            <a:r>
              <a:rPr lang="en-US" dirty="0"/>
              <a:t>(cars[</a:t>
            </a:r>
            <a:r>
              <a:rPr lang="en-US" dirty="0" err="1"/>
              <a:t>i</a:t>
            </a:r>
            <a:r>
              <a:rPr lang="en-US" dirty="0"/>
              <a:t>]);</a:t>
            </a:r>
          </a:p>
          <a:p>
            <a:pPr marL="800100" lvl="2" indent="0">
              <a:buNone/>
            </a:pPr>
            <a:r>
              <a:rPr lang="en-US" dirty="0"/>
              <a:t>}</a:t>
            </a:r>
          </a:p>
        </p:txBody>
      </p:sp>
    </p:spTree>
    <p:extLst>
      <p:ext uri="{BB962C8B-B14F-4D97-AF65-F5344CB8AC3E}">
        <p14:creationId xmlns:p14="http://schemas.microsoft.com/office/powerpoint/2010/main" val="3190112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B200-7F66-411D-B5F6-C937882A5889}"/>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Loop Through an Array with For-Each :</a:t>
            </a:r>
            <a:endParaRPr lang="en-US" dirty="0">
              <a:solidFill>
                <a:schemeClr val="tx1"/>
              </a:solidFill>
            </a:endParaRPr>
          </a:p>
        </p:txBody>
      </p:sp>
      <p:sp>
        <p:nvSpPr>
          <p:cNvPr id="3" name="Content Placeholder 2">
            <a:extLst>
              <a:ext uri="{FF2B5EF4-FFF2-40B4-BE49-F238E27FC236}">
                <a16:creationId xmlns:a16="http://schemas.microsoft.com/office/drawing/2014/main" id="{D9C6FAB4-82A0-4E6C-BA62-C7B9C9EC3678}"/>
              </a:ext>
            </a:extLst>
          </p:cNvPr>
          <p:cNvSpPr>
            <a:spLocks noGrp="1"/>
          </p:cNvSpPr>
          <p:nvPr>
            <p:ph idx="1"/>
          </p:nvPr>
        </p:nvSpPr>
        <p:spPr/>
        <p:txBody>
          <a:bodyPr/>
          <a:lstStyle/>
          <a:p>
            <a:r>
              <a:rPr lang="en-US" dirty="0"/>
              <a:t>There is also a "for-each" loop, which is used exclusively to loop through elements in arrays:</a:t>
            </a:r>
          </a:p>
          <a:p>
            <a:endParaRPr lang="en-US" dirty="0"/>
          </a:p>
          <a:p>
            <a:pPr marL="400050" lvl="1" indent="0">
              <a:buNone/>
            </a:pPr>
            <a:r>
              <a:rPr lang="en-US" dirty="0"/>
              <a:t>Syntax :</a:t>
            </a:r>
          </a:p>
          <a:p>
            <a:pPr marL="800100" lvl="2" indent="0">
              <a:buNone/>
            </a:pPr>
            <a:r>
              <a:rPr lang="en-US" dirty="0"/>
              <a:t>for (type variable : </a:t>
            </a:r>
            <a:r>
              <a:rPr lang="en-US" dirty="0" err="1"/>
              <a:t>arrayname</a:t>
            </a:r>
            <a:r>
              <a:rPr lang="en-US" dirty="0"/>
              <a:t>) {</a:t>
            </a:r>
          </a:p>
          <a:p>
            <a:pPr marL="800100" lvl="2" indent="0">
              <a:buNone/>
            </a:pPr>
            <a:r>
              <a:rPr lang="en-US" dirty="0"/>
              <a:t>  ...</a:t>
            </a:r>
          </a:p>
          <a:p>
            <a:pPr marL="800100" lvl="2" indent="0">
              <a:buNone/>
            </a:pPr>
            <a:r>
              <a:rPr lang="en-US" dirty="0"/>
              <a:t>}</a:t>
            </a:r>
          </a:p>
        </p:txBody>
      </p:sp>
    </p:spTree>
    <p:extLst>
      <p:ext uri="{BB962C8B-B14F-4D97-AF65-F5344CB8AC3E}">
        <p14:creationId xmlns:p14="http://schemas.microsoft.com/office/powerpoint/2010/main" val="677162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56E3-DA61-4673-9A28-F55E0FFF1661}"/>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Multidimensional Arrays :</a:t>
            </a:r>
            <a:endParaRPr lang="en-US" dirty="0">
              <a:solidFill>
                <a:schemeClr val="tx1"/>
              </a:solidFill>
            </a:endParaRPr>
          </a:p>
        </p:txBody>
      </p:sp>
      <p:sp>
        <p:nvSpPr>
          <p:cNvPr id="3" name="Content Placeholder 2">
            <a:extLst>
              <a:ext uri="{FF2B5EF4-FFF2-40B4-BE49-F238E27FC236}">
                <a16:creationId xmlns:a16="http://schemas.microsoft.com/office/drawing/2014/main" id="{CADF0537-49EC-4FC1-8181-36B51BB2DED9}"/>
              </a:ext>
            </a:extLst>
          </p:cNvPr>
          <p:cNvSpPr>
            <a:spLocks noGrp="1"/>
          </p:cNvSpPr>
          <p:nvPr>
            <p:ph idx="1"/>
          </p:nvPr>
        </p:nvSpPr>
        <p:spPr/>
        <p:txBody>
          <a:bodyPr/>
          <a:lstStyle/>
          <a:p>
            <a:pPr>
              <a:buFont typeface="Wingdings" panose="05000000000000000000" pitchFamily="2" charset="2"/>
              <a:buChar char="Ø"/>
            </a:pPr>
            <a:r>
              <a:rPr lang="en-US" dirty="0"/>
              <a:t>A multidimensional array is an array of arrays.</a:t>
            </a:r>
          </a:p>
          <a:p>
            <a:pPr>
              <a:buFont typeface="Wingdings" panose="05000000000000000000" pitchFamily="2" charset="2"/>
              <a:buChar char="Ø"/>
            </a:pPr>
            <a:r>
              <a:rPr lang="en-US" dirty="0"/>
              <a:t>To create a two-dimensional array, add each array within its own set of curly braces:</a:t>
            </a:r>
          </a:p>
          <a:p>
            <a:pPr>
              <a:buFont typeface="Wingdings" panose="05000000000000000000" pitchFamily="2" charset="2"/>
              <a:buChar char="Ø"/>
            </a:pPr>
            <a:endParaRPr lang="en-US" dirty="0"/>
          </a:p>
          <a:p>
            <a:pPr marL="400050" lvl="1" indent="0">
              <a:buNone/>
            </a:pPr>
            <a:r>
              <a:rPr lang="en-US" dirty="0"/>
              <a:t>Example :</a:t>
            </a:r>
          </a:p>
          <a:p>
            <a:pPr marL="800100" lvl="2" indent="0">
              <a:buNone/>
            </a:pPr>
            <a:r>
              <a:rPr lang="en-US" dirty="0"/>
              <a:t>int[][] </a:t>
            </a:r>
            <a:r>
              <a:rPr lang="en-US" dirty="0" err="1"/>
              <a:t>myNumbers</a:t>
            </a:r>
            <a:r>
              <a:rPr lang="en-US" dirty="0"/>
              <a:t> = { {1, 2, 3, 4}, {5, 6, 7} };</a:t>
            </a:r>
          </a:p>
        </p:txBody>
      </p:sp>
    </p:spTree>
    <p:extLst>
      <p:ext uri="{BB962C8B-B14F-4D97-AF65-F5344CB8AC3E}">
        <p14:creationId xmlns:p14="http://schemas.microsoft.com/office/powerpoint/2010/main" val="16561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AB8D-A839-47EB-8169-6E961387BF96}"/>
              </a:ext>
            </a:extLst>
          </p:cNvPr>
          <p:cNvSpPr>
            <a:spLocks noGrp="1"/>
          </p:cNvSpPr>
          <p:nvPr>
            <p:ph type="title"/>
          </p:nvPr>
        </p:nvSpPr>
        <p:spPr/>
        <p:txBody>
          <a:bodyPr/>
          <a:lstStyle/>
          <a:p>
            <a:r>
              <a:rPr lang="en-US" dirty="0"/>
              <a:t>Basic Example :</a:t>
            </a:r>
          </a:p>
        </p:txBody>
      </p:sp>
      <p:sp>
        <p:nvSpPr>
          <p:cNvPr id="3" name="Content Placeholder 2">
            <a:extLst>
              <a:ext uri="{FF2B5EF4-FFF2-40B4-BE49-F238E27FC236}">
                <a16:creationId xmlns:a16="http://schemas.microsoft.com/office/drawing/2014/main" id="{2DAA1358-3C81-4D3F-B097-E93A069D8A0B}"/>
              </a:ext>
            </a:extLst>
          </p:cNvPr>
          <p:cNvSpPr>
            <a:spLocks noGrp="1"/>
          </p:cNvSpPr>
          <p:nvPr>
            <p:ph idx="1"/>
          </p:nvPr>
        </p:nvSpPr>
        <p:spPr/>
        <p:txBody>
          <a:bodyPr/>
          <a:lstStyle/>
          <a:p>
            <a:pPr marL="0" indent="0">
              <a:buNone/>
            </a:pPr>
            <a:r>
              <a:rPr lang="en-US" dirty="0"/>
              <a:t>public class Main {</a:t>
            </a:r>
          </a:p>
          <a:p>
            <a:pPr marL="0" indent="0">
              <a:buNone/>
            </a:pPr>
            <a:r>
              <a:rPr lang="en-US" dirty="0"/>
              <a:t>  public static void main(String[] args) {</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597759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9F1F-81E7-4BE5-B30A-E7472F233E4E}"/>
              </a:ext>
            </a:extLst>
          </p:cNvPr>
          <p:cNvSpPr>
            <a:spLocks noGrp="1"/>
          </p:cNvSpPr>
          <p:nvPr>
            <p:ph type="title"/>
          </p:nvPr>
        </p:nvSpPr>
        <p:spPr>
          <a:xfrm>
            <a:off x="645130" y="424726"/>
            <a:ext cx="9404723" cy="1400530"/>
          </a:xfrm>
        </p:spPr>
        <p:txBody>
          <a:bodyPr/>
          <a:lstStyle/>
          <a:p>
            <a:r>
              <a:rPr lang="en-US" b="0" i="0" dirty="0">
                <a:solidFill>
                  <a:schemeClr val="tx1"/>
                </a:solidFill>
                <a:effectLst/>
                <a:latin typeface="Segoe UI" panose="020B0502040204020203" pitchFamily="34" charset="0"/>
              </a:rPr>
              <a:t>Java Methods :</a:t>
            </a:r>
            <a:endParaRPr lang="en-US" dirty="0">
              <a:solidFill>
                <a:schemeClr val="tx1"/>
              </a:solidFill>
            </a:endParaRPr>
          </a:p>
        </p:txBody>
      </p:sp>
      <p:sp>
        <p:nvSpPr>
          <p:cNvPr id="3" name="Content Placeholder 2">
            <a:extLst>
              <a:ext uri="{FF2B5EF4-FFF2-40B4-BE49-F238E27FC236}">
                <a16:creationId xmlns:a16="http://schemas.microsoft.com/office/drawing/2014/main" id="{70DD985B-D6C2-4CE5-ACE2-19976F2FB46C}"/>
              </a:ext>
            </a:extLst>
          </p:cNvPr>
          <p:cNvSpPr>
            <a:spLocks noGrp="1"/>
          </p:cNvSpPr>
          <p:nvPr>
            <p:ph idx="1"/>
          </p:nvPr>
        </p:nvSpPr>
        <p:spPr>
          <a:xfrm>
            <a:off x="1063690" y="2090057"/>
            <a:ext cx="8986163" cy="4158342"/>
          </a:xfrm>
        </p:spPr>
        <p:txBody>
          <a:bodyPr/>
          <a:lstStyle/>
          <a:p>
            <a:pPr>
              <a:buFont typeface="Wingdings" panose="05000000000000000000" pitchFamily="2" charset="2"/>
              <a:buChar char="Ø"/>
            </a:pPr>
            <a:r>
              <a:rPr lang="en-US" dirty="0"/>
              <a:t>A method is a block of code which only runs when it is called.</a:t>
            </a:r>
          </a:p>
          <a:p>
            <a:pPr>
              <a:buFont typeface="Wingdings" panose="05000000000000000000" pitchFamily="2" charset="2"/>
              <a:buChar char="Ø"/>
            </a:pPr>
            <a:r>
              <a:rPr lang="en-US" dirty="0"/>
              <a:t>You can pass data, known as parameters, into a method.</a:t>
            </a:r>
          </a:p>
          <a:p>
            <a:pPr>
              <a:buFont typeface="Wingdings" panose="05000000000000000000" pitchFamily="2" charset="2"/>
              <a:buChar char="Ø"/>
            </a:pPr>
            <a:r>
              <a:rPr lang="en-US" dirty="0"/>
              <a:t>Methods are used to perform certain actions, and they are also known as functions.</a:t>
            </a:r>
          </a:p>
          <a:p>
            <a:pPr>
              <a:buFont typeface="Wingdings" panose="05000000000000000000" pitchFamily="2" charset="2"/>
              <a:buChar char="Ø"/>
            </a:pPr>
            <a:r>
              <a:rPr lang="en-US" dirty="0"/>
              <a:t>Why use methods? To reuse code: define the code once, and use it many times.</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17157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BF03-CEE8-4955-90EC-52D06E9A0136}"/>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Create a Method :</a:t>
            </a:r>
            <a:endParaRPr lang="en-US" dirty="0">
              <a:solidFill>
                <a:schemeClr val="tx1"/>
              </a:solidFill>
            </a:endParaRPr>
          </a:p>
        </p:txBody>
      </p:sp>
      <p:sp>
        <p:nvSpPr>
          <p:cNvPr id="3" name="Content Placeholder 2">
            <a:extLst>
              <a:ext uri="{FF2B5EF4-FFF2-40B4-BE49-F238E27FC236}">
                <a16:creationId xmlns:a16="http://schemas.microsoft.com/office/drawing/2014/main" id="{23803F29-1DB4-47BF-B718-3D9949E4B739}"/>
              </a:ext>
            </a:extLst>
          </p:cNvPr>
          <p:cNvSpPr>
            <a:spLocks noGrp="1"/>
          </p:cNvSpPr>
          <p:nvPr>
            <p:ph idx="1"/>
          </p:nvPr>
        </p:nvSpPr>
        <p:spPr/>
        <p:txBody>
          <a:bodyPr>
            <a:normAutofit fontScale="92500" lnSpcReduction="10000"/>
          </a:bodyPr>
          <a:lstStyle/>
          <a:p>
            <a:r>
              <a:rPr lang="en-US" dirty="0"/>
              <a:t>A method must be declared within a class. It is defined with the name of the method, followed by parentheses (). Java provides some pre-defined methods, such as </a:t>
            </a:r>
            <a:r>
              <a:rPr lang="en-US" dirty="0" err="1"/>
              <a:t>System.out.println</a:t>
            </a:r>
            <a:r>
              <a:rPr lang="en-US" dirty="0"/>
              <a:t>(), but you can also create your own methods to perform certain actions:</a:t>
            </a:r>
          </a:p>
          <a:p>
            <a:endParaRPr lang="en-US" dirty="0"/>
          </a:p>
          <a:p>
            <a:pPr marL="400050" lvl="1" indent="0">
              <a:buNone/>
            </a:pPr>
            <a:r>
              <a:rPr lang="en-US" dirty="0"/>
              <a:t>Example</a:t>
            </a:r>
          </a:p>
          <a:p>
            <a:pPr marL="400050" lvl="1" indent="0">
              <a:buNone/>
            </a:pPr>
            <a:r>
              <a:rPr lang="en-US" dirty="0"/>
              <a:t>Create a method inside Main:</a:t>
            </a:r>
          </a:p>
          <a:p>
            <a:pPr marL="800100" lvl="2" indent="0">
              <a:buNone/>
            </a:pPr>
            <a:r>
              <a:rPr lang="en-US" dirty="0"/>
              <a:t>public class Main {</a:t>
            </a:r>
          </a:p>
          <a:p>
            <a:pPr marL="800100" lvl="2" indent="0">
              <a:buNone/>
            </a:pPr>
            <a:r>
              <a:rPr lang="en-US" dirty="0"/>
              <a:t>  static void </a:t>
            </a:r>
            <a:r>
              <a:rPr lang="en-US" dirty="0" err="1"/>
              <a:t>myMethod</a:t>
            </a:r>
            <a:r>
              <a:rPr lang="en-US" dirty="0"/>
              <a:t>() {</a:t>
            </a:r>
          </a:p>
          <a:p>
            <a:pPr marL="800100" lvl="2" indent="0">
              <a:buNone/>
            </a:pPr>
            <a:r>
              <a:rPr lang="en-US" dirty="0"/>
              <a:t>    // code to be executed</a:t>
            </a:r>
          </a:p>
          <a:p>
            <a:pPr marL="800100" lvl="2" indent="0">
              <a:buNone/>
            </a:pPr>
            <a:r>
              <a:rPr lang="en-US" dirty="0"/>
              <a:t>  }</a:t>
            </a:r>
          </a:p>
          <a:p>
            <a:pPr marL="800100" lvl="2" indent="0">
              <a:buNone/>
            </a:pPr>
            <a:r>
              <a:rPr lang="en-US" dirty="0"/>
              <a:t>}</a:t>
            </a:r>
          </a:p>
        </p:txBody>
      </p:sp>
    </p:spTree>
    <p:extLst>
      <p:ext uri="{BB962C8B-B14F-4D97-AF65-F5344CB8AC3E}">
        <p14:creationId xmlns:p14="http://schemas.microsoft.com/office/powerpoint/2010/main" val="1740364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46A3-970C-4FB5-A269-0B276B47AA42}"/>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Call a Method :</a:t>
            </a:r>
            <a:endParaRPr lang="en-US" dirty="0">
              <a:solidFill>
                <a:schemeClr val="tx1"/>
              </a:solidFill>
            </a:endParaRPr>
          </a:p>
        </p:txBody>
      </p:sp>
      <p:sp>
        <p:nvSpPr>
          <p:cNvPr id="3" name="Content Placeholder 2">
            <a:extLst>
              <a:ext uri="{FF2B5EF4-FFF2-40B4-BE49-F238E27FC236}">
                <a16:creationId xmlns:a16="http://schemas.microsoft.com/office/drawing/2014/main" id="{5787609A-72DC-4EFC-AE1A-CB09B995DEDE}"/>
              </a:ext>
            </a:extLst>
          </p:cNvPr>
          <p:cNvSpPr>
            <a:spLocks noGrp="1"/>
          </p:cNvSpPr>
          <p:nvPr>
            <p:ph idx="1"/>
          </p:nvPr>
        </p:nvSpPr>
        <p:spPr/>
        <p:txBody>
          <a:bodyPr>
            <a:normAutofit fontScale="70000" lnSpcReduction="20000"/>
          </a:bodyPr>
          <a:lstStyle/>
          <a:p>
            <a:r>
              <a:rPr lang="en-US" dirty="0"/>
              <a:t>To call a method in Java, write the method's name followed by two parentheses () and a semicolon;</a:t>
            </a:r>
          </a:p>
          <a:p>
            <a:r>
              <a:rPr lang="en-US" dirty="0"/>
              <a:t>In the following example, </a:t>
            </a:r>
            <a:r>
              <a:rPr lang="en-US" dirty="0" err="1"/>
              <a:t>myMethod</a:t>
            </a:r>
            <a:r>
              <a:rPr lang="en-US" dirty="0"/>
              <a:t>() is used to print a text (the action), when it is called:</a:t>
            </a:r>
          </a:p>
          <a:p>
            <a:pPr marL="400050" lvl="1" indent="0">
              <a:buNone/>
            </a:pPr>
            <a:r>
              <a:rPr lang="en-US" dirty="0"/>
              <a:t>Example :</a:t>
            </a:r>
          </a:p>
          <a:p>
            <a:pPr marL="400050" lvl="1" indent="0">
              <a:buNone/>
            </a:pPr>
            <a:r>
              <a:rPr lang="en-US" dirty="0"/>
              <a:t>Inside main, call the </a:t>
            </a:r>
            <a:r>
              <a:rPr lang="en-US" dirty="0" err="1"/>
              <a:t>myMethod</a:t>
            </a:r>
            <a:r>
              <a:rPr lang="en-US" dirty="0"/>
              <a:t>() method:</a:t>
            </a:r>
          </a:p>
          <a:p>
            <a:pPr marL="800100" lvl="2" indent="0">
              <a:buNone/>
            </a:pPr>
            <a:r>
              <a:rPr lang="en-US" dirty="0"/>
              <a:t>public class Main {</a:t>
            </a:r>
          </a:p>
          <a:p>
            <a:pPr marL="800100" lvl="2" indent="0">
              <a:buNone/>
            </a:pPr>
            <a:r>
              <a:rPr lang="en-US" dirty="0"/>
              <a:t>  static void </a:t>
            </a:r>
            <a:r>
              <a:rPr lang="en-US" dirty="0" err="1"/>
              <a:t>myMethod</a:t>
            </a:r>
            <a:r>
              <a:rPr lang="en-US" dirty="0"/>
              <a:t>() {</a:t>
            </a:r>
          </a:p>
          <a:p>
            <a:pPr marL="800100" lvl="2" indent="0">
              <a:buNone/>
            </a:pPr>
            <a:r>
              <a:rPr lang="en-US" dirty="0"/>
              <a:t>    </a:t>
            </a:r>
            <a:r>
              <a:rPr lang="en-US" dirty="0" err="1"/>
              <a:t>System.out.println</a:t>
            </a:r>
            <a:r>
              <a:rPr lang="en-US" dirty="0"/>
              <a:t>("I just got executed!");</a:t>
            </a:r>
          </a:p>
          <a:p>
            <a:pPr marL="800100" lvl="2" indent="0">
              <a:buNone/>
            </a:pPr>
            <a:r>
              <a:rPr lang="en-US" dirty="0"/>
              <a:t>  }</a:t>
            </a:r>
          </a:p>
          <a:p>
            <a:pPr marL="800100" lvl="2" indent="0">
              <a:buNone/>
            </a:pPr>
            <a:endParaRPr lang="en-US" dirty="0"/>
          </a:p>
          <a:p>
            <a:pPr marL="800100" lvl="2" indent="0">
              <a:buNone/>
            </a:pPr>
            <a:r>
              <a:rPr lang="en-US" dirty="0"/>
              <a:t>  public static void main(String[] </a:t>
            </a:r>
            <a:r>
              <a:rPr lang="en-US" dirty="0" err="1"/>
              <a:t>args</a:t>
            </a:r>
            <a:r>
              <a:rPr lang="en-US" dirty="0"/>
              <a:t>) {</a:t>
            </a:r>
          </a:p>
          <a:p>
            <a:pPr marL="800100" lvl="2" indent="0">
              <a:buNone/>
            </a:pPr>
            <a:r>
              <a:rPr lang="en-US" dirty="0"/>
              <a:t>    </a:t>
            </a:r>
            <a:r>
              <a:rPr lang="en-US" dirty="0" err="1"/>
              <a:t>myMethod</a:t>
            </a:r>
            <a:r>
              <a:rPr lang="en-US" dirty="0"/>
              <a:t>();</a:t>
            </a:r>
          </a:p>
          <a:p>
            <a:pPr marL="800100" lvl="2" indent="0">
              <a:buNone/>
            </a:pPr>
            <a:r>
              <a:rPr lang="en-US" dirty="0"/>
              <a:t>  }</a:t>
            </a:r>
          </a:p>
          <a:p>
            <a:pPr marL="800100" lvl="2" indent="0">
              <a:buNone/>
            </a:pPr>
            <a:r>
              <a:rPr lang="en-US" dirty="0"/>
              <a:t>}</a:t>
            </a:r>
          </a:p>
          <a:p>
            <a:pPr marL="800100" lvl="2" indent="0">
              <a:buNone/>
            </a:pPr>
            <a:r>
              <a:rPr lang="en-US" dirty="0"/>
              <a:t>// Outputs "I just got executed!"</a:t>
            </a:r>
          </a:p>
        </p:txBody>
      </p:sp>
    </p:spTree>
    <p:extLst>
      <p:ext uri="{BB962C8B-B14F-4D97-AF65-F5344CB8AC3E}">
        <p14:creationId xmlns:p14="http://schemas.microsoft.com/office/powerpoint/2010/main" val="4152876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EB44-9E0C-4C99-9F42-B9523CA69848}"/>
              </a:ext>
            </a:extLst>
          </p:cNvPr>
          <p:cNvSpPr>
            <a:spLocks noGrp="1"/>
          </p:cNvSpPr>
          <p:nvPr>
            <p:ph type="title"/>
          </p:nvPr>
        </p:nvSpPr>
        <p:spPr>
          <a:xfrm>
            <a:off x="646111" y="331420"/>
            <a:ext cx="9404723" cy="1400530"/>
          </a:xfrm>
        </p:spPr>
        <p:txBody>
          <a:bodyPr/>
          <a:lstStyle/>
          <a:p>
            <a:pPr algn="l"/>
            <a:r>
              <a:rPr lang="en-US" b="0" i="0" dirty="0">
                <a:solidFill>
                  <a:schemeClr val="tx1"/>
                </a:solidFill>
                <a:effectLst/>
                <a:latin typeface="Segoe UI" panose="020B0502040204020203" pitchFamily="34" charset="0"/>
              </a:rPr>
              <a:t>Parameters and Arguments :</a:t>
            </a:r>
          </a:p>
        </p:txBody>
      </p:sp>
      <p:sp>
        <p:nvSpPr>
          <p:cNvPr id="3" name="Content Placeholder 2">
            <a:extLst>
              <a:ext uri="{FF2B5EF4-FFF2-40B4-BE49-F238E27FC236}">
                <a16:creationId xmlns:a16="http://schemas.microsoft.com/office/drawing/2014/main" id="{E6E581E1-A9A9-450B-BA2E-BC61CBD716B6}"/>
              </a:ext>
            </a:extLst>
          </p:cNvPr>
          <p:cNvSpPr>
            <a:spLocks noGrp="1"/>
          </p:cNvSpPr>
          <p:nvPr>
            <p:ph idx="1"/>
          </p:nvPr>
        </p:nvSpPr>
        <p:spPr/>
        <p:txBody>
          <a:bodyPr>
            <a:noAutofit/>
          </a:bodyPr>
          <a:lstStyle/>
          <a:p>
            <a:r>
              <a:rPr lang="en-US" sz="1000" dirty="0"/>
              <a:t>Information can be passed to methods as parameter. Parameters act as variables inside the method.</a:t>
            </a:r>
          </a:p>
          <a:p>
            <a:r>
              <a:rPr lang="en-US" sz="1000" dirty="0"/>
              <a:t>Parameters are specified after the method name, inside the parentheses. You can add as many parameters as you want, just separate them with a comma.</a:t>
            </a:r>
          </a:p>
          <a:p>
            <a:r>
              <a:rPr lang="en-US" sz="1000" dirty="0"/>
              <a:t>The following example has a method that takes a String called </a:t>
            </a:r>
            <a:r>
              <a:rPr lang="en-US" sz="1000" dirty="0" err="1"/>
              <a:t>fname</a:t>
            </a:r>
            <a:r>
              <a:rPr lang="en-US" sz="1000" dirty="0"/>
              <a:t> as parameter. When the method is called, we pass along a first name, which is used inside the method to print the full name:</a:t>
            </a:r>
          </a:p>
          <a:p>
            <a:pPr marL="400050" lvl="1" indent="0">
              <a:buNone/>
            </a:pPr>
            <a:r>
              <a:rPr lang="en-US" sz="1000" dirty="0"/>
              <a:t>Example</a:t>
            </a:r>
          </a:p>
          <a:p>
            <a:pPr marL="400050" lvl="1" indent="0">
              <a:buNone/>
            </a:pPr>
            <a:r>
              <a:rPr lang="en-US" sz="1000" dirty="0"/>
              <a:t>public class Main {</a:t>
            </a:r>
          </a:p>
          <a:p>
            <a:pPr marL="400050" lvl="1" indent="0">
              <a:buNone/>
            </a:pPr>
            <a:r>
              <a:rPr lang="en-US" sz="1000" dirty="0"/>
              <a:t>  static void </a:t>
            </a:r>
            <a:r>
              <a:rPr lang="en-US" sz="1000" dirty="0" err="1"/>
              <a:t>myMethod</a:t>
            </a:r>
            <a:r>
              <a:rPr lang="en-US" sz="1000" dirty="0"/>
              <a:t>(String </a:t>
            </a:r>
            <a:r>
              <a:rPr lang="en-US" sz="1000" dirty="0" err="1"/>
              <a:t>fname</a:t>
            </a:r>
            <a:r>
              <a:rPr lang="en-US" sz="1000" dirty="0"/>
              <a:t>) {</a:t>
            </a:r>
          </a:p>
          <a:p>
            <a:pPr marL="400050" lvl="1" indent="0">
              <a:buNone/>
            </a:pPr>
            <a:r>
              <a:rPr lang="en-US" sz="1000" dirty="0"/>
              <a:t>    </a:t>
            </a:r>
            <a:r>
              <a:rPr lang="en-US" sz="1000" dirty="0" err="1"/>
              <a:t>System.out.println</a:t>
            </a:r>
            <a:r>
              <a:rPr lang="en-US" sz="1000" dirty="0"/>
              <a:t>(</a:t>
            </a:r>
            <a:r>
              <a:rPr lang="en-US" sz="1000" dirty="0" err="1"/>
              <a:t>fname</a:t>
            </a:r>
            <a:r>
              <a:rPr lang="en-US" sz="1000" dirty="0"/>
              <a:t> + " </a:t>
            </a:r>
            <a:r>
              <a:rPr lang="en-US" sz="1000" dirty="0" err="1"/>
              <a:t>Refsnes</a:t>
            </a:r>
            <a:r>
              <a:rPr lang="en-US" sz="1000" dirty="0"/>
              <a:t>");</a:t>
            </a:r>
          </a:p>
          <a:p>
            <a:pPr marL="400050" lvl="1" indent="0">
              <a:buNone/>
            </a:pPr>
            <a:r>
              <a:rPr lang="en-US" sz="1000" dirty="0"/>
              <a:t>  }</a:t>
            </a:r>
          </a:p>
          <a:p>
            <a:pPr marL="400050" lvl="1" indent="0">
              <a:buNone/>
            </a:pPr>
            <a:r>
              <a:rPr lang="en-US" sz="1000" dirty="0"/>
              <a:t>  public static void main(String[] </a:t>
            </a:r>
            <a:r>
              <a:rPr lang="en-US" sz="1000" dirty="0" err="1"/>
              <a:t>args</a:t>
            </a:r>
            <a:r>
              <a:rPr lang="en-US" sz="1000" dirty="0"/>
              <a:t>) {</a:t>
            </a:r>
          </a:p>
          <a:p>
            <a:pPr marL="400050" lvl="1" indent="0">
              <a:buNone/>
            </a:pPr>
            <a:r>
              <a:rPr lang="en-US" sz="1000" dirty="0"/>
              <a:t>    </a:t>
            </a:r>
            <a:r>
              <a:rPr lang="en-US" sz="1000" dirty="0" err="1"/>
              <a:t>myMethod</a:t>
            </a:r>
            <a:r>
              <a:rPr lang="en-US" sz="1000" dirty="0"/>
              <a:t>("Liam");</a:t>
            </a:r>
          </a:p>
          <a:p>
            <a:pPr marL="400050" lvl="1" indent="0">
              <a:buNone/>
            </a:pPr>
            <a:r>
              <a:rPr lang="en-US" sz="1000" dirty="0"/>
              <a:t>    </a:t>
            </a:r>
            <a:r>
              <a:rPr lang="en-US" sz="1000" dirty="0" err="1"/>
              <a:t>myMethod</a:t>
            </a:r>
            <a:r>
              <a:rPr lang="en-US" sz="1000" dirty="0"/>
              <a:t>("Jenny");</a:t>
            </a:r>
          </a:p>
          <a:p>
            <a:pPr marL="400050" lvl="1" indent="0">
              <a:buNone/>
            </a:pPr>
            <a:r>
              <a:rPr lang="en-US" sz="1000" dirty="0"/>
              <a:t>    </a:t>
            </a:r>
            <a:r>
              <a:rPr lang="en-US" sz="1000" dirty="0" err="1"/>
              <a:t>myMethod</a:t>
            </a:r>
            <a:r>
              <a:rPr lang="en-US" sz="1000" dirty="0"/>
              <a:t>("Anja");</a:t>
            </a:r>
          </a:p>
          <a:p>
            <a:pPr marL="400050" lvl="1" indent="0">
              <a:buNone/>
            </a:pPr>
            <a:r>
              <a:rPr lang="en-US" sz="1000" dirty="0"/>
              <a:t>  }</a:t>
            </a:r>
          </a:p>
          <a:p>
            <a:pPr marL="400050" lvl="1" indent="0">
              <a:buNone/>
            </a:pPr>
            <a:r>
              <a:rPr lang="en-US" sz="1000" dirty="0"/>
              <a:t>}</a:t>
            </a:r>
          </a:p>
        </p:txBody>
      </p:sp>
      <p:sp>
        <p:nvSpPr>
          <p:cNvPr id="5" name="Rectangle 4">
            <a:extLst>
              <a:ext uri="{FF2B5EF4-FFF2-40B4-BE49-F238E27FC236}">
                <a16:creationId xmlns:a16="http://schemas.microsoft.com/office/drawing/2014/main" id="{C46A1F05-13C1-49EB-8404-DD83EA9B3A9C}"/>
              </a:ext>
            </a:extLst>
          </p:cNvPr>
          <p:cNvSpPr/>
          <p:nvPr/>
        </p:nvSpPr>
        <p:spPr>
          <a:xfrm>
            <a:off x="5424196" y="3564295"/>
            <a:ext cx="2422849" cy="17075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400050" lvl="1" indent="0">
              <a:buNone/>
            </a:pPr>
            <a:r>
              <a:rPr lang="en-US" sz="1800" dirty="0"/>
              <a:t>Outputs :</a:t>
            </a:r>
          </a:p>
          <a:p>
            <a:pPr marL="400050" lvl="1" indent="0">
              <a:buNone/>
            </a:pPr>
            <a:endParaRPr lang="en-US" sz="1800" dirty="0"/>
          </a:p>
          <a:p>
            <a:pPr marL="400050" lvl="1" indent="0">
              <a:buNone/>
            </a:pPr>
            <a:r>
              <a:rPr lang="en-US" sz="1800" dirty="0"/>
              <a:t>// Liam </a:t>
            </a:r>
            <a:r>
              <a:rPr lang="en-US" sz="1800" dirty="0" err="1"/>
              <a:t>Refsnes</a:t>
            </a:r>
            <a:endParaRPr lang="en-US" sz="1800" dirty="0"/>
          </a:p>
          <a:p>
            <a:pPr marL="400050" lvl="1" indent="0">
              <a:buNone/>
            </a:pPr>
            <a:r>
              <a:rPr lang="en-US" sz="1800" dirty="0"/>
              <a:t>// Jenny </a:t>
            </a:r>
            <a:r>
              <a:rPr lang="en-US" sz="1800" dirty="0" err="1"/>
              <a:t>Refsnes</a:t>
            </a:r>
            <a:endParaRPr lang="en-US" sz="1800" dirty="0"/>
          </a:p>
          <a:p>
            <a:pPr marL="400050" lvl="1" indent="0">
              <a:buNone/>
            </a:pPr>
            <a:r>
              <a:rPr lang="en-US" sz="1800" dirty="0"/>
              <a:t>// Anja </a:t>
            </a:r>
            <a:r>
              <a:rPr lang="en-US" sz="1800" dirty="0" err="1"/>
              <a:t>Refsnes</a:t>
            </a:r>
            <a:endParaRPr lang="en-US" sz="1800" dirty="0"/>
          </a:p>
        </p:txBody>
      </p:sp>
    </p:spTree>
    <p:extLst>
      <p:ext uri="{BB962C8B-B14F-4D97-AF65-F5344CB8AC3E}">
        <p14:creationId xmlns:p14="http://schemas.microsoft.com/office/powerpoint/2010/main" val="1524256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1D0B-479B-4ADD-B47E-070859C0B1E7}"/>
              </a:ext>
            </a:extLst>
          </p:cNvPr>
          <p:cNvSpPr>
            <a:spLocks noGrp="1"/>
          </p:cNvSpPr>
          <p:nvPr>
            <p:ph type="title"/>
          </p:nvPr>
        </p:nvSpPr>
        <p:spPr>
          <a:xfrm>
            <a:off x="646111" y="424727"/>
            <a:ext cx="9404723" cy="1400530"/>
          </a:xfrm>
        </p:spPr>
        <p:txBody>
          <a:bodyPr/>
          <a:lstStyle/>
          <a:p>
            <a:r>
              <a:rPr lang="en-US" b="0" i="0" dirty="0">
                <a:solidFill>
                  <a:schemeClr val="tx1"/>
                </a:solidFill>
                <a:effectLst/>
                <a:latin typeface="Segoe UI" panose="020B0502040204020203" pitchFamily="34" charset="0"/>
              </a:rPr>
              <a:t>Multiple Parameters :</a:t>
            </a:r>
            <a:endParaRPr lang="en-US" dirty="0">
              <a:solidFill>
                <a:schemeClr val="tx1"/>
              </a:solidFill>
            </a:endParaRPr>
          </a:p>
        </p:txBody>
      </p:sp>
      <p:sp>
        <p:nvSpPr>
          <p:cNvPr id="3" name="Content Placeholder 2">
            <a:extLst>
              <a:ext uri="{FF2B5EF4-FFF2-40B4-BE49-F238E27FC236}">
                <a16:creationId xmlns:a16="http://schemas.microsoft.com/office/drawing/2014/main" id="{974514ED-E76A-4F09-9B7A-FC413B32F3E2}"/>
              </a:ext>
            </a:extLst>
          </p:cNvPr>
          <p:cNvSpPr>
            <a:spLocks noGrp="1"/>
          </p:cNvSpPr>
          <p:nvPr>
            <p:ph idx="1"/>
          </p:nvPr>
        </p:nvSpPr>
        <p:spPr/>
        <p:txBody>
          <a:bodyPr>
            <a:normAutofit fontScale="55000" lnSpcReduction="20000"/>
          </a:bodyPr>
          <a:lstStyle/>
          <a:p>
            <a:pPr marL="0" indent="0">
              <a:buNone/>
            </a:pPr>
            <a:r>
              <a:rPr lang="en-US" dirty="0"/>
              <a:t>public class Main {</a:t>
            </a:r>
          </a:p>
          <a:p>
            <a:pPr marL="0" indent="0">
              <a:buNone/>
            </a:pPr>
            <a:r>
              <a:rPr lang="en-US" dirty="0"/>
              <a:t>  static void </a:t>
            </a:r>
            <a:r>
              <a:rPr lang="en-US" dirty="0" err="1"/>
              <a:t>myMethod</a:t>
            </a:r>
            <a:r>
              <a:rPr lang="en-US" dirty="0"/>
              <a:t>(String </a:t>
            </a:r>
            <a:r>
              <a:rPr lang="en-US" dirty="0" err="1"/>
              <a:t>fname</a:t>
            </a:r>
            <a:r>
              <a:rPr lang="en-US" dirty="0"/>
              <a:t>, int age) {</a:t>
            </a:r>
          </a:p>
          <a:p>
            <a:pPr marL="0" indent="0">
              <a:buNone/>
            </a:pPr>
            <a:r>
              <a:rPr lang="en-US" dirty="0"/>
              <a:t>    </a:t>
            </a:r>
            <a:r>
              <a:rPr lang="en-US" dirty="0" err="1"/>
              <a:t>System.out.println</a:t>
            </a:r>
            <a:r>
              <a:rPr lang="en-US" dirty="0"/>
              <a:t>(</a:t>
            </a:r>
            <a:r>
              <a:rPr lang="en-US" dirty="0" err="1"/>
              <a:t>fname</a:t>
            </a:r>
            <a:r>
              <a:rPr lang="en-US" dirty="0"/>
              <a:t> + " is " + age);</a:t>
            </a:r>
          </a:p>
          <a:p>
            <a:pPr marL="0" indent="0">
              <a:buNone/>
            </a:pPr>
            <a:r>
              <a:rPr lang="en-US" dirty="0"/>
              <a:t>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myMethod</a:t>
            </a:r>
            <a:r>
              <a:rPr lang="en-US" dirty="0"/>
              <a:t>("Liam", 5);</a:t>
            </a:r>
          </a:p>
          <a:p>
            <a:pPr marL="0" indent="0">
              <a:buNone/>
            </a:pPr>
            <a:r>
              <a:rPr lang="en-US" dirty="0"/>
              <a:t>    </a:t>
            </a:r>
            <a:r>
              <a:rPr lang="en-US" dirty="0" err="1"/>
              <a:t>myMethod</a:t>
            </a:r>
            <a:r>
              <a:rPr lang="en-US" dirty="0"/>
              <a:t>("Jenny", 8);</a:t>
            </a:r>
          </a:p>
          <a:p>
            <a:pPr marL="0" indent="0">
              <a:buNone/>
            </a:pPr>
            <a:r>
              <a:rPr lang="en-US" dirty="0"/>
              <a:t>    </a:t>
            </a:r>
            <a:r>
              <a:rPr lang="en-US" dirty="0" err="1"/>
              <a:t>myMethod</a:t>
            </a:r>
            <a:r>
              <a:rPr lang="en-US" dirty="0"/>
              <a:t>("Anja", 31);</a:t>
            </a:r>
          </a:p>
          <a:p>
            <a:pPr marL="0" indent="0">
              <a:buNone/>
            </a:pPr>
            <a:r>
              <a:rPr lang="en-US" dirty="0"/>
              <a:t>  }</a:t>
            </a:r>
          </a:p>
          <a:p>
            <a:pPr marL="0" indent="0">
              <a:buNone/>
            </a:pPr>
            <a:r>
              <a:rPr lang="en-US" dirty="0"/>
              <a:t>}</a:t>
            </a:r>
          </a:p>
          <a:p>
            <a:pPr marL="0" indent="0">
              <a:buNone/>
            </a:pPr>
            <a:endParaRPr lang="en-US" dirty="0"/>
          </a:p>
          <a:p>
            <a:pPr marL="0" indent="0">
              <a:buNone/>
            </a:pPr>
            <a:r>
              <a:rPr lang="en-US" dirty="0"/>
              <a:t>// Liam is 5</a:t>
            </a:r>
          </a:p>
          <a:p>
            <a:pPr marL="0" indent="0">
              <a:buNone/>
            </a:pPr>
            <a:r>
              <a:rPr lang="en-US" dirty="0"/>
              <a:t>// Jenny is 8</a:t>
            </a:r>
          </a:p>
          <a:p>
            <a:pPr marL="0" indent="0">
              <a:buNone/>
            </a:pPr>
            <a:r>
              <a:rPr lang="en-US" dirty="0"/>
              <a:t>// Anja is 31</a:t>
            </a:r>
          </a:p>
        </p:txBody>
      </p:sp>
    </p:spTree>
    <p:extLst>
      <p:ext uri="{BB962C8B-B14F-4D97-AF65-F5344CB8AC3E}">
        <p14:creationId xmlns:p14="http://schemas.microsoft.com/office/powerpoint/2010/main" val="1875140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0D10-CB31-4E97-A9F3-611CB01E4962}"/>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Return Values :</a:t>
            </a:r>
            <a:endParaRPr lang="en-US" dirty="0">
              <a:solidFill>
                <a:schemeClr val="tx1"/>
              </a:solidFill>
            </a:endParaRPr>
          </a:p>
        </p:txBody>
      </p:sp>
      <p:sp>
        <p:nvSpPr>
          <p:cNvPr id="3" name="Content Placeholder 2">
            <a:extLst>
              <a:ext uri="{FF2B5EF4-FFF2-40B4-BE49-F238E27FC236}">
                <a16:creationId xmlns:a16="http://schemas.microsoft.com/office/drawing/2014/main" id="{9E16F3BA-E28C-44C7-BC1B-81BB8CF6962C}"/>
              </a:ext>
            </a:extLst>
          </p:cNvPr>
          <p:cNvSpPr>
            <a:spLocks noGrp="1"/>
          </p:cNvSpPr>
          <p:nvPr>
            <p:ph idx="1"/>
          </p:nvPr>
        </p:nvSpPr>
        <p:spPr/>
        <p:txBody>
          <a:bodyPr>
            <a:normAutofit fontScale="70000" lnSpcReduction="20000"/>
          </a:bodyPr>
          <a:lstStyle/>
          <a:p>
            <a:r>
              <a:rPr lang="en-US" dirty="0"/>
              <a:t>The void keyword, used in the examples above, indicates that the method should not return a value. If you want the method to return a value, you can use a primitive data type (such as int, char, etc.) instead of void, and use the return keyword inside the method:</a:t>
            </a:r>
          </a:p>
          <a:p>
            <a:endParaRPr lang="en-US" dirty="0"/>
          </a:p>
          <a:p>
            <a:pPr marL="400050" lvl="1" indent="0">
              <a:buNone/>
            </a:pPr>
            <a:r>
              <a:rPr lang="en-US" dirty="0"/>
              <a:t>Example :</a:t>
            </a:r>
          </a:p>
          <a:p>
            <a:pPr marL="800100" lvl="2" indent="0">
              <a:buNone/>
            </a:pPr>
            <a:r>
              <a:rPr lang="en-US" dirty="0"/>
              <a:t>public class Main {</a:t>
            </a:r>
          </a:p>
          <a:p>
            <a:pPr marL="800100" lvl="2" indent="0">
              <a:buNone/>
            </a:pPr>
            <a:r>
              <a:rPr lang="en-US" dirty="0"/>
              <a:t>  static int </a:t>
            </a:r>
            <a:r>
              <a:rPr lang="en-US" dirty="0" err="1"/>
              <a:t>myMethod</a:t>
            </a:r>
            <a:r>
              <a:rPr lang="en-US" dirty="0"/>
              <a:t>(int x) {</a:t>
            </a:r>
          </a:p>
          <a:p>
            <a:pPr marL="800100" lvl="2" indent="0">
              <a:buNone/>
            </a:pPr>
            <a:r>
              <a:rPr lang="en-US" dirty="0"/>
              <a:t>    return 5 + x;</a:t>
            </a:r>
          </a:p>
          <a:p>
            <a:pPr marL="800100" lvl="2" indent="0">
              <a:buNone/>
            </a:pPr>
            <a:r>
              <a:rPr lang="en-US" dirty="0"/>
              <a:t>  }</a:t>
            </a:r>
          </a:p>
          <a:p>
            <a:pPr marL="800100" lvl="2" indent="0">
              <a:buNone/>
            </a:pPr>
            <a:endParaRPr lang="en-US" dirty="0"/>
          </a:p>
          <a:p>
            <a:pPr marL="800100" lvl="2" indent="0">
              <a:buNone/>
            </a:pPr>
            <a:r>
              <a:rPr lang="en-US" dirty="0"/>
              <a:t>  public static void main(String[] </a:t>
            </a:r>
            <a:r>
              <a:rPr lang="en-US" dirty="0" err="1"/>
              <a:t>args</a:t>
            </a:r>
            <a:r>
              <a:rPr lang="en-US" dirty="0"/>
              <a:t>) {</a:t>
            </a:r>
          </a:p>
          <a:p>
            <a:pPr marL="800100" lvl="2" indent="0">
              <a:buNone/>
            </a:pPr>
            <a:r>
              <a:rPr lang="en-US" dirty="0"/>
              <a:t>    </a:t>
            </a:r>
            <a:r>
              <a:rPr lang="en-US" dirty="0" err="1"/>
              <a:t>System.out.println</a:t>
            </a:r>
            <a:r>
              <a:rPr lang="en-US" dirty="0"/>
              <a:t>(</a:t>
            </a:r>
            <a:r>
              <a:rPr lang="en-US" dirty="0" err="1"/>
              <a:t>myMethod</a:t>
            </a:r>
            <a:r>
              <a:rPr lang="en-US" dirty="0"/>
              <a:t>(3));</a:t>
            </a:r>
          </a:p>
          <a:p>
            <a:pPr marL="800100" lvl="2" indent="0">
              <a:buNone/>
            </a:pPr>
            <a:r>
              <a:rPr lang="en-US" dirty="0"/>
              <a:t>  }</a:t>
            </a:r>
          </a:p>
          <a:p>
            <a:pPr marL="800100" lvl="2" indent="0">
              <a:buNone/>
            </a:pPr>
            <a:r>
              <a:rPr lang="en-US" dirty="0"/>
              <a:t>}</a:t>
            </a:r>
          </a:p>
          <a:p>
            <a:pPr marL="800100" lvl="2" indent="0">
              <a:buNone/>
            </a:pPr>
            <a:r>
              <a:rPr lang="en-US" dirty="0"/>
              <a:t>// Outputs 8 (5 + 3)</a:t>
            </a:r>
          </a:p>
        </p:txBody>
      </p:sp>
    </p:spTree>
    <p:extLst>
      <p:ext uri="{BB962C8B-B14F-4D97-AF65-F5344CB8AC3E}">
        <p14:creationId xmlns:p14="http://schemas.microsoft.com/office/powerpoint/2010/main" val="1548962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E391-73A5-4FE1-940B-BC77849D5C59}"/>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Method Overloading :</a:t>
            </a:r>
            <a:endParaRPr lang="en-US" dirty="0">
              <a:solidFill>
                <a:schemeClr val="tx1"/>
              </a:solidFill>
            </a:endParaRPr>
          </a:p>
        </p:txBody>
      </p:sp>
      <p:sp>
        <p:nvSpPr>
          <p:cNvPr id="3" name="Content Placeholder 2">
            <a:extLst>
              <a:ext uri="{FF2B5EF4-FFF2-40B4-BE49-F238E27FC236}">
                <a16:creationId xmlns:a16="http://schemas.microsoft.com/office/drawing/2014/main" id="{DFCADC27-3166-4428-A51D-E3B7C373364A}"/>
              </a:ext>
            </a:extLst>
          </p:cNvPr>
          <p:cNvSpPr>
            <a:spLocks noGrp="1"/>
          </p:cNvSpPr>
          <p:nvPr>
            <p:ph idx="1"/>
          </p:nvPr>
        </p:nvSpPr>
        <p:spPr/>
        <p:txBody>
          <a:bodyPr/>
          <a:lstStyle/>
          <a:p>
            <a:r>
              <a:rPr lang="en-US" dirty="0"/>
              <a:t>With method overloading, multiple methods can have the same name with different parameters:</a:t>
            </a:r>
          </a:p>
          <a:p>
            <a:endParaRPr lang="en-US" dirty="0"/>
          </a:p>
          <a:p>
            <a:pPr marL="400050" lvl="1" indent="0">
              <a:buNone/>
            </a:pPr>
            <a:r>
              <a:rPr lang="en-US" dirty="0"/>
              <a:t>Example :</a:t>
            </a:r>
          </a:p>
          <a:p>
            <a:pPr marL="800100" lvl="2" indent="0">
              <a:buNone/>
            </a:pPr>
            <a:r>
              <a:rPr lang="en-US" dirty="0"/>
              <a:t>int </a:t>
            </a:r>
            <a:r>
              <a:rPr lang="en-US" dirty="0" err="1"/>
              <a:t>myMethod</a:t>
            </a:r>
            <a:r>
              <a:rPr lang="en-US" dirty="0"/>
              <a:t>(int x)</a:t>
            </a:r>
          </a:p>
          <a:p>
            <a:pPr marL="800100" lvl="2" indent="0">
              <a:buNone/>
            </a:pPr>
            <a:r>
              <a:rPr lang="en-US" dirty="0"/>
              <a:t>float </a:t>
            </a:r>
            <a:r>
              <a:rPr lang="en-US" dirty="0" err="1"/>
              <a:t>myMethod</a:t>
            </a:r>
            <a:r>
              <a:rPr lang="en-US" dirty="0"/>
              <a:t>(float x)</a:t>
            </a:r>
          </a:p>
          <a:p>
            <a:pPr marL="800100" lvl="2" indent="0">
              <a:buNone/>
            </a:pPr>
            <a:r>
              <a:rPr lang="en-US" dirty="0"/>
              <a:t>double </a:t>
            </a:r>
            <a:r>
              <a:rPr lang="en-US" dirty="0" err="1"/>
              <a:t>myMethod</a:t>
            </a:r>
            <a:r>
              <a:rPr lang="en-US" dirty="0"/>
              <a:t>(double x, double y)</a:t>
            </a:r>
          </a:p>
        </p:txBody>
      </p:sp>
    </p:spTree>
    <p:extLst>
      <p:ext uri="{BB962C8B-B14F-4D97-AF65-F5344CB8AC3E}">
        <p14:creationId xmlns:p14="http://schemas.microsoft.com/office/powerpoint/2010/main" val="202139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6F80-3A09-4714-A891-C52891C9F617}"/>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Java Scope :</a:t>
            </a:r>
            <a:endParaRPr lang="en-US" dirty="0">
              <a:solidFill>
                <a:schemeClr val="tx1"/>
              </a:solidFill>
            </a:endParaRPr>
          </a:p>
        </p:txBody>
      </p:sp>
      <p:sp>
        <p:nvSpPr>
          <p:cNvPr id="3" name="Content Placeholder 2">
            <a:extLst>
              <a:ext uri="{FF2B5EF4-FFF2-40B4-BE49-F238E27FC236}">
                <a16:creationId xmlns:a16="http://schemas.microsoft.com/office/drawing/2014/main" id="{4FF5DAD5-E771-441C-9181-D99D9915DD6D}"/>
              </a:ext>
            </a:extLst>
          </p:cNvPr>
          <p:cNvSpPr>
            <a:spLocks noGrp="1"/>
          </p:cNvSpPr>
          <p:nvPr>
            <p:ph idx="1"/>
          </p:nvPr>
        </p:nvSpPr>
        <p:spPr/>
        <p:txBody>
          <a:bodyPr>
            <a:normAutofit fontScale="62500" lnSpcReduction="20000"/>
          </a:bodyPr>
          <a:lstStyle/>
          <a:p>
            <a:r>
              <a:rPr lang="en-US" b="0" i="0" dirty="0">
                <a:effectLst/>
                <a:latin typeface="Verdana" panose="020B0604030504040204" pitchFamily="34" charset="0"/>
              </a:rPr>
              <a:t>In Java, variables are only accessible inside the region they are created. This is called </a:t>
            </a:r>
            <a:r>
              <a:rPr lang="en-US" b="1" i="0" dirty="0">
                <a:effectLst/>
                <a:latin typeface="Verdana" panose="020B0604030504040204" pitchFamily="34" charset="0"/>
              </a:rPr>
              <a:t>scope</a:t>
            </a:r>
            <a:r>
              <a:rPr lang="en-US" b="0" i="0" dirty="0">
                <a:effectLst/>
                <a:latin typeface="Verdana" panose="020B0604030504040204" pitchFamily="34" charset="0"/>
              </a:rPr>
              <a:t>.</a:t>
            </a:r>
          </a:p>
          <a:p>
            <a:pPr marL="0" indent="0">
              <a:buNone/>
            </a:pPr>
            <a:endParaRPr lang="en-US" b="0" i="0" dirty="0">
              <a:effectLst/>
              <a:latin typeface="Verdana" panose="020B0604030504040204" pitchFamily="34" charset="0"/>
            </a:endParaRPr>
          </a:p>
          <a:p>
            <a:pPr>
              <a:buFont typeface="Wingdings" panose="05000000000000000000" pitchFamily="2" charset="2"/>
              <a:buChar char="v"/>
            </a:pPr>
            <a:r>
              <a:rPr lang="en-US" b="1" i="0" dirty="0">
                <a:effectLst/>
                <a:latin typeface="Segoe UI" panose="020B0502040204020203" pitchFamily="34" charset="0"/>
              </a:rPr>
              <a:t>Method Scope </a:t>
            </a:r>
            <a:r>
              <a:rPr lang="en-US" b="0" i="0" dirty="0">
                <a:effectLst/>
                <a:latin typeface="Segoe UI" panose="020B0502040204020203" pitchFamily="34" charset="0"/>
              </a:rPr>
              <a:t>: Variables declared directly inside a method are available anywhere in the method following the line of code in which they were declared:</a:t>
            </a:r>
          </a:p>
          <a:p>
            <a:pPr marL="800100" lvl="2" indent="0">
              <a:buNone/>
            </a:pPr>
            <a:r>
              <a:rPr lang="en-US" b="0" i="0" dirty="0">
                <a:effectLst/>
                <a:latin typeface="Segoe UI" panose="020B0502040204020203" pitchFamily="34" charset="0"/>
              </a:rPr>
              <a:t>Example</a:t>
            </a:r>
          </a:p>
          <a:p>
            <a:pPr marL="800100" lvl="2" indent="0">
              <a:buNone/>
            </a:pPr>
            <a:r>
              <a:rPr lang="en-US" b="0" i="0" dirty="0">
                <a:effectLst/>
                <a:latin typeface="Segoe UI" panose="020B0502040204020203" pitchFamily="34" charset="0"/>
              </a:rPr>
              <a:t>public class Main {</a:t>
            </a:r>
          </a:p>
          <a:p>
            <a:pPr marL="800100" lvl="2" indent="0">
              <a:buNone/>
            </a:pPr>
            <a:r>
              <a:rPr lang="en-US" b="0" i="0" dirty="0">
                <a:effectLst/>
                <a:latin typeface="Segoe UI" panose="020B0502040204020203" pitchFamily="34" charset="0"/>
              </a:rPr>
              <a:t>  public static void main(String[] </a:t>
            </a:r>
            <a:r>
              <a:rPr lang="en-US" b="0" i="0" dirty="0" err="1">
                <a:effectLst/>
                <a:latin typeface="Segoe UI" panose="020B0502040204020203" pitchFamily="34" charset="0"/>
              </a:rPr>
              <a:t>args</a:t>
            </a:r>
            <a:r>
              <a:rPr lang="en-US" b="0" i="0" dirty="0">
                <a:effectLst/>
                <a:latin typeface="Segoe UI" panose="020B0502040204020203" pitchFamily="34" charset="0"/>
              </a:rPr>
              <a:t>) {</a:t>
            </a:r>
          </a:p>
          <a:p>
            <a:pPr marL="800100" lvl="2" indent="0">
              <a:buNone/>
            </a:pPr>
            <a:endParaRPr lang="en-US" b="0" i="0" dirty="0">
              <a:effectLst/>
              <a:latin typeface="Segoe UI" panose="020B0502040204020203" pitchFamily="34" charset="0"/>
            </a:endParaRPr>
          </a:p>
          <a:p>
            <a:pPr marL="800100" lvl="2" indent="0">
              <a:buNone/>
            </a:pPr>
            <a:r>
              <a:rPr lang="en-US" b="0" i="0" dirty="0">
                <a:effectLst/>
                <a:latin typeface="Segoe UI" panose="020B0502040204020203" pitchFamily="34" charset="0"/>
              </a:rPr>
              <a:t>    // Code here CANNOT use x</a:t>
            </a:r>
          </a:p>
          <a:p>
            <a:pPr marL="800100" lvl="2" indent="0">
              <a:buNone/>
            </a:pPr>
            <a:endParaRPr lang="en-US" b="0" i="0" dirty="0">
              <a:effectLst/>
              <a:latin typeface="Segoe UI" panose="020B0502040204020203" pitchFamily="34" charset="0"/>
            </a:endParaRPr>
          </a:p>
          <a:p>
            <a:pPr marL="800100" lvl="2" indent="0">
              <a:buNone/>
            </a:pPr>
            <a:r>
              <a:rPr lang="en-US" b="0" i="0" dirty="0">
                <a:effectLst/>
                <a:latin typeface="Segoe UI" panose="020B0502040204020203" pitchFamily="34" charset="0"/>
              </a:rPr>
              <a:t>    int x = 100;</a:t>
            </a:r>
          </a:p>
          <a:p>
            <a:pPr marL="800100" lvl="2" indent="0">
              <a:buNone/>
            </a:pPr>
            <a:endParaRPr lang="en-US" b="0" i="0" dirty="0">
              <a:effectLst/>
              <a:latin typeface="Segoe UI" panose="020B0502040204020203" pitchFamily="34" charset="0"/>
            </a:endParaRPr>
          </a:p>
          <a:p>
            <a:pPr marL="800100" lvl="2" indent="0">
              <a:buNone/>
            </a:pPr>
            <a:r>
              <a:rPr lang="en-US" b="0" i="0" dirty="0">
                <a:effectLst/>
                <a:latin typeface="Segoe UI" panose="020B0502040204020203" pitchFamily="34" charset="0"/>
              </a:rPr>
              <a:t>    // Code here can use x</a:t>
            </a:r>
          </a:p>
          <a:p>
            <a:pPr marL="800100" lvl="2" indent="0">
              <a:buNone/>
            </a:pPr>
            <a:r>
              <a:rPr lang="en-US" b="0" i="0" dirty="0">
                <a:effectLst/>
                <a:latin typeface="Segoe UI" panose="020B0502040204020203" pitchFamily="34" charset="0"/>
              </a:rPr>
              <a:t>    </a:t>
            </a:r>
            <a:r>
              <a:rPr lang="en-US" b="0" i="0" dirty="0" err="1">
                <a:effectLst/>
                <a:latin typeface="Segoe UI" panose="020B0502040204020203" pitchFamily="34" charset="0"/>
              </a:rPr>
              <a:t>System.out.println</a:t>
            </a:r>
            <a:r>
              <a:rPr lang="en-US" b="0" i="0" dirty="0">
                <a:effectLst/>
                <a:latin typeface="Segoe UI" panose="020B0502040204020203" pitchFamily="34" charset="0"/>
              </a:rPr>
              <a:t>(x);</a:t>
            </a:r>
          </a:p>
          <a:p>
            <a:pPr marL="800100" lvl="2" indent="0">
              <a:buNone/>
            </a:pPr>
            <a:r>
              <a:rPr lang="en-US" b="0" i="0" dirty="0">
                <a:effectLst/>
                <a:latin typeface="Segoe UI" panose="020B0502040204020203" pitchFamily="34" charset="0"/>
              </a:rPr>
              <a:t>  }</a:t>
            </a:r>
          </a:p>
          <a:p>
            <a:pPr marL="800100" lvl="2" indent="0">
              <a:buNone/>
            </a:pPr>
            <a:r>
              <a:rPr lang="en-US" b="0" i="0" dirty="0">
                <a:effectLst/>
                <a:latin typeface="Segoe UI" panose="020B0502040204020203" pitchFamily="34" charset="0"/>
              </a:rPr>
              <a:t>}</a:t>
            </a:r>
            <a:br>
              <a:rPr lang="en-US" b="0" i="0" dirty="0">
                <a:effectLst/>
                <a:latin typeface="Verdana" panose="020B0604030504040204" pitchFamily="34" charset="0"/>
              </a:rPr>
            </a:br>
            <a:endParaRPr lang="en-US" b="0" i="0" dirty="0">
              <a:effectLst/>
              <a:latin typeface="Segoe UI" panose="020B0502040204020203" pitchFamily="34" charset="0"/>
            </a:endParaRPr>
          </a:p>
        </p:txBody>
      </p:sp>
    </p:spTree>
    <p:extLst>
      <p:ext uri="{BB962C8B-B14F-4D97-AF65-F5344CB8AC3E}">
        <p14:creationId xmlns:p14="http://schemas.microsoft.com/office/powerpoint/2010/main" val="1350485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23EFF-72AD-4100-B390-FADEE809D91F}"/>
              </a:ext>
            </a:extLst>
          </p:cNvPr>
          <p:cNvSpPr>
            <a:spLocks noGrp="1"/>
          </p:cNvSpPr>
          <p:nvPr>
            <p:ph idx="1"/>
          </p:nvPr>
        </p:nvSpPr>
        <p:spPr>
          <a:xfrm>
            <a:off x="1103312" y="569168"/>
            <a:ext cx="8946541" cy="5679232"/>
          </a:xfrm>
        </p:spPr>
        <p:txBody>
          <a:bodyPr>
            <a:normAutofit lnSpcReduction="10000"/>
          </a:bodyPr>
          <a:lstStyle/>
          <a:p>
            <a:pPr marL="0" indent="0">
              <a:buNone/>
            </a:pPr>
            <a:r>
              <a:rPr lang="en-US" b="1" dirty="0"/>
              <a:t>Block Scope : </a:t>
            </a:r>
            <a:r>
              <a:rPr lang="en-US" sz="1700" dirty="0"/>
              <a:t>A block of code refers to all of the code between curly braces {}. Variables declared inside blocks of code are only accessible by the code between the curly braces, which follows the line in which the variable was declared:</a:t>
            </a:r>
          </a:p>
          <a:p>
            <a:pPr marL="800100" lvl="2" indent="0">
              <a:buNone/>
            </a:pPr>
            <a:r>
              <a:rPr lang="en-US" dirty="0"/>
              <a:t>Example</a:t>
            </a:r>
          </a:p>
          <a:p>
            <a:pPr marL="800100" lvl="2" indent="0">
              <a:buNone/>
            </a:pPr>
            <a:r>
              <a:rPr lang="en-US" dirty="0"/>
              <a:t>public class Main {</a:t>
            </a:r>
          </a:p>
          <a:p>
            <a:pPr marL="800100" lvl="2" indent="0">
              <a:buNone/>
            </a:pPr>
            <a:r>
              <a:rPr lang="en-US" dirty="0"/>
              <a:t>  public static void main(String[] </a:t>
            </a:r>
            <a:r>
              <a:rPr lang="en-US" dirty="0" err="1"/>
              <a:t>args</a:t>
            </a:r>
            <a:r>
              <a:rPr lang="en-US" dirty="0"/>
              <a:t>) {</a:t>
            </a:r>
          </a:p>
          <a:p>
            <a:pPr marL="800100" lvl="2" indent="0">
              <a:buNone/>
            </a:pPr>
            <a:r>
              <a:rPr lang="en-US" dirty="0"/>
              <a:t>    // Code here CANNOT use x</a:t>
            </a:r>
          </a:p>
          <a:p>
            <a:pPr marL="800100" lvl="2" indent="0">
              <a:buNone/>
            </a:pPr>
            <a:r>
              <a:rPr lang="en-US" dirty="0"/>
              <a:t>    { // This is a block</a:t>
            </a:r>
          </a:p>
          <a:p>
            <a:pPr marL="800100" lvl="2" indent="0">
              <a:buNone/>
            </a:pPr>
            <a:r>
              <a:rPr lang="en-US" dirty="0"/>
              <a:t>      // Code here CANNOT use x</a:t>
            </a:r>
          </a:p>
          <a:p>
            <a:pPr marL="800100" lvl="2" indent="0">
              <a:buNone/>
            </a:pPr>
            <a:r>
              <a:rPr lang="en-US" dirty="0"/>
              <a:t>      int x = 100;</a:t>
            </a:r>
          </a:p>
          <a:p>
            <a:pPr marL="800100" lvl="2" indent="0">
              <a:buNone/>
            </a:pPr>
            <a:r>
              <a:rPr lang="en-US" dirty="0"/>
              <a:t>      // Code here CAN use x</a:t>
            </a:r>
          </a:p>
          <a:p>
            <a:pPr marL="800100" lvl="2" indent="0">
              <a:buNone/>
            </a:pPr>
            <a:r>
              <a:rPr lang="en-US" dirty="0"/>
              <a:t>      </a:t>
            </a:r>
            <a:r>
              <a:rPr lang="en-US" dirty="0" err="1"/>
              <a:t>System.out.println</a:t>
            </a:r>
            <a:r>
              <a:rPr lang="en-US" dirty="0"/>
              <a:t>(x);</a:t>
            </a:r>
          </a:p>
          <a:p>
            <a:pPr marL="800100" lvl="2" indent="0">
              <a:buNone/>
            </a:pPr>
            <a:r>
              <a:rPr lang="en-US" dirty="0"/>
              <a:t>   } // The block ends here</a:t>
            </a:r>
          </a:p>
          <a:p>
            <a:pPr marL="800100" lvl="2" indent="0">
              <a:buNone/>
            </a:pPr>
            <a:r>
              <a:rPr lang="en-US" dirty="0"/>
              <a:t>  // Code here CANNOT use x</a:t>
            </a:r>
          </a:p>
          <a:p>
            <a:pPr marL="800100" lvl="2" indent="0">
              <a:buNone/>
            </a:pPr>
            <a:r>
              <a:rPr lang="en-US" dirty="0"/>
              <a:t>  }</a:t>
            </a:r>
          </a:p>
          <a:p>
            <a:pPr marL="800100" lvl="2" indent="0">
              <a:buNone/>
            </a:pPr>
            <a:r>
              <a:rPr lang="en-US" dirty="0"/>
              <a:t>}</a:t>
            </a:r>
          </a:p>
          <a:p>
            <a:pPr marL="800100" lvl="2" indent="0">
              <a:buNone/>
            </a:pPr>
            <a:endParaRPr lang="en-US" dirty="0"/>
          </a:p>
          <a:p>
            <a:pPr marL="0" indent="0">
              <a:buNone/>
            </a:pPr>
            <a:endParaRPr lang="en-US" dirty="0"/>
          </a:p>
        </p:txBody>
      </p:sp>
    </p:spTree>
    <p:extLst>
      <p:ext uri="{BB962C8B-B14F-4D97-AF65-F5344CB8AC3E}">
        <p14:creationId xmlns:p14="http://schemas.microsoft.com/office/powerpoint/2010/main" val="192105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7EAA-D210-4933-9B6D-7B930C010B94}"/>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Java Recursion :</a:t>
            </a:r>
            <a:endParaRPr lang="en-US" dirty="0">
              <a:solidFill>
                <a:schemeClr val="tx1"/>
              </a:solidFill>
            </a:endParaRPr>
          </a:p>
        </p:txBody>
      </p:sp>
      <p:sp>
        <p:nvSpPr>
          <p:cNvPr id="3" name="Content Placeholder 2">
            <a:extLst>
              <a:ext uri="{FF2B5EF4-FFF2-40B4-BE49-F238E27FC236}">
                <a16:creationId xmlns:a16="http://schemas.microsoft.com/office/drawing/2014/main" id="{E41028E7-E197-4882-AAC4-8F5CB9E1066A}"/>
              </a:ext>
            </a:extLst>
          </p:cNvPr>
          <p:cNvSpPr>
            <a:spLocks noGrp="1"/>
          </p:cNvSpPr>
          <p:nvPr>
            <p:ph idx="1"/>
          </p:nvPr>
        </p:nvSpPr>
        <p:spPr>
          <a:xfrm>
            <a:off x="1103312" y="2080910"/>
            <a:ext cx="8946541" cy="4195481"/>
          </a:xfrm>
        </p:spPr>
        <p:txBody>
          <a:bodyPr>
            <a:normAutofit fontScale="55000" lnSpcReduction="20000"/>
          </a:bodyPr>
          <a:lstStyle/>
          <a:p>
            <a:pPr algn="l"/>
            <a:r>
              <a:rPr lang="en-US" b="0" i="0" dirty="0">
                <a:effectLst/>
                <a:latin typeface="Verdana" panose="020B0604030504040204" pitchFamily="34" charset="0"/>
              </a:rPr>
              <a:t>Recursion is the technique of making a function call itself. This technique provides a way to break complicated problems down into simple problems which are easier to solve.</a:t>
            </a:r>
          </a:p>
          <a:p>
            <a:pPr algn="l"/>
            <a:r>
              <a:rPr lang="en-US" b="0" i="0" dirty="0">
                <a:effectLst/>
                <a:latin typeface="Verdana" panose="020B0604030504040204" pitchFamily="34" charset="0"/>
              </a:rPr>
              <a:t>Recursion may be a bit difficult to understand. The best way to figure out how it works is to experiment with it.</a:t>
            </a:r>
          </a:p>
          <a:p>
            <a:pPr algn="l"/>
            <a:r>
              <a:rPr lang="en-US" b="0" i="0" dirty="0">
                <a:effectLst/>
                <a:latin typeface="Verdana" panose="020B0604030504040204" pitchFamily="34" charset="0"/>
              </a:rPr>
              <a:t>Example :</a:t>
            </a:r>
          </a:p>
          <a:p>
            <a:pPr marL="400050" lvl="1" indent="0">
              <a:buNone/>
            </a:pPr>
            <a:r>
              <a:rPr lang="en-US" b="0" i="0" dirty="0">
                <a:effectLst/>
                <a:latin typeface="Verdana" panose="020B0604030504040204" pitchFamily="34" charset="0"/>
              </a:rPr>
              <a:t>public class Main {</a:t>
            </a:r>
          </a:p>
          <a:p>
            <a:pPr marL="400050" lvl="1" indent="0">
              <a:buNone/>
            </a:pPr>
            <a:r>
              <a:rPr lang="en-US" b="0" i="0" dirty="0">
                <a:effectLst/>
                <a:latin typeface="Verdana" panose="020B0604030504040204" pitchFamily="34" charset="0"/>
              </a:rPr>
              <a:t>  public static void main(String[] </a:t>
            </a:r>
            <a:r>
              <a:rPr lang="en-US" b="0" i="0" dirty="0" err="1">
                <a:effectLst/>
                <a:latin typeface="Verdana" panose="020B0604030504040204" pitchFamily="34" charset="0"/>
              </a:rPr>
              <a:t>args</a:t>
            </a:r>
            <a:r>
              <a:rPr lang="en-US" b="0" i="0" dirty="0">
                <a:effectLst/>
                <a:latin typeface="Verdana" panose="020B0604030504040204" pitchFamily="34" charset="0"/>
              </a:rPr>
              <a:t>) {</a:t>
            </a:r>
          </a:p>
          <a:p>
            <a:pPr marL="400050" lvl="1" indent="0">
              <a:buNone/>
            </a:pPr>
            <a:r>
              <a:rPr lang="en-US" b="0" i="0" dirty="0">
                <a:effectLst/>
                <a:latin typeface="Verdana" panose="020B0604030504040204" pitchFamily="34" charset="0"/>
              </a:rPr>
              <a:t>    int result = sum(10);</a:t>
            </a:r>
          </a:p>
          <a:p>
            <a:pPr marL="400050" lvl="1" indent="0">
              <a:buNone/>
            </a:pPr>
            <a:r>
              <a:rPr lang="en-US" b="0" i="0" dirty="0">
                <a:effectLst/>
                <a:latin typeface="Verdana" panose="020B0604030504040204" pitchFamily="34" charset="0"/>
              </a:rPr>
              <a:t>    </a:t>
            </a:r>
            <a:r>
              <a:rPr lang="en-US" b="0" i="0" dirty="0" err="1">
                <a:effectLst/>
                <a:latin typeface="Verdana" panose="020B0604030504040204" pitchFamily="34" charset="0"/>
              </a:rPr>
              <a:t>System.out.println</a:t>
            </a:r>
            <a:r>
              <a:rPr lang="en-US" b="0" i="0" dirty="0">
                <a:effectLst/>
                <a:latin typeface="Verdana" panose="020B0604030504040204" pitchFamily="34" charset="0"/>
              </a:rPr>
              <a:t>(result);</a:t>
            </a:r>
          </a:p>
          <a:p>
            <a:pPr marL="400050" lvl="1" indent="0">
              <a:buNone/>
            </a:pPr>
            <a:r>
              <a:rPr lang="en-US" b="0" i="0" dirty="0">
                <a:effectLst/>
                <a:latin typeface="Verdana" panose="020B0604030504040204" pitchFamily="34" charset="0"/>
              </a:rPr>
              <a:t>  }</a:t>
            </a:r>
          </a:p>
          <a:p>
            <a:pPr marL="400050" lvl="1" indent="0">
              <a:buNone/>
            </a:pPr>
            <a:r>
              <a:rPr lang="en-US" b="0" i="0" dirty="0">
                <a:effectLst/>
                <a:latin typeface="Verdana" panose="020B0604030504040204" pitchFamily="34" charset="0"/>
              </a:rPr>
              <a:t>  public static int sum(int k) {</a:t>
            </a:r>
          </a:p>
          <a:p>
            <a:pPr marL="400050" lvl="1" indent="0">
              <a:buNone/>
            </a:pPr>
            <a:r>
              <a:rPr lang="en-US" b="0" i="0" dirty="0">
                <a:effectLst/>
                <a:latin typeface="Verdana" panose="020B0604030504040204" pitchFamily="34" charset="0"/>
              </a:rPr>
              <a:t>    if (k &gt; 0) {</a:t>
            </a:r>
          </a:p>
          <a:p>
            <a:pPr marL="400050" lvl="1" indent="0">
              <a:buNone/>
            </a:pPr>
            <a:r>
              <a:rPr lang="en-US" b="0" i="0" dirty="0">
                <a:effectLst/>
                <a:latin typeface="Verdana" panose="020B0604030504040204" pitchFamily="34" charset="0"/>
              </a:rPr>
              <a:t>      return k + sum(k - 1);</a:t>
            </a:r>
          </a:p>
          <a:p>
            <a:pPr marL="400050" lvl="1" indent="0">
              <a:buNone/>
            </a:pPr>
            <a:r>
              <a:rPr lang="en-US" b="0" i="0" dirty="0">
                <a:effectLst/>
                <a:latin typeface="Verdana" panose="020B0604030504040204" pitchFamily="34" charset="0"/>
              </a:rPr>
              <a:t>    } else {</a:t>
            </a:r>
          </a:p>
          <a:p>
            <a:pPr marL="400050" lvl="1" indent="0">
              <a:buNone/>
            </a:pPr>
            <a:r>
              <a:rPr lang="en-US" b="0" i="0" dirty="0">
                <a:effectLst/>
                <a:latin typeface="Verdana" panose="020B0604030504040204" pitchFamily="34" charset="0"/>
              </a:rPr>
              <a:t>      return 0;</a:t>
            </a:r>
          </a:p>
          <a:p>
            <a:pPr marL="400050" lvl="1" indent="0">
              <a:buNone/>
            </a:pPr>
            <a:r>
              <a:rPr lang="en-US" b="0" i="0" dirty="0">
                <a:effectLst/>
                <a:latin typeface="Verdana" panose="020B0604030504040204" pitchFamily="34" charset="0"/>
              </a:rPr>
              <a:t>    }</a:t>
            </a:r>
          </a:p>
          <a:p>
            <a:pPr marL="400050" lvl="1" indent="0">
              <a:buNone/>
            </a:pPr>
            <a:r>
              <a:rPr lang="en-US" b="0" i="0" dirty="0">
                <a:effectLst/>
                <a:latin typeface="Verdana" panose="020B0604030504040204" pitchFamily="34" charset="0"/>
              </a:rPr>
              <a:t>  }</a:t>
            </a:r>
          </a:p>
          <a:p>
            <a:pPr marL="400050" lvl="1" indent="0">
              <a:buNone/>
            </a:pPr>
            <a:r>
              <a:rPr lang="en-US" b="0" i="0" dirty="0">
                <a:effectLst/>
                <a:latin typeface="Verdana" panose="020B0604030504040204" pitchFamily="34" charset="0"/>
              </a:rPr>
              <a:t>}</a:t>
            </a:r>
          </a:p>
        </p:txBody>
      </p:sp>
    </p:spTree>
    <p:extLst>
      <p:ext uri="{BB962C8B-B14F-4D97-AF65-F5344CB8AC3E}">
        <p14:creationId xmlns:p14="http://schemas.microsoft.com/office/powerpoint/2010/main" val="49071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4777-928A-495D-82DA-D6E86B6D7F24}"/>
              </a:ext>
            </a:extLst>
          </p:cNvPr>
          <p:cNvSpPr>
            <a:spLocks noGrp="1"/>
          </p:cNvSpPr>
          <p:nvPr>
            <p:ph type="title"/>
          </p:nvPr>
        </p:nvSpPr>
        <p:spPr>
          <a:xfrm>
            <a:off x="646111" y="424727"/>
            <a:ext cx="9404723" cy="1400530"/>
          </a:xfrm>
        </p:spPr>
        <p:txBody>
          <a:bodyPr/>
          <a:lstStyle/>
          <a:p>
            <a:r>
              <a:rPr lang="en-US" b="0" i="0" dirty="0">
                <a:solidFill>
                  <a:schemeClr val="tx1"/>
                </a:solidFill>
                <a:effectLst/>
                <a:latin typeface="Segoe UI" panose="020B0502040204020203" pitchFamily="34" charset="0"/>
              </a:rPr>
              <a:t>Java Syntax</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49F510F2-9001-4EE7-9321-E952EA1692E1}"/>
              </a:ext>
            </a:extLst>
          </p:cNvPr>
          <p:cNvSpPr>
            <a:spLocks noGrp="1"/>
          </p:cNvSpPr>
          <p:nvPr>
            <p:ph idx="1"/>
          </p:nvPr>
        </p:nvSpPr>
        <p:spPr/>
        <p:txBody>
          <a:bodyPr/>
          <a:lstStyle/>
          <a:p>
            <a:pPr marL="0" indent="0">
              <a:buNone/>
            </a:pPr>
            <a:r>
              <a:rPr lang="en-US" dirty="0"/>
              <a:t>public class Main {</a:t>
            </a:r>
          </a:p>
          <a:p>
            <a:pPr marL="0" indent="0">
              <a:buNone/>
            </a:pPr>
            <a:r>
              <a:rPr lang="en-US" dirty="0"/>
              <a:t>  public static void main(String[] args) {</a:t>
            </a:r>
          </a:p>
          <a:p>
            <a:pPr marL="0" indent="0">
              <a:buNone/>
            </a:pPr>
            <a:r>
              <a:rPr lang="en-US" dirty="0"/>
              <a:t>    </a:t>
            </a:r>
            <a:r>
              <a:rPr lang="en-US" dirty="0" err="1"/>
              <a:t>System.out.println</a:t>
            </a:r>
            <a:r>
              <a:rPr lang="en-US" dirty="0"/>
              <a:t>("Hello World");</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60821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072B8-4E30-444C-99E4-E4EFC43CE81A}"/>
              </a:ext>
            </a:extLst>
          </p:cNvPr>
          <p:cNvSpPr>
            <a:spLocks noGrp="1"/>
          </p:cNvSpPr>
          <p:nvPr>
            <p:ph idx="1"/>
          </p:nvPr>
        </p:nvSpPr>
        <p:spPr>
          <a:xfrm>
            <a:off x="1103312" y="494522"/>
            <a:ext cx="8946541" cy="5753877"/>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000" dirty="0">
                <a:latin typeface="Elephant" panose="02020904090505020303" pitchFamily="18" charset="0"/>
              </a:rPr>
              <a:t>Thank You!</a:t>
            </a:r>
          </a:p>
          <a:p>
            <a:pPr marL="0" indent="0" algn="ctr">
              <a:buNone/>
            </a:pPr>
            <a:endParaRPr lang="en-US" sz="4000" dirty="0">
              <a:latin typeface="Elephant" panose="02020904090505020303" pitchFamily="18" charset="0"/>
            </a:endParaRPr>
          </a:p>
          <a:p>
            <a:pPr marL="0" indent="0" algn="ctr">
              <a:buNone/>
            </a:pPr>
            <a:endParaRPr lang="en-US" sz="4000" dirty="0">
              <a:latin typeface="Elephant" panose="02020904090505020303" pitchFamily="18" charset="0"/>
            </a:endParaRPr>
          </a:p>
          <a:p>
            <a:pPr marL="0" indent="0" algn="ctr">
              <a:buNone/>
            </a:pPr>
            <a:endParaRPr lang="en-US" sz="4000" dirty="0">
              <a:latin typeface="Elephant" panose="02020904090505020303" pitchFamily="18" charset="0"/>
            </a:endParaRPr>
          </a:p>
          <a:p>
            <a:pPr marL="0" indent="0" algn="r">
              <a:buNone/>
            </a:pPr>
            <a:r>
              <a:rPr lang="en-US" dirty="0">
                <a:latin typeface="Adobe Gurmukhi" panose="01010101010101010101" pitchFamily="50" charset="0"/>
                <a:cs typeface="Adobe Gurmukhi" panose="01010101010101010101" pitchFamily="50" charset="0"/>
              </a:rPr>
              <a:t>We will learn about OOPs concept in java in our next ppt…</a:t>
            </a:r>
          </a:p>
        </p:txBody>
      </p:sp>
    </p:spTree>
    <p:extLst>
      <p:ext uri="{BB962C8B-B14F-4D97-AF65-F5344CB8AC3E}">
        <p14:creationId xmlns:p14="http://schemas.microsoft.com/office/powerpoint/2010/main" val="304758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8266-C200-4574-BC0F-8C791A981A5C}"/>
              </a:ext>
            </a:extLst>
          </p:cNvPr>
          <p:cNvSpPr>
            <a:spLocks noGrp="1"/>
          </p:cNvSpPr>
          <p:nvPr>
            <p:ph type="title"/>
          </p:nvPr>
        </p:nvSpPr>
        <p:spPr/>
        <p:txBody>
          <a:bodyPr/>
          <a:lstStyle/>
          <a:p>
            <a:r>
              <a:rPr lang="en-US" dirty="0"/>
              <a:t>Explanation of above Example:</a:t>
            </a:r>
          </a:p>
        </p:txBody>
      </p:sp>
      <p:sp>
        <p:nvSpPr>
          <p:cNvPr id="3" name="Content Placeholder 2">
            <a:extLst>
              <a:ext uri="{FF2B5EF4-FFF2-40B4-BE49-F238E27FC236}">
                <a16:creationId xmlns:a16="http://schemas.microsoft.com/office/drawing/2014/main" id="{D8904309-1EE5-4EE5-9D55-44B9F2ABC4FE}"/>
              </a:ext>
            </a:extLst>
          </p:cNvPr>
          <p:cNvSpPr>
            <a:spLocks noGrp="1"/>
          </p:cNvSpPr>
          <p:nvPr>
            <p:ph idx="1"/>
          </p:nvPr>
        </p:nvSpPr>
        <p:spPr/>
        <p:txBody>
          <a:bodyPr>
            <a:normAutofit/>
          </a:bodyPr>
          <a:lstStyle/>
          <a:p>
            <a:pPr marL="0" indent="0">
              <a:buNone/>
            </a:pPr>
            <a:r>
              <a:rPr lang="en-US" sz="1400" dirty="0"/>
              <a:t>Every line of code that runs in Java must be inside a class. In our example, we named the class Main. A class should always start with an uppercase first letter.</a:t>
            </a:r>
          </a:p>
          <a:p>
            <a:pPr marL="0" indent="0">
              <a:buNone/>
            </a:pPr>
            <a:endParaRPr lang="en-US" sz="1400" dirty="0"/>
          </a:p>
          <a:p>
            <a:pPr marL="0" indent="0">
              <a:buNone/>
            </a:pPr>
            <a:r>
              <a:rPr lang="en-US" sz="1400" dirty="0"/>
              <a:t>Note: Java is case-sensitive: "MyClass" and "myclass" has different meaning.</a:t>
            </a:r>
          </a:p>
          <a:p>
            <a:pPr marL="0" indent="0">
              <a:buNone/>
            </a:pPr>
            <a:endParaRPr lang="en-US" sz="1400" dirty="0"/>
          </a:p>
          <a:p>
            <a:pPr marL="0" indent="0">
              <a:buNone/>
            </a:pPr>
            <a:r>
              <a:rPr lang="en-US" sz="1400" dirty="0"/>
              <a:t>The name of the java file must match the class name. When saving the file, save it using the class name and add ".java" to the end of the filename. To run the example above on your computer, make sure that Java is properly installed: Go to the Get Started Chapter for how to install Java. The output should be:</a:t>
            </a:r>
          </a:p>
          <a:p>
            <a:pPr marL="0" indent="0">
              <a:buNone/>
            </a:pPr>
            <a:endParaRPr lang="en-US" sz="1400" dirty="0"/>
          </a:p>
          <a:p>
            <a:pPr marL="800100" lvl="2" indent="0">
              <a:buNone/>
            </a:pPr>
            <a:r>
              <a:rPr lang="en-US" sz="2000" b="1" dirty="0"/>
              <a:t>Hello World</a:t>
            </a:r>
          </a:p>
        </p:txBody>
      </p:sp>
    </p:spTree>
    <p:extLst>
      <p:ext uri="{BB962C8B-B14F-4D97-AF65-F5344CB8AC3E}">
        <p14:creationId xmlns:p14="http://schemas.microsoft.com/office/powerpoint/2010/main" val="355819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2911-BA4F-4418-86F2-9148A13211F7}"/>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The main Method:</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551BE1E4-A2CC-4219-979B-C82593A90991}"/>
              </a:ext>
            </a:extLst>
          </p:cNvPr>
          <p:cNvSpPr>
            <a:spLocks noGrp="1"/>
          </p:cNvSpPr>
          <p:nvPr>
            <p:ph idx="1"/>
          </p:nvPr>
        </p:nvSpPr>
        <p:spPr/>
        <p:txBody>
          <a:bodyPr/>
          <a:lstStyle/>
          <a:p>
            <a:pPr marL="0" indent="0">
              <a:buNone/>
            </a:pPr>
            <a:r>
              <a:rPr lang="en-US" dirty="0"/>
              <a:t>The main() method is required, and you will see it in every Java program:</a:t>
            </a:r>
          </a:p>
          <a:p>
            <a:pPr marL="400050" lvl="1" indent="0">
              <a:buNone/>
            </a:pPr>
            <a:r>
              <a:rPr lang="en-US" dirty="0"/>
              <a:t>public static void main(String[] args)</a:t>
            </a:r>
          </a:p>
          <a:p>
            <a:pPr marL="400050" lvl="1" indent="0">
              <a:buNone/>
            </a:pPr>
            <a:endParaRPr lang="en-US" dirty="0"/>
          </a:p>
          <a:p>
            <a:pPr>
              <a:buFont typeface="Wingdings" panose="05000000000000000000" pitchFamily="2" charset="2"/>
              <a:buChar char="Ø"/>
            </a:pPr>
            <a:r>
              <a:rPr lang="en-US" dirty="0"/>
              <a:t>Any code inside the main() method will be executed. You don't have to understand the keywords before and after main. You will get to know them bit by bit while reading this tutorial.</a:t>
            </a:r>
          </a:p>
          <a:p>
            <a:pPr>
              <a:buFont typeface="Wingdings" panose="05000000000000000000" pitchFamily="2" charset="2"/>
              <a:buChar char="Ø"/>
            </a:pPr>
            <a:r>
              <a:rPr lang="en-US" dirty="0"/>
              <a:t>For now, just remember that every Java program has a class name which must match the filename, and that every program must contain the main() method.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6439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98AE-6832-40C9-94B8-B68C3F2745B5}"/>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Java Comments</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D2E0C82A-331B-4361-8590-BD3F0FD5A76F}"/>
              </a:ext>
            </a:extLst>
          </p:cNvPr>
          <p:cNvSpPr>
            <a:spLocks noGrp="1"/>
          </p:cNvSpPr>
          <p:nvPr>
            <p:ph idx="1"/>
          </p:nvPr>
        </p:nvSpPr>
        <p:spPr/>
        <p:txBody>
          <a:bodyPr/>
          <a:lstStyle/>
          <a:p>
            <a:pPr marL="0" indent="0">
              <a:buNone/>
            </a:pPr>
            <a:r>
              <a:rPr lang="en-US" b="0" i="0" dirty="0">
                <a:effectLst/>
                <a:latin typeface="Verdana" panose="020B0604030504040204" pitchFamily="34" charset="0"/>
              </a:rPr>
              <a:t>Comments can be used to explain Java code, and to make it more readable. It can also be used to prevent execution when testing alternative code. Ther</a:t>
            </a:r>
            <a:r>
              <a:rPr lang="en-US" dirty="0">
                <a:latin typeface="Verdana" panose="020B0604030504040204" pitchFamily="34" charset="0"/>
              </a:rPr>
              <a:t>e are several types of comments in Java:</a:t>
            </a:r>
          </a:p>
          <a:p>
            <a:pPr>
              <a:buFont typeface="Wingdings" panose="05000000000000000000" pitchFamily="2" charset="2"/>
              <a:buChar char="v"/>
            </a:pPr>
            <a:r>
              <a:rPr lang="en-US" b="0" i="0" dirty="0">
                <a:effectLst/>
                <a:latin typeface="Segoe UI" panose="020B0502040204020203" pitchFamily="34" charset="0"/>
              </a:rPr>
              <a:t>Single-line Comments</a:t>
            </a:r>
          </a:p>
          <a:p>
            <a:pPr>
              <a:buFont typeface="Wingdings" panose="05000000000000000000" pitchFamily="2" charset="2"/>
              <a:buChar char="v"/>
            </a:pPr>
            <a:r>
              <a:rPr lang="en-US" dirty="0">
                <a:latin typeface="Verdana" panose="020B0604030504040204" pitchFamily="34" charset="0"/>
              </a:rPr>
              <a:t>Multi-Line Comment</a:t>
            </a:r>
            <a:endParaRPr lang="en-US" dirty="0"/>
          </a:p>
        </p:txBody>
      </p:sp>
    </p:spTree>
    <p:extLst>
      <p:ext uri="{BB962C8B-B14F-4D97-AF65-F5344CB8AC3E}">
        <p14:creationId xmlns:p14="http://schemas.microsoft.com/office/powerpoint/2010/main" val="215122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70FC-D480-4DE9-927C-771D4DE8644A}"/>
              </a:ext>
            </a:extLst>
          </p:cNvPr>
          <p:cNvSpPr>
            <a:spLocks noGrp="1"/>
          </p:cNvSpPr>
          <p:nvPr>
            <p:ph type="title"/>
          </p:nvPr>
        </p:nvSpPr>
        <p:spPr>
          <a:xfrm>
            <a:off x="646111" y="424726"/>
            <a:ext cx="9404723" cy="1400530"/>
          </a:xfrm>
        </p:spPr>
        <p:txBody>
          <a:bodyPr/>
          <a:lstStyle/>
          <a:p>
            <a:r>
              <a:rPr lang="en-US" b="0" i="0" dirty="0">
                <a:solidFill>
                  <a:schemeClr val="tx1"/>
                </a:solidFill>
                <a:effectLst/>
                <a:latin typeface="Segoe UI" panose="020B0502040204020203" pitchFamily="34" charset="0"/>
              </a:rPr>
              <a:t>Single-line Comments</a:t>
            </a:r>
            <a:br>
              <a:rPr lang="en-US" b="0" i="0" dirty="0">
                <a:solidFill>
                  <a:schemeClr val="tx1"/>
                </a:solidFill>
                <a:effectLst/>
                <a:latin typeface="Segoe UI" panose="020B0502040204020203" pitchFamily="34"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3DB719B6-6ECB-4B22-A5A5-E483DEBD8953}"/>
              </a:ext>
            </a:extLst>
          </p:cNvPr>
          <p:cNvSpPr>
            <a:spLocks noGrp="1"/>
          </p:cNvSpPr>
          <p:nvPr>
            <p:ph idx="1"/>
          </p:nvPr>
        </p:nvSpPr>
        <p:spPr/>
        <p:txBody>
          <a:bodyPr/>
          <a:lstStyle/>
          <a:p>
            <a:pPr>
              <a:buFont typeface="Wingdings" panose="05000000000000000000" pitchFamily="2" charset="2"/>
              <a:buChar char="Ø"/>
            </a:pPr>
            <a:r>
              <a:rPr lang="en-US" dirty="0"/>
              <a:t>Single-line comments start with two forward slashes (//).</a:t>
            </a:r>
          </a:p>
          <a:p>
            <a:pPr>
              <a:buFont typeface="Wingdings" panose="05000000000000000000" pitchFamily="2" charset="2"/>
              <a:buChar char="Ø"/>
            </a:pPr>
            <a:r>
              <a:rPr lang="en-US" dirty="0"/>
              <a:t>Any text between // and the end of the line is ignored by Java (will not be executed).</a:t>
            </a:r>
          </a:p>
          <a:p>
            <a:pPr>
              <a:buFont typeface="Wingdings" panose="05000000000000000000" pitchFamily="2" charset="2"/>
              <a:buChar char="Ø"/>
            </a:pPr>
            <a:r>
              <a:rPr lang="en-US" dirty="0"/>
              <a:t>This example uses a single-line comment before a line of code.</a:t>
            </a:r>
          </a:p>
          <a:p>
            <a:pPr>
              <a:buFont typeface="Wingdings" panose="05000000000000000000" pitchFamily="2" charset="2"/>
              <a:buChar char="Ø"/>
            </a:pPr>
            <a:r>
              <a:rPr lang="en-US" dirty="0"/>
              <a:t>Example:</a:t>
            </a:r>
          </a:p>
          <a:p>
            <a:pPr marL="400050" lvl="1" indent="0">
              <a:buNone/>
            </a:pPr>
            <a:r>
              <a:rPr lang="en-US" dirty="0"/>
              <a:t>// This is a comment</a:t>
            </a:r>
          </a:p>
          <a:p>
            <a:pPr marL="400050" lvl="1" indent="0">
              <a:buNone/>
            </a:pPr>
            <a:r>
              <a:rPr lang="en-US" dirty="0"/>
              <a:t>System.out.println("Hello World");</a:t>
            </a:r>
          </a:p>
        </p:txBody>
      </p:sp>
    </p:spTree>
    <p:extLst>
      <p:ext uri="{BB962C8B-B14F-4D97-AF65-F5344CB8AC3E}">
        <p14:creationId xmlns:p14="http://schemas.microsoft.com/office/powerpoint/2010/main" val="983751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107</TotalTime>
  <Words>3768</Words>
  <Application>Microsoft Office PowerPoint</Application>
  <PresentationFormat>Widescreen</PresentationFormat>
  <Paragraphs>459</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Adobe Gurmukhi</vt:lpstr>
      <vt:lpstr>Arial</vt:lpstr>
      <vt:lpstr>Century Gothic</vt:lpstr>
      <vt:lpstr>Courier New</vt:lpstr>
      <vt:lpstr>Elephant</vt:lpstr>
      <vt:lpstr>Segoe UI</vt:lpstr>
      <vt:lpstr>Verdana</vt:lpstr>
      <vt:lpstr>Wingdings</vt:lpstr>
      <vt:lpstr>Wingdings 3</vt:lpstr>
      <vt:lpstr>Ion</vt:lpstr>
      <vt:lpstr>Java Basics </vt:lpstr>
      <vt:lpstr>Introduction of Java :</vt:lpstr>
      <vt:lpstr>Why Use Java? </vt:lpstr>
      <vt:lpstr>Basic Example :</vt:lpstr>
      <vt:lpstr>Java Syntax </vt:lpstr>
      <vt:lpstr>Explanation of above Example:</vt:lpstr>
      <vt:lpstr>The main Method: </vt:lpstr>
      <vt:lpstr>Java Comments </vt:lpstr>
      <vt:lpstr>Single-line Comments </vt:lpstr>
      <vt:lpstr>Java Multi-line Comments: </vt:lpstr>
      <vt:lpstr>Java Variables</vt:lpstr>
      <vt:lpstr>Declaring (Creating) Variables </vt:lpstr>
      <vt:lpstr>Java Data Types:  </vt:lpstr>
      <vt:lpstr>Java Type Casting: </vt:lpstr>
      <vt:lpstr>Java Operators: </vt:lpstr>
      <vt:lpstr>Java Strings </vt:lpstr>
      <vt:lpstr>PowerPoint Presentation</vt:lpstr>
      <vt:lpstr>Java Math Functions:</vt:lpstr>
      <vt:lpstr>Boolean Values:</vt:lpstr>
      <vt:lpstr>Java Conditions and If Statements :</vt:lpstr>
      <vt:lpstr>The if Statement:</vt:lpstr>
      <vt:lpstr>The else Statement:</vt:lpstr>
      <vt:lpstr>The else if Statement:</vt:lpstr>
      <vt:lpstr>Shorthand If...Else :</vt:lpstr>
      <vt:lpstr>Java Switch Statements :</vt:lpstr>
      <vt:lpstr>PowerPoint Presentation</vt:lpstr>
      <vt:lpstr>Loops :</vt:lpstr>
      <vt:lpstr>Java While Loop :</vt:lpstr>
      <vt:lpstr>The Do/While Loop :</vt:lpstr>
      <vt:lpstr>Java For Loop : </vt:lpstr>
      <vt:lpstr>For-Each Loop :</vt:lpstr>
      <vt:lpstr>Java Break :</vt:lpstr>
      <vt:lpstr>Java Continue :</vt:lpstr>
      <vt:lpstr>Java Arrays :</vt:lpstr>
      <vt:lpstr>Access the Elements of an Array :</vt:lpstr>
      <vt:lpstr>Array Length :</vt:lpstr>
      <vt:lpstr>Loop Through an Array :</vt:lpstr>
      <vt:lpstr>Loop Through an Array with For-Each :</vt:lpstr>
      <vt:lpstr>Multidimensional Arrays :</vt:lpstr>
      <vt:lpstr>Java Methods :</vt:lpstr>
      <vt:lpstr>Create a Method :</vt:lpstr>
      <vt:lpstr>Call a Method :</vt:lpstr>
      <vt:lpstr>Parameters and Arguments :</vt:lpstr>
      <vt:lpstr>Multiple Parameters :</vt:lpstr>
      <vt:lpstr>Return Values :</vt:lpstr>
      <vt:lpstr>Method Overloading :</vt:lpstr>
      <vt:lpstr>Java Scope :</vt:lpstr>
      <vt:lpstr>PowerPoint Presentation</vt:lpstr>
      <vt:lpstr>Java Recursion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SHASHWAT GUPTA</dc:creator>
  <cp:lastModifiedBy>SHASHWAT GUPTA</cp:lastModifiedBy>
  <cp:revision>3</cp:revision>
  <dcterms:created xsi:type="dcterms:W3CDTF">2022-03-12T12:32:47Z</dcterms:created>
  <dcterms:modified xsi:type="dcterms:W3CDTF">2022-03-12T16:59:39Z</dcterms:modified>
</cp:coreProperties>
</file>