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9"/>
  </p:notesMasterIdLst>
  <p:sldIdLst>
    <p:sldId id="256" r:id="rId10"/>
    <p:sldId id="2857" r:id="rId11"/>
    <p:sldId id="1906872579" r:id="rId12"/>
    <p:sldId id="1906872563" r:id="rId13"/>
    <p:sldId id="1906872569" r:id="rId14"/>
    <p:sldId id="1906872570" r:id="rId15"/>
    <p:sldId id="1906872571" r:id="rId16"/>
    <p:sldId id="1906872573" r:id="rId17"/>
    <p:sldId id="19068725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56"/>
            <p14:sldId id="2857"/>
            <p14:sldId id="1906872579"/>
            <p14:sldId id="1906872563"/>
            <p14:sldId id="1906872569"/>
            <p14:sldId id="1906872570"/>
            <p14:sldId id="1906872571"/>
            <p14:sldId id="1906872573"/>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929" autoAdjust="0"/>
  </p:normalViewPr>
  <p:slideViewPr>
    <p:cSldViewPr snapToGrid="0">
      <p:cViewPr varScale="1">
        <p:scale>
          <a:sx n="78" d="100"/>
          <a:sy n="78" d="100"/>
        </p:scale>
        <p:origin x="1301"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4.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5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5.jpeg"/></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Master" Target="../slideMasters/slideMaster3.xml"/><Relationship Id="rId4" Type="http://schemas.openxmlformats.org/officeDocument/2006/relationships/image" Target="../media/image24.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7.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dirty="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dirty="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10/2/2022</a:t>
            </a:fld>
            <a:endParaRPr lang="en-US" dirty="0"/>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dirty="0"/>
          </a:p>
        </p:txBody>
      </p:sp>
    </p:spTree>
    <p:extLst>
      <p:ext uri="{BB962C8B-B14F-4D97-AF65-F5344CB8AC3E}">
        <p14:creationId xmlns:p14="http://schemas.microsoft.com/office/powerpoint/2010/main" val="38555698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009530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2021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2"/>
                </a:solidFill>
              </a:rPr>
              <a:t>Copyright © 2021 Accenture. All rights reserved.</a:t>
            </a:r>
            <a:endParaRPr lang="en-US" noProof="0" dirty="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dirty="0"/>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Regular"/>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dirty="0">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895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54156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451885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01086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1414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654980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48018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31039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5700520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2773787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477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Sunday, October 2, 2022</a:t>
            </a:fld>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Sunday, October 2, 2022</a:t>
            </a:fld>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dirty="0"/>
              <a:t>Click on the icon to insert image </a:t>
            </a:r>
            <a:br>
              <a:rPr lang="en-US" dirty="0"/>
            </a:br>
            <a:r>
              <a:rPr lang="en-US" dirty="0"/>
              <a:t>in placeholder and use the crop tool </a:t>
            </a:r>
            <a:br>
              <a:rPr lang="en-US" dirty="0"/>
            </a:br>
            <a:r>
              <a:rPr lang="en-US" dirty="0"/>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dirty="0"/>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dirty="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dirty="0"/>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dirty="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dirty="0"/>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dirty="0"/>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01260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Tree>
    <p:extLst>
      <p:ext uri="{BB962C8B-B14F-4D97-AF65-F5344CB8AC3E}">
        <p14:creationId xmlns:p14="http://schemas.microsoft.com/office/powerpoint/2010/main" val="3660518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dirty="0"/>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dirty="0"/>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7784544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816-1DAD-1D44-0E6B-EF1EF4CE7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8DBA0C-0C53-CAC0-C4C6-BC2F0EB8E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6C2C2D-1AAE-3795-6336-10A6EBFBDDC5}"/>
              </a:ext>
            </a:extLst>
          </p:cNvPr>
          <p:cNvSpPr>
            <a:spLocks noGrp="1"/>
          </p:cNvSpPr>
          <p:nvPr>
            <p:ph type="dt" sz="half" idx="10"/>
          </p:nvPr>
        </p:nvSpPr>
        <p:spPr/>
        <p:txBody>
          <a:bodyPr/>
          <a:lstStyle/>
          <a:p>
            <a:fld id="{97E74551-6F6B-F444-8859-07FCB4BB2793}" type="datetimeFigureOut">
              <a:rPr lang="en-US" smtClean="0"/>
              <a:t>10/2/2022</a:t>
            </a:fld>
            <a:endParaRPr lang="en-US" dirty="0"/>
          </a:p>
        </p:txBody>
      </p:sp>
      <p:sp>
        <p:nvSpPr>
          <p:cNvPr id="5" name="Footer Placeholder 4">
            <a:extLst>
              <a:ext uri="{FF2B5EF4-FFF2-40B4-BE49-F238E27FC236}">
                <a16:creationId xmlns:a16="http://schemas.microsoft.com/office/drawing/2014/main" id="{9F8BC65D-7868-328B-6164-C1D4F4A342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A2F9D8-E91A-F312-9865-3498F7D40426}"/>
              </a:ext>
            </a:extLst>
          </p:cNvPr>
          <p:cNvSpPr>
            <a:spLocks noGrp="1"/>
          </p:cNvSpPr>
          <p:nvPr>
            <p:ph type="sldNum" sz="quarter" idx="12"/>
          </p:nvPr>
        </p:nvSpPr>
        <p:spPr/>
        <p:txBody>
          <a:bodyPr/>
          <a:lstStyle/>
          <a:p>
            <a:fld id="{B24C5F25-8108-2349-959A-FAA45148C1A9}" type="slidenum">
              <a:rPr lang="en-US" smtClean="0"/>
              <a:t>‹#›</a:t>
            </a:fld>
            <a:endParaRPr lang="en-US" dirty="0"/>
          </a:p>
        </p:txBody>
      </p:sp>
    </p:spTree>
    <p:extLst>
      <p:ext uri="{BB962C8B-B14F-4D97-AF65-F5344CB8AC3E}">
        <p14:creationId xmlns:p14="http://schemas.microsoft.com/office/powerpoint/2010/main" val="39827170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3.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7" Type="http://schemas.openxmlformats.org/officeDocument/2006/relationships/theme" Target="../theme/theme4.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image" Target="../media/image42.png"/><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theme" Target="../theme/theme6.xml"/><Relationship Id="rId33" Type="http://schemas.openxmlformats.org/officeDocument/2006/relationships/image" Target="../media/image49.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image" Target="../media/image45.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image" Target="../media/image48.png"/><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image" Target="../media/image44.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image" Target="../media/image47.png"/><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image" Target="../media/image43.png"/><Relationship Id="rId30" Type="http://schemas.openxmlformats.org/officeDocument/2006/relationships/image" Target="../media/image46.png"/><Relationship Id="rId8"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Sunday, October 2,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0"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02-10-2022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dirty="0"/>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Sunday, October 2, 2022</a:t>
            </a:fld>
            <a:endParaRPr kumimoji="0" lang="en-US" sz="800" b="0" i="0" u="none" strike="noStrike" kern="1200" cap="none" spc="0" normalizeH="0" baseline="0" noProof="0" dirty="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2022 Accenture. All rights reserved.</a:t>
            </a:r>
            <a:endParaRPr lang="en-US" noProof="0" dirty="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44" r:id="rId8"/>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3" r:id="rId24"/>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105.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E686CA-C8E0-EC62-5CEE-FA6E2303C4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F43662D-C516-63ED-A35A-61F752B5C894}"/>
              </a:ext>
            </a:extLst>
          </p:cNvPr>
          <p:cNvSpPr txBox="1"/>
          <p:nvPr/>
        </p:nvSpPr>
        <p:spPr>
          <a:xfrm>
            <a:off x="7130144" y="1900308"/>
            <a:ext cx="481148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Innovate to create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360° value</a:t>
            </a:r>
          </a:p>
        </p:txBody>
      </p:sp>
      <p:sp>
        <p:nvSpPr>
          <p:cNvPr id="6" name="TextBox 5">
            <a:extLst>
              <a:ext uri="{FF2B5EF4-FFF2-40B4-BE49-F238E27FC236}">
                <a16:creationId xmlns:a16="http://schemas.microsoft.com/office/drawing/2014/main" id="{0B20741C-E227-F90E-7EE3-BFD6753F89DB}"/>
              </a:ext>
            </a:extLst>
          </p:cNvPr>
          <p:cNvSpPr txBox="1"/>
          <p:nvPr/>
        </p:nvSpPr>
        <p:spPr>
          <a:xfrm>
            <a:off x="7130143" y="646443"/>
            <a:ext cx="404948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Accenture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Innovation Challenge</a:t>
            </a:r>
          </a:p>
        </p:txBody>
      </p:sp>
      <p:sp>
        <p:nvSpPr>
          <p:cNvPr id="10" name="TextBox 9">
            <a:extLst>
              <a:ext uri="{FF2B5EF4-FFF2-40B4-BE49-F238E27FC236}">
                <a16:creationId xmlns:a16="http://schemas.microsoft.com/office/drawing/2014/main" id="{8CF847CE-E98A-6C70-3C37-9BBED4EC7F6F}"/>
              </a:ext>
            </a:extLst>
          </p:cNvPr>
          <p:cNvSpPr txBox="1"/>
          <p:nvPr/>
        </p:nvSpPr>
        <p:spPr>
          <a:xfrm>
            <a:off x="7130143" y="4088071"/>
            <a:ext cx="35378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lumMod val="95000"/>
                    <a:lumOff val="5000"/>
                  </a:srgbClr>
                </a:solidFill>
                <a:effectLst/>
                <a:uLnTx/>
                <a:uFillTx/>
                <a:latin typeface="Graphik Regular" panose="020B0503030202060203" pitchFamily="34" charset="77"/>
                <a:ea typeface="+mn-ea"/>
                <a:cs typeface="+mn-cs"/>
              </a:rPr>
              <a:t>Let there be change</a:t>
            </a:r>
          </a:p>
        </p:txBody>
      </p:sp>
    </p:spTree>
    <p:extLst>
      <p:ext uri="{BB962C8B-B14F-4D97-AF65-F5344CB8AC3E}">
        <p14:creationId xmlns:p14="http://schemas.microsoft.com/office/powerpoint/2010/main" val="27413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66E72D5-38A8-4FA5-9EBD-60021A357B2A}"/>
              </a:ext>
            </a:extLst>
          </p:cNvPr>
          <p:cNvSpPr/>
          <p:nvPr/>
        </p:nvSpPr>
        <p:spPr>
          <a:xfrm>
            <a:off x="966515" y="4515918"/>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raphik"/>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9" name="Picture 8" descr="A picture containing text, person, posing&#10;&#10;Description automatically generated">
            <a:extLst>
              <a:ext uri="{FF2B5EF4-FFF2-40B4-BE49-F238E27FC236}">
                <a16:creationId xmlns:a16="http://schemas.microsoft.com/office/drawing/2014/main" id="{EAD76AC0-FDEF-B60D-A4F9-D01336CA4A87}"/>
              </a:ext>
            </a:extLst>
          </p:cNvPr>
          <p:cNvPicPr>
            <a:picLocks noChangeAspect="1"/>
          </p:cNvPicPr>
          <p:nvPr/>
        </p:nvPicPr>
        <p:blipFill rotWithShape="1">
          <a:blip r:embed="rId2">
            <a:extLst>
              <a:ext uri="{28A0092B-C50C-407E-A947-70E740481C1C}">
                <a14:useLocalDpi xmlns:a14="http://schemas.microsoft.com/office/drawing/2010/main" val="0"/>
              </a:ext>
            </a:extLst>
          </a:blip>
          <a:srcRect l="3779" t="5244" r="9556" b="11805"/>
          <a:stretch/>
        </p:blipFill>
        <p:spPr>
          <a:xfrm>
            <a:off x="891863" y="4414644"/>
            <a:ext cx="1434219" cy="1472184"/>
          </a:xfrm>
          <a:prstGeom prst="rect">
            <a:avLst/>
          </a:prstGeom>
        </p:spPr>
      </p:pic>
      <p:sp>
        <p:nvSpPr>
          <p:cNvPr id="25" name="Rectangle 24">
            <a:extLst>
              <a:ext uri="{FF2B5EF4-FFF2-40B4-BE49-F238E27FC236}">
                <a16:creationId xmlns:a16="http://schemas.microsoft.com/office/drawing/2014/main" id="{73E37827-E5D7-46FD-9143-ABFBF88A628E}"/>
              </a:ext>
            </a:extLst>
          </p:cNvPr>
          <p:cNvSpPr/>
          <p:nvPr/>
        </p:nvSpPr>
        <p:spPr>
          <a:xfrm>
            <a:off x="7385349" y="2505161"/>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990366"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735939" y="2098914"/>
            <a:ext cx="2543983"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Shashwat Gupta</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721556"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3" y="4203349"/>
            <a:ext cx="252850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Naman Chawla</a:t>
            </a: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234055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Divyansh Singhal</a:t>
            </a: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9151259"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2669040822"/>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PROTOTYPES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623232"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19" name="TextBox 18">
            <a:extLst>
              <a:ext uri="{FF2B5EF4-FFF2-40B4-BE49-F238E27FC236}">
                <a16:creationId xmlns:a16="http://schemas.microsoft.com/office/drawing/2014/main" id="{BB9131AF-0078-459E-83A3-73A8BC9A11B8}"/>
              </a:ext>
            </a:extLst>
          </p:cNvPr>
          <p:cNvSpPr txBox="1"/>
          <p:nvPr/>
        </p:nvSpPr>
        <p:spPr>
          <a:xfrm>
            <a:off x="2637616" y="5236045"/>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20" name="TextBox 19">
            <a:extLst>
              <a:ext uri="{FF2B5EF4-FFF2-40B4-BE49-F238E27FC236}">
                <a16:creationId xmlns:a16="http://schemas.microsoft.com/office/drawing/2014/main" id="{10AF310E-EC91-4906-9FCC-95C833C3D011}"/>
              </a:ext>
            </a:extLst>
          </p:cNvPr>
          <p:cNvSpPr txBox="1"/>
          <p:nvPr/>
        </p:nvSpPr>
        <p:spPr>
          <a:xfrm>
            <a:off x="9122721"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pic>
        <p:nvPicPr>
          <p:cNvPr id="5" name="Picture 4" descr="A person wearing a yellow jacket&#10;&#10;Description automatically generated with low confidence">
            <a:extLst>
              <a:ext uri="{FF2B5EF4-FFF2-40B4-BE49-F238E27FC236}">
                <a16:creationId xmlns:a16="http://schemas.microsoft.com/office/drawing/2014/main" id="{795A6E1A-2101-D587-5810-49886C104EA5}"/>
              </a:ext>
            </a:extLst>
          </p:cNvPr>
          <p:cNvPicPr>
            <a:picLocks noChangeAspect="1"/>
          </p:cNvPicPr>
          <p:nvPr/>
        </p:nvPicPr>
        <p:blipFill rotWithShape="1">
          <a:blip r:embed="rId3">
            <a:extLst>
              <a:ext uri="{28A0092B-C50C-407E-A947-70E740481C1C}">
                <a14:useLocalDpi xmlns:a14="http://schemas.microsoft.com/office/drawing/2010/main" val="0"/>
              </a:ext>
            </a:extLst>
          </a:blip>
          <a:srcRect b="33364"/>
          <a:stretch/>
        </p:blipFill>
        <p:spPr>
          <a:xfrm>
            <a:off x="7259309" y="2404911"/>
            <a:ext cx="1460357" cy="1472184"/>
          </a:xfrm>
          <a:prstGeom prst="rect">
            <a:avLst/>
          </a:prstGeom>
        </p:spPr>
      </p:pic>
      <p:pic>
        <p:nvPicPr>
          <p:cNvPr id="14" name="Picture 13" descr="A picture containing person, person, hairpiece&#10;&#10;Description automatically generated">
            <a:hlinkClick r:id="" action="ppaction://noaction" highlightClick="1"/>
            <a:extLst>
              <a:ext uri="{FF2B5EF4-FFF2-40B4-BE49-F238E27FC236}">
                <a16:creationId xmlns:a16="http://schemas.microsoft.com/office/drawing/2014/main" id="{AFF178B3-7BB0-1AE2-AE5D-673B229C682E}"/>
              </a:ext>
            </a:extLst>
          </p:cNvPr>
          <p:cNvPicPr>
            <a:picLocks noChangeAspect="1"/>
          </p:cNvPicPr>
          <p:nvPr/>
        </p:nvPicPr>
        <p:blipFill rotWithShape="1">
          <a:blip r:embed="rId4">
            <a:extLst>
              <a:ext uri="{28A0092B-C50C-407E-A947-70E740481C1C}">
                <a14:useLocalDpi xmlns:a14="http://schemas.microsoft.com/office/drawing/2010/main" val="0"/>
              </a:ext>
            </a:extLst>
          </a:blip>
          <a:srcRect l="-1092" t="19438" r="1092" b="24312"/>
          <a:stretch/>
        </p:blipFill>
        <p:spPr>
          <a:xfrm>
            <a:off x="881022" y="2404911"/>
            <a:ext cx="1472184" cy="1472184"/>
          </a:xfrm>
          <a:prstGeom prst="actionButtonBlank">
            <a:avLst/>
          </a:prstGeom>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59056EFA-6048-47F1-2C9F-575AAB1539F2}"/>
              </a:ext>
            </a:extLst>
          </p:cNvPr>
          <p:cNvPicPr>
            <a:picLocks noChangeAspect="1"/>
          </p:cNvPicPr>
          <p:nvPr/>
        </p:nvPicPr>
        <p:blipFill rotWithShape="1">
          <a:blip r:embed="rId2"/>
          <a:srcRect r="-21" b="-45"/>
          <a:stretch/>
        </p:blipFill>
        <p:spPr>
          <a:xfrm>
            <a:off x="451341" y="2772908"/>
            <a:ext cx="3356986" cy="585216"/>
          </a:xfrm>
          <a:prstGeom prst="rect">
            <a:avLst/>
          </a:prstGeom>
          <a:ln>
            <a:noFill/>
          </a:ln>
          <a:effectLst>
            <a:outerShdw blurRad="292100" dist="139700" dir="2700000" algn="tl" rotWithShape="0">
              <a:srgbClr val="333333">
                <a:alpha val="65000"/>
              </a:srgbClr>
            </a:outerShdw>
          </a:effectLst>
        </p:spPr>
      </p:pic>
      <p:sp>
        <p:nvSpPr>
          <p:cNvPr id="3" name="Title 3">
            <a:extLst>
              <a:ext uri="{FF2B5EF4-FFF2-40B4-BE49-F238E27FC236}">
                <a16:creationId xmlns:a16="http://schemas.microsoft.com/office/drawing/2014/main" id="{F3EC4BA2-F7A5-41C8-94C5-0289E7C087B2}"/>
              </a:ext>
            </a:extLst>
          </p:cNvPr>
          <p:cNvSpPr txBox="1">
            <a:spLocks/>
          </p:cNvSpPr>
          <p:nvPr/>
        </p:nvSpPr>
        <p:spPr>
          <a:xfrm>
            <a:off x="245711" y="304585"/>
            <a:ext cx="11282796" cy="590550"/>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Theme</a:t>
            </a:r>
          </a:p>
        </p:txBody>
      </p:sp>
      <p:sp>
        <p:nvSpPr>
          <p:cNvPr id="4" name="TextBox 3">
            <a:extLst>
              <a:ext uri="{FF2B5EF4-FFF2-40B4-BE49-F238E27FC236}">
                <a16:creationId xmlns:a16="http://schemas.microsoft.com/office/drawing/2014/main" id="{725F6F61-03D4-4354-86FE-D940D2F232B1}"/>
              </a:ext>
            </a:extLst>
          </p:cNvPr>
          <p:cNvSpPr txBox="1"/>
          <p:nvPr/>
        </p:nvSpPr>
        <p:spPr>
          <a:xfrm>
            <a:off x="370953" y="1539570"/>
            <a:ext cx="5507333"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one and highlight it)</a:t>
            </a:r>
            <a:endParaRPr kumimoji="0" lang="en-IN"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5E47C9F8-66F8-43D5-B540-7F109A596C0E}"/>
              </a:ext>
            </a:extLst>
          </p:cNvPr>
          <p:cNvSpPr/>
          <p:nvPr/>
        </p:nvSpPr>
        <p:spPr>
          <a:xfrm>
            <a:off x="451340" y="202312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Business</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 name="Rectangle: Rounded Corners 5">
            <a:extLst>
              <a:ext uri="{FF2B5EF4-FFF2-40B4-BE49-F238E27FC236}">
                <a16:creationId xmlns:a16="http://schemas.microsoft.com/office/drawing/2014/main" id="{E6AB7D1B-74A2-4027-A067-33FD1645B207}"/>
              </a:ext>
            </a:extLst>
          </p:cNvPr>
          <p:cNvSpPr/>
          <p:nvPr/>
        </p:nvSpPr>
        <p:spPr>
          <a:xfrm>
            <a:off x="451340" y="2773987"/>
            <a:ext cx="3356986" cy="584137"/>
          </a:xfrm>
          <a:prstGeom prst="roundRect">
            <a:avLst>
              <a:gd name="adj" fmla="val 606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Society</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7" name="Rectangle: Rounded Corners 6">
            <a:extLst>
              <a:ext uri="{FF2B5EF4-FFF2-40B4-BE49-F238E27FC236}">
                <a16:creationId xmlns:a16="http://schemas.microsoft.com/office/drawing/2014/main" id="{DB2B9342-1D10-4A7C-98EF-C89B6FD55A64}"/>
              </a:ext>
            </a:extLst>
          </p:cNvPr>
          <p:cNvSpPr/>
          <p:nvPr/>
        </p:nvSpPr>
        <p:spPr>
          <a:xfrm>
            <a:off x="451340" y="354026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a Sustainable </a:t>
            </a:r>
            <a:r>
              <a:rPr lang="en-IN" sz="1600" b="1" dirty="0">
                <a:solidFill>
                  <a:srgbClr val="000000"/>
                </a:solidFill>
                <a:latin typeface="Arial" panose="020B0604020202020204" pitchFamily="34" charset="0"/>
                <a:cs typeface="Arial" panose="020B0604020202020204" pitchFamily="34" charset="0"/>
              </a:rPr>
              <a:t>World</a:t>
            </a: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p:txBody>
      </p:sp>
      <p:grpSp>
        <p:nvGrpSpPr>
          <p:cNvPr id="9" name="Group 8">
            <a:extLst>
              <a:ext uri="{FF2B5EF4-FFF2-40B4-BE49-F238E27FC236}">
                <a16:creationId xmlns:a16="http://schemas.microsoft.com/office/drawing/2014/main" id="{F89ED177-3D92-492F-95FC-34C41929E090}"/>
              </a:ext>
            </a:extLst>
          </p:cNvPr>
          <p:cNvGrpSpPr/>
          <p:nvPr/>
        </p:nvGrpSpPr>
        <p:grpSpPr>
          <a:xfrm>
            <a:off x="6674237" y="1353948"/>
            <a:ext cx="3559392" cy="1420039"/>
            <a:chOff x="920117" y="2481908"/>
            <a:chExt cx="3559392" cy="2705912"/>
          </a:xfrm>
        </p:grpSpPr>
        <p:pic>
          <p:nvPicPr>
            <p:cNvPr id="10" name="Picture 9" descr="Background pattern&#10;&#10;Description automatically generated">
              <a:extLst>
                <a:ext uri="{FF2B5EF4-FFF2-40B4-BE49-F238E27FC236}">
                  <a16:creationId xmlns:a16="http://schemas.microsoft.com/office/drawing/2014/main" id="{592E2E6D-10F8-4650-B8DA-D56D7E87D135}"/>
                </a:ext>
              </a:extLst>
            </p:cNvPr>
            <p:cNvPicPr>
              <a:picLocks noChangeAspect="1"/>
            </p:cNvPicPr>
            <p:nvPr/>
          </p:nvPicPr>
          <p:blipFill rotWithShape="1">
            <a:blip r:embed="rId2"/>
            <a:srcRect r="-21" b="-45"/>
            <a:stretch/>
          </p:blipFill>
          <p:spPr>
            <a:xfrm>
              <a:off x="920117" y="2481908"/>
              <a:ext cx="3559392" cy="2705912"/>
            </a:xfrm>
            <a:prstGeom prst="rect">
              <a:avLst/>
            </a:prstGeom>
          </p:spPr>
        </p:pic>
        <p:sp>
          <p:nvSpPr>
            <p:cNvPr id="11" name="Text Placeholder 4">
              <a:extLst>
                <a:ext uri="{FF2B5EF4-FFF2-40B4-BE49-F238E27FC236}">
                  <a16:creationId xmlns:a16="http://schemas.microsoft.com/office/drawing/2014/main" id="{AD765962-2C7D-4774-90E3-F1C842E5DACF}"/>
                </a:ext>
              </a:extLst>
            </p:cNvPr>
            <p:cNvSpPr txBox="1">
              <a:spLocks/>
            </p:cNvSpPr>
            <p:nvPr/>
          </p:nvSpPr>
          <p:spPr>
            <a:xfrm>
              <a:off x="930247"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Business</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grpSp>
        <p:nvGrpSpPr>
          <p:cNvPr id="12" name="Group 11">
            <a:extLst>
              <a:ext uri="{FF2B5EF4-FFF2-40B4-BE49-F238E27FC236}">
                <a16:creationId xmlns:a16="http://schemas.microsoft.com/office/drawing/2014/main" id="{55152FCA-ED95-421C-9762-FA0A22DA0E06}"/>
              </a:ext>
            </a:extLst>
          </p:cNvPr>
          <p:cNvGrpSpPr/>
          <p:nvPr/>
        </p:nvGrpSpPr>
        <p:grpSpPr>
          <a:xfrm>
            <a:off x="6684367" y="2898352"/>
            <a:ext cx="3559392" cy="1420039"/>
            <a:chOff x="4118408" y="2481908"/>
            <a:chExt cx="3559392" cy="2705912"/>
          </a:xfrm>
        </p:grpSpPr>
        <p:pic>
          <p:nvPicPr>
            <p:cNvPr id="13" name="Picture 12" descr="Background pattern&#10;&#10;Description automatically generated">
              <a:extLst>
                <a:ext uri="{FF2B5EF4-FFF2-40B4-BE49-F238E27FC236}">
                  <a16:creationId xmlns:a16="http://schemas.microsoft.com/office/drawing/2014/main" id="{0AF829FA-6AEB-4EC1-8F92-F7208F955E1C}"/>
                </a:ext>
              </a:extLst>
            </p:cNvPr>
            <p:cNvPicPr>
              <a:picLocks noChangeAspect="1"/>
            </p:cNvPicPr>
            <p:nvPr/>
          </p:nvPicPr>
          <p:blipFill rotWithShape="1">
            <a:blip r:embed="rId2"/>
            <a:srcRect r="-21" b="-45"/>
            <a:stretch/>
          </p:blipFill>
          <p:spPr>
            <a:xfrm>
              <a:off x="4118408" y="2481908"/>
              <a:ext cx="3559392" cy="2705912"/>
            </a:xfrm>
            <a:prstGeom prst="rect">
              <a:avLst/>
            </a:prstGeom>
            <a:ln>
              <a:noFill/>
            </a:ln>
            <a:effectLst>
              <a:outerShdw blurRad="292100" dist="139700" dir="2700000" algn="tl" rotWithShape="0">
                <a:srgbClr val="333333">
                  <a:alpha val="65000"/>
                </a:srgbClr>
              </a:outerShdw>
            </a:effectLst>
          </p:spPr>
        </p:pic>
        <p:sp>
          <p:nvSpPr>
            <p:cNvPr id="14" name="Text Placeholder 4">
              <a:extLst>
                <a:ext uri="{FF2B5EF4-FFF2-40B4-BE49-F238E27FC236}">
                  <a16:creationId xmlns:a16="http://schemas.microsoft.com/office/drawing/2014/main" id="{57BF7808-7132-42B8-80D3-8145B1081DA7}"/>
                </a:ext>
              </a:extLst>
            </p:cNvPr>
            <p:cNvSpPr txBox="1">
              <a:spLocks/>
            </p:cNvSpPr>
            <p:nvPr/>
          </p:nvSpPr>
          <p:spPr>
            <a:xfrm>
              <a:off x="4128538"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Society</a:t>
              </a:r>
              <a:endParaRPr kumimoji="0" lang="en-US"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Apply technology in innovative ways to help improve the way we work and live, and create value for our society</a:t>
              </a:r>
            </a:p>
          </p:txBody>
        </p:sp>
      </p:grpSp>
      <p:grpSp>
        <p:nvGrpSpPr>
          <p:cNvPr id="15" name="Group 14">
            <a:extLst>
              <a:ext uri="{FF2B5EF4-FFF2-40B4-BE49-F238E27FC236}">
                <a16:creationId xmlns:a16="http://schemas.microsoft.com/office/drawing/2014/main" id="{B8656E43-4822-4D9A-A75E-4231A6020360}"/>
              </a:ext>
            </a:extLst>
          </p:cNvPr>
          <p:cNvGrpSpPr/>
          <p:nvPr/>
        </p:nvGrpSpPr>
        <p:grpSpPr>
          <a:xfrm>
            <a:off x="6694497" y="4487583"/>
            <a:ext cx="3559392" cy="1420039"/>
            <a:chOff x="7803461" y="2491239"/>
            <a:chExt cx="3559392" cy="2705912"/>
          </a:xfrm>
        </p:grpSpPr>
        <p:pic>
          <p:nvPicPr>
            <p:cNvPr id="16" name="Picture 15" descr="Background pattern&#10;&#10;Description automatically generated">
              <a:extLst>
                <a:ext uri="{FF2B5EF4-FFF2-40B4-BE49-F238E27FC236}">
                  <a16:creationId xmlns:a16="http://schemas.microsoft.com/office/drawing/2014/main" id="{99B8D133-29BA-4D1F-80DC-FF6E02F83F3D}"/>
                </a:ext>
              </a:extLst>
            </p:cNvPr>
            <p:cNvPicPr>
              <a:picLocks noChangeAspect="1"/>
            </p:cNvPicPr>
            <p:nvPr/>
          </p:nvPicPr>
          <p:blipFill rotWithShape="1">
            <a:blip r:embed="rId2"/>
            <a:srcRect r="-21" b="-45"/>
            <a:stretch/>
          </p:blipFill>
          <p:spPr>
            <a:xfrm>
              <a:off x="7803461" y="2491239"/>
              <a:ext cx="3559392" cy="2705912"/>
            </a:xfrm>
            <a:prstGeom prst="rect">
              <a:avLst/>
            </a:prstGeom>
          </p:spPr>
        </p:pic>
        <p:sp>
          <p:nvSpPr>
            <p:cNvPr id="17" name="Text Placeholder 4">
              <a:extLst>
                <a:ext uri="{FF2B5EF4-FFF2-40B4-BE49-F238E27FC236}">
                  <a16:creationId xmlns:a16="http://schemas.microsoft.com/office/drawing/2014/main" id="{29BEE1A6-2150-4070-9730-002BDEA79665}"/>
                </a:ext>
              </a:extLst>
            </p:cNvPr>
            <p:cNvSpPr txBox="1">
              <a:spLocks/>
            </p:cNvSpPr>
            <p:nvPr/>
          </p:nvSpPr>
          <p:spPr>
            <a:xfrm>
              <a:off x="7813591"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Innovate for a Sustainable World</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to </a:t>
              </a: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tackle some of the world’s greatest ‘environmental challenges’</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spTree>
    <p:extLst>
      <p:ext uri="{BB962C8B-B14F-4D97-AF65-F5344CB8AC3E}">
        <p14:creationId xmlns:p14="http://schemas.microsoft.com/office/powerpoint/2010/main" val="212214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698892"/>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Problem Statement:</a:t>
            </a:r>
            <a:endParaRPr lang="en-IN" sz="3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4E9551-5D85-FAD8-CB30-9DEAC9FA1975}"/>
              </a:ext>
            </a:extLst>
          </p:cNvPr>
          <p:cNvSpPr txBox="1"/>
          <p:nvPr/>
        </p:nvSpPr>
        <p:spPr>
          <a:xfrm>
            <a:off x="361458" y="1307690"/>
            <a:ext cx="11736757"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Part 1: Social Connections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According to surveys conducted it was found that 25 to 40% of the world population find it hard to connect to people as they are either shy or feel discomfort while connecting to people.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find it hard to find people with same interest as them.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Many people find it difficult to ask someone about their social handles.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are too lazy to ask others to connect to them in person and struggle without anyone’s assistance.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 2: Availability of quality answers to general questions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of the general answers are already available online, but those which do not exist online are the hardest to find answers to.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we post a new question, it takes years to get a relevant answer most of the time. (or at least it takes just enough time that we don’t even need the answer anymore)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It’s a lot of hassle to find a suitable senior or mentor in colleges with same domain specialties as we require.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 3: Bringing the students within an institute together–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students in an institute limit their connections within their classroom or batch only which leaves them with less options for a collaborating partner or just a guide.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Keeping in mind the present Industry scenario, it is of utmost value for the students to find a best fit team to work with so that they can learn and grow together.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Proposed solution / Our big Idea</a:t>
            </a:r>
          </a:p>
        </p:txBody>
      </p:sp>
      <p:sp>
        <p:nvSpPr>
          <p:cNvPr id="2" name="TextBox 1">
            <a:extLst>
              <a:ext uri="{FF2B5EF4-FFF2-40B4-BE49-F238E27FC236}">
                <a16:creationId xmlns:a16="http://schemas.microsoft.com/office/drawing/2014/main" id="{5841EFD7-9D7F-07E6-AA24-73045C5F99C4}"/>
              </a:ext>
            </a:extLst>
          </p:cNvPr>
          <p:cNvSpPr txBox="1"/>
          <p:nvPr/>
        </p:nvSpPr>
        <p:spPr>
          <a:xfrm>
            <a:off x="340962" y="1111045"/>
            <a:ext cx="11282796"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app includes the following features to solve the above-mentioned problems: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have three places where we can ask questions –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Public: Where all people can see our questions and posts.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Community: Where we can ask a particular group of people to search for a solution.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Institute: Where we can ask the solutions for our problems in our own institute page.</a:t>
            </a:r>
          </a:p>
          <a:p>
            <a:pPr marL="742950" lvl="1" indent="-285750">
              <a:buFont typeface="Arial" panose="020B0604020202020204" pitchFamily="34" charset="0"/>
              <a:buChar char="•"/>
            </a:pPr>
            <a:r>
              <a:rPr lang="en-US" dirty="0">
                <a:solidFill>
                  <a:schemeClr val="accent4">
                    <a:lumMod val="60000"/>
                    <a:lumOff val="40000"/>
                  </a:schemeClr>
                </a:solidFill>
                <a:latin typeface="Arial" panose="020B0604020202020204" pitchFamily="34" charset="0"/>
                <a:cs typeface="Arial" panose="020B0604020202020204" pitchFamily="34" charset="0"/>
              </a:rPr>
              <a:t>Bonus</a:t>
            </a:r>
            <a:r>
              <a:rPr lang="en-US" dirty="0">
                <a:latin typeface="Arial" panose="020B0604020202020204" pitchFamily="34" charset="0"/>
                <a:cs typeface="Arial" panose="020B0604020202020204" pitchFamily="34" charset="0"/>
              </a:rPr>
              <a:t>: We can ask a particular person with whom we are friends with. It is different from asking them in their personal chats because in this mode, the questions will appear in their personal question bank with a priority notification… not in their DM where it lies unanswered for eternity.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Also, it is easier to find communities where people are working on the same topic as the community admins will have the flexibility to invite other users to their community after checking their posts and answers.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problem of being introvert is not a problem anymore with “go anonymous” feature where we can chat, post and answer anonymously. We will use profanity filters to avoid any abuse and keep users in check.</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Technologies Used: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build this app using Android Studio for app creation and MySQL for Database Management.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use Java as the main language in android studio.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Profanity filtering APIs will be used to avoid any abusing in the app.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anonymous mode, we will send encrypted data in order to prevent any data breach.</a:t>
            </a:r>
          </a:p>
          <a:p>
            <a:pPr lvl="1"/>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How does our innovation create 360</a:t>
            </a:r>
            <a:r>
              <a:rPr lang="en-US" sz="2400" b="0" i="0" dirty="0">
                <a:solidFill>
                  <a:schemeClr val="bg1"/>
                </a:solidFill>
                <a:effectLst/>
                <a:latin typeface="Grandview" panose="020B0502040204020203" pitchFamily="34" charset="0"/>
              </a:rPr>
              <a:t>°</a:t>
            </a:r>
            <a:r>
              <a:rPr lang="en-IN" sz="2400" b="1" dirty="0">
                <a:solidFill>
                  <a:schemeClr val="bg1"/>
                </a:solidFill>
                <a:latin typeface="Arial" panose="020B0604020202020204" pitchFamily="34" charset="0"/>
                <a:cs typeface="Arial" panose="020B0604020202020204" pitchFamily="34" charset="0"/>
              </a:rPr>
              <a:t> value? </a:t>
            </a:r>
          </a:p>
        </p:txBody>
      </p:sp>
      <p:sp>
        <p:nvSpPr>
          <p:cNvPr id="5" name="TextBox 4">
            <a:extLst>
              <a:ext uri="{FF2B5EF4-FFF2-40B4-BE49-F238E27FC236}">
                <a16:creationId xmlns:a16="http://schemas.microsoft.com/office/drawing/2014/main" id="{ACA01DD4-4280-EF31-DB74-59F776E5B5B2}"/>
              </a:ext>
            </a:extLst>
          </p:cNvPr>
          <p:cNvSpPr txBox="1"/>
          <p:nvPr/>
        </p:nvSpPr>
        <p:spPr>
          <a:xfrm>
            <a:off x="340961" y="1101213"/>
            <a:ext cx="11282796"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provides 360-degree value by working in favor of all types of college students. </a:t>
            </a:r>
          </a:p>
          <a:p>
            <a:r>
              <a:rPr lang="en-US" dirty="0">
                <a:latin typeface="Arial" panose="020B0604020202020204" pitchFamily="34" charset="0"/>
                <a:cs typeface="Arial" panose="020B0604020202020204" pitchFamily="34" charset="0"/>
              </a:rPr>
              <a:t>It helps extroverts in making connections outside of college and introverts to just start making connections. </a:t>
            </a:r>
          </a:p>
          <a:p>
            <a:r>
              <a:rPr lang="en-US" dirty="0">
                <a:latin typeface="Arial" panose="020B0604020202020204" pitchFamily="34" charset="0"/>
                <a:cs typeface="Arial" panose="020B0604020202020204" pitchFamily="34" charset="0"/>
              </a:rPr>
              <a:t>Students who like making connections can go all out by joining multiple communities with people who have same interests. They can also search other institute pages and search for a particular person from a particular institute.</a:t>
            </a:r>
          </a:p>
          <a:p>
            <a:r>
              <a:rPr lang="en-US" dirty="0">
                <a:latin typeface="Arial" panose="020B0604020202020204" pitchFamily="34" charset="0"/>
                <a:cs typeface="Arial" panose="020B0604020202020204" pitchFamily="34" charset="0"/>
              </a:rPr>
              <a:t>Those who are not so good at making connections can start by practicing some anonymous communications and can even join anonymous communities.</a:t>
            </a:r>
          </a:p>
          <a:p>
            <a:r>
              <a:rPr lang="en-US" dirty="0">
                <a:latin typeface="Arial" panose="020B0604020202020204" pitchFamily="34" charset="0"/>
                <a:cs typeface="Arial" panose="020B0604020202020204" pitchFamily="34" charset="0"/>
              </a:rPr>
              <a:t>There is no loss of people in using our app whatsoever. Even if someone can’t answer questions of people, </a:t>
            </a:r>
          </a:p>
          <a:p>
            <a:r>
              <a:rPr lang="en-US" dirty="0">
                <a:latin typeface="Arial" panose="020B0604020202020204" pitchFamily="34" charset="0"/>
                <a:cs typeface="Arial" panose="020B0604020202020204" pitchFamily="34" charset="0"/>
              </a:rPr>
              <a:t>He/she will be able to get solutions to their answers from the person they want. </a:t>
            </a:r>
          </a:p>
          <a:p>
            <a:r>
              <a:rPr lang="en-US" dirty="0">
                <a:latin typeface="Arial" panose="020B0604020202020204" pitchFamily="34" charset="0"/>
                <a:cs typeface="Arial" panose="020B0604020202020204" pitchFamily="34" charset="0"/>
              </a:rPr>
              <a:t>The control is in the user’s hand as we do not require any personal information (if the user does not wish to reveal it) and there is instant anonymous ID blocking system which will help to keep people in check.</a:t>
            </a:r>
          </a:p>
          <a:p>
            <a:r>
              <a:rPr lang="en-US" dirty="0">
                <a:latin typeface="Arial" panose="020B0604020202020204" pitchFamily="34" charset="0"/>
                <a:cs typeface="Arial" panose="020B0604020202020204" pitchFamily="34" charset="0"/>
              </a:rPr>
              <a:t>There is no restriction to how many people we can connect or chat with and we will also provide the history of questions that any user visited.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Our app provides college students with all their basic needs… from connections to question / answers to groups and communities and has its own chatting system.</a:t>
            </a:r>
          </a:p>
          <a:p>
            <a:r>
              <a:rPr lang="en-US" dirty="0">
                <a:latin typeface="Arial" panose="020B0604020202020204" pitchFamily="34" charset="0"/>
                <a:cs typeface="Arial" panose="020B0604020202020204" pitchFamily="34" charset="0"/>
              </a:rPr>
              <a:t>Hence, providing 360-degree value.</a:t>
            </a:r>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812875"/>
          </a:xfrm>
          <a:solidFill>
            <a:srgbClr val="A100FF"/>
          </a:solidFill>
        </p:spPr>
        <p:txBody>
          <a:bodyPr>
            <a:normAutofit/>
          </a:bodyPr>
          <a:lstStyle/>
          <a:p>
            <a:r>
              <a:rPr lang="en-GB" sz="2400" b="1" dirty="0">
                <a:solidFill>
                  <a:schemeClr val="bg1"/>
                </a:solidFill>
                <a:latin typeface="Arial" panose="020B0604020202020204" pitchFamily="34" charset="0"/>
                <a:cs typeface="Arial" panose="020B0604020202020204" pitchFamily="34" charset="0"/>
              </a:rPr>
              <a:t>How is our solution different/unique from other solutions in market</a:t>
            </a:r>
            <a:endParaRPr lang="en-IN" sz="24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1E1AAE-BFE3-4640-943C-48E4DF598CC7}"/>
              </a:ext>
            </a:extLst>
          </p:cNvPr>
          <p:cNvSpPr txBox="1"/>
          <p:nvPr/>
        </p:nvSpPr>
        <p:spPr>
          <a:xfrm>
            <a:off x="239562" y="494888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474851"/>
            <a:ext cx="11282796" cy="90279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bg1"/>
                </a:solidFill>
                <a:latin typeface="Arial" panose="020B0604020202020204" pitchFamily="34" charset="0"/>
                <a:cs typeface="Arial" panose="020B0604020202020204" pitchFamily="34" charset="0"/>
              </a:rPr>
              <a:t>Do we have a working model/prototype: No</a:t>
            </a:r>
          </a:p>
          <a:p>
            <a:r>
              <a:rPr lang="en-IN" sz="2400" b="1" dirty="0">
                <a:solidFill>
                  <a:schemeClr val="bg1"/>
                </a:solidFill>
                <a:latin typeface="Arial" panose="020B0604020202020204" pitchFamily="34" charset="0"/>
                <a:cs typeface="Arial" panose="020B0604020202020204" pitchFamily="34" charset="0"/>
              </a:rPr>
              <a:t>Will we be able to show working prototype during finale. Yes</a:t>
            </a:r>
            <a:endParaRPr lang="en-IN" sz="32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95CB4EF-3E9C-38A3-F5EC-E94108C1CB02}"/>
              </a:ext>
            </a:extLst>
          </p:cNvPr>
          <p:cNvSpPr txBox="1"/>
          <p:nvPr/>
        </p:nvSpPr>
        <p:spPr>
          <a:xfrm>
            <a:off x="340961" y="1278194"/>
            <a:ext cx="11282796"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is different from any other doubt solving application in the market as it uses different communities as a source for answers. People can ask others anonymously as well if they don’t feel like asking others with their personal IDs. Moreover, one can completely trust the answers when they come from their own acquaintances and peers.</a:t>
            </a:r>
          </a:p>
          <a:p>
            <a:r>
              <a:rPr lang="en-US" dirty="0">
                <a:latin typeface="Arial" panose="020B0604020202020204" pitchFamily="34" charset="0"/>
                <a:cs typeface="Arial" panose="020B0604020202020204" pitchFamily="34" charset="0"/>
              </a:rPr>
              <a:t>People are classified based on their institutes, so it is much easier to make connections with people of other colleges on our app than any other app.</a:t>
            </a:r>
          </a:p>
          <a:p>
            <a:r>
              <a:rPr lang="en-US" dirty="0">
                <a:latin typeface="Arial" panose="020B0604020202020204" pitchFamily="34" charset="0"/>
                <a:cs typeface="Arial" panose="020B0604020202020204" pitchFamily="34" charset="0"/>
              </a:rPr>
              <a:t>Also, no other application provides us to make connections while being anonymous and doesn’t let us chat without involving our personal info.</a:t>
            </a:r>
          </a:p>
          <a:p>
            <a:r>
              <a:rPr lang="en-US" dirty="0">
                <a:latin typeface="Arial" panose="020B0604020202020204" pitchFamily="34" charset="0"/>
                <a:cs typeface="Arial" panose="020B0604020202020204" pitchFamily="34" charset="0"/>
              </a:rPr>
              <a:t>Anonymous browsing of the app is being given the same amount of priority as the normal browsing.</a:t>
            </a:r>
          </a:p>
          <a:p>
            <a:r>
              <a:rPr lang="en-US" dirty="0">
                <a:latin typeface="Arial" panose="020B0604020202020204" pitchFamily="34" charset="0"/>
                <a:cs typeface="Arial" panose="020B0604020202020204" pitchFamily="34" charset="0"/>
              </a:rPr>
              <a:t>In anonymous mode, no one will be able to know each other’s identity or profile so there is no room for taking revenge on a particular someone. Upon encountering any unruly behavior or breach of personal space the person responsible will have their anonymous privileges barred and the respective university will take necessary actions.(Note that the university will only be provided the data in case of </a:t>
            </a:r>
            <a:r>
              <a:rPr lang="en-US">
                <a:latin typeface="Arial" panose="020B0604020202020204" pitchFamily="34" charset="0"/>
                <a:cs typeface="Arial" panose="020B0604020202020204" pitchFamily="34" charset="0"/>
              </a:rPr>
              <a:t>grave miscreance)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792779"/>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Elevator pitch video (1 minute) </a:t>
            </a:r>
            <a:br>
              <a:rPr lang="en-IN" sz="2400" b="1" dirty="0">
                <a:solidFill>
                  <a:schemeClr val="bg1"/>
                </a:solidFill>
                <a:latin typeface="Arial" panose="020B0604020202020204" pitchFamily="34" charset="0"/>
                <a:cs typeface="Arial" panose="020B0604020202020204" pitchFamily="34" charset="0"/>
              </a:rPr>
            </a:br>
            <a:r>
              <a:rPr lang="en-IN" sz="1800" b="1" dirty="0">
                <a:solidFill>
                  <a:schemeClr val="bg1"/>
                </a:solidFill>
                <a:latin typeface="Arial" panose="020B0604020202020204" pitchFamily="34" charset="0"/>
                <a:cs typeface="Arial" panose="020B0604020202020204" pitchFamily="34" charset="0"/>
              </a:rPr>
              <a:t>Share the public link </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ED47CBB-CAC7-9B07-8F71-F02D61BB1DDD}"/>
              </a:ext>
            </a:extLst>
          </p:cNvPr>
          <p:cNvSpPr txBox="1"/>
          <p:nvPr/>
        </p:nvSpPr>
        <p:spPr>
          <a:xfrm>
            <a:off x="340961" y="1386348"/>
            <a:ext cx="978767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https://drive.google.com/drive/folders/1_AidMEW5owlb3AkMbL38CbtY5nVlgWAj?usp=sharing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3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46BFFC05-B2F6-4CED-BE65-F75B1EB7AD7B}">
  <ds:schemaRefs>
    <ds:schemaRef ds:uri="http://www.w3.org/XML/1998/namespace"/>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7c09f85-56e7-4417-b5d2-7fa4154de313"/>
    <ds:schemaRef ds:uri="f09dec34-126f-4759-b06d-a920de720ce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1922</TotalTime>
  <Words>1225</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9</vt:i4>
      </vt:variant>
    </vt:vector>
  </HeadingPairs>
  <TitlesOfParts>
    <vt:vector size="30" baseType="lpstr">
      <vt:lpstr>Arial</vt:lpstr>
      <vt:lpstr>Calibri</vt:lpstr>
      <vt:lpstr>Calibri Light</vt:lpstr>
      <vt:lpstr>Grandview</vt:lpstr>
      <vt:lpstr>Graphik</vt:lpstr>
      <vt:lpstr>Graphik Black</vt:lpstr>
      <vt:lpstr>Graphik Bold</vt:lpstr>
      <vt:lpstr>Graphik Extralight</vt:lpstr>
      <vt:lpstr>Graphik Light</vt:lpstr>
      <vt:lpstr>Graphik Medium</vt:lpstr>
      <vt:lpstr>Graphik Regular</vt:lpstr>
      <vt:lpstr>Graphik Semibold</vt:lpstr>
      <vt:lpstr>GT Sectra Fine</vt:lpstr>
      <vt:lpstr>GT Sectra Fine Rg</vt:lpstr>
      <vt:lpstr>System Font</vt:lpstr>
      <vt:lpstr>Office Theme</vt:lpstr>
      <vt:lpstr>1_Office Theme</vt:lpstr>
      <vt:lpstr>Accenture 2022 use this template</vt:lpstr>
      <vt:lpstr>Content Layouts</vt:lpstr>
      <vt:lpstr>Titles</vt:lpstr>
      <vt:lpstr>1_Titles</vt:lpstr>
      <vt:lpstr>PowerPoint Presentation</vt:lpstr>
      <vt:lpstr>Team details</vt:lpstr>
      <vt:lpstr>PowerPoint Presentation</vt:lpstr>
      <vt:lpstr>Problem Statement:</vt:lpstr>
      <vt:lpstr>Proposed solution / Our big Idea</vt:lpstr>
      <vt:lpstr>How does our innovation create 360° value? </vt:lpstr>
      <vt:lpstr>How is our solution different/unique from other solutions in market</vt:lpstr>
      <vt:lpstr>Elevator pitch video (1 minute)  Share the public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SHASHWAT GUPTA</cp:lastModifiedBy>
  <cp:revision>274</cp:revision>
  <dcterms:created xsi:type="dcterms:W3CDTF">2020-08-05T08:43:32Z</dcterms:created>
  <dcterms:modified xsi:type="dcterms:W3CDTF">2022-10-02T18:27:30Z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