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22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Colgrow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2400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accent1"/>
                </a:solidFill>
              </a:rPr>
              <a:t>grow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883B0-BFD9-77B9-0C38-A522158B7561}"/>
              </a:ext>
            </a:extLst>
          </p:cNvPr>
          <p:cNvSpPr txBox="1"/>
          <p:nvPr/>
        </p:nvSpPr>
        <p:spPr>
          <a:xfrm>
            <a:off x="1056641" y="4672739"/>
            <a:ext cx="321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NNECT.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429DA-08A9-DA4E-F92C-742E994F077C}"/>
              </a:ext>
            </a:extLst>
          </p:cNvPr>
          <p:cNvSpPr txBox="1"/>
          <p:nvPr/>
        </p:nvSpPr>
        <p:spPr>
          <a:xfrm>
            <a:off x="2472608" y="4674632"/>
            <a:ext cx="229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EARN.          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C3561-634E-A483-B7D6-0383D1B41250}"/>
              </a:ext>
            </a:extLst>
          </p:cNvPr>
          <p:cNvSpPr/>
          <p:nvPr/>
        </p:nvSpPr>
        <p:spPr>
          <a:xfrm>
            <a:off x="8660136" y="5586710"/>
            <a:ext cx="3368038" cy="523220"/>
          </a:xfrm>
          <a:custGeom>
            <a:avLst/>
            <a:gdLst>
              <a:gd name="connsiteX0" fmla="*/ 0 w 3368038"/>
              <a:gd name="connsiteY0" fmla="*/ 0 h 523220"/>
              <a:gd name="connsiteX1" fmla="*/ 561340 w 3368038"/>
              <a:gd name="connsiteY1" fmla="*/ 0 h 523220"/>
              <a:gd name="connsiteX2" fmla="*/ 1088999 w 3368038"/>
              <a:gd name="connsiteY2" fmla="*/ 0 h 523220"/>
              <a:gd name="connsiteX3" fmla="*/ 1616658 w 3368038"/>
              <a:gd name="connsiteY3" fmla="*/ 0 h 523220"/>
              <a:gd name="connsiteX4" fmla="*/ 2245359 w 3368038"/>
              <a:gd name="connsiteY4" fmla="*/ 0 h 523220"/>
              <a:gd name="connsiteX5" fmla="*/ 2705657 w 3368038"/>
              <a:gd name="connsiteY5" fmla="*/ 0 h 523220"/>
              <a:gd name="connsiteX6" fmla="*/ 3368038 w 3368038"/>
              <a:gd name="connsiteY6" fmla="*/ 0 h 523220"/>
              <a:gd name="connsiteX7" fmla="*/ 3368038 w 3368038"/>
              <a:gd name="connsiteY7" fmla="*/ 523220 h 523220"/>
              <a:gd name="connsiteX8" fmla="*/ 2907739 w 3368038"/>
              <a:gd name="connsiteY8" fmla="*/ 523220 h 523220"/>
              <a:gd name="connsiteX9" fmla="*/ 2380080 w 3368038"/>
              <a:gd name="connsiteY9" fmla="*/ 523220 h 523220"/>
              <a:gd name="connsiteX10" fmla="*/ 1852421 w 3368038"/>
              <a:gd name="connsiteY10" fmla="*/ 523220 h 523220"/>
              <a:gd name="connsiteX11" fmla="*/ 1358442 w 3368038"/>
              <a:gd name="connsiteY11" fmla="*/ 523220 h 523220"/>
              <a:gd name="connsiteX12" fmla="*/ 830783 w 3368038"/>
              <a:gd name="connsiteY12" fmla="*/ 523220 h 523220"/>
              <a:gd name="connsiteX13" fmla="*/ 0 w 3368038"/>
              <a:gd name="connsiteY13" fmla="*/ 523220 h 523220"/>
              <a:gd name="connsiteX14" fmla="*/ 0 w 3368038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68038" h="523220" fill="none" extrusionOk="0">
                <a:moveTo>
                  <a:pt x="0" y="0"/>
                </a:moveTo>
                <a:cubicBezTo>
                  <a:pt x="140630" y="-11477"/>
                  <a:pt x="437788" y="57600"/>
                  <a:pt x="561340" y="0"/>
                </a:cubicBezTo>
                <a:cubicBezTo>
                  <a:pt x="684892" y="-57600"/>
                  <a:pt x="980729" y="48717"/>
                  <a:pt x="1088999" y="0"/>
                </a:cubicBezTo>
                <a:cubicBezTo>
                  <a:pt x="1197269" y="-48717"/>
                  <a:pt x="1406709" y="49420"/>
                  <a:pt x="1616658" y="0"/>
                </a:cubicBezTo>
                <a:cubicBezTo>
                  <a:pt x="1826607" y="-49420"/>
                  <a:pt x="2051935" y="66145"/>
                  <a:pt x="2245359" y="0"/>
                </a:cubicBezTo>
                <a:cubicBezTo>
                  <a:pt x="2438783" y="-66145"/>
                  <a:pt x="2580067" y="54798"/>
                  <a:pt x="2705657" y="0"/>
                </a:cubicBezTo>
                <a:cubicBezTo>
                  <a:pt x="2831247" y="-54798"/>
                  <a:pt x="3126638" y="72901"/>
                  <a:pt x="3368038" y="0"/>
                </a:cubicBezTo>
                <a:cubicBezTo>
                  <a:pt x="3402821" y="124374"/>
                  <a:pt x="3320947" y="269274"/>
                  <a:pt x="3368038" y="523220"/>
                </a:cubicBezTo>
                <a:cubicBezTo>
                  <a:pt x="3232430" y="534802"/>
                  <a:pt x="3064886" y="492299"/>
                  <a:pt x="2907739" y="523220"/>
                </a:cubicBezTo>
                <a:cubicBezTo>
                  <a:pt x="2750592" y="554141"/>
                  <a:pt x="2623949" y="463426"/>
                  <a:pt x="2380080" y="523220"/>
                </a:cubicBezTo>
                <a:cubicBezTo>
                  <a:pt x="2136211" y="583014"/>
                  <a:pt x="2034504" y="501152"/>
                  <a:pt x="1852421" y="523220"/>
                </a:cubicBezTo>
                <a:cubicBezTo>
                  <a:pt x="1670338" y="545288"/>
                  <a:pt x="1507180" y="472328"/>
                  <a:pt x="1358442" y="523220"/>
                </a:cubicBezTo>
                <a:cubicBezTo>
                  <a:pt x="1209704" y="574112"/>
                  <a:pt x="996284" y="485159"/>
                  <a:pt x="830783" y="523220"/>
                </a:cubicBezTo>
                <a:cubicBezTo>
                  <a:pt x="665282" y="561281"/>
                  <a:pt x="225433" y="455953"/>
                  <a:pt x="0" y="523220"/>
                </a:cubicBezTo>
                <a:cubicBezTo>
                  <a:pt x="-16343" y="399288"/>
                  <a:pt x="39668" y="215153"/>
                  <a:pt x="0" y="0"/>
                </a:cubicBezTo>
                <a:close/>
              </a:path>
              <a:path w="3368038" h="523220" stroke="0" extrusionOk="0">
                <a:moveTo>
                  <a:pt x="0" y="0"/>
                </a:moveTo>
                <a:cubicBezTo>
                  <a:pt x="214272" y="-63702"/>
                  <a:pt x="433375" y="60600"/>
                  <a:pt x="561340" y="0"/>
                </a:cubicBezTo>
                <a:cubicBezTo>
                  <a:pt x="689305" y="-60600"/>
                  <a:pt x="962468" y="44773"/>
                  <a:pt x="1190040" y="0"/>
                </a:cubicBezTo>
                <a:cubicBezTo>
                  <a:pt x="1417612" y="-44773"/>
                  <a:pt x="1631713" y="73514"/>
                  <a:pt x="1818741" y="0"/>
                </a:cubicBezTo>
                <a:cubicBezTo>
                  <a:pt x="2005769" y="-73514"/>
                  <a:pt x="2117164" y="58175"/>
                  <a:pt x="2312719" y="0"/>
                </a:cubicBezTo>
                <a:cubicBezTo>
                  <a:pt x="2508274" y="-58175"/>
                  <a:pt x="3134140" y="101910"/>
                  <a:pt x="3368038" y="0"/>
                </a:cubicBezTo>
                <a:cubicBezTo>
                  <a:pt x="3373728" y="227226"/>
                  <a:pt x="3330088" y="353716"/>
                  <a:pt x="3368038" y="523220"/>
                </a:cubicBezTo>
                <a:cubicBezTo>
                  <a:pt x="3143792" y="588276"/>
                  <a:pt x="3034509" y="449103"/>
                  <a:pt x="2739338" y="523220"/>
                </a:cubicBezTo>
                <a:cubicBezTo>
                  <a:pt x="2444167" y="597337"/>
                  <a:pt x="2437790" y="479598"/>
                  <a:pt x="2144318" y="523220"/>
                </a:cubicBezTo>
                <a:cubicBezTo>
                  <a:pt x="1850846" y="566842"/>
                  <a:pt x="1808872" y="522905"/>
                  <a:pt x="1684019" y="523220"/>
                </a:cubicBezTo>
                <a:cubicBezTo>
                  <a:pt x="1559166" y="523535"/>
                  <a:pt x="1297922" y="469726"/>
                  <a:pt x="1055319" y="523220"/>
                </a:cubicBezTo>
                <a:cubicBezTo>
                  <a:pt x="812716" y="576714"/>
                  <a:pt x="282799" y="403072"/>
                  <a:pt x="0" y="523220"/>
                </a:cubicBezTo>
                <a:cubicBezTo>
                  <a:pt x="-9152" y="316872"/>
                  <a:pt x="58733" y="11458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390865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BROUGHT TO YOU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EEE91-C64F-390F-5B4E-10BFCCD2C1B0}"/>
              </a:ext>
            </a:extLst>
          </p:cNvPr>
          <p:cNvSpPr/>
          <p:nvPr/>
        </p:nvSpPr>
        <p:spPr>
          <a:xfrm>
            <a:off x="9216186" y="6109930"/>
            <a:ext cx="28119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radley Hand ITC" panose="03070402050302030203" pitchFamily="66" charset="0"/>
              </a:rPr>
              <a:t>PROTOTYPES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ransition spd="slow" advClick="0" advTm="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6" fill="hold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73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3" decel="50000" autoRev="1" fill="hold">
                                          <p:stCondLst>
                                            <p:cond delay="273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1" fill="hold">
                                          <p:stCondLst>
                                            <p:cond delay="51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98"/>
                            </p:stCondLst>
                            <p:childTnLst>
                              <p:par>
                                <p:cTn id="31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ar_graph_AdobeExpress" descr="Scatter chart&#10;&#10;Description automatically generated with low confidence">
            <a:hlinkClick r:id="" action="ppaction://media"/>
            <a:extLst>
              <a:ext uri="{FF2B5EF4-FFF2-40B4-BE49-F238E27FC236}">
                <a16:creationId xmlns:a16="http://schemas.microsoft.com/office/drawing/2014/main" id="{1EA1AF5D-9231-CC9F-A68E-C428B382BD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500"/>
                </p14:media>
              </p:ext>
            </p:extLst>
          </p:nvPr>
        </p:nvPicPr>
        <p:blipFill rotWithShape="1">
          <a:blip r:embed="rId4"/>
          <a:srcRect l="-1885" t="3796" r="1885" b="-3796"/>
          <a:stretch/>
        </p:blipFill>
        <p:spPr>
          <a:xfrm>
            <a:off x="2320923" y="909136"/>
            <a:ext cx="7550154" cy="5039728"/>
          </a:xfrm>
          <a:prstGeom prst="rect">
            <a:avLst/>
          </a:prstGeom>
          <a:ln>
            <a:noFill/>
          </a:ln>
          <a:effectLst>
            <a:softEdge rad="508000"/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CF07B-3727-1EC4-EB95-2C8048B4ECF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569765" y="2156791"/>
            <a:ext cx="1490870" cy="62616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FB25C6-8AA8-A19C-5D83-34D59E4C7A3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60635" y="1833298"/>
            <a:ext cx="2136913" cy="714851"/>
          </a:xfrm>
          <a:prstGeom prst="round2DiagRect">
            <a:avLst>
              <a:gd name="adj1" fmla="val 32261"/>
              <a:gd name="adj2" fmla="val 30724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35-40% Shy </a:t>
            </a:r>
            <a:r>
              <a:rPr lang="en-US" sz="1600" b="1" dirty="0"/>
              <a:t>P</a:t>
            </a:r>
            <a:r>
              <a:rPr lang="en-US" sz="1600" b="1" dirty="0">
                <a:solidFill>
                  <a:schemeClr val="accent2"/>
                </a:solidFill>
              </a:rPr>
              <a:t>eople World-Wide</a:t>
            </a:r>
          </a:p>
        </p:txBody>
      </p:sp>
    </p:spTree>
    <p:extLst>
      <p:ext uri="{BB962C8B-B14F-4D97-AF65-F5344CB8AC3E}">
        <p14:creationId xmlns:p14="http://schemas.microsoft.com/office/powerpoint/2010/main" val="132614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0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11DC2-A1D4-CBED-1F35-0CBAB962C42A}"/>
              </a:ext>
            </a:extLst>
          </p:cNvPr>
          <p:cNvSpPr txBox="1"/>
          <p:nvPr/>
        </p:nvSpPr>
        <p:spPr>
          <a:xfrm>
            <a:off x="4226930" y="2967335"/>
            <a:ext cx="3738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Why is that?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9C5CC-C400-C017-0D56-4FB2A81AEA7C}"/>
              </a:ext>
            </a:extLst>
          </p:cNvPr>
          <p:cNvSpPr txBox="1"/>
          <p:nvPr/>
        </p:nvSpPr>
        <p:spPr>
          <a:xfrm rot="2119248">
            <a:off x="7221933" y="1828207"/>
            <a:ext cx="412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Lack of Confidence?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D7AF1-E0CD-26F7-7CEF-87856D314B18}"/>
              </a:ext>
            </a:extLst>
          </p:cNvPr>
          <p:cNvSpPr txBox="1"/>
          <p:nvPr/>
        </p:nvSpPr>
        <p:spPr>
          <a:xfrm rot="20558782">
            <a:off x="1232452" y="1493440"/>
            <a:ext cx="317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Shyness?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BDB51-35D5-F5F1-1BA4-E0553B84CD29}"/>
              </a:ext>
            </a:extLst>
          </p:cNvPr>
          <p:cNvSpPr txBox="1"/>
          <p:nvPr/>
        </p:nvSpPr>
        <p:spPr>
          <a:xfrm rot="20265759">
            <a:off x="4542233" y="4824151"/>
            <a:ext cx="317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Unable to find people with same interests?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D4841-DC71-AEFC-558E-B636A9C5280E}"/>
              </a:ext>
            </a:extLst>
          </p:cNvPr>
          <p:cNvSpPr txBox="1"/>
          <p:nvPr/>
        </p:nvSpPr>
        <p:spPr>
          <a:xfrm rot="20784154">
            <a:off x="4076377" y="2024752"/>
            <a:ext cx="317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a low Profile?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3B4FF-84A9-A688-489D-98689BE0FD7A}"/>
              </a:ext>
            </a:extLst>
          </p:cNvPr>
          <p:cNvSpPr txBox="1"/>
          <p:nvPr/>
        </p:nvSpPr>
        <p:spPr>
          <a:xfrm rot="20894781">
            <a:off x="2863900" y="3788656"/>
            <a:ext cx="317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7634E-E1EE-2883-E5F3-BC5EA7A4B739}"/>
              </a:ext>
            </a:extLst>
          </p:cNvPr>
          <p:cNvSpPr txBox="1"/>
          <p:nvPr/>
        </p:nvSpPr>
        <p:spPr>
          <a:xfrm rot="676186">
            <a:off x="7461447" y="4249427"/>
            <a:ext cx="317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Being lazy?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92793-A097-595E-51C5-2EC34A660961}"/>
              </a:ext>
            </a:extLst>
          </p:cNvPr>
          <p:cNvSpPr txBox="1"/>
          <p:nvPr/>
        </p:nvSpPr>
        <p:spPr>
          <a:xfrm rot="954479">
            <a:off x="1288705" y="3942789"/>
            <a:ext cx="31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Introvert?</a:t>
            </a:r>
          </a:p>
        </p:txBody>
      </p:sp>
    </p:spTree>
    <p:extLst>
      <p:ext uri="{BB962C8B-B14F-4D97-AF65-F5344CB8AC3E}">
        <p14:creationId xmlns:p14="http://schemas.microsoft.com/office/powerpoint/2010/main" val="191867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{E9E533A9-7441-4B28-B99C-DAF4AB016976}tf33845126_win32</Template>
  <TotalTime>428</TotalTime>
  <Words>49</Words>
  <Application>Microsoft Office PowerPoint</Application>
  <PresentationFormat>Widescreen</PresentationFormat>
  <Paragraphs>15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Bradley Hand ITC</vt:lpstr>
      <vt:lpstr>Calibri</vt:lpstr>
      <vt:lpstr>Franklin Gothic Book</vt:lpstr>
      <vt:lpstr>1_RetrospectVTI</vt:lpstr>
      <vt:lpstr>Colgrow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Colgrow</dc:title>
  <dc:creator>SHASHWAT GUPTA</dc:creator>
  <cp:lastModifiedBy>SHASHWAT GUPTA</cp:lastModifiedBy>
  <cp:revision>5</cp:revision>
  <dcterms:created xsi:type="dcterms:W3CDTF">2022-09-25T14:21:53Z</dcterms:created>
  <dcterms:modified xsi:type="dcterms:W3CDTF">2022-10-02T11:46:39Z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