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7"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
      <p:font typeface="Franklin Gothic" panose="020B0604020202020204" charset="0"/>
      <p:bold r:id="rId13"/>
    </p:embeddedFont>
    <p:embeddedFont>
      <p:font typeface="Inter" panose="020B0604020202020204" charset="0"/>
      <p:regular r:id="rId14"/>
      <p:bold r:id="rId15"/>
    </p:embeddedFont>
    <p:embeddedFont>
      <p:font typeface="Libre Franklin"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622" autoAdjust="0"/>
  </p:normalViewPr>
  <p:slideViewPr>
    <p:cSldViewPr snapToGrid="0">
      <p:cViewPr varScale="1">
        <p:scale>
          <a:sx n="72" d="100"/>
          <a:sy n="72" d="100"/>
        </p:scale>
        <p:origin x="99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066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087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04576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67320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97687756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7224474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22074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63663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14576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22101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65826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49513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30470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2037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45198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upta-Shashwat/localhost-KVH-010"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drive.google.com/drive/u/3/folders/1_AidMEW5owlb3AkMbL38CbtY5nVlgWAj"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527964" y="423933"/>
            <a:ext cx="5902036" cy="1151688"/>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527964" y="1707972"/>
            <a:ext cx="6341482" cy="4390281"/>
          </a:xfrm>
          <a:prstGeom prst="rect">
            <a:avLst/>
          </a:prstGeom>
          <a:noFill/>
          <a:ln>
            <a:noFill/>
          </a:ln>
        </p:spPr>
        <p:txBody>
          <a:bodyPr spcFirstLastPara="1" wrap="square" lIns="0" tIns="0" rIns="0" bIns="0" anchor="t" anchorCtr="0">
            <a:noAutofit/>
          </a:bodyPr>
          <a:lstStyle/>
          <a:p>
            <a:pPr marL="0" lvl="0" indent="0" algn="l" rtl="0">
              <a:lnSpc>
                <a:spcPct val="150000"/>
              </a:lnSpc>
              <a:spcBef>
                <a:spcPts val="1000"/>
              </a:spcBef>
              <a:spcAft>
                <a:spcPts val="0"/>
              </a:spcAft>
              <a:buClr>
                <a:schemeClr val="lt2"/>
              </a:buClr>
              <a:buSzPts val="1800"/>
              <a:buNone/>
            </a:pPr>
            <a:r>
              <a:rPr lang="en-US" b="1" dirty="0">
                <a:solidFill>
                  <a:schemeClr val="accent6">
                    <a:lumMod val="75000"/>
                  </a:schemeClr>
                </a:solidFill>
                <a:latin typeface="Franklin Gothic"/>
                <a:ea typeface="Franklin Gothic"/>
                <a:cs typeface="Franklin Gothic"/>
                <a:sym typeface="Franklin Gothic"/>
              </a:rPr>
              <a:t>PSID: </a:t>
            </a:r>
            <a:r>
              <a:rPr lang="en-US" b="0" i="0" dirty="0">
                <a:solidFill>
                  <a:srgbClr val="212529"/>
                </a:solidFill>
                <a:effectLst/>
                <a:latin typeface="Franklin Gothic" panose="020B0604020202020204" charset="0"/>
              </a:rPr>
              <a:t>KVH-010</a:t>
            </a:r>
            <a:br>
              <a:rPr lang="en-US" b="1" dirty="0">
                <a:solidFill>
                  <a:schemeClr val="tx1"/>
                </a:solidFill>
                <a:latin typeface="Franklin Gothic"/>
                <a:ea typeface="Franklin Gothic"/>
                <a:cs typeface="Franklin Gothic"/>
                <a:sym typeface="Franklin Gothic"/>
              </a:rPr>
            </a:br>
            <a:r>
              <a:rPr lang="en-US" b="1" dirty="0">
                <a:solidFill>
                  <a:schemeClr val="accent6">
                    <a:lumMod val="75000"/>
                  </a:schemeClr>
                </a:solidFill>
                <a:latin typeface="Franklin Gothic"/>
                <a:ea typeface="Franklin Gothic"/>
                <a:cs typeface="Franklin Gothic"/>
                <a:sym typeface="Franklin Gothic"/>
              </a:rPr>
              <a:t>Problem Statement Title:</a:t>
            </a:r>
            <a:r>
              <a:rPr lang="en-US" b="0" i="0" dirty="0">
                <a:solidFill>
                  <a:srgbClr val="212529"/>
                </a:solidFill>
                <a:effectLst/>
                <a:latin typeface="Open Sans" panose="020B0606030504020204" pitchFamily="34" charset="0"/>
              </a:rPr>
              <a:t> </a:t>
            </a:r>
            <a:r>
              <a:rPr lang="en-US" b="0" i="0" dirty="0">
                <a:solidFill>
                  <a:srgbClr val="212529"/>
                </a:solidFill>
                <a:effectLst/>
                <a:latin typeface="Franklin Gothic" panose="020B0604020202020204" charset="0"/>
              </a:rPr>
              <a:t>RAM dump collection tool</a:t>
            </a:r>
            <a:br>
              <a:rPr lang="en-US" b="1" dirty="0">
                <a:solidFill>
                  <a:schemeClr val="tx1"/>
                </a:solidFill>
                <a:latin typeface="Franklin Gothic"/>
                <a:ea typeface="Franklin Gothic"/>
                <a:cs typeface="Franklin Gothic"/>
                <a:sym typeface="Franklin Gothic"/>
              </a:rPr>
            </a:br>
            <a:r>
              <a:rPr lang="en-US" b="1" dirty="0">
                <a:solidFill>
                  <a:schemeClr val="accent6">
                    <a:lumMod val="75000"/>
                  </a:schemeClr>
                </a:solidFill>
                <a:latin typeface="Franklin Gothic"/>
                <a:ea typeface="Franklin Gothic"/>
                <a:cs typeface="Franklin Gothic"/>
                <a:sym typeface="Franklin Gothic"/>
              </a:rPr>
              <a:t>Team Name: </a:t>
            </a:r>
            <a:r>
              <a:rPr lang="en-US" dirty="0">
                <a:solidFill>
                  <a:schemeClr val="tx1"/>
                </a:solidFill>
                <a:latin typeface="Franklin Gothic" panose="020B0604020202020204" charset="0"/>
                <a:ea typeface="Open Sans" panose="020B0606030504020204" pitchFamily="34" charset="0"/>
                <a:cs typeface="Open Sans" panose="020B0606030504020204" pitchFamily="34" charset="0"/>
                <a:sym typeface="Franklin Gothic"/>
              </a:rPr>
              <a:t>Local-Host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Franklin Gothic"/>
              </a:rPr>
              <a:t>	</a:t>
            </a:r>
            <a:br>
              <a:rPr lang="en-US" b="1" dirty="0">
                <a:solidFill>
                  <a:schemeClr val="tx1"/>
                </a:solidFill>
                <a:latin typeface="Franklin Gothic"/>
                <a:ea typeface="Franklin Gothic"/>
                <a:cs typeface="Franklin Gothic"/>
                <a:sym typeface="Franklin Gothic"/>
              </a:rPr>
            </a:br>
            <a:r>
              <a:rPr lang="en-US" b="1" dirty="0">
                <a:solidFill>
                  <a:schemeClr val="accent6">
                    <a:lumMod val="75000"/>
                  </a:schemeClr>
                </a:solidFill>
                <a:latin typeface="Franklin Gothic"/>
                <a:ea typeface="Franklin Gothic"/>
                <a:cs typeface="Franklin Gothic"/>
                <a:sym typeface="Franklin Gothic"/>
              </a:rPr>
              <a:t>Team Leader Name: </a:t>
            </a:r>
            <a:r>
              <a:rPr lang="en-US" dirty="0">
                <a:solidFill>
                  <a:schemeClr val="tx1"/>
                </a:solidFill>
                <a:latin typeface="Franklin Gothic"/>
                <a:ea typeface="Franklin Gothic"/>
                <a:cs typeface="Franklin Gothic"/>
                <a:sym typeface="Franklin Gothic"/>
              </a:rPr>
              <a:t>Shashwat Gupta</a:t>
            </a:r>
            <a:br>
              <a:rPr lang="en-US" b="1" dirty="0">
                <a:solidFill>
                  <a:schemeClr val="tx1"/>
                </a:solidFill>
                <a:latin typeface="Franklin Gothic"/>
                <a:ea typeface="Franklin Gothic"/>
                <a:cs typeface="Franklin Gothic"/>
                <a:sym typeface="Franklin Gothic"/>
              </a:rPr>
            </a:br>
            <a:r>
              <a:rPr lang="en-US" b="1" dirty="0">
                <a:solidFill>
                  <a:schemeClr val="accent6">
                    <a:lumMod val="75000"/>
                  </a:schemeClr>
                </a:solidFill>
                <a:latin typeface="Franklin Gothic"/>
                <a:ea typeface="Franklin Gothic"/>
                <a:cs typeface="Franklin Gothic"/>
                <a:sym typeface="Franklin Gothic"/>
              </a:rPr>
              <a:t>Institute Code (AISHE): </a:t>
            </a:r>
            <a:br>
              <a:rPr lang="en-US" b="1" dirty="0">
                <a:solidFill>
                  <a:schemeClr val="tx1"/>
                </a:solidFill>
                <a:latin typeface="Franklin Gothic"/>
                <a:ea typeface="Franklin Gothic"/>
                <a:cs typeface="Franklin Gothic"/>
                <a:sym typeface="Franklin Gothic"/>
              </a:rPr>
            </a:br>
            <a:r>
              <a:rPr lang="en-US" b="1" dirty="0">
                <a:solidFill>
                  <a:schemeClr val="accent6">
                    <a:lumMod val="75000"/>
                  </a:schemeClr>
                </a:solidFill>
                <a:latin typeface="Franklin Gothic"/>
                <a:ea typeface="Franklin Gothic"/>
                <a:cs typeface="Franklin Gothic"/>
                <a:sym typeface="Franklin Gothic"/>
              </a:rPr>
              <a:t>Institute Name: </a:t>
            </a:r>
            <a:r>
              <a:rPr lang="en-US" dirty="0">
                <a:solidFill>
                  <a:schemeClr val="tx1"/>
                </a:solidFill>
                <a:latin typeface="Franklin Gothic" panose="020B0604020202020204" charset="0"/>
                <a:ea typeface="Open Sans" panose="020B0606030504020204" pitchFamily="34" charset="0"/>
                <a:cs typeface="Open Sans" panose="020B0606030504020204" pitchFamily="34" charset="0"/>
                <a:sym typeface="Franklin Gothic"/>
              </a:rPr>
              <a:t>Amity University Lucknow Campus</a:t>
            </a:r>
            <a:endParaRPr lang="en-US" b="1" dirty="0">
              <a:solidFill>
                <a:schemeClr val="tx1"/>
              </a:solidFill>
              <a:latin typeface="Franklin Gothic" panose="020B0604020202020204" charset="0"/>
              <a:ea typeface="Open Sans" panose="020B0606030504020204" pitchFamily="34" charset="0"/>
              <a:cs typeface="Open Sans" panose="020B0606030504020204" pitchFamily="34" charset="0"/>
              <a:sym typeface="Franklin Gothic"/>
            </a:endParaRPr>
          </a:p>
          <a:p>
            <a:pPr marL="0" indent="0">
              <a:lnSpc>
                <a:spcPct val="100000"/>
              </a:lnSpc>
            </a:pPr>
            <a:r>
              <a:rPr lang="en-US" b="1" dirty="0">
                <a:solidFill>
                  <a:schemeClr val="accent6">
                    <a:lumMod val="75000"/>
                  </a:schemeClr>
                </a:solidFill>
                <a:latin typeface="Franklin Gothic"/>
                <a:ea typeface="Franklin Gothic"/>
                <a:cs typeface="Franklin Gothic"/>
                <a:sym typeface="Franklin Gothic"/>
              </a:rPr>
              <a:t>Problem Statement Description: </a:t>
            </a:r>
            <a:r>
              <a:rPr lang="en-US" b="0" i="0" dirty="0">
                <a:solidFill>
                  <a:srgbClr val="212529"/>
                </a:solidFill>
                <a:effectLst/>
                <a:latin typeface="Franklin Gothic" panose="020B0604020202020204" charset="0"/>
              </a:rPr>
              <a:t>Design and develop a technological solution that can collect RAM Dump from any Windows, Linux or Mac based operating system. The solution may be in the form of an Auto-Executable/Lite Version that can be run/executed from any USB storage device without installation at the target computer system.</a:t>
            </a:r>
            <a:endParaRPr lang="en-US" b="1" dirty="0">
              <a:solidFill>
                <a:schemeClr val="tx1"/>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sz="1600" b="1" dirty="0">
              <a:solidFill>
                <a:schemeClr val="accent6">
                  <a:lumMod val="75000"/>
                </a:schemeClr>
              </a:solidFill>
              <a:latin typeface="Franklin Gothic" panose="020B0604020202020204" charset="0"/>
            </a:endParaRPr>
          </a:p>
          <a:p>
            <a:pPr marL="0" lvl="0" indent="0" algn="l" rtl="0">
              <a:lnSpc>
                <a:spcPct val="90000"/>
              </a:lnSpc>
              <a:spcBef>
                <a:spcPts val="1000"/>
              </a:spcBef>
              <a:spcAft>
                <a:spcPts val="0"/>
              </a:spcAft>
              <a:buClr>
                <a:schemeClr val="lt2"/>
              </a:buClr>
              <a:buSzPts val="1800"/>
              <a:buNone/>
            </a:pPr>
            <a:endParaRPr b="1" dirty="0">
              <a:solidFill>
                <a:schemeClr val="tx1"/>
              </a:solidFill>
              <a:latin typeface="Franklin Gothic"/>
              <a:ea typeface="Franklin Gothic"/>
              <a:cs typeface="Franklin Gothic"/>
              <a:sym typeface="Franklin Gothic"/>
            </a:endParaRPr>
          </a:p>
        </p:txBody>
      </p:sp>
      <p:grpSp>
        <p:nvGrpSpPr>
          <p:cNvPr id="7" name="Group 6">
            <a:extLst>
              <a:ext uri="{FF2B5EF4-FFF2-40B4-BE49-F238E27FC236}">
                <a16:creationId xmlns:a16="http://schemas.microsoft.com/office/drawing/2014/main" id="{5E75FB72-210E-6F5E-A279-FE606DB221E3}"/>
              </a:ext>
            </a:extLst>
          </p:cNvPr>
          <p:cNvGrpSpPr/>
          <p:nvPr/>
        </p:nvGrpSpPr>
        <p:grpSpPr>
          <a:xfrm>
            <a:off x="0" y="1018309"/>
            <a:ext cx="4817273" cy="5839691"/>
            <a:chOff x="0" y="1018309"/>
            <a:chExt cx="4817273" cy="5839691"/>
          </a:xfrm>
        </p:grpSpPr>
        <p:sp>
          <p:nvSpPr>
            <p:cNvPr id="5" name="Rectangle 4">
              <a:extLst>
                <a:ext uri="{FF2B5EF4-FFF2-40B4-BE49-F238E27FC236}">
                  <a16:creationId xmlns:a16="http://schemas.microsoft.com/office/drawing/2014/main" id="{59756CA3-FB09-63F1-4E00-830287155EAA}"/>
                </a:ext>
              </a:extLst>
            </p:cNvPr>
            <p:cNvSpPr/>
            <p:nvPr/>
          </p:nvSpPr>
          <p:spPr>
            <a:xfrm rot="2657853">
              <a:off x="1187678" y="5406469"/>
              <a:ext cx="3629595" cy="1301275"/>
            </a:xfrm>
            <a:custGeom>
              <a:avLst/>
              <a:gdLst>
                <a:gd name="connsiteX0" fmla="*/ 0 w 3629595"/>
                <a:gd name="connsiteY0" fmla="*/ 0 h 1301275"/>
                <a:gd name="connsiteX1" fmla="*/ 3629595 w 3629595"/>
                <a:gd name="connsiteY1" fmla="*/ 0 h 1301275"/>
                <a:gd name="connsiteX2" fmla="*/ 3629595 w 3629595"/>
                <a:gd name="connsiteY2" fmla="*/ 1301275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303679 w 3629595"/>
                <a:gd name="connsiteY2" fmla="*/ 1286758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260586 w 3629595"/>
                <a:gd name="connsiteY2" fmla="*/ 1285754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303688 w 3629595"/>
                <a:gd name="connsiteY2" fmla="*/ 1286283 h 1301275"/>
                <a:gd name="connsiteX3" fmla="*/ 0 w 3629595"/>
                <a:gd name="connsiteY3" fmla="*/ 1301275 h 1301275"/>
                <a:gd name="connsiteX4" fmla="*/ 0 w 3629595"/>
                <a:gd name="connsiteY4" fmla="*/ 0 h 130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595" h="1301275">
                  <a:moveTo>
                    <a:pt x="0" y="0"/>
                  </a:moveTo>
                  <a:lnTo>
                    <a:pt x="3629595" y="0"/>
                  </a:lnTo>
                  <a:lnTo>
                    <a:pt x="2303688" y="1286283"/>
                  </a:lnTo>
                  <a:lnTo>
                    <a:pt x="0" y="1301275"/>
                  </a:lnTo>
                  <a:lnTo>
                    <a:pt x="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ight Triangle 2">
              <a:extLst>
                <a:ext uri="{FF2B5EF4-FFF2-40B4-BE49-F238E27FC236}">
                  <a16:creationId xmlns:a16="http://schemas.microsoft.com/office/drawing/2014/main" id="{BE0FAC79-00AC-3E7B-77EA-8E31F1F4DA38}"/>
                </a:ext>
              </a:extLst>
            </p:cNvPr>
            <p:cNvSpPr/>
            <p:nvPr/>
          </p:nvSpPr>
          <p:spPr>
            <a:xfrm>
              <a:off x="0" y="4374573"/>
              <a:ext cx="2597726" cy="2483427"/>
            </a:xfrm>
            <a:prstGeom prst="r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8B818B24-5AC1-7B00-84E1-35F5494EC564}"/>
                </a:ext>
              </a:extLst>
            </p:cNvPr>
            <p:cNvSpPr/>
            <p:nvPr/>
          </p:nvSpPr>
          <p:spPr>
            <a:xfrm rot="5400000">
              <a:off x="-815686" y="1833995"/>
              <a:ext cx="3356264" cy="1724892"/>
            </a:xfrm>
            <a:prstGeom prst="triangle">
              <a:avLst>
                <a:gd name="adj" fmla="val 504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26" name="Picture 2" descr="HackShield CU - Hackathon at Chandigarh University">
            <a:extLst>
              <a:ext uri="{FF2B5EF4-FFF2-40B4-BE49-F238E27FC236}">
                <a16:creationId xmlns:a16="http://schemas.microsoft.com/office/drawing/2014/main" id="{E2E1796E-880C-E698-AA4C-504E8F1825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570" b="37335"/>
          <a:stretch/>
        </p:blipFill>
        <p:spPr bwMode="auto">
          <a:xfrm>
            <a:off x="862446" y="423933"/>
            <a:ext cx="4086892" cy="1797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11" name="Group 10">
            <a:extLst>
              <a:ext uri="{FF2B5EF4-FFF2-40B4-BE49-F238E27FC236}">
                <a16:creationId xmlns:a16="http://schemas.microsoft.com/office/drawing/2014/main" id="{C6C3B526-F368-35B0-1BC8-4BC9E61112BB}"/>
              </a:ext>
            </a:extLst>
          </p:cNvPr>
          <p:cNvGrpSpPr/>
          <p:nvPr/>
        </p:nvGrpSpPr>
        <p:grpSpPr>
          <a:xfrm>
            <a:off x="0" y="4447309"/>
            <a:ext cx="1943476" cy="2410691"/>
            <a:chOff x="0" y="1018309"/>
            <a:chExt cx="4707902" cy="5839691"/>
          </a:xfrm>
        </p:grpSpPr>
        <p:sp>
          <p:nvSpPr>
            <p:cNvPr id="12" name="Rectangle 4">
              <a:extLst>
                <a:ext uri="{FF2B5EF4-FFF2-40B4-BE49-F238E27FC236}">
                  <a16:creationId xmlns:a16="http://schemas.microsoft.com/office/drawing/2014/main" id="{C346639C-43CC-F37A-1871-5F8AD16F7B29}"/>
                </a:ext>
              </a:extLst>
            </p:cNvPr>
            <p:cNvSpPr/>
            <p:nvPr/>
          </p:nvSpPr>
          <p:spPr>
            <a:xfrm rot="2619921">
              <a:off x="1078307" y="5447616"/>
              <a:ext cx="3629595" cy="1301275"/>
            </a:xfrm>
            <a:custGeom>
              <a:avLst/>
              <a:gdLst>
                <a:gd name="connsiteX0" fmla="*/ 0 w 3629595"/>
                <a:gd name="connsiteY0" fmla="*/ 0 h 1301275"/>
                <a:gd name="connsiteX1" fmla="*/ 3629595 w 3629595"/>
                <a:gd name="connsiteY1" fmla="*/ 0 h 1301275"/>
                <a:gd name="connsiteX2" fmla="*/ 3629595 w 3629595"/>
                <a:gd name="connsiteY2" fmla="*/ 1301275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303679 w 3629595"/>
                <a:gd name="connsiteY2" fmla="*/ 1286758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260586 w 3629595"/>
                <a:gd name="connsiteY2" fmla="*/ 1285754 h 1301275"/>
                <a:gd name="connsiteX3" fmla="*/ 0 w 3629595"/>
                <a:gd name="connsiteY3" fmla="*/ 1301275 h 1301275"/>
                <a:gd name="connsiteX4" fmla="*/ 0 w 3629595"/>
                <a:gd name="connsiteY4" fmla="*/ 0 h 130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9595" h="1301275">
                  <a:moveTo>
                    <a:pt x="0" y="0"/>
                  </a:moveTo>
                  <a:lnTo>
                    <a:pt x="3629595" y="0"/>
                  </a:lnTo>
                  <a:lnTo>
                    <a:pt x="2260586" y="1285754"/>
                  </a:lnTo>
                  <a:lnTo>
                    <a:pt x="0" y="1301275"/>
                  </a:lnTo>
                  <a:lnTo>
                    <a:pt x="0"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C1197B0E-90AB-D94B-0A78-6293DFC2CCF0}"/>
                </a:ext>
              </a:extLst>
            </p:cNvPr>
            <p:cNvSpPr/>
            <p:nvPr/>
          </p:nvSpPr>
          <p:spPr>
            <a:xfrm>
              <a:off x="0" y="4374573"/>
              <a:ext cx="2597726" cy="2483427"/>
            </a:xfrm>
            <a:prstGeom prst="r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A4E64AD6-4472-0CA6-7818-DCAF6D5195BB}"/>
                </a:ext>
              </a:extLst>
            </p:cNvPr>
            <p:cNvSpPr/>
            <p:nvPr/>
          </p:nvSpPr>
          <p:spPr>
            <a:xfrm rot="5400000">
              <a:off x="-815686" y="1833995"/>
              <a:ext cx="3356264" cy="1724892"/>
            </a:xfrm>
            <a:prstGeom prst="triangle">
              <a:avLst>
                <a:gd name="adj" fmla="val 504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7" name="Google Shape;217;p2"/>
          <p:cNvSpPr txBox="1">
            <a:spLocks noGrp="1"/>
          </p:cNvSpPr>
          <p:nvPr>
            <p:ph type="title"/>
          </p:nvPr>
        </p:nvSpPr>
        <p:spPr>
          <a:xfrm>
            <a:off x="466922" y="66536"/>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3600" dirty="0">
                <a:latin typeface="Inter" panose="02000503000000020004" pitchFamily="2" charset="0"/>
                <a:ea typeface="Inter" panose="02000503000000020004" pitchFamily="2" charset="0"/>
                <a:cs typeface="Inter" panose="02000503000000020004" pitchFamily="2" charset="0"/>
              </a:rPr>
              <a:t>Idea/Approach Details</a:t>
            </a:r>
            <a:endParaRPr sz="3600" dirty="0">
              <a:latin typeface="Inter" panose="02000503000000020004" pitchFamily="2" charset="0"/>
              <a:ea typeface="Inter" panose="02000503000000020004" pitchFamily="2" charset="0"/>
              <a:cs typeface="Inter" panose="02000503000000020004" pitchFamily="2" charset="0"/>
            </a:endParaRPr>
          </a:p>
        </p:txBody>
      </p:sp>
      <p:sp>
        <p:nvSpPr>
          <p:cNvPr id="218" name="Google Shape;218;p2"/>
          <p:cNvSpPr txBox="1">
            <a:spLocks noGrp="1"/>
          </p:cNvSpPr>
          <p:nvPr>
            <p:ph type="body" idx="1"/>
          </p:nvPr>
        </p:nvSpPr>
        <p:spPr>
          <a:xfrm>
            <a:off x="263816" y="722481"/>
            <a:ext cx="6993081" cy="5622925"/>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285750" lvl="1" indent="-285750" algn="just">
              <a:lnSpc>
                <a:spcPct val="100000"/>
              </a:lnSpc>
              <a:spcBef>
                <a:spcPts val="0"/>
              </a:spcBef>
              <a:buClr>
                <a:schemeClr val="tx1"/>
              </a:buClr>
              <a:buSzPts val="1800"/>
              <a:tabLst>
                <a:tab pos="177800" algn="l"/>
              </a:tabLst>
            </a:pPr>
            <a:r>
              <a:rPr lang="en-US" sz="1400" b="0" i="0" dirty="0">
                <a:effectLst/>
                <a:latin typeface="Inter" panose="02000503000000020004" pitchFamily="2" charset="0"/>
                <a:ea typeface="Inter" panose="02000503000000020004" pitchFamily="2" charset="0"/>
                <a:cs typeface="Inter" panose="02000503000000020004" pitchFamily="2" charset="0"/>
              </a:rPr>
              <a:t>Our solution can automatically detect the OS of the target system and generate the RAM Dump accordingly.</a:t>
            </a:r>
          </a:p>
          <a:p>
            <a:pPr marL="285750" lvl="1" indent="-285750" algn="just">
              <a:lnSpc>
                <a:spcPct val="100000"/>
              </a:lnSpc>
              <a:spcBef>
                <a:spcPts val="0"/>
              </a:spcBef>
              <a:buClr>
                <a:schemeClr val="tx1"/>
              </a:buClr>
              <a:buSzPts val="1800"/>
              <a:tabLst>
                <a:tab pos="177800" algn="l"/>
              </a:tabLst>
            </a:pPr>
            <a:r>
              <a:rPr lang="en-US" sz="1400" dirty="0">
                <a:latin typeface="Inter" panose="02000503000000020004" pitchFamily="2" charset="0"/>
                <a:ea typeface="Inter" panose="02000503000000020004" pitchFamily="2" charset="0"/>
                <a:cs typeface="Inter" panose="02000503000000020004" pitchFamily="2" charset="0"/>
                <a:sym typeface="Franklin Gothic"/>
              </a:rPr>
              <a:t>We have created a </a:t>
            </a:r>
            <a:r>
              <a:rPr lang="en-US" sz="1400" b="1" dirty="0">
                <a:latin typeface="Inter" panose="02000503000000020004" pitchFamily="2" charset="0"/>
                <a:ea typeface="Inter" panose="02000503000000020004" pitchFamily="2" charset="0"/>
                <a:cs typeface="Inter" panose="02000503000000020004" pitchFamily="2" charset="0"/>
                <a:sym typeface="Franklin Gothic"/>
              </a:rPr>
              <a:t>fully automated </a:t>
            </a:r>
            <a:r>
              <a:rPr lang="en-US" sz="1400" dirty="0">
                <a:latin typeface="Inter" panose="02000503000000020004" pitchFamily="2" charset="0"/>
                <a:ea typeface="Inter" panose="02000503000000020004" pitchFamily="2" charset="0"/>
                <a:cs typeface="Inter" panose="02000503000000020004" pitchFamily="2" charset="0"/>
                <a:sym typeface="Franklin Gothic"/>
              </a:rPr>
              <a:t>pipeline which </a:t>
            </a:r>
            <a:r>
              <a:rPr lang="en-US" sz="1400" b="1" dirty="0">
                <a:latin typeface="Inter" panose="02000503000000020004" pitchFamily="2" charset="0"/>
                <a:ea typeface="Inter" panose="02000503000000020004" pitchFamily="2" charset="0"/>
                <a:cs typeface="Inter" panose="02000503000000020004" pitchFamily="2" charset="0"/>
                <a:sym typeface="Franklin Gothic"/>
              </a:rPr>
              <a:t>does not require any human intervention.</a:t>
            </a:r>
          </a:p>
          <a:p>
            <a:pPr marL="285750" lvl="1" indent="-285750" algn="just">
              <a:lnSpc>
                <a:spcPct val="100000"/>
              </a:lnSpc>
              <a:spcBef>
                <a:spcPts val="0"/>
              </a:spcBef>
              <a:buClr>
                <a:schemeClr val="tx1"/>
              </a:buClr>
              <a:buSzPts val="1800"/>
              <a:tabLst>
                <a:tab pos="177800" algn="l"/>
              </a:tabLst>
            </a:pPr>
            <a:r>
              <a:rPr lang="en-US" sz="1400" dirty="0">
                <a:latin typeface="Inter" panose="02000503000000020004" pitchFamily="2" charset="0"/>
                <a:ea typeface="Inter" panose="02000503000000020004" pitchFamily="2" charset="0"/>
                <a:cs typeface="Inter" panose="02000503000000020004" pitchFamily="2" charset="0"/>
                <a:sym typeface="Franklin Gothic"/>
              </a:rPr>
              <a:t>There will be a controlling device (mobile/computer) linked to an Arduino using Wi-Fi functionality of Arduino where a UI will be displayed.</a:t>
            </a: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B0604020202020204" charset="0"/>
                <a:ea typeface="Inter" panose="020B0604020202020204" charset="0"/>
                <a:cs typeface="Inter" panose="020B0604020202020204" charset="0"/>
              </a:rPr>
              <a:t>This UI will enable the selection of specific processes for RAM dump collection or full system RAM dump collection. This feature will provide more targeted and efficient RAM dump collection, allowing for quicker analysis and investigation.</a:t>
            </a:r>
          </a:p>
          <a:p>
            <a:pPr marL="285750" lvl="1" indent="-285750" algn="just">
              <a:lnSpc>
                <a:spcPct val="100000"/>
              </a:lnSpc>
              <a:spcBef>
                <a:spcPts val="0"/>
              </a:spcBef>
              <a:buClr>
                <a:schemeClr val="tx1"/>
              </a:buClr>
              <a:buSzPts val="1800"/>
              <a:tabLst>
                <a:tab pos="177800" algn="l"/>
              </a:tabLst>
            </a:pPr>
            <a:r>
              <a:rPr lang="en-US" sz="1400" dirty="0">
                <a:latin typeface="Inter" panose="020B0604020202020204" charset="0"/>
                <a:ea typeface="Inter" panose="020B0604020202020204" charset="0"/>
                <a:cs typeface="Inter" panose="020B0604020202020204" charset="0"/>
                <a:sym typeface="Franklin Gothic"/>
              </a:rPr>
              <a:t>The controlling device will also be used to ensure ethical usage of this device.</a:t>
            </a: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B0604020202020204" charset="0"/>
                <a:ea typeface="Inter" panose="020B0604020202020204" charset="0"/>
                <a:cs typeface="Inter" panose="020B0604020202020204" charset="0"/>
              </a:rPr>
              <a:t>Our solution ensures the security of the storage medium and target system by preventing file transfers other than the RAM dump and analyzing file signatures post-process.</a:t>
            </a:r>
            <a:endParaRPr lang="en-US" sz="1400" b="0" i="0" dirty="0">
              <a:effectLst/>
              <a:latin typeface="Times New Roman" panose="02020603050405020304" pitchFamily="18" charset="0"/>
              <a:ea typeface="Inter" panose="02000503000000020004" pitchFamily="2" charset="0"/>
              <a:cs typeface="Times New Roman" panose="02020603050405020304" pitchFamily="18" charset="0"/>
            </a:endParaRPr>
          </a:p>
          <a:p>
            <a:pPr marL="0" lvl="1" indent="0" algn="just">
              <a:lnSpc>
                <a:spcPct val="150000"/>
              </a:lnSpc>
              <a:spcBef>
                <a:spcPts val="600"/>
              </a:spcBef>
              <a:spcAft>
                <a:spcPts val="600"/>
              </a:spcAft>
              <a:buClr>
                <a:schemeClr val="tx1"/>
              </a:buClr>
              <a:buSzPts val="1800"/>
              <a:buNone/>
              <a:tabLst>
                <a:tab pos="177800" algn="l"/>
              </a:tabLst>
            </a:pPr>
            <a:r>
              <a:rPr lang="en-US" sz="1400" b="1" dirty="0">
                <a:solidFill>
                  <a:schemeClr val="accent6">
                    <a:lumMod val="75000"/>
                  </a:schemeClr>
                </a:solidFill>
                <a:latin typeface="Inter" panose="02000503000000020004" pitchFamily="2" charset="0"/>
                <a:ea typeface="Inter" panose="02000503000000020004" pitchFamily="2" charset="0"/>
                <a:cs typeface="Inter" panose="02000503000000020004" pitchFamily="2" charset="0"/>
                <a:sym typeface="Franklin Gothic"/>
              </a:rPr>
              <a:t>PROCEDURE:</a:t>
            </a: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00503000000020004" pitchFamily="2" charset="0"/>
                <a:ea typeface="Inter" panose="02000503000000020004" pitchFamily="2" charset="0"/>
                <a:cs typeface="Inter" panose="02000503000000020004" pitchFamily="2" charset="0"/>
              </a:rPr>
              <a:t>Our solution involves intelligent usage of an Arduino's digital pins for OS detection and script injection making it </a:t>
            </a:r>
            <a:r>
              <a:rPr lang="en-US" sz="1400" b="1" i="0" dirty="0">
                <a:effectLst/>
                <a:latin typeface="Inter" panose="02000503000000020004" pitchFamily="2" charset="0"/>
                <a:ea typeface="Inter" panose="02000503000000020004" pitchFamily="2" charset="0"/>
                <a:cs typeface="Inter" panose="02000503000000020004" pitchFamily="2" charset="0"/>
              </a:rPr>
              <a:t>highly cost effective</a:t>
            </a:r>
            <a:r>
              <a:rPr lang="en-US" sz="1400" b="0" i="0" dirty="0">
                <a:effectLst/>
                <a:latin typeface="Inter" panose="02000503000000020004" pitchFamily="2" charset="0"/>
                <a:ea typeface="Inter" panose="02000503000000020004" pitchFamily="2" charset="0"/>
                <a:cs typeface="Inter" panose="02000503000000020004" pitchFamily="2" charset="0"/>
              </a:rPr>
              <a:t>.</a:t>
            </a: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00503000000020004" pitchFamily="2" charset="0"/>
                <a:ea typeface="Inter" panose="02000503000000020004" pitchFamily="2" charset="0"/>
                <a:cs typeface="Inter" panose="02000503000000020004" pitchFamily="2" charset="0"/>
              </a:rPr>
              <a:t>Based on the HIGH/LOW states of the digital pins, the OS-specific RAM Dump script gets executed.</a:t>
            </a:r>
            <a:endParaRPr lang="en-US" sz="1400" dirty="0">
              <a:latin typeface="Inter" panose="02000503000000020004" pitchFamily="2" charset="0"/>
              <a:ea typeface="Inter" panose="02000503000000020004" pitchFamily="2" charset="0"/>
              <a:cs typeface="Inter" panose="02000503000000020004" pitchFamily="2" charset="0"/>
            </a:endParaRP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00503000000020004" pitchFamily="2" charset="0"/>
                <a:ea typeface="Inter" panose="02000503000000020004" pitchFamily="2" charset="0"/>
                <a:cs typeface="Inter" panose="02000503000000020004" pitchFamily="2" charset="0"/>
              </a:rPr>
              <a:t>LED lights indicate the progress of the collection, and a final LED light indicates the completion of the RAM Dump transmission.</a:t>
            </a:r>
          </a:p>
          <a:p>
            <a:pPr marL="285750" lvl="1" indent="-285750" algn="just">
              <a:lnSpc>
                <a:spcPct val="100000"/>
              </a:lnSpc>
              <a:spcBef>
                <a:spcPts val="0"/>
              </a:spcBef>
              <a:buClr>
                <a:schemeClr val="tx1"/>
              </a:buClr>
              <a:buSzPts val="1800"/>
              <a:tabLst>
                <a:tab pos="177800" algn="l"/>
              </a:tabLst>
            </a:pPr>
            <a:r>
              <a:rPr lang="en-US" sz="1400" b="0" i="0" dirty="0">
                <a:effectLst/>
                <a:latin typeface="Inter" panose="02000503000000020004" pitchFamily="2" charset="0"/>
                <a:ea typeface="Inter" panose="02000503000000020004" pitchFamily="2" charset="0"/>
                <a:cs typeface="Inter" panose="02000503000000020004" pitchFamily="2" charset="0"/>
              </a:rPr>
              <a:t>The dump is then saved to a pen drive for analysis on another system.</a:t>
            </a:r>
          </a:p>
          <a:p>
            <a:pPr marL="285750" lvl="1" indent="-285750" algn="just">
              <a:lnSpc>
                <a:spcPct val="100000"/>
              </a:lnSpc>
              <a:spcBef>
                <a:spcPts val="0"/>
              </a:spcBef>
              <a:buClr>
                <a:schemeClr val="tx1"/>
              </a:buClr>
              <a:buSzPts val="1800"/>
              <a:tabLst>
                <a:tab pos="177800" algn="l"/>
              </a:tabLst>
            </a:pPr>
            <a:r>
              <a:rPr lang="en-US" sz="1400" dirty="0">
                <a:latin typeface="Inter" panose="02000503000000020004" pitchFamily="2" charset="0"/>
                <a:ea typeface="Inter" panose="02000503000000020004" pitchFamily="2" charset="0"/>
                <a:cs typeface="Inter" panose="02000503000000020004" pitchFamily="2" charset="0"/>
              </a:rPr>
              <a:t>The dump is saved in encrypted and compressed format to prevent unauthorized access.</a:t>
            </a:r>
          </a:p>
          <a:p>
            <a:pPr marL="285750" lvl="1" indent="-285750" algn="just">
              <a:lnSpc>
                <a:spcPct val="100000"/>
              </a:lnSpc>
              <a:spcBef>
                <a:spcPts val="0"/>
              </a:spcBef>
              <a:buClr>
                <a:schemeClr val="tx1"/>
              </a:buClr>
              <a:buSzPts val="1800"/>
              <a:tabLst>
                <a:tab pos="177800" algn="l"/>
              </a:tabLst>
            </a:pPr>
            <a:r>
              <a:rPr lang="en-US" sz="1400" dirty="0">
                <a:latin typeface="Inter" panose="02000503000000020004" pitchFamily="2" charset="0"/>
                <a:ea typeface="Inter" panose="02000503000000020004" pitchFamily="2" charset="0"/>
                <a:cs typeface="Inter" panose="02000503000000020004" pitchFamily="2" charset="0"/>
              </a:rPr>
              <a:t>Process logs are created along the way.</a:t>
            </a:r>
          </a:p>
          <a:p>
            <a:pPr marL="285750" lvl="1" indent="-285750" algn="just">
              <a:lnSpc>
                <a:spcPct val="100000"/>
              </a:lnSpc>
              <a:spcBef>
                <a:spcPts val="0"/>
              </a:spcBef>
              <a:buClr>
                <a:schemeClr val="tx1"/>
              </a:buClr>
              <a:buSzPts val="1800"/>
              <a:tabLst>
                <a:tab pos="177800" algn="l"/>
              </a:tabLst>
            </a:pPr>
            <a:r>
              <a:rPr lang="en-US" sz="1400" dirty="0">
                <a:latin typeface="Inter" panose="02000503000000020004" pitchFamily="2" charset="0"/>
                <a:ea typeface="Inter" panose="02000503000000020004" pitchFamily="2" charset="0"/>
                <a:cs typeface="Inter" panose="02000503000000020004" pitchFamily="2" charset="0"/>
                <a:sym typeface="Franklin Gothic"/>
              </a:rPr>
              <a:t>In case of frozen system screen, a LED light will indicate the completion of RAM dump transmission.</a:t>
            </a:r>
          </a:p>
        </p:txBody>
      </p:sp>
      <p:sp>
        <p:nvSpPr>
          <p:cNvPr id="222" name="Google Shape;222;p2"/>
          <p:cNvSpPr txBox="1"/>
          <p:nvPr/>
        </p:nvSpPr>
        <p:spPr>
          <a:xfrm>
            <a:off x="7518543" y="3898220"/>
            <a:ext cx="4396410" cy="2680941"/>
          </a:xfrm>
          <a:prstGeom prst="rect">
            <a:avLst/>
          </a:prstGeom>
          <a:noFill/>
          <a:ln w="9525" cap="flat" cmpd="sng">
            <a:solidFill>
              <a:schemeClr val="bg2">
                <a:lumMod val="90000"/>
              </a:schemeClr>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lt2"/>
              </a:buClr>
              <a:buSzPts val="1800"/>
              <a:buFont typeface="Arial"/>
              <a:buNone/>
            </a:pPr>
            <a:r>
              <a:rPr lang="en-IN" sz="1800" b="1" dirty="0">
                <a:solidFill>
                  <a:schemeClr val="accent6">
                    <a:lumMod val="75000"/>
                  </a:schemeClr>
                </a:solidFill>
                <a:latin typeface="Inter" panose="02000503000000020004" pitchFamily="2" charset="0"/>
                <a:ea typeface="Inter" panose="02000503000000020004" pitchFamily="2" charset="0"/>
                <a:cs typeface="Inter" panose="02000503000000020004" pitchFamily="2" charset="0"/>
                <a:sym typeface="Franklin Gothic"/>
              </a:rPr>
              <a:t>   </a:t>
            </a:r>
            <a:r>
              <a:rPr lang="en-IN" sz="1800" b="1" i="0" dirty="0">
                <a:solidFill>
                  <a:schemeClr val="accent6">
                    <a:lumMod val="75000"/>
                  </a:schemeClr>
                </a:solidFill>
                <a:latin typeface="Inter" panose="02000503000000020004" pitchFamily="2" charset="0"/>
                <a:ea typeface="Inter" panose="02000503000000020004" pitchFamily="2" charset="0"/>
                <a:cs typeface="Inter" panose="02000503000000020004" pitchFamily="2" charset="0"/>
                <a:sym typeface="Franklin Gothic"/>
              </a:rPr>
              <a:t>Technology Stack:</a:t>
            </a:r>
            <a:endParaRPr dirty="0">
              <a:latin typeface="Inter" panose="02000503000000020004" pitchFamily="2" charset="0"/>
              <a:ea typeface="Inter" panose="02000503000000020004" pitchFamily="2" charset="0"/>
              <a:cs typeface="Inter" panose="02000503000000020004" pitchFamily="2" charset="0"/>
            </a:endParaRPr>
          </a:p>
          <a:p>
            <a:pPr marL="285750" marR="0" lvl="0" indent="-103188" algn="l" rtl="0">
              <a:lnSpc>
                <a:spcPct val="100000"/>
              </a:lnSpc>
              <a:spcBef>
                <a:spcPts val="1000"/>
              </a:spcBef>
              <a:spcAft>
                <a:spcPts val="0"/>
              </a:spcAft>
              <a:buClr>
                <a:schemeClr val="dk1"/>
              </a:buClr>
              <a:buSzPts val="1600"/>
              <a:buFont typeface="Arial" panose="020B0604020202020204" pitchFamily="34" charset="0"/>
              <a:buChar char="•"/>
            </a:pP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US" sz="1600" b="1" dirty="0">
                <a:solidFill>
                  <a:schemeClr val="dk1"/>
                </a:solidFill>
                <a:latin typeface="Times New Roman" panose="02020603050405020304" pitchFamily="18" charset="0"/>
                <a:ea typeface="Libre Franklin"/>
                <a:cs typeface="Times New Roman" panose="02020603050405020304" pitchFamily="18" charset="0"/>
                <a:sym typeface="Libre Franklin"/>
              </a:rPr>
              <a:t>Programming Languages </a:t>
            </a:r>
            <a:r>
              <a:rPr lang="en-US" sz="1600" dirty="0">
                <a:solidFill>
                  <a:schemeClr val="dk1"/>
                </a:solidFill>
                <a:latin typeface="Times New Roman" panose="02020603050405020304" pitchFamily="18" charset="0"/>
                <a:ea typeface="Libre Franklin"/>
                <a:cs typeface="Times New Roman" panose="02020603050405020304" pitchFamily="18" charset="0"/>
                <a:sym typeface="Libre Franklin"/>
              </a:rPr>
              <a:t>– C/C++</a:t>
            </a:r>
          </a:p>
          <a:p>
            <a:pPr marL="339725" marR="0" lvl="0" indent="-157163" algn="l" rtl="0">
              <a:lnSpc>
                <a:spcPct val="100000"/>
              </a:lnSpc>
              <a:spcBef>
                <a:spcPts val="1000"/>
              </a:spcBef>
              <a:spcAft>
                <a:spcPts val="0"/>
              </a:spcAft>
              <a:buClr>
                <a:schemeClr val="dk1"/>
              </a:buClr>
              <a:buSzPts val="16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sym typeface="Libre Franklin"/>
              </a:rPr>
              <a:t>Bash scripting </a:t>
            </a:r>
            <a:r>
              <a:rPr lang="en-US" sz="1600" dirty="0">
                <a:solidFill>
                  <a:schemeClr val="dk1"/>
                </a:solidFill>
                <a:latin typeface="Times New Roman" panose="02020603050405020304" pitchFamily="18" charset="0"/>
                <a:cs typeface="Times New Roman" panose="02020603050405020304" pitchFamily="18" charset="0"/>
                <a:sym typeface="Libre Franklin"/>
              </a:rPr>
              <a:t>- For creating bash scripts</a:t>
            </a:r>
          </a:p>
          <a:p>
            <a:pPr marL="233363" marR="0" lvl="0" indent="-50800" algn="l" rtl="0">
              <a:lnSpc>
                <a:spcPct val="100000"/>
              </a:lnSpc>
              <a:spcBef>
                <a:spcPts val="1000"/>
              </a:spcBef>
              <a:spcAft>
                <a:spcPts val="0"/>
              </a:spcAft>
              <a:buClr>
                <a:schemeClr val="dk1"/>
              </a:buClr>
              <a:buSzPts val="1600"/>
              <a:buFont typeface="Arial" panose="020B0604020202020204" pitchFamily="34" charset="0"/>
              <a:buChar char="•"/>
            </a:pPr>
            <a:r>
              <a:rPr lang="en-US" sz="1600" dirty="0">
                <a:solidFill>
                  <a:schemeClr val="dk1"/>
                </a:solidFill>
                <a:latin typeface="Times New Roman" panose="02020603050405020304" pitchFamily="18" charset="0"/>
                <a:cs typeface="Times New Roman" panose="02020603050405020304" pitchFamily="18" charset="0"/>
                <a:sym typeface="Libre Franklin"/>
              </a:rPr>
              <a:t>  </a:t>
            </a:r>
            <a:r>
              <a:rPr lang="en-US" sz="1600" b="1" dirty="0">
                <a:solidFill>
                  <a:schemeClr val="dk1"/>
                </a:solidFill>
                <a:latin typeface="Times New Roman" panose="02020603050405020304" pitchFamily="18" charset="0"/>
                <a:cs typeface="Times New Roman" panose="02020603050405020304" pitchFamily="18" charset="0"/>
                <a:sym typeface="Libre Franklin"/>
              </a:rPr>
              <a:t>Digital Forensic Tools – </a:t>
            </a:r>
            <a:r>
              <a:rPr lang="en-US" sz="1600" dirty="0">
                <a:solidFill>
                  <a:schemeClr val="dk1"/>
                </a:solidFill>
                <a:latin typeface="Times New Roman" panose="02020603050405020304" pitchFamily="18" charset="0"/>
                <a:cs typeface="Times New Roman" panose="02020603050405020304" pitchFamily="18" charset="0"/>
                <a:sym typeface="Libre Franklin"/>
              </a:rPr>
              <a:t>such as: </a:t>
            </a:r>
            <a:r>
              <a:rPr lang="en-US" sz="1600" dirty="0" err="1">
                <a:solidFill>
                  <a:schemeClr val="dk1"/>
                </a:solidFill>
                <a:latin typeface="Times New Roman" panose="02020603050405020304" pitchFamily="18" charset="0"/>
                <a:ea typeface="Libre Franklin"/>
                <a:cs typeface="Times New Roman" panose="02020603050405020304" pitchFamily="18" charset="0"/>
                <a:sym typeface="Libre Franklin"/>
              </a:rPr>
              <a:t>winpmem</a:t>
            </a:r>
            <a:r>
              <a:rPr lang="en-US" sz="1600" dirty="0">
                <a:solidFill>
                  <a:schemeClr val="dk1"/>
                </a:solidFill>
                <a:latin typeface="Times New Roman" panose="02020603050405020304" pitchFamily="18" charset="0"/>
                <a:ea typeface="Libre Franklin"/>
                <a:cs typeface="Times New Roman" panose="02020603050405020304" pitchFamily="18" charset="0"/>
                <a:sym typeface="Libre Franklin"/>
              </a:rPr>
              <a:t> and  		</a:t>
            </a:r>
            <a:r>
              <a:rPr lang="en-US" sz="1600" dirty="0" err="1">
                <a:solidFill>
                  <a:schemeClr val="dk1"/>
                </a:solidFill>
                <a:latin typeface="Times New Roman" panose="02020603050405020304" pitchFamily="18" charset="0"/>
                <a:ea typeface="Libre Franklin"/>
                <a:cs typeface="Times New Roman" panose="02020603050405020304" pitchFamily="18" charset="0"/>
                <a:sym typeface="Libre Franklin"/>
              </a:rPr>
              <a:t>avml</a:t>
            </a:r>
            <a:r>
              <a:rPr lang="en-US" sz="1600" dirty="0">
                <a:solidFill>
                  <a:schemeClr val="dk1"/>
                </a:solidFill>
                <a:latin typeface="Times New Roman" panose="02020603050405020304" pitchFamily="18" charset="0"/>
                <a:ea typeface="Libre Franklin"/>
                <a:cs typeface="Times New Roman" panose="02020603050405020304" pitchFamily="18" charset="0"/>
                <a:sym typeface="Libre Franklin"/>
              </a:rPr>
              <a:t> for </a:t>
            </a:r>
            <a:r>
              <a:rPr lang="en-US" sz="1600" dirty="0" err="1">
                <a:solidFill>
                  <a:schemeClr val="dk1"/>
                </a:solidFill>
                <a:latin typeface="Times New Roman" panose="02020603050405020304" pitchFamily="18" charset="0"/>
                <a:ea typeface="Libre Franklin"/>
                <a:cs typeface="Times New Roman" panose="02020603050405020304" pitchFamily="18" charset="0"/>
                <a:sym typeface="Libre Franklin"/>
              </a:rPr>
              <a:t>ramdump</a:t>
            </a:r>
            <a:r>
              <a:rPr lang="en-US" sz="1600" dirty="0">
                <a:solidFill>
                  <a:schemeClr val="dk1"/>
                </a:solidFill>
                <a:latin typeface="Times New Roman" panose="02020603050405020304" pitchFamily="18" charset="0"/>
                <a:ea typeface="Libre Franklin"/>
                <a:cs typeface="Times New Roman" panose="02020603050405020304" pitchFamily="18" charset="0"/>
                <a:sym typeface="Libre Franklin"/>
              </a:rPr>
              <a:t> collection</a:t>
            </a:r>
          </a:p>
          <a:p>
            <a:pPr marL="339725" marR="0" lvl="0" indent="-157163" algn="l" rtl="0">
              <a:lnSpc>
                <a:spcPct val="100000"/>
              </a:lnSpc>
              <a:spcBef>
                <a:spcPts val="1000"/>
              </a:spcBef>
              <a:spcAft>
                <a:spcPts val="0"/>
              </a:spcAft>
              <a:buClr>
                <a:schemeClr val="dk1"/>
              </a:buClr>
              <a:buSzPts val="1600"/>
              <a:buFont typeface="Arial" panose="020B0604020202020204" pitchFamily="34" charset="0"/>
              <a:buChar char="•"/>
            </a:pPr>
            <a:r>
              <a:rPr lang="en-US" sz="1600" b="1" dirty="0">
                <a:solidFill>
                  <a:schemeClr val="dk1"/>
                </a:solidFill>
                <a:latin typeface="Times New Roman" panose="02020603050405020304" pitchFamily="18" charset="0"/>
                <a:ea typeface="Inter" panose="02000503000000020004" pitchFamily="2" charset="0"/>
                <a:cs typeface="Times New Roman" panose="02020603050405020304" pitchFamily="18" charset="0"/>
                <a:sym typeface="Libre Franklin"/>
              </a:rPr>
              <a:t>Ducky Script – </a:t>
            </a:r>
            <a:r>
              <a:rPr lang="en-US" sz="1600" dirty="0">
                <a:solidFill>
                  <a:schemeClr val="dk1"/>
                </a:solidFill>
                <a:latin typeface="Times New Roman" panose="02020603050405020304" pitchFamily="18" charset="0"/>
                <a:ea typeface="Inter" panose="02000503000000020004" pitchFamily="2" charset="0"/>
                <a:cs typeface="Times New Roman" panose="02020603050405020304" pitchFamily="18" charset="0"/>
                <a:sym typeface="Libre Franklin"/>
              </a:rPr>
              <a:t>For sending keystrokes to 	                system</a:t>
            </a:r>
            <a:endParaRPr lang="en-IN" sz="1600" dirty="0">
              <a:solidFill>
                <a:schemeClr val="dk1"/>
              </a:solidFill>
              <a:latin typeface="Inter" panose="02000503000000020004" pitchFamily="2" charset="0"/>
              <a:ea typeface="Inter" panose="02000503000000020004" pitchFamily="2" charset="0"/>
              <a:cs typeface="Inter" panose="02000503000000020004" pitchFamily="2" charset="0"/>
              <a:sym typeface="Libre Franklin"/>
            </a:endParaRPr>
          </a:p>
        </p:txBody>
      </p:sp>
      <p:pic>
        <p:nvPicPr>
          <p:cNvPr id="1026" name="Picture 2">
            <a:extLst>
              <a:ext uri="{FF2B5EF4-FFF2-40B4-BE49-F238E27FC236}">
                <a16:creationId xmlns:a16="http://schemas.microsoft.com/office/drawing/2014/main" id="{0B48D1CA-D7B5-BBD1-BE0E-37B6C5BAF1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19" t="4390" r="4159" b="5598"/>
          <a:stretch/>
        </p:blipFill>
        <p:spPr bwMode="auto">
          <a:xfrm>
            <a:off x="7297605" y="0"/>
            <a:ext cx="4838286" cy="37964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6" name="Group 5">
            <a:extLst>
              <a:ext uri="{FF2B5EF4-FFF2-40B4-BE49-F238E27FC236}">
                <a16:creationId xmlns:a16="http://schemas.microsoft.com/office/drawing/2014/main" id="{9DBD2F9C-90FA-585E-45F1-0B100378E6B5}"/>
              </a:ext>
            </a:extLst>
          </p:cNvPr>
          <p:cNvGrpSpPr/>
          <p:nvPr/>
        </p:nvGrpSpPr>
        <p:grpSpPr>
          <a:xfrm rot="10800000">
            <a:off x="10043956" y="0"/>
            <a:ext cx="2148044" cy="2576944"/>
            <a:chOff x="0" y="1018309"/>
            <a:chExt cx="4632207" cy="5839691"/>
          </a:xfrm>
        </p:grpSpPr>
        <p:sp>
          <p:nvSpPr>
            <p:cNvPr id="7" name="Rectangle 4">
              <a:extLst>
                <a:ext uri="{FF2B5EF4-FFF2-40B4-BE49-F238E27FC236}">
                  <a16:creationId xmlns:a16="http://schemas.microsoft.com/office/drawing/2014/main" id="{9DB73362-AF27-0C73-5FAB-0342A459CE5C}"/>
                </a:ext>
              </a:extLst>
            </p:cNvPr>
            <p:cNvSpPr/>
            <p:nvPr/>
          </p:nvSpPr>
          <p:spPr>
            <a:xfrm rot="2641539">
              <a:off x="1117840" y="5401748"/>
              <a:ext cx="3514367" cy="1311965"/>
            </a:xfrm>
            <a:custGeom>
              <a:avLst/>
              <a:gdLst>
                <a:gd name="connsiteX0" fmla="*/ 0 w 3629595"/>
                <a:gd name="connsiteY0" fmla="*/ 0 h 1301275"/>
                <a:gd name="connsiteX1" fmla="*/ 3629595 w 3629595"/>
                <a:gd name="connsiteY1" fmla="*/ 0 h 1301275"/>
                <a:gd name="connsiteX2" fmla="*/ 3629595 w 3629595"/>
                <a:gd name="connsiteY2" fmla="*/ 1301275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303679 w 3629595"/>
                <a:gd name="connsiteY2" fmla="*/ 1286758 h 1301275"/>
                <a:gd name="connsiteX3" fmla="*/ 0 w 3629595"/>
                <a:gd name="connsiteY3" fmla="*/ 1301275 h 1301275"/>
                <a:gd name="connsiteX4" fmla="*/ 0 w 3629595"/>
                <a:gd name="connsiteY4" fmla="*/ 0 h 1301275"/>
                <a:gd name="connsiteX0" fmla="*/ 0 w 3629595"/>
                <a:gd name="connsiteY0" fmla="*/ 0 h 1301275"/>
                <a:gd name="connsiteX1" fmla="*/ 3629595 w 3629595"/>
                <a:gd name="connsiteY1" fmla="*/ 0 h 1301275"/>
                <a:gd name="connsiteX2" fmla="*/ 2260586 w 3629595"/>
                <a:gd name="connsiteY2" fmla="*/ 1285754 h 1301275"/>
                <a:gd name="connsiteX3" fmla="*/ 0 w 3629595"/>
                <a:gd name="connsiteY3" fmla="*/ 1301275 h 1301275"/>
                <a:gd name="connsiteX4" fmla="*/ 0 w 3629595"/>
                <a:gd name="connsiteY4" fmla="*/ 0 h 1301275"/>
                <a:gd name="connsiteX0" fmla="*/ 0 w 3513548"/>
                <a:gd name="connsiteY0" fmla="*/ 10216 h 1311491"/>
                <a:gd name="connsiteX1" fmla="*/ 3513549 w 3513548"/>
                <a:gd name="connsiteY1" fmla="*/ 1 h 1311491"/>
                <a:gd name="connsiteX2" fmla="*/ 2260586 w 3513548"/>
                <a:gd name="connsiteY2" fmla="*/ 1295970 h 1311491"/>
                <a:gd name="connsiteX3" fmla="*/ 0 w 3513548"/>
                <a:gd name="connsiteY3" fmla="*/ 1311491 h 1311491"/>
                <a:gd name="connsiteX4" fmla="*/ 0 w 3513548"/>
                <a:gd name="connsiteY4" fmla="*/ 10216 h 1311491"/>
                <a:gd name="connsiteX0" fmla="*/ 0 w 3514374"/>
                <a:gd name="connsiteY0" fmla="*/ 10692 h 1311967"/>
                <a:gd name="connsiteX1" fmla="*/ 3513549 w 3514374"/>
                <a:gd name="connsiteY1" fmla="*/ 477 h 1311967"/>
                <a:gd name="connsiteX2" fmla="*/ 2260586 w 3514374"/>
                <a:gd name="connsiteY2" fmla="*/ 1296446 h 1311967"/>
                <a:gd name="connsiteX3" fmla="*/ 0 w 3514374"/>
                <a:gd name="connsiteY3" fmla="*/ 1311967 h 1311967"/>
                <a:gd name="connsiteX4" fmla="*/ 0 w 3514374"/>
                <a:gd name="connsiteY4" fmla="*/ 10692 h 1311967"/>
                <a:gd name="connsiteX0" fmla="*/ 0 w 3514368"/>
                <a:gd name="connsiteY0" fmla="*/ 10690 h 1311965"/>
                <a:gd name="connsiteX1" fmla="*/ 3513549 w 3514368"/>
                <a:gd name="connsiteY1" fmla="*/ 475 h 1311965"/>
                <a:gd name="connsiteX2" fmla="*/ 2252708 w 3514368"/>
                <a:gd name="connsiteY2" fmla="*/ 1304445 h 1311965"/>
                <a:gd name="connsiteX3" fmla="*/ 0 w 3514368"/>
                <a:gd name="connsiteY3" fmla="*/ 1311965 h 1311965"/>
                <a:gd name="connsiteX4" fmla="*/ 0 w 3514368"/>
                <a:gd name="connsiteY4" fmla="*/ 10690 h 1311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4368" h="1311965">
                  <a:moveTo>
                    <a:pt x="0" y="10690"/>
                  </a:moveTo>
                  <a:lnTo>
                    <a:pt x="3513549" y="475"/>
                  </a:lnTo>
                  <a:cubicBezTo>
                    <a:pt x="3544875" y="-23570"/>
                    <a:pt x="2670362" y="872455"/>
                    <a:pt x="2252708" y="1304445"/>
                  </a:cubicBezTo>
                  <a:lnTo>
                    <a:pt x="0" y="1311965"/>
                  </a:lnTo>
                  <a:lnTo>
                    <a:pt x="0" y="1069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7AF5223E-2452-85E6-5415-52749A156BD8}"/>
                </a:ext>
              </a:extLst>
            </p:cNvPr>
            <p:cNvSpPr/>
            <p:nvPr/>
          </p:nvSpPr>
          <p:spPr>
            <a:xfrm>
              <a:off x="0" y="4374573"/>
              <a:ext cx="2597726" cy="2483427"/>
            </a:xfrm>
            <a:prstGeom prst="rtTriangl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B4E08CCD-5F2E-7451-E409-9AA6BF02B43B}"/>
                </a:ext>
              </a:extLst>
            </p:cNvPr>
            <p:cNvSpPr/>
            <p:nvPr/>
          </p:nvSpPr>
          <p:spPr>
            <a:xfrm rot="5400000">
              <a:off x="-815686" y="1833995"/>
              <a:ext cx="3356264" cy="1724892"/>
            </a:xfrm>
            <a:prstGeom prst="triangle">
              <a:avLst>
                <a:gd name="adj" fmla="val 504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7" name="Google Shape;227;p3"/>
          <p:cNvSpPr txBox="1">
            <a:spLocks noGrp="1"/>
          </p:cNvSpPr>
          <p:nvPr>
            <p:ph type="title"/>
          </p:nvPr>
        </p:nvSpPr>
        <p:spPr>
          <a:xfrm>
            <a:off x="268357" y="135623"/>
            <a:ext cx="11655286" cy="610863"/>
          </a:xfrm>
          <a:prstGeom prst="rect">
            <a:avLst/>
          </a:prstGeom>
          <a:noFill/>
          <a:ln>
            <a:noFill/>
          </a:ln>
        </p:spPr>
        <p:txBody>
          <a:bodyPr spcFirstLastPara="1" wrap="square" lIns="0" tIns="0" rIns="0" bIns="0" anchor="b" anchorCtr="0">
            <a:normAutofit/>
          </a:bodyPr>
          <a:lstStyle/>
          <a:p>
            <a:pPr marL="0" lvl="0" indent="0" rtl="0">
              <a:lnSpc>
                <a:spcPct val="90000"/>
              </a:lnSpc>
              <a:spcBef>
                <a:spcPts val="0"/>
              </a:spcBef>
              <a:spcAft>
                <a:spcPts val="0"/>
              </a:spcAft>
              <a:buClr>
                <a:schemeClr val="dk1"/>
              </a:buClr>
              <a:buSzPct val="100000"/>
              <a:buFont typeface="Franklin Gothic"/>
              <a:buNone/>
            </a:pPr>
            <a:r>
              <a:rPr lang="en-US" sz="4200" dirty="0">
                <a:latin typeface="Inter" panose="02000503000000020004" pitchFamily="2" charset="0"/>
                <a:ea typeface="Inter" panose="02000503000000020004" pitchFamily="2" charset="0"/>
                <a:cs typeface="Inter" panose="02000503000000020004" pitchFamily="2" charset="0"/>
              </a:rPr>
              <a:t>Idea/Approach Details</a:t>
            </a:r>
            <a:endParaRPr sz="4200" dirty="0">
              <a:latin typeface="Inter" panose="02000503000000020004" pitchFamily="2" charset="0"/>
              <a:ea typeface="Inter" panose="02000503000000020004" pitchFamily="2" charset="0"/>
              <a:cs typeface="Inter" panose="02000503000000020004" pitchFamily="2" charset="0"/>
            </a:endParaRPr>
          </a:p>
        </p:txBody>
      </p:sp>
      <p:sp>
        <p:nvSpPr>
          <p:cNvPr id="229" name="Google Shape;229;p3"/>
          <p:cNvSpPr txBox="1">
            <a:spLocks noGrp="1"/>
          </p:cNvSpPr>
          <p:nvPr>
            <p:ph type="body" idx="1"/>
          </p:nvPr>
        </p:nvSpPr>
        <p:spPr>
          <a:xfrm>
            <a:off x="268356" y="3288512"/>
            <a:ext cx="5512452" cy="384322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74250" indent="0">
              <a:spcBef>
                <a:spcPts val="1200"/>
              </a:spcBef>
              <a:buClr>
                <a:schemeClr val="bg2">
                  <a:lumMod val="25000"/>
                </a:schemeClr>
              </a:buClr>
            </a:pPr>
            <a:r>
              <a:rPr lang="en-US" sz="1800" b="1" u="sng" dirty="0">
                <a:solidFill>
                  <a:schemeClr val="accent6">
                    <a:lumMod val="75000"/>
                  </a:schemeClr>
                </a:solidFill>
                <a:latin typeface="Inter" panose="02000503000000020004" pitchFamily="2" charset="0"/>
                <a:ea typeface="Inter" panose="02000503000000020004" pitchFamily="2" charset="0"/>
                <a:cs typeface="Inter" panose="02000503000000020004" pitchFamily="2" charset="0"/>
              </a:rPr>
              <a:t>Use Cases</a:t>
            </a:r>
            <a:endParaRPr lang="en-US" sz="1800" b="1" u="sng" dirty="0">
              <a:latin typeface="Inter" panose="02000503000000020004" pitchFamily="2" charset="0"/>
              <a:ea typeface="Inter" panose="02000503000000020004" pitchFamily="2" charset="0"/>
              <a:cs typeface="Inter" panose="02000503000000020004" pitchFamily="2" charset="0"/>
            </a:endParaRPr>
          </a:p>
          <a:p>
            <a:pPr marL="285750" indent="-285750" algn="just">
              <a:buFont typeface="Wingdings" panose="05000000000000000000" pitchFamily="2" charset="2"/>
              <a:buChar char="Ø"/>
            </a:pPr>
            <a:r>
              <a:rPr lang="en-US" sz="1400" b="1" i="0" dirty="0">
                <a:effectLst/>
                <a:latin typeface="Inter" panose="02000503000000020004" pitchFamily="2" charset="0"/>
                <a:ea typeface="Inter" panose="02000503000000020004" pitchFamily="2" charset="0"/>
                <a:cs typeface="Inter" panose="02000503000000020004" pitchFamily="2" charset="0"/>
              </a:rPr>
              <a:t>Forensic investigation:</a:t>
            </a:r>
            <a:r>
              <a:rPr lang="en-US" sz="1400" b="0" i="0" dirty="0">
                <a:effectLst/>
                <a:latin typeface="Inter" panose="02000503000000020004" pitchFamily="2" charset="0"/>
                <a:ea typeface="Inter" panose="02000503000000020004" pitchFamily="2" charset="0"/>
                <a:cs typeface="Inter" panose="02000503000000020004" pitchFamily="2" charset="0"/>
              </a:rPr>
              <a:t> Our solution can be used by forensic investigators to collect RAM Dump without human intervention, reducing the risk of data loss or alteration.</a:t>
            </a:r>
          </a:p>
          <a:p>
            <a:pPr marL="285750" indent="-285750" algn="just">
              <a:buFont typeface="Wingdings" panose="05000000000000000000" pitchFamily="2" charset="2"/>
              <a:buChar char="Ø"/>
            </a:pPr>
            <a:r>
              <a:rPr lang="en-US" sz="1400" b="1" dirty="0">
                <a:latin typeface="Inter" panose="02000503000000020004" pitchFamily="2" charset="0"/>
                <a:ea typeface="Inter" panose="02000503000000020004" pitchFamily="2" charset="0"/>
                <a:cs typeface="Inter" panose="02000503000000020004" pitchFamily="2" charset="0"/>
              </a:rPr>
              <a:t>Malware Analysis: </a:t>
            </a:r>
            <a:r>
              <a:rPr lang="en-US" sz="1400" b="0" i="0" dirty="0">
                <a:effectLst/>
                <a:latin typeface="Inter" panose="02000503000000020004" pitchFamily="2" charset="0"/>
                <a:ea typeface="Inter" panose="02000503000000020004" pitchFamily="2" charset="0"/>
                <a:cs typeface="Inter" panose="02000503000000020004" pitchFamily="2" charset="0"/>
              </a:rPr>
              <a:t>RAM dump is used in malware analysis to identify the malicious activities and behavior of the malware while it is running in the memory of a compromised system.</a:t>
            </a:r>
            <a:endParaRPr lang="en-US" sz="1400" b="1" i="0" dirty="0">
              <a:effectLst/>
              <a:latin typeface="Inter" panose="02000503000000020004" pitchFamily="2" charset="0"/>
              <a:ea typeface="Inter" panose="02000503000000020004" pitchFamily="2" charset="0"/>
              <a:cs typeface="Inter" panose="02000503000000020004" pitchFamily="2" charset="0"/>
            </a:endParaRPr>
          </a:p>
          <a:p>
            <a:pPr marL="285750" indent="-285750" algn="just">
              <a:buFont typeface="Wingdings" panose="05000000000000000000" pitchFamily="2" charset="2"/>
              <a:buChar char="Ø"/>
            </a:pPr>
            <a:r>
              <a:rPr lang="en-US" sz="1400" b="0" i="0" dirty="0">
                <a:effectLst/>
                <a:latin typeface="Inter" panose="02000503000000020004" pitchFamily="2" charset="0"/>
                <a:ea typeface="Inter" panose="02000503000000020004" pitchFamily="2" charset="0"/>
                <a:cs typeface="Inter" panose="02000503000000020004" pitchFamily="2" charset="0"/>
              </a:rPr>
              <a:t>Our solution facilitates the collection of RAM dumps from systems where the screen has become unresponsive or frozen</a:t>
            </a:r>
            <a:endParaRPr lang="en-IN" sz="1400" dirty="0">
              <a:latin typeface="Inter" panose="02000503000000020004" pitchFamily="2" charset="0"/>
              <a:ea typeface="Inter" panose="02000503000000020004" pitchFamily="2" charset="0"/>
              <a:cs typeface="Inter" panose="02000503000000020004" pitchFamily="2" charset="0"/>
            </a:endParaRPr>
          </a:p>
          <a:p>
            <a:pPr marL="0" lvl="0" indent="0" rtl="0">
              <a:lnSpc>
                <a:spcPct val="90000"/>
              </a:lnSpc>
              <a:spcBef>
                <a:spcPts val="600"/>
              </a:spcBef>
              <a:spcAft>
                <a:spcPts val="0"/>
              </a:spcAft>
              <a:buClr>
                <a:schemeClr val="dk1"/>
              </a:buClr>
              <a:buSzPts val="1600"/>
            </a:pPr>
            <a:r>
              <a:rPr lang="en-US" sz="1400" dirty="0">
                <a:latin typeface="Inter" panose="02000503000000020004" pitchFamily="2" charset="0"/>
                <a:ea typeface="Inter" panose="02000503000000020004" pitchFamily="2" charset="0"/>
                <a:cs typeface="Inter" panose="02000503000000020004" pitchFamily="2" charset="0"/>
              </a:rPr>
              <a:t>Source Code: </a:t>
            </a:r>
            <a:r>
              <a:rPr lang="en-US" sz="1400" dirty="0">
                <a:hlinkClick r:id="rId3"/>
              </a:rPr>
              <a:t>Gupta-Shashwat/localhost-KVH-010 (github.com)</a:t>
            </a:r>
            <a:endParaRPr lang="en-US" sz="1400" dirty="0">
              <a:latin typeface="Inter" panose="02000503000000020004" pitchFamily="2" charset="0"/>
              <a:ea typeface="Inter" panose="02000503000000020004" pitchFamily="2" charset="0"/>
              <a:cs typeface="Inter" panose="02000503000000020004" pitchFamily="2" charset="0"/>
            </a:endParaRPr>
          </a:p>
          <a:p>
            <a:pPr marL="0" lvl="0" indent="0" rtl="0">
              <a:lnSpc>
                <a:spcPct val="90000"/>
              </a:lnSpc>
              <a:spcBef>
                <a:spcPts val="0"/>
              </a:spcBef>
              <a:spcAft>
                <a:spcPts val="0"/>
              </a:spcAft>
              <a:buClr>
                <a:schemeClr val="dk1"/>
              </a:buClr>
              <a:buSzPts val="1600"/>
            </a:pPr>
            <a:r>
              <a:rPr lang="en-US" sz="1400" dirty="0">
                <a:latin typeface="Inter" panose="02000503000000020004" pitchFamily="2" charset="0"/>
                <a:ea typeface="Inter" panose="02000503000000020004" pitchFamily="2" charset="0"/>
                <a:cs typeface="Inter" panose="02000503000000020004" pitchFamily="2" charset="0"/>
              </a:rPr>
              <a:t>Demo Video: </a:t>
            </a:r>
            <a:r>
              <a:rPr lang="en-US" sz="1400" dirty="0">
                <a:hlinkClick r:id="rId4"/>
              </a:rPr>
              <a:t>localhost - Google Drive</a:t>
            </a:r>
            <a:endParaRPr sz="1400" dirty="0">
              <a:latin typeface="Inter" panose="02000503000000020004" pitchFamily="2" charset="0"/>
              <a:ea typeface="Inter" panose="02000503000000020004" pitchFamily="2" charset="0"/>
              <a:cs typeface="Inter" panose="02000503000000020004" pitchFamily="2" charset="0"/>
            </a:endParaRPr>
          </a:p>
        </p:txBody>
      </p:sp>
      <p:sp>
        <p:nvSpPr>
          <p:cNvPr id="232" name="Google Shape;232;p3"/>
          <p:cNvSpPr txBox="1"/>
          <p:nvPr/>
        </p:nvSpPr>
        <p:spPr>
          <a:xfrm>
            <a:off x="6096000" y="960065"/>
            <a:ext cx="5930348" cy="1915334"/>
          </a:xfrm>
          <a:prstGeom prst="rect">
            <a:avLst/>
          </a:prstGeom>
          <a:noFill/>
          <a:ln w="9525" cap="flat" cmpd="sng">
            <a:solidFill>
              <a:schemeClr val="bg2">
                <a:lumMod val="90000"/>
              </a:schemeClr>
            </a:solidFill>
            <a:prstDash val="solid"/>
            <a:round/>
            <a:headEnd type="none" w="sm" len="sm"/>
            <a:tailEnd type="none" w="sm" len="sm"/>
          </a:ln>
        </p:spPr>
        <p:txBody>
          <a:bodyPr spcFirstLastPara="1" wrap="square" lIns="91425" tIns="45700" rIns="91425" bIns="45700" anchor="t" anchorCtr="0">
            <a:noAutofit/>
          </a:bodyPr>
          <a:lstStyle/>
          <a:p>
            <a:pPr marL="228600" marR="0" lvl="0" indent="-228600" algn="l" defTabSz="914400" rtl="0" eaLnBrk="1" fontAlgn="auto" latinLnBrk="0" hangingPunct="1">
              <a:lnSpc>
                <a:spcPct val="90000"/>
              </a:lnSpc>
              <a:spcBef>
                <a:spcPts val="0"/>
              </a:spcBef>
              <a:spcAft>
                <a:spcPts val="1800"/>
              </a:spcAft>
              <a:buClr>
                <a:srgbClr val="E7E6E6"/>
              </a:buClr>
              <a:buSzPts val="1800"/>
              <a:buFont typeface="Arial"/>
              <a:buNone/>
              <a:tabLst/>
              <a:defRPr/>
            </a:pPr>
            <a:r>
              <a:rPr kumimoji="0" lang="en-US" sz="1800" b="1" i="0" u="sng" strike="noStrike" kern="0" cap="none" spc="0" normalizeH="0" baseline="0" noProof="0" dirty="0">
                <a:ln>
                  <a:noFill/>
                </a:ln>
                <a:solidFill>
                  <a:srgbClr val="70AD47">
                    <a:lumMod val="75000"/>
                  </a:srgbClr>
                </a:solidFill>
                <a:effectLst/>
                <a:uLnTx/>
                <a:uFillTx/>
                <a:latin typeface="Inter" panose="02000503000000020004" pitchFamily="2" charset="0"/>
                <a:ea typeface="Inter" panose="02000503000000020004" pitchFamily="2" charset="0"/>
                <a:cs typeface="Inter" panose="02000503000000020004" pitchFamily="2" charset="0"/>
                <a:sym typeface="Franklin Gothic"/>
              </a:rPr>
              <a:t>Dependencies</a:t>
            </a:r>
            <a:endParaRPr lang="en-IN" b="1" u="sng" dirty="0">
              <a:latin typeface="Inter" panose="02000503000000020004" pitchFamily="2" charset="0"/>
              <a:ea typeface="Inter" panose="02000503000000020004" pitchFamily="2" charset="0"/>
              <a:cs typeface="Inter" panose="02000503000000020004" pitchFamily="2" charset="0"/>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IN" b="1" dirty="0">
                <a:latin typeface="Inter" panose="02000503000000020004" pitchFamily="2" charset="0"/>
                <a:ea typeface="Inter" panose="02000503000000020004" pitchFamily="2" charset="0"/>
                <a:cs typeface="Inter" panose="02000503000000020004" pitchFamily="2" charset="0"/>
              </a:rPr>
              <a:t>Arduino</a:t>
            </a:r>
            <a:r>
              <a:rPr lang="en-IN" dirty="0">
                <a:latin typeface="Inter" panose="02000503000000020004" pitchFamily="2" charset="0"/>
                <a:ea typeface="Inter" panose="02000503000000020004" pitchFamily="2" charset="0"/>
                <a:cs typeface="Inter" panose="02000503000000020004" pitchFamily="2" charset="0"/>
              </a:rPr>
              <a:t> </a:t>
            </a:r>
            <a:r>
              <a:rPr lang="en-IN" b="1" dirty="0">
                <a:latin typeface="Inter" panose="02000503000000020004" pitchFamily="2" charset="0"/>
                <a:ea typeface="Inter" panose="02000503000000020004" pitchFamily="2" charset="0"/>
                <a:cs typeface="Inter" panose="02000503000000020004" pitchFamily="2" charset="0"/>
              </a:rPr>
              <a:t>:</a:t>
            </a:r>
            <a:r>
              <a:rPr lang="en-IN" dirty="0">
                <a:latin typeface="Inter" panose="02000503000000020004" pitchFamily="2" charset="0"/>
                <a:ea typeface="Inter" panose="02000503000000020004" pitchFamily="2" charset="0"/>
                <a:cs typeface="Inter" panose="02000503000000020004" pitchFamily="2" charset="0"/>
              </a:rPr>
              <a:t> Used for auto-executing scripts</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IN" b="1" dirty="0">
                <a:latin typeface="Inter" panose="02000503000000020004" pitchFamily="2" charset="0"/>
                <a:ea typeface="Inter" panose="02000503000000020004" pitchFamily="2" charset="0"/>
                <a:cs typeface="Inter" panose="02000503000000020004" pitchFamily="2" charset="0"/>
              </a:rPr>
              <a:t>Any USB Storage device : </a:t>
            </a: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for the purpose of storing necessary scripts, RAM Dump building software, and the resultant RAM Dump.</a:t>
            </a:r>
            <a:endParaRPr lang="en-IN" b="1" dirty="0">
              <a:solidFill>
                <a:schemeClr val="tx1"/>
              </a:solidFill>
              <a:latin typeface="Inter" panose="02000503000000020004" pitchFamily="2" charset="0"/>
              <a:ea typeface="Inter" panose="02000503000000020004" pitchFamily="2" charset="0"/>
              <a:cs typeface="Inter" panose="02000503000000020004" pitchFamily="2" charset="0"/>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IN" b="1" dirty="0">
                <a:latin typeface="Inter" panose="02000503000000020004" pitchFamily="2" charset="0"/>
                <a:ea typeface="Inter" panose="02000503000000020004" pitchFamily="2" charset="0"/>
                <a:cs typeface="Inter" panose="02000503000000020004" pitchFamily="2" charset="0"/>
              </a:rPr>
              <a:t>A to B-type USB connector : </a:t>
            </a:r>
            <a:r>
              <a:rPr lang="en-IN" dirty="0">
                <a:latin typeface="Inter" panose="02000503000000020004" pitchFamily="2" charset="0"/>
                <a:ea typeface="Inter" panose="02000503000000020004" pitchFamily="2" charset="0"/>
                <a:cs typeface="Inter" panose="02000503000000020004" pitchFamily="2" charset="0"/>
              </a:rPr>
              <a:t>For connecting Arduino to the target system. </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ü"/>
            </a:pPr>
            <a:endParaRPr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CFA5D3-2DA3-FE9A-4965-245A1D32F9D0}"/>
              </a:ext>
            </a:extLst>
          </p:cNvPr>
          <p:cNvSpPr txBox="1"/>
          <p:nvPr/>
        </p:nvSpPr>
        <p:spPr>
          <a:xfrm>
            <a:off x="6096000" y="2990794"/>
            <a:ext cx="5930348" cy="3600986"/>
          </a:xfrm>
          <a:prstGeom prst="rect">
            <a:avLst/>
          </a:prstGeom>
          <a:noFill/>
          <a:ln>
            <a:solidFill>
              <a:schemeClr val="bg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dirty="0">
                <a:ln>
                  <a:noFill/>
                </a:ln>
                <a:solidFill>
                  <a:srgbClr val="70AD47">
                    <a:lumMod val="75000"/>
                  </a:srgbClr>
                </a:solidFill>
                <a:effectLst/>
                <a:uLnTx/>
                <a:uFillTx/>
                <a:latin typeface="Inter" panose="02000503000000020004" pitchFamily="2" charset="0"/>
                <a:ea typeface="Inter" panose="02000503000000020004" pitchFamily="2" charset="0"/>
                <a:cs typeface="Inter" panose="02000503000000020004" pitchFamily="2" charset="0"/>
                <a:sym typeface="Franklin Gothic"/>
              </a:rPr>
              <a:t>Show stopper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u="sng" dirty="0">
              <a:latin typeface="Inter" panose="02000503000000020004" pitchFamily="2" charset="0"/>
              <a:ea typeface="Inter" panose="02000503000000020004" pitchFamily="2" charset="0"/>
              <a:cs typeface="Inter" panose="02000503000000020004" pitchFamily="2" charset="0"/>
            </a:endParaRP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Automated and cost-effective solution for RAM Dump collection</a:t>
            </a:r>
          </a:p>
          <a:p>
            <a:pPr marL="285750" indent="-285750" algn="l">
              <a:buFont typeface="Wingdings" panose="05000000000000000000" pitchFamily="2" charset="2"/>
              <a:buChar char="ü"/>
            </a:pPr>
            <a:r>
              <a:rPr lang="en-US" dirty="0">
                <a:solidFill>
                  <a:schemeClr val="tx1"/>
                </a:solidFill>
                <a:latin typeface="Inter" panose="02000503000000020004" pitchFamily="2" charset="0"/>
                <a:ea typeface="Inter" panose="02000503000000020004" pitchFamily="2" charset="0"/>
                <a:cs typeface="Inter" panose="02000503000000020004" pitchFamily="2" charset="0"/>
              </a:rPr>
              <a:t>Collects RAM dump even from locked systems (version 2.0)</a:t>
            </a:r>
            <a:endPar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endParaRP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LED lights for progress indication</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Process logs for forensic analysis</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Encrypted </a:t>
            </a:r>
            <a:r>
              <a:rPr lang="en-US" dirty="0">
                <a:solidFill>
                  <a:schemeClr val="tx1"/>
                </a:solidFill>
                <a:latin typeface="Inter" panose="02000503000000020004" pitchFamily="2" charset="0"/>
                <a:ea typeface="Inter" panose="02000503000000020004" pitchFamily="2" charset="0"/>
                <a:cs typeface="Inter" panose="02000503000000020004" pitchFamily="2" charset="0"/>
              </a:rPr>
              <a:t>and Compressed </a:t>
            </a: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RAM Dumps to prevent data breaches</a:t>
            </a:r>
          </a:p>
          <a:p>
            <a:pPr marL="285750" indent="-285750" algn="l">
              <a:buFont typeface="Wingdings" panose="05000000000000000000" pitchFamily="2" charset="2"/>
              <a:buChar char="ü"/>
            </a:pPr>
            <a:r>
              <a:rPr lang="en-US" dirty="0">
                <a:solidFill>
                  <a:schemeClr val="tx1"/>
                </a:solidFill>
                <a:latin typeface="Inter" panose="02000503000000020004" pitchFamily="2" charset="0"/>
                <a:ea typeface="Inter" panose="02000503000000020004" pitchFamily="2" charset="0"/>
                <a:cs typeface="Inter" panose="02000503000000020004" pitchFamily="2" charset="0"/>
              </a:rPr>
              <a:t>C</a:t>
            </a: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ontrolling device can revoke access permissions upon unethical usage</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Can collect RAM Dump even in frozen systems</a:t>
            </a:r>
          </a:p>
          <a:p>
            <a:pPr marL="285750" indent="-285750">
              <a:buFont typeface="Wingdings" panose="05000000000000000000" pitchFamily="2" charset="2"/>
              <a:buChar char="ü"/>
            </a:pPr>
            <a:r>
              <a:rPr lang="en-US" dirty="0">
                <a:solidFill>
                  <a:schemeClr val="tx1"/>
                </a:solidFill>
                <a:latin typeface="Inter" panose="02000503000000020004" pitchFamily="2" charset="0"/>
                <a:ea typeface="Inter" panose="02000503000000020004" pitchFamily="2" charset="0"/>
                <a:cs typeface="Inter" panose="02000503000000020004" pitchFamily="2" charset="0"/>
              </a:rPr>
              <a:t>Only allows transfer of RAM dump for added security, blocking all other file types.</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Reduces the risk of data loss or alteration</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Increases efficiency and accuracy of RAM Dump collection</a:t>
            </a:r>
          </a:p>
          <a:p>
            <a:pPr marL="285750" indent="-285750" algn="l">
              <a:buFont typeface="Wingdings" panose="05000000000000000000" pitchFamily="2" charset="2"/>
              <a:buChar char="ü"/>
            </a:pPr>
            <a:r>
              <a:rPr lang="en-US" b="0" i="0" dirty="0">
                <a:solidFill>
                  <a:schemeClr val="tx1"/>
                </a:solidFill>
                <a:effectLst/>
                <a:latin typeface="Inter" panose="02000503000000020004" pitchFamily="2" charset="0"/>
                <a:ea typeface="Inter" panose="02000503000000020004" pitchFamily="2" charset="0"/>
                <a:cs typeface="Inter" panose="02000503000000020004" pitchFamily="2" charset="0"/>
              </a:rPr>
              <a:t>User-friendly and easy to use</a:t>
            </a:r>
          </a:p>
        </p:txBody>
      </p:sp>
      <p:sp>
        <p:nvSpPr>
          <p:cNvPr id="2" name="Google Shape;232;p3">
            <a:extLst>
              <a:ext uri="{FF2B5EF4-FFF2-40B4-BE49-F238E27FC236}">
                <a16:creationId xmlns:a16="http://schemas.microsoft.com/office/drawing/2014/main" id="{BA41302D-A04B-7B97-6C19-66624C29B760}"/>
              </a:ext>
            </a:extLst>
          </p:cNvPr>
          <p:cNvSpPr txBox="1"/>
          <p:nvPr/>
        </p:nvSpPr>
        <p:spPr>
          <a:xfrm>
            <a:off x="268356" y="963814"/>
            <a:ext cx="5512452" cy="1915334"/>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Autofit/>
          </a:bodyPr>
          <a:lstStyle/>
          <a:p>
            <a:pPr marL="228600" marR="0" lvl="0" indent="-228600" algn="l" defTabSz="914400" rtl="0" eaLnBrk="1" fontAlgn="auto" latinLnBrk="0" hangingPunct="1">
              <a:lnSpc>
                <a:spcPct val="90000"/>
              </a:lnSpc>
              <a:spcBef>
                <a:spcPts val="0"/>
              </a:spcBef>
              <a:spcAft>
                <a:spcPts val="1800"/>
              </a:spcAft>
              <a:buClr>
                <a:srgbClr val="E7E6E6"/>
              </a:buClr>
              <a:buSzPts val="1800"/>
              <a:buFont typeface="Arial"/>
              <a:buNone/>
              <a:tabLst/>
              <a:defRPr/>
            </a:pPr>
            <a:r>
              <a:rPr lang="en-US" sz="1800" b="1" u="sng" dirty="0">
                <a:solidFill>
                  <a:srgbClr val="70AD47">
                    <a:lumMod val="75000"/>
                  </a:srgbClr>
                </a:solidFill>
                <a:latin typeface="Inter" panose="02000503000000020004" pitchFamily="2" charset="0"/>
                <a:ea typeface="Inter" panose="02000503000000020004" pitchFamily="2" charset="0"/>
                <a:cs typeface="Inter" panose="02000503000000020004" pitchFamily="2" charset="0"/>
                <a:sym typeface="Franklin Gothic"/>
              </a:rPr>
              <a:t>Version 2.0</a:t>
            </a:r>
            <a:endParaRPr lang="en-IN" b="1" u="sng" dirty="0">
              <a:latin typeface="Inter" panose="02000503000000020004" pitchFamily="2" charset="0"/>
              <a:ea typeface="Inter" panose="02000503000000020004" pitchFamily="2" charset="0"/>
              <a:cs typeface="Inter" panose="02000503000000020004" pitchFamily="2" charset="0"/>
            </a:endParaRP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US" dirty="0">
                <a:latin typeface="Inter" panose="02000503000000020004" pitchFamily="2" charset="0"/>
                <a:ea typeface="Inter" panose="02000503000000020004" pitchFamily="2" charset="0"/>
                <a:cs typeface="Inter" panose="02000503000000020004" pitchFamily="2" charset="0"/>
              </a:rPr>
              <a:t>We will develop another version of the same device using an Arduino which has native DMA (Direct Memory Access) functionality, using which we can create RAM dump of any system without admin privileges. </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IN" dirty="0">
                <a:latin typeface="Inter" panose="02000503000000020004" pitchFamily="2" charset="0"/>
                <a:ea typeface="Inter" panose="02000503000000020004" pitchFamily="2" charset="0"/>
                <a:cs typeface="Inter" panose="02000503000000020004" pitchFamily="2" charset="0"/>
              </a:rPr>
              <a:t>This will include all the features of the first version and can also access the RAM when the system is locked.</a:t>
            </a:r>
          </a:p>
          <a:p>
            <a:pPr marL="285750" marR="0" lvl="0" indent="-285750" algn="just" rtl="0">
              <a:lnSpc>
                <a:spcPct val="90000"/>
              </a:lnSpc>
              <a:spcBef>
                <a:spcPts val="0"/>
              </a:spcBef>
              <a:spcAft>
                <a:spcPts val="0"/>
              </a:spcAft>
              <a:buClr>
                <a:schemeClr val="dk1"/>
              </a:buClr>
              <a:buSzPts val="1600"/>
              <a:buFont typeface="Arial" panose="020B0604020202020204" pitchFamily="34" charset="0"/>
              <a:buChar char="•"/>
            </a:pPr>
            <a:r>
              <a:rPr lang="en-IN" b="1" dirty="0">
                <a:latin typeface="Inter" panose="02000503000000020004" pitchFamily="2" charset="0"/>
                <a:ea typeface="Inter" panose="02000503000000020004" pitchFamily="2" charset="0"/>
                <a:cs typeface="Inter" panose="02000503000000020004" pitchFamily="2" charset="0"/>
              </a:rPr>
              <a:t>Unique use case: </a:t>
            </a:r>
            <a:r>
              <a:rPr lang="en-US" b="0" i="0" dirty="0">
                <a:solidFill>
                  <a:schemeClr val="tx1"/>
                </a:solidFill>
                <a:effectLst/>
                <a:latin typeface="Inter" panose="020B0604020202020204" charset="0"/>
                <a:ea typeface="Inter" panose="020B0604020202020204" charset="0"/>
                <a:cs typeface="Inter" panose="020B0604020202020204" charset="0"/>
              </a:rPr>
              <a:t>Our device provides quick access to RAM in locked systems, saving time for government authorities to hack the system.</a:t>
            </a:r>
            <a:endParaRPr lang="en-IN" b="1" dirty="0">
              <a:latin typeface="Inter" panose="02000503000000020004" pitchFamily="2" charset="0"/>
              <a:ea typeface="Inter" panose="02000503000000020004" pitchFamily="2" charset="0"/>
              <a:cs typeface="Inter" panose="02000503000000020004" pitchFamily="2" charset="0"/>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ü"/>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Team Member Details </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594196977"/>
              </p:ext>
            </p:extLst>
          </p:nvPr>
        </p:nvGraphicFramePr>
        <p:xfrm>
          <a:off x="221908" y="1009338"/>
          <a:ext cx="11687596" cy="3183952"/>
        </p:xfrm>
        <a:graphic>
          <a:graphicData uri="http://schemas.openxmlformats.org/drawingml/2006/table">
            <a:tbl>
              <a:tblPr firstRow="1" bandRow="1">
                <a:tableStyleId>{5C22544A-7EE6-4342-B048-85BDC9FD1C3A}</a:tableStyleId>
              </a:tblPr>
              <a:tblGrid>
                <a:gridCol w="919032">
                  <a:extLst>
                    <a:ext uri="{9D8B030D-6E8A-4147-A177-3AD203B41FA5}">
                      <a16:colId xmlns:a16="http://schemas.microsoft.com/office/drawing/2014/main" val="2824836338"/>
                    </a:ext>
                  </a:extLst>
                </a:gridCol>
                <a:gridCol w="2976832">
                  <a:extLst>
                    <a:ext uri="{9D8B030D-6E8A-4147-A177-3AD203B41FA5}">
                      <a16:colId xmlns:a16="http://schemas.microsoft.com/office/drawing/2014/main" val="648567316"/>
                    </a:ext>
                  </a:extLst>
                </a:gridCol>
                <a:gridCol w="1947933">
                  <a:extLst>
                    <a:ext uri="{9D8B030D-6E8A-4147-A177-3AD203B41FA5}">
                      <a16:colId xmlns:a16="http://schemas.microsoft.com/office/drawing/2014/main" val="414414887"/>
                    </a:ext>
                  </a:extLst>
                </a:gridCol>
                <a:gridCol w="1947933">
                  <a:extLst>
                    <a:ext uri="{9D8B030D-6E8A-4147-A177-3AD203B41FA5}">
                      <a16:colId xmlns:a16="http://schemas.microsoft.com/office/drawing/2014/main" val="3526582794"/>
                    </a:ext>
                  </a:extLst>
                </a:gridCol>
                <a:gridCol w="1545032">
                  <a:extLst>
                    <a:ext uri="{9D8B030D-6E8A-4147-A177-3AD203B41FA5}">
                      <a16:colId xmlns:a16="http://schemas.microsoft.com/office/drawing/2014/main" val="79086586"/>
                    </a:ext>
                  </a:extLst>
                </a:gridCol>
                <a:gridCol w="2350834">
                  <a:extLst>
                    <a:ext uri="{9D8B030D-6E8A-4147-A177-3AD203B41FA5}">
                      <a16:colId xmlns:a16="http://schemas.microsoft.com/office/drawing/2014/main" val="3249055975"/>
                    </a:ext>
                  </a:extLst>
                </a:gridCol>
              </a:tblGrid>
              <a:tr h="629646">
                <a:tc>
                  <a:txBody>
                    <a:bodyPr/>
                    <a:lstStyle/>
                    <a:p>
                      <a:r>
                        <a:rPr lang="en-US" dirty="0"/>
                        <a:t>Sr. No.</a:t>
                      </a:r>
                    </a:p>
                  </a:txBody>
                  <a:tcPr/>
                </a:tc>
                <a:tc>
                  <a:txBody>
                    <a:bodyPr/>
                    <a:lstStyle/>
                    <a:p>
                      <a:r>
                        <a:rPr lang="en-US" dirty="0"/>
                        <a:t>Name of Team Member</a:t>
                      </a:r>
                      <a:r>
                        <a:rPr lang="en-US" baseline="0" dirty="0"/>
                        <a:t> </a:t>
                      </a:r>
                      <a:endParaRPr lang="en-US" dirty="0"/>
                    </a:p>
                  </a:txBody>
                  <a:tcPr/>
                </a:tc>
                <a:tc>
                  <a:txBody>
                    <a:bodyPr/>
                    <a:lstStyle/>
                    <a:p>
                      <a:r>
                        <a:rPr lang="en-US" dirty="0"/>
                        <a:t>Branch</a:t>
                      </a:r>
                      <a:r>
                        <a:rPr lang="en-US" baseline="0" dirty="0"/>
                        <a:t> </a:t>
                      </a:r>
                      <a:r>
                        <a:rPr lang="en-US" sz="1800" dirty="0"/>
                        <a:t>(</a:t>
                      </a:r>
                      <a:r>
                        <a:rPr lang="en-US" sz="1800" dirty="0" err="1"/>
                        <a:t>Btech</a:t>
                      </a:r>
                      <a:r>
                        <a:rPr lang="en-US" sz="1800" dirty="0"/>
                        <a:t>/</a:t>
                      </a:r>
                      <a:r>
                        <a:rPr lang="en-US" sz="1800" dirty="0" err="1"/>
                        <a:t>Mtech</a:t>
                      </a:r>
                      <a:r>
                        <a:rPr lang="en-US" sz="1800" dirty="0"/>
                        <a:t>/PhD </a:t>
                      </a:r>
                      <a:r>
                        <a:rPr lang="en-US" sz="1800" dirty="0" err="1"/>
                        <a:t>etc</a:t>
                      </a:r>
                      <a:r>
                        <a:rPr lang="en-US" sz="1800" dirty="0"/>
                        <a:t>):</a:t>
                      </a:r>
                      <a:endParaRPr lang="en-US" dirty="0"/>
                    </a:p>
                  </a:txBody>
                  <a:tcPr/>
                </a:tc>
                <a:tc>
                  <a:txBody>
                    <a:bodyPr/>
                    <a:lstStyle/>
                    <a:p>
                      <a:r>
                        <a:rPr lang="en-US" sz="1800" dirty="0"/>
                        <a:t>Stream (ECE, CSE </a:t>
                      </a:r>
                      <a:r>
                        <a:rPr lang="en-US" sz="1800" dirty="0" err="1"/>
                        <a:t>etc</a:t>
                      </a:r>
                      <a:r>
                        <a:rPr lang="en-US" sz="1800" dirty="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Year</a:t>
                      </a:r>
                    </a:p>
                    <a:p>
                      <a:endParaRPr lang="en-US" dirty="0"/>
                    </a:p>
                    <a:p>
                      <a:endParaRPr lang="en-US" dirty="0"/>
                    </a:p>
                  </a:txBody>
                  <a:tcPr/>
                </a:tc>
                <a:tc>
                  <a:txBody>
                    <a:bodyPr/>
                    <a:lstStyle/>
                    <a:p>
                      <a:r>
                        <a:rPr lang="en-US" dirty="0"/>
                        <a:t>Position</a:t>
                      </a:r>
                      <a:r>
                        <a:rPr lang="en-US" baseline="0" dirty="0"/>
                        <a:t> in team </a:t>
                      </a:r>
                      <a:r>
                        <a:rPr lang="en-US" sz="1200" baseline="0" dirty="0"/>
                        <a:t>(Team Leader, Front end Developer, Back end Developer, Full Stack, Data base management etc.)</a:t>
                      </a:r>
                      <a:endParaRPr lang="en-US" sz="1200" dirty="0"/>
                    </a:p>
                  </a:txBody>
                  <a:tcPr/>
                </a:tc>
                <a:extLst>
                  <a:ext uri="{0D108BD9-81ED-4DB2-BD59-A6C34878D82A}">
                    <a16:rowId xmlns:a16="http://schemas.microsoft.com/office/drawing/2014/main" val="2093876814"/>
                  </a:ext>
                </a:extLst>
              </a:tr>
              <a:tr h="440752">
                <a:tc>
                  <a:txBody>
                    <a:bodyPr/>
                    <a:lstStyle/>
                    <a:p>
                      <a:r>
                        <a:rPr lang="en-US" dirty="0"/>
                        <a:t>1</a:t>
                      </a:r>
                    </a:p>
                  </a:txBody>
                  <a:tcPr/>
                </a:tc>
                <a:tc>
                  <a:txBody>
                    <a:bodyPr/>
                    <a:lstStyle/>
                    <a:p>
                      <a:r>
                        <a:rPr lang="en-IN" dirty="0"/>
                        <a:t>Shashwat Gupta</a:t>
                      </a:r>
                    </a:p>
                  </a:txBody>
                  <a:tcPr/>
                </a:tc>
                <a:tc>
                  <a:txBody>
                    <a:bodyPr/>
                    <a:lstStyle/>
                    <a:p>
                      <a:r>
                        <a:rPr lang="en-IN" dirty="0"/>
                        <a:t>B.Tech. </a:t>
                      </a:r>
                      <a:endParaRPr lang="en-US" dirty="0"/>
                    </a:p>
                  </a:txBody>
                  <a:tcPr/>
                </a:tc>
                <a:tc>
                  <a:txBody>
                    <a:bodyPr/>
                    <a:lstStyle/>
                    <a:p>
                      <a:r>
                        <a:rPr lang="en-IN" dirty="0"/>
                        <a:t>CSE</a:t>
                      </a:r>
                      <a:endParaRPr lang="en-US" dirty="0"/>
                    </a:p>
                  </a:txBody>
                  <a:tcPr/>
                </a:tc>
                <a:tc>
                  <a:txBody>
                    <a:bodyPr/>
                    <a:lstStyle/>
                    <a:p>
                      <a:r>
                        <a:rPr lang="en-IN" dirty="0"/>
                        <a:t>2</a:t>
                      </a:r>
                      <a:endParaRPr lang="en-US" dirty="0"/>
                    </a:p>
                  </a:txBody>
                  <a:tcPr/>
                </a:tc>
                <a:tc>
                  <a:txBody>
                    <a:bodyPr/>
                    <a:lstStyle/>
                    <a:p>
                      <a:r>
                        <a:rPr lang="en-US" dirty="0"/>
                        <a:t>Team Leader</a:t>
                      </a:r>
                      <a:r>
                        <a:rPr lang="en-US" baseline="0" dirty="0"/>
                        <a:t> </a:t>
                      </a:r>
                      <a:endParaRPr lang="en-US" dirty="0"/>
                    </a:p>
                  </a:txBody>
                  <a:tcPr/>
                </a:tc>
                <a:extLst>
                  <a:ext uri="{0D108BD9-81ED-4DB2-BD59-A6C34878D82A}">
                    <a16:rowId xmlns:a16="http://schemas.microsoft.com/office/drawing/2014/main" val="205475727"/>
                  </a:ext>
                </a:extLst>
              </a:tr>
              <a:tr h="255356">
                <a:tc>
                  <a:txBody>
                    <a:bodyPr/>
                    <a:lstStyle/>
                    <a:p>
                      <a:r>
                        <a:rPr lang="en-US" dirty="0"/>
                        <a:t>2</a:t>
                      </a:r>
                    </a:p>
                  </a:txBody>
                  <a:tcPr/>
                </a:tc>
                <a:tc>
                  <a:txBody>
                    <a:bodyPr/>
                    <a:lstStyle/>
                    <a:p>
                      <a:r>
                        <a:rPr lang="en-IN" dirty="0"/>
                        <a:t>Naman Chawla</a:t>
                      </a:r>
                      <a:endParaRPr lang="en-US" dirty="0"/>
                    </a:p>
                  </a:txBody>
                  <a:tcPr/>
                </a:tc>
                <a:tc>
                  <a:txBody>
                    <a:bodyPr/>
                    <a:lstStyle/>
                    <a:p>
                      <a:r>
                        <a:rPr lang="en-IN" dirty="0"/>
                        <a:t>B.Tech. </a:t>
                      </a:r>
                      <a:endParaRPr lang="en-US" dirty="0"/>
                    </a:p>
                  </a:txBody>
                  <a:tcPr/>
                </a:tc>
                <a:tc>
                  <a:txBody>
                    <a:bodyPr/>
                    <a:lstStyle/>
                    <a:p>
                      <a:r>
                        <a:rPr lang="en-IN" dirty="0"/>
                        <a:t>CSE</a:t>
                      </a:r>
                      <a:endParaRPr lang="en-US" dirty="0"/>
                    </a:p>
                  </a:txBody>
                  <a:tcPr/>
                </a:tc>
                <a:tc>
                  <a:txBody>
                    <a:bodyPr/>
                    <a:lstStyle/>
                    <a:p>
                      <a:r>
                        <a:rPr lang="en-IN" dirty="0"/>
                        <a:t>2</a:t>
                      </a:r>
                      <a:endParaRPr lang="en-US" dirty="0"/>
                    </a:p>
                  </a:txBody>
                  <a:tcPr/>
                </a:tc>
                <a:tc>
                  <a:txBody>
                    <a:bodyPr/>
                    <a:lstStyle/>
                    <a:p>
                      <a:r>
                        <a:rPr lang="en-US" dirty="0"/>
                        <a:t>System Administrator</a:t>
                      </a:r>
                    </a:p>
                  </a:txBody>
                  <a:tcPr/>
                </a:tc>
                <a:extLst>
                  <a:ext uri="{0D108BD9-81ED-4DB2-BD59-A6C34878D82A}">
                    <a16:rowId xmlns:a16="http://schemas.microsoft.com/office/drawing/2014/main" val="2431725522"/>
                  </a:ext>
                </a:extLst>
              </a:tr>
              <a:tr h="255356">
                <a:tc>
                  <a:txBody>
                    <a:bodyPr/>
                    <a:lstStyle/>
                    <a:p>
                      <a:r>
                        <a:rPr lang="en-US" dirty="0"/>
                        <a:t>3</a:t>
                      </a:r>
                    </a:p>
                  </a:txBody>
                  <a:tcPr/>
                </a:tc>
                <a:tc>
                  <a:txBody>
                    <a:bodyPr/>
                    <a:lstStyle/>
                    <a:p>
                      <a:r>
                        <a:rPr lang="en-IN" dirty="0"/>
                        <a:t>Ashutosh Verma</a:t>
                      </a:r>
                      <a:endParaRPr lang="en-US" dirty="0"/>
                    </a:p>
                  </a:txBody>
                  <a:tcPr/>
                </a:tc>
                <a:tc>
                  <a:txBody>
                    <a:bodyPr/>
                    <a:lstStyle/>
                    <a:p>
                      <a:r>
                        <a:rPr lang="en-IN" dirty="0"/>
                        <a:t>B.Tech. </a:t>
                      </a:r>
                      <a:endParaRPr lang="en-US" dirty="0"/>
                    </a:p>
                  </a:txBody>
                  <a:tcPr/>
                </a:tc>
                <a:tc>
                  <a:txBody>
                    <a:bodyPr/>
                    <a:lstStyle/>
                    <a:p>
                      <a:r>
                        <a:rPr lang="en-IN" dirty="0"/>
                        <a:t>CSE </a:t>
                      </a:r>
                      <a:endParaRPr lang="en-US" dirty="0"/>
                    </a:p>
                  </a:txBody>
                  <a:tcPr/>
                </a:tc>
                <a:tc>
                  <a:txBody>
                    <a:bodyPr/>
                    <a:lstStyle/>
                    <a:p>
                      <a:r>
                        <a:rPr lang="en-IN" dirty="0"/>
                        <a:t>2</a:t>
                      </a:r>
                      <a:endParaRPr lang="en-US" dirty="0"/>
                    </a:p>
                  </a:txBody>
                  <a:tcPr/>
                </a:tc>
                <a:tc>
                  <a:txBody>
                    <a:bodyPr/>
                    <a:lstStyle/>
                    <a:p>
                      <a:r>
                        <a:rPr lang="en-US" dirty="0"/>
                        <a:t>Core Developer</a:t>
                      </a:r>
                    </a:p>
                  </a:txBody>
                  <a:tcPr/>
                </a:tc>
                <a:extLst>
                  <a:ext uri="{0D108BD9-81ED-4DB2-BD59-A6C34878D82A}">
                    <a16:rowId xmlns:a16="http://schemas.microsoft.com/office/drawing/2014/main" val="1999168005"/>
                  </a:ext>
                </a:extLst>
              </a:tr>
              <a:tr h="255356">
                <a:tc>
                  <a:txBody>
                    <a:bodyPr/>
                    <a:lstStyle/>
                    <a:p>
                      <a:r>
                        <a:rPr lang="en-US" dirty="0"/>
                        <a:t>4</a:t>
                      </a:r>
                    </a:p>
                  </a:txBody>
                  <a:tcPr/>
                </a:tc>
                <a:tc>
                  <a:txBody>
                    <a:bodyPr/>
                    <a:lstStyle/>
                    <a:p>
                      <a:r>
                        <a:rPr lang="en-IN" dirty="0"/>
                        <a:t>Kunal Mishra</a:t>
                      </a:r>
                      <a:endParaRPr lang="en-US" dirty="0"/>
                    </a:p>
                  </a:txBody>
                  <a:tcPr/>
                </a:tc>
                <a:tc>
                  <a:txBody>
                    <a:bodyPr/>
                    <a:lstStyle/>
                    <a:p>
                      <a:r>
                        <a:rPr lang="en-IN" dirty="0"/>
                        <a:t>B.Tech. </a:t>
                      </a:r>
                      <a:endParaRPr lang="en-US" dirty="0"/>
                    </a:p>
                  </a:txBody>
                  <a:tcPr/>
                </a:tc>
                <a:tc>
                  <a:txBody>
                    <a:bodyPr/>
                    <a:lstStyle/>
                    <a:p>
                      <a:r>
                        <a:rPr lang="en-IN" dirty="0"/>
                        <a:t>CSE </a:t>
                      </a:r>
                      <a:endParaRPr lang="en-US" dirty="0"/>
                    </a:p>
                  </a:txBody>
                  <a:tcPr/>
                </a:tc>
                <a:tc>
                  <a:txBody>
                    <a:bodyPr/>
                    <a:lstStyle/>
                    <a:p>
                      <a:r>
                        <a:rPr lang="en-IN" dirty="0"/>
                        <a:t>2</a:t>
                      </a:r>
                      <a:endParaRPr lang="en-US" dirty="0"/>
                    </a:p>
                  </a:txBody>
                  <a:tcPr/>
                </a:tc>
                <a:tc>
                  <a:txBody>
                    <a:bodyPr/>
                    <a:lstStyle/>
                    <a:p>
                      <a:r>
                        <a:rPr lang="en-US" dirty="0"/>
                        <a:t>Hardware Engineer</a:t>
                      </a:r>
                    </a:p>
                  </a:txBody>
                  <a:tcPr/>
                </a:tc>
                <a:extLst>
                  <a:ext uri="{0D108BD9-81ED-4DB2-BD59-A6C34878D82A}">
                    <a16:rowId xmlns:a16="http://schemas.microsoft.com/office/drawing/2014/main" val="429007208"/>
                  </a:ext>
                </a:extLst>
              </a:tr>
              <a:tr h="255356">
                <a:tc>
                  <a:txBody>
                    <a:bodyPr/>
                    <a:lstStyle/>
                    <a:p>
                      <a:r>
                        <a:rPr lang="en-US" dirty="0"/>
                        <a:t>5</a:t>
                      </a:r>
                    </a:p>
                  </a:txBody>
                  <a:tcPr/>
                </a:tc>
                <a:tc>
                  <a:txBody>
                    <a:bodyPr/>
                    <a:lstStyle/>
                    <a:p>
                      <a:r>
                        <a:rPr lang="en-IN" dirty="0" err="1"/>
                        <a:t>Tanish</a:t>
                      </a:r>
                      <a:r>
                        <a:rPr lang="en-IN" dirty="0"/>
                        <a:t> Mishra</a:t>
                      </a:r>
                      <a:endParaRPr lang="en-US" dirty="0"/>
                    </a:p>
                  </a:txBody>
                  <a:tcPr/>
                </a:tc>
                <a:tc>
                  <a:txBody>
                    <a:bodyPr/>
                    <a:lstStyle/>
                    <a:p>
                      <a:r>
                        <a:rPr lang="en-IN" dirty="0"/>
                        <a:t>B.Tech. </a:t>
                      </a:r>
                      <a:endParaRPr lang="en-US" dirty="0"/>
                    </a:p>
                  </a:txBody>
                  <a:tcPr/>
                </a:tc>
                <a:tc>
                  <a:txBody>
                    <a:bodyPr/>
                    <a:lstStyle/>
                    <a:p>
                      <a:r>
                        <a:rPr lang="en-IN" dirty="0"/>
                        <a:t>CSE</a:t>
                      </a:r>
                      <a:endParaRPr lang="en-US" dirty="0"/>
                    </a:p>
                  </a:txBody>
                  <a:tcPr/>
                </a:tc>
                <a:tc>
                  <a:txBody>
                    <a:bodyPr/>
                    <a:lstStyle/>
                    <a:p>
                      <a:r>
                        <a:rPr lang="en-IN" dirty="0"/>
                        <a:t>1</a:t>
                      </a:r>
                      <a:endParaRPr lang="en-US" dirty="0"/>
                    </a:p>
                  </a:txBody>
                  <a:tcPr/>
                </a:tc>
                <a:tc>
                  <a:txBody>
                    <a:bodyPr/>
                    <a:lstStyle/>
                    <a:p>
                      <a:r>
                        <a:rPr lang="en-US" dirty="0"/>
                        <a:t>DevOps Engineer</a:t>
                      </a:r>
                    </a:p>
                  </a:txBody>
                  <a:tcPr/>
                </a:tc>
                <a:extLst>
                  <a:ext uri="{0D108BD9-81ED-4DB2-BD59-A6C34878D82A}">
                    <a16:rowId xmlns:a16="http://schemas.microsoft.com/office/drawing/2014/main" val="1653030234"/>
                  </a:ext>
                </a:extLst>
              </a:tr>
              <a:tr h="255356">
                <a:tc>
                  <a:txBody>
                    <a:bodyPr/>
                    <a:lstStyle/>
                    <a:p>
                      <a:r>
                        <a:rPr lang="en-US" dirty="0"/>
                        <a:t>6</a:t>
                      </a:r>
                    </a:p>
                  </a:txBody>
                  <a:tcPr/>
                </a:tc>
                <a:tc>
                  <a:txBody>
                    <a:bodyPr/>
                    <a:lstStyle/>
                    <a:p>
                      <a:r>
                        <a:rPr lang="en-IN" dirty="0"/>
                        <a:t>Anshika Gupta</a:t>
                      </a:r>
                      <a:endParaRPr lang="en-US" dirty="0"/>
                    </a:p>
                  </a:txBody>
                  <a:tcPr/>
                </a:tc>
                <a:tc>
                  <a:txBody>
                    <a:bodyPr/>
                    <a:lstStyle/>
                    <a:p>
                      <a:r>
                        <a:rPr lang="en-IN" dirty="0"/>
                        <a:t>B.Tech.</a:t>
                      </a:r>
                      <a:endParaRPr lang="en-US" dirty="0"/>
                    </a:p>
                  </a:txBody>
                  <a:tcPr/>
                </a:tc>
                <a:tc>
                  <a:txBody>
                    <a:bodyPr/>
                    <a:lstStyle/>
                    <a:p>
                      <a:r>
                        <a:rPr lang="en-IN" dirty="0"/>
                        <a:t>CSE</a:t>
                      </a:r>
                      <a:endParaRPr lang="en-US" dirty="0"/>
                    </a:p>
                  </a:txBody>
                  <a:tcPr/>
                </a:tc>
                <a:tc>
                  <a:txBody>
                    <a:bodyPr/>
                    <a:lstStyle/>
                    <a:p>
                      <a:r>
                        <a:rPr lang="en-IN" dirty="0"/>
                        <a:t>2</a:t>
                      </a:r>
                      <a:endParaRPr lang="en-US" dirty="0"/>
                    </a:p>
                  </a:txBody>
                  <a:tcPr/>
                </a:tc>
                <a:tc>
                  <a:txBody>
                    <a:bodyPr/>
                    <a:lstStyle/>
                    <a:p>
                      <a:r>
                        <a:rPr lang="en-US" dirty="0"/>
                        <a:t>Researcher</a:t>
                      </a:r>
                    </a:p>
                  </a:txBody>
                  <a:tcPr/>
                </a:tc>
                <a:extLst>
                  <a:ext uri="{0D108BD9-81ED-4DB2-BD59-A6C34878D82A}">
                    <a16:rowId xmlns:a16="http://schemas.microsoft.com/office/drawing/2014/main" val="20419242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98753806"/>
              </p:ext>
            </p:extLst>
          </p:nvPr>
        </p:nvGraphicFramePr>
        <p:xfrm>
          <a:off x="221909" y="5259966"/>
          <a:ext cx="11687594" cy="13817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72199">
                  <a:extLst>
                    <a:ext uri="{9D8B030D-6E8A-4147-A177-3AD203B41FA5}">
                      <a16:colId xmlns:a16="http://schemas.microsoft.com/office/drawing/2014/main" val="648567316"/>
                    </a:ext>
                  </a:extLst>
                </a:gridCol>
                <a:gridCol w="233751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70840">
                <a:tc>
                  <a:txBody>
                    <a:bodyPr/>
                    <a:lstStyle/>
                    <a:p>
                      <a:r>
                        <a:rPr lang="en-US" dirty="0"/>
                        <a:t>Sr. No.</a:t>
                      </a:r>
                    </a:p>
                  </a:txBody>
                  <a:tcPr/>
                </a:tc>
                <a:tc>
                  <a:txBody>
                    <a:bodyPr/>
                    <a:lstStyle/>
                    <a:p>
                      <a:r>
                        <a:rPr lang="en-US" dirty="0"/>
                        <a:t>Name of Mentor </a:t>
                      </a:r>
                    </a:p>
                  </a:txBody>
                  <a:tcPr/>
                </a:tc>
                <a:tc>
                  <a:txBody>
                    <a:bodyPr/>
                    <a:lstStyle/>
                    <a:p>
                      <a:r>
                        <a:rPr lang="en-US" sz="1800" dirty="0"/>
                        <a:t>Category </a:t>
                      </a:r>
                      <a:r>
                        <a:rPr lang="en-US" sz="1600" dirty="0"/>
                        <a:t>(Academic/Industry): </a:t>
                      </a:r>
                    </a:p>
                  </a:txBody>
                  <a:tcPr/>
                </a:tc>
                <a:tc>
                  <a:txBody>
                    <a:bodyPr/>
                    <a:lstStyle/>
                    <a:p>
                      <a:r>
                        <a:rPr lang="en-US" sz="1800" dirty="0"/>
                        <a:t>Expertise </a:t>
                      </a:r>
                      <a:r>
                        <a:rPr lang="en-US" sz="1400" dirty="0"/>
                        <a:t>(AI/ML/</a:t>
                      </a:r>
                      <a:r>
                        <a:rPr lang="en-US" sz="1400" dirty="0" err="1"/>
                        <a:t>Blockchain</a:t>
                      </a:r>
                      <a:r>
                        <a:rPr lang="en-US" sz="1400" dirty="0"/>
                        <a:t> </a:t>
                      </a:r>
                      <a:r>
                        <a:rPr lang="en-US" sz="1400" dirty="0" err="1"/>
                        <a:t>etc</a:t>
                      </a:r>
                      <a:r>
                        <a:rPr lang="en-US" sz="1400" dirty="0"/>
                        <a:t>):</a:t>
                      </a:r>
                      <a:r>
                        <a:rPr lang="en-US" sz="1800" dirty="0"/>
                        <a:t> </a:t>
                      </a:r>
                      <a:endParaRPr lang="en-US" dirty="0"/>
                    </a:p>
                  </a:txBody>
                  <a:tcPr/>
                </a:tc>
                <a:tc>
                  <a:txBody>
                    <a:bodyPr/>
                    <a:lstStyle/>
                    <a:p>
                      <a:r>
                        <a:rPr lang="en-US" sz="1800" dirty="0"/>
                        <a:t>Domain Experience  </a:t>
                      </a:r>
                      <a:r>
                        <a:rPr lang="en-US" sz="1600" dirty="0"/>
                        <a:t>(in Years )</a:t>
                      </a:r>
                    </a:p>
                  </a:txBody>
                  <a:tcPr/>
                </a:tc>
                <a:extLst>
                  <a:ext uri="{0D108BD9-81ED-4DB2-BD59-A6C34878D82A}">
                    <a16:rowId xmlns:a16="http://schemas.microsoft.com/office/drawing/2014/main" val="2093876814"/>
                  </a:ext>
                </a:extLst>
              </a:tr>
              <a:tr h="370840">
                <a:tc>
                  <a:txBody>
                    <a:bodyPr/>
                    <a:lstStyle/>
                    <a:p>
                      <a:r>
                        <a:rPr lang="en-US" dirty="0"/>
                        <a:t>1</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5475727"/>
                  </a:ext>
                </a:extLst>
              </a:tr>
              <a:tr h="370840">
                <a:tc>
                  <a:txBody>
                    <a:bodyPr/>
                    <a:lstStyle/>
                    <a:p>
                      <a:r>
                        <a:rPr lang="en-US" dirty="0"/>
                        <a:t>2</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31725522"/>
                  </a:ext>
                </a:extLst>
              </a:tr>
            </a:tbl>
          </a:graphicData>
        </a:graphic>
      </p:graphicFrame>
      <p:sp>
        <p:nvSpPr>
          <p:cNvPr id="7" name="Google Shape;237;p4"/>
          <p:cNvSpPr txBox="1">
            <a:spLocks/>
          </p:cNvSpPr>
          <p:nvPr/>
        </p:nvSpPr>
        <p:spPr>
          <a:xfrm>
            <a:off x="221908" y="4520051"/>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Team Mentor/s Details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Minimalist Grayscale Pitch Deck XL by Slidesgo</Template>
  <TotalTime>1054</TotalTime>
  <Words>896</Words>
  <Application>Microsoft Office PowerPoint</Application>
  <PresentationFormat>Widescreen</PresentationFormat>
  <Paragraphs>102</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Open Sans</vt:lpstr>
      <vt:lpstr>Calibri Light</vt:lpstr>
      <vt:lpstr>Arial</vt:lpstr>
      <vt:lpstr>Times New Roman</vt:lpstr>
      <vt:lpstr>Inter</vt:lpstr>
      <vt:lpstr>Franklin Gothic</vt:lpstr>
      <vt:lpstr>Libre Franklin</vt:lpstr>
      <vt:lpstr>Calibri</vt:lpstr>
      <vt:lpstr>Wingdings</vt:lpstr>
      <vt:lpstr>Office Theme</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SHASHWAT GUPTA</cp:lastModifiedBy>
  <cp:revision>31</cp:revision>
  <dcterms:created xsi:type="dcterms:W3CDTF">2022-02-11T07:14:46Z</dcterms:created>
  <dcterms:modified xsi:type="dcterms:W3CDTF">2023-04-09T15:53:16Z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