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Franklin Gothic" panose="020B0604020202020204" charset="0"/>
      <p:bold r:id="rId13"/>
    </p:embeddedFont>
    <p:embeddedFont>
      <p:font typeface="Inter" panose="020B0604020202020204" charset="0"/>
      <p:regular r:id="rId14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622" autoAdjust="0"/>
  </p:normalViewPr>
  <p:slideViewPr>
    <p:cSldViewPr snapToGrid="0">
      <p:cViewPr varScale="1">
        <p:scale>
          <a:sx n="72" d="100"/>
          <a:sy n="72" d="100"/>
        </p:scale>
        <p:origin x="99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3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73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576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20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97687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722447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74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63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576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101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26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13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707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7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pta-Shashwat/localhost-KVH-01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rive.google.com/drive/u/3/folders/1_AidMEW5owlb3AkMbL38CbtY5nVlgWAj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527964" y="423933"/>
            <a:ext cx="5902036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27964" y="1707972"/>
            <a:ext cx="6341482" cy="439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PSID: </a:t>
            </a:r>
            <a:r>
              <a:rPr lang="en-US" b="0" i="0" dirty="0">
                <a:solidFill>
                  <a:srgbClr val="212529"/>
                </a:solidFill>
                <a:effectLst/>
                <a:latin typeface="Franklin Gothic" panose="020B0604020202020204" charset="0"/>
              </a:rPr>
              <a:t>KVH-010</a:t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Franklin Gothic" panose="020B0604020202020204" charset="0"/>
              </a:rPr>
              <a:t>RAM dump collection tool</a:t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 panose="020B0604020202020204" charset="0"/>
                <a:ea typeface="Open Sans" panose="020B0606030504020204" pitchFamily="34" charset="0"/>
                <a:cs typeface="Open Sans" panose="020B0606030504020204" pitchFamily="34" charset="0"/>
                <a:sym typeface="Franklin Gothic"/>
              </a:rPr>
              <a:t>Local-Host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ranklin Gothic"/>
              </a:rPr>
              <a:t>	</a:t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Shashwat Gupta</a:t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 panose="020B0604020202020204" charset="0"/>
                <a:ea typeface="Open Sans" panose="020B0606030504020204" pitchFamily="34" charset="0"/>
                <a:cs typeface="Open Sans" panose="020B0606030504020204" pitchFamily="34" charset="0"/>
                <a:sym typeface="Franklin Gothic"/>
              </a:rPr>
              <a:t>Amity University Lucknow Campus</a:t>
            </a:r>
            <a:endParaRPr lang="en-US" b="1" dirty="0">
              <a:solidFill>
                <a:schemeClr val="tx1"/>
              </a:solidFill>
              <a:latin typeface="Franklin Gothic" panose="020B0604020202020204" charset="0"/>
              <a:ea typeface="Open Sans" panose="020B0606030504020204" pitchFamily="34" charset="0"/>
              <a:cs typeface="Open Sans" panose="020B0606030504020204" pitchFamily="34" charset="0"/>
              <a:sym typeface="Franklin Gothic"/>
            </a:endParaRPr>
          </a:p>
          <a:p>
            <a:pPr marL="0" indent="0">
              <a:lnSpc>
                <a:spcPct val="10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Description: </a:t>
            </a:r>
            <a:r>
              <a:rPr lang="en-US" b="0" i="0" dirty="0">
                <a:solidFill>
                  <a:srgbClr val="212529"/>
                </a:solidFill>
                <a:effectLst/>
                <a:latin typeface="Franklin Gothic" panose="020B0604020202020204" charset="0"/>
              </a:rPr>
              <a:t>Design and develop a technological solution that can collect RAM Dump from any Windows, Linux or Mac based operating system. The solution may be in the form of an Auto-Executable/Lite Version that can be run/executed from any USB storage device without installation at the target computer system.</a:t>
            </a:r>
            <a:endParaRPr lang="en-US" b="1"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b="1" dirty="0">
              <a:solidFill>
                <a:schemeClr val="accent6">
                  <a:lumMod val="75000"/>
                </a:schemeClr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75FB72-210E-6F5E-A279-FE606DB221E3}"/>
              </a:ext>
            </a:extLst>
          </p:cNvPr>
          <p:cNvGrpSpPr/>
          <p:nvPr/>
        </p:nvGrpSpPr>
        <p:grpSpPr>
          <a:xfrm>
            <a:off x="0" y="1018309"/>
            <a:ext cx="4817273" cy="5839691"/>
            <a:chOff x="0" y="1018309"/>
            <a:chExt cx="4817273" cy="583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756CA3-FB09-63F1-4E00-830287155EAA}"/>
                </a:ext>
              </a:extLst>
            </p:cNvPr>
            <p:cNvSpPr/>
            <p:nvPr/>
          </p:nvSpPr>
          <p:spPr>
            <a:xfrm rot="2657853">
              <a:off x="1187678" y="5406469"/>
              <a:ext cx="3629595" cy="1301275"/>
            </a:xfrm>
            <a:custGeom>
              <a:avLst/>
              <a:gdLst>
                <a:gd name="connsiteX0" fmla="*/ 0 w 3629595"/>
                <a:gd name="connsiteY0" fmla="*/ 0 h 1301275"/>
                <a:gd name="connsiteX1" fmla="*/ 3629595 w 3629595"/>
                <a:gd name="connsiteY1" fmla="*/ 0 h 1301275"/>
                <a:gd name="connsiteX2" fmla="*/ 3629595 w 3629595"/>
                <a:gd name="connsiteY2" fmla="*/ 1301275 h 1301275"/>
                <a:gd name="connsiteX3" fmla="*/ 0 w 3629595"/>
                <a:gd name="connsiteY3" fmla="*/ 1301275 h 1301275"/>
                <a:gd name="connsiteX4" fmla="*/ 0 w 3629595"/>
                <a:gd name="connsiteY4" fmla="*/ 0 h 1301275"/>
                <a:gd name="connsiteX0" fmla="*/ 0 w 3629595"/>
                <a:gd name="connsiteY0" fmla="*/ 0 h 1301275"/>
                <a:gd name="connsiteX1" fmla="*/ 3629595 w 3629595"/>
                <a:gd name="connsiteY1" fmla="*/ 0 h 1301275"/>
                <a:gd name="connsiteX2" fmla="*/ 2303679 w 3629595"/>
                <a:gd name="connsiteY2" fmla="*/ 1286758 h 1301275"/>
                <a:gd name="connsiteX3" fmla="*/ 0 w 3629595"/>
                <a:gd name="connsiteY3" fmla="*/ 1301275 h 1301275"/>
                <a:gd name="connsiteX4" fmla="*/ 0 w 3629595"/>
                <a:gd name="connsiteY4" fmla="*/ 0 h 1301275"/>
                <a:gd name="connsiteX0" fmla="*/ 0 w 3629595"/>
                <a:gd name="connsiteY0" fmla="*/ 0 h 1301275"/>
                <a:gd name="connsiteX1" fmla="*/ 3629595 w 3629595"/>
                <a:gd name="connsiteY1" fmla="*/ 0 h 1301275"/>
                <a:gd name="connsiteX2" fmla="*/ 2260586 w 3629595"/>
                <a:gd name="connsiteY2" fmla="*/ 1285754 h 1301275"/>
                <a:gd name="connsiteX3" fmla="*/ 0 w 3629595"/>
                <a:gd name="connsiteY3" fmla="*/ 1301275 h 1301275"/>
                <a:gd name="connsiteX4" fmla="*/ 0 w 3629595"/>
                <a:gd name="connsiteY4" fmla="*/ 0 h 1301275"/>
                <a:gd name="connsiteX0" fmla="*/ 0 w 3629595"/>
                <a:gd name="connsiteY0" fmla="*/ 0 h 1301275"/>
                <a:gd name="connsiteX1" fmla="*/ 3629595 w 3629595"/>
                <a:gd name="connsiteY1" fmla="*/ 0 h 1301275"/>
                <a:gd name="connsiteX2" fmla="*/ 2303688 w 3629595"/>
                <a:gd name="connsiteY2" fmla="*/ 1286283 h 1301275"/>
                <a:gd name="connsiteX3" fmla="*/ 0 w 3629595"/>
                <a:gd name="connsiteY3" fmla="*/ 1301275 h 1301275"/>
                <a:gd name="connsiteX4" fmla="*/ 0 w 3629595"/>
                <a:gd name="connsiteY4" fmla="*/ 0 h 130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9595" h="1301275">
                  <a:moveTo>
                    <a:pt x="0" y="0"/>
                  </a:moveTo>
                  <a:lnTo>
                    <a:pt x="3629595" y="0"/>
                  </a:lnTo>
                  <a:lnTo>
                    <a:pt x="2303688" y="1286283"/>
                  </a:lnTo>
                  <a:lnTo>
                    <a:pt x="0" y="130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BE0FAC79-00AC-3E7B-77EA-8E31F1F4DA38}"/>
                </a:ext>
              </a:extLst>
            </p:cNvPr>
            <p:cNvSpPr/>
            <p:nvPr/>
          </p:nvSpPr>
          <p:spPr>
            <a:xfrm>
              <a:off x="0" y="4374573"/>
              <a:ext cx="2597726" cy="2483427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B818B24-5AC1-7B00-84E1-35F5494EC564}"/>
                </a:ext>
              </a:extLst>
            </p:cNvPr>
            <p:cNvSpPr/>
            <p:nvPr/>
          </p:nvSpPr>
          <p:spPr>
            <a:xfrm rot="5400000">
              <a:off x="-815686" y="1833995"/>
              <a:ext cx="3356264" cy="1724892"/>
            </a:xfrm>
            <a:prstGeom prst="triangle">
              <a:avLst>
                <a:gd name="adj" fmla="val 504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 descr="HackShield CU - Hackathon at Chandigarh University">
            <a:extLst>
              <a:ext uri="{FF2B5EF4-FFF2-40B4-BE49-F238E27FC236}">
                <a16:creationId xmlns:a16="http://schemas.microsoft.com/office/drawing/2014/main" id="{E2E1796E-880C-E698-AA4C-504E8F182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 b="37335"/>
          <a:stretch/>
        </p:blipFill>
        <p:spPr bwMode="auto">
          <a:xfrm>
            <a:off x="862446" y="423933"/>
            <a:ext cx="4086892" cy="17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6C3B526-F368-35B0-1BC8-4BC9E61112BB}"/>
              </a:ext>
            </a:extLst>
          </p:cNvPr>
          <p:cNvGrpSpPr/>
          <p:nvPr/>
        </p:nvGrpSpPr>
        <p:grpSpPr>
          <a:xfrm>
            <a:off x="0" y="4447309"/>
            <a:ext cx="1943476" cy="2410691"/>
            <a:chOff x="0" y="1018309"/>
            <a:chExt cx="4707902" cy="5839691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C346639C-43CC-F37A-1871-5F8AD16F7B29}"/>
                </a:ext>
              </a:extLst>
            </p:cNvPr>
            <p:cNvSpPr/>
            <p:nvPr/>
          </p:nvSpPr>
          <p:spPr>
            <a:xfrm rot="2619921">
              <a:off x="1078307" y="5447616"/>
              <a:ext cx="3629595" cy="1301275"/>
            </a:xfrm>
            <a:custGeom>
              <a:avLst/>
              <a:gdLst>
                <a:gd name="connsiteX0" fmla="*/ 0 w 3629595"/>
                <a:gd name="connsiteY0" fmla="*/ 0 h 1301275"/>
                <a:gd name="connsiteX1" fmla="*/ 3629595 w 3629595"/>
                <a:gd name="connsiteY1" fmla="*/ 0 h 1301275"/>
                <a:gd name="connsiteX2" fmla="*/ 3629595 w 3629595"/>
                <a:gd name="connsiteY2" fmla="*/ 1301275 h 1301275"/>
                <a:gd name="connsiteX3" fmla="*/ 0 w 3629595"/>
                <a:gd name="connsiteY3" fmla="*/ 1301275 h 1301275"/>
                <a:gd name="connsiteX4" fmla="*/ 0 w 3629595"/>
                <a:gd name="connsiteY4" fmla="*/ 0 h 1301275"/>
                <a:gd name="connsiteX0" fmla="*/ 0 w 3629595"/>
                <a:gd name="connsiteY0" fmla="*/ 0 h 1301275"/>
                <a:gd name="connsiteX1" fmla="*/ 3629595 w 3629595"/>
                <a:gd name="connsiteY1" fmla="*/ 0 h 1301275"/>
                <a:gd name="connsiteX2" fmla="*/ 2303679 w 3629595"/>
                <a:gd name="connsiteY2" fmla="*/ 1286758 h 1301275"/>
                <a:gd name="connsiteX3" fmla="*/ 0 w 3629595"/>
                <a:gd name="connsiteY3" fmla="*/ 1301275 h 1301275"/>
                <a:gd name="connsiteX4" fmla="*/ 0 w 3629595"/>
                <a:gd name="connsiteY4" fmla="*/ 0 h 1301275"/>
                <a:gd name="connsiteX0" fmla="*/ 0 w 3629595"/>
                <a:gd name="connsiteY0" fmla="*/ 0 h 1301275"/>
                <a:gd name="connsiteX1" fmla="*/ 3629595 w 3629595"/>
                <a:gd name="connsiteY1" fmla="*/ 0 h 1301275"/>
                <a:gd name="connsiteX2" fmla="*/ 2260586 w 3629595"/>
                <a:gd name="connsiteY2" fmla="*/ 1285754 h 1301275"/>
                <a:gd name="connsiteX3" fmla="*/ 0 w 3629595"/>
                <a:gd name="connsiteY3" fmla="*/ 1301275 h 1301275"/>
                <a:gd name="connsiteX4" fmla="*/ 0 w 3629595"/>
                <a:gd name="connsiteY4" fmla="*/ 0 h 130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9595" h="1301275">
                  <a:moveTo>
                    <a:pt x="0" y="0"/>
                  </a:moveTo>
                  <a:lnTo>
                    <a:pt x="3629595" y="0"/>
                  </a:lnTo>
                  <a:lnTo>
                    <a:pt x="2260586" y="1285754"/>
                  </a:lnTo>
                  <a:lnTo>
                    <a:pt x="0" y="130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C1197B0E-90AB-D94B-0A78-6293DFC2CCF0}"/>
                </a:ext>
              </a:extLst>
            </p:cNvPr>
            <p:cNvSpPr/>
            <p:nvPr/>
          </p:nvSpPr>
          <p:spPr>
            <a:xfrm>
              <a:off x="0" y="4374573"/>
              <a:ext cx="2597726" cy="2483427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4E64AD6-4472-0CA6-7818-DCAF6D5195BB}"/>
                </a:ext>
              </a:extLst>
            </p:cNvPr>
            <p:cNvSpPr/>
            <p:nvPr/>
          </p:nvSpPr>
          <p:spPr>
            <a:xfrm rot="5400000">
              <a:off x="-815686" y="1833995"/>
              <a:ext cx="3356264" cy="1724892"/>
            </a:xfrm>
            <a:prstGeom prst="triangle">
              <a:avLst>
                <a:gd name="adj" fmla="val 504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466922" y="66536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Idea/Approach Details</a:t>
            </a:r>
            <a:endParaRPr sz="3600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63816" y="722481"/>
            <a:ext cx="6993081" cy="56229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1" indent="-285750" algn="just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Problem: Lack of a software solution that can collect RAM Dump from any Windows, Linux or Mac based operating system without human intervention.</a:t>
            </a: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 </a:t>
            </a: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Our solution can automatically detect the OS of the target system and generate the RAM Dump accordingly.</a:t>
            </a: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We have created a </a:t>
            </a:r>
            <a:r>
              <a:rPr lang="en-US" sz="1400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fully automated </a:t>
            </a: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pipeline which </a:t>
            </a:r>
            <a:r>
              <a:rPr lang="en-US" sz="1400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does not require any human intervention.</a:t>
            </a:r>
            <a:endParaRPr lang="en-US" sz="1400" b="0" i="0" dirty="0">
              <a:effectLst/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It runs in the background and can collect the dump even if the system  screen is frozen.</a:t>
            </a: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It uses an </a:t>
            </a:r>
            <a:r>
              <a:rPr lang="en-US" sz="1400" b="1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Arduino</a:t>
            </a: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for auto-running scripts and a </a:t>
            </a:r>
            <a:r>
              <a:rPr lang="en-US" sz="1400" b="1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pen drive </a:t>
            </a: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to store the RAM Dump</a:t>
            </a: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.</a:t>
            </a: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Our solution also creates process logs for forensic analysis and encrypts the RAM Dump to prevent data breaches in case the pen drive is lost/stolen.</a:t>
            </a:r>
            <a:endParaRPr lang="en-US" sz="1400" b="0" i="0" dirty="0">
              <a:solidFill>
                <a:srgbClr val="D1D5DB"/>
              </a:solidFill>
              <a:effectLst/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ts val="1800"/>
              <a:buNone/>
              <a:tabLst>
                <a:tab pos="177800" algn="l"/>
              </a:tabLst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PROCEDURE:</a:t>
            </a: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Most people tend to use Raspberry pi when running the same script on different OSs.</a:t>
            </a: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Our solution involves intelligent usage of an Arduino's digital pins for OS detection and script injection making it </a:t>
            </a:r>
            <a:r>
              <a:rPr lang="en-US" sz="1400" b="1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highly cost effective</a:t>
            </a: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.</a:t>
            </a: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Based on the HIGH/LOW states of the digital pins, the OS-specific RAM Dump script gets executed.</a:t>
            </a:r>
            <a:endParaRPr lang="en-US" sz="1400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LED lights indicate the progress of the collection, and a final LED light indicates the completion of the RAM Dump transmission.</a:t>
            </a: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The dump is then saved to a pen drive for analysis on another system.</a:t>
            </a: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The dump is saved in encrypted format to prevent unauthorized access.</a:t>
            </a: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Process logs are created along the way.</a:t>
            </a:r>
          </a:p>
          <a:p>
            <a:pPr marL="285750" lvl="1" indent="-28575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tabLst>
                <a:tab pos="177800" algn="l"/>
              </a:tabLst>
            </a:pP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In case of frozen system screen, a LED light will indicate the completion of RAM dump transmission.</a:t>
            </a:r>
          </a:p>
        </p:txBody>
      </p:sp>
      <p:sp>
        <p:nvSpPr>
          <p:cNvPr id="222" name="Google Shape;222;p2"/>
          <p:cNvSpPr txBox="1"/>
          <p:nvPr/>
        </p:nvSpPr>
        <p:spPr>
          <a:xfrm>
            <a:off x="7518543" y="3898220"/>
            <a:ext cx="4396410" cy="2680941"/>
          </a:xfrm>
          <a:prstGeom prst="rect">
            <a:avLst/>
          </a:prstGeom>
          <a:noFill/>
          <a:ln w="9525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   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Technology Stack:</a:t>
            </a:r>
            <a:endParaRPr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285750" marR="0" lvl="0" indent="-1031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Programming Languages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– C/C++</a:t>
            </a:r>
          </a:p>
          <a:p>
            <a:pPr marL="339725" marR="0" lvl="0" indent="-15716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Bash scripting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- For creating bash scripts</a:t>
            </a:r>
          </a:p>
          <a:p>
            <a:pPr marL="233363" marR="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Digital Forensic Tools –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such as: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winpmem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and  		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avml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for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ramdump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collection</a:t>
            </a:r>
          </a:p>
          <a:p>
            <a:pPr marL="339725" marR="0" lvl="0" indent="-15716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  <a:sym typeface="Libre Franklin"/>
              </a:rPr>
              <a:t>Ducky Script –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  <a:sym typeface="Libre Franklin"/>
              </a:rPr>
              <a:t>For sending keystrokes to 	                system</a:t>
            </a:r>
            <a:endParaRPr lang="en-IN" sz="1600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  <a:sym typeface="Libre Frankli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48D1CA-D7B5-BBD1-BE0E-37B6C5BAF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" t="4390" r="4159" b="5598"/>
          <a:stretch/>
        </p:blipFill>
        <p:spPr bwMode="auto">
          <a:xfrm>
            <a:off x="7297605" y="0"/>
            <a:ext cx="4838286" cy="37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D2F9C-90FA-585E-45F1-0B100378E6B5}"/>
              </a:ext>
            </a:extLst>
          </p:cNvPr>
          <p:cNvGrpSpPr/>
          <p:nvPr/>
        </p:nvGrpSpPr>
        <p:grpSpPr>
          <a:xfrm rot="10800000">
            <a:off x="10043956" y="0"/>
            <a:ext cx="2148044" cy="2576944"/>
            <a:chOff x="0" y="1018309"/>
            <a:chExt cx="4632207" cy="583969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9DB73362-AF27-0C73-5FAB-0342A459CE5C}"/>
                </a:ext>
              </a:extLst>
            </p:cNvPr>
            <p:cNvSpPr/>
            <p:nvPr/>
          </p:nvSpPr>
          <p:spPr>
            <a:xfrm rot="2641539">
              <a:off x="1117840" y="5401748"/>
              <a:ext cx="3514367" cy="1311965"/>
            </a:xfrm>
            <a:custGeom>
              <a:avLst/>
              <a:gdLst>
                <a:gd name="connsiteX0" fmla="*/ 0 w 3629595"/>
                <a:gd name="connsiteY0" fmla="*/ 0 h 1301275"/>
                <a:gd name="connsiteX1" fmla="*/ 3629595 w 3629595"/>
                <a:gd name="connsiteY1" fmla="*/ 0 h 1301275"/>
                <a:gd name="connsiteX2" fmla="*/ 3629595 w 3629595"/>
                <a:gd name="connsiteY2" fmla="*/ 1301275 h 1301275"/>
                <a:gd name="connsiteX3" fmla="*/ 0 w 3629595"/>
                <a:gd name="connsiteY3" fmla="*/ 1301275 h 1301275"/>
                <a:gd name="connsiteX4" fmla="*/ 0 w 3629595"/>
                <a:gd name="connsiteY4" fmla="*/ 0 h 1301275"/>
                <a:gd name="connsiteX0" fmla="*/ 0 w 3629595"/>
                <a:gd name="connsiteY0" fmla="*/ 0 h 1301275"/>
                <a:gd name="connsiteX1" fmla="*/ 3629595 w 3629595"/>
                <a:gd name="connsiteY1" fmla="*/ 0 h 1301275"/>
                <a:gd name="connsiteX2" fmla="*/ 2303679 w 3629595"/>
                <a:gd name="connsiteY2" fmla="*/ 1286758 h 1301275"/>
                <a:gd name="connsiteX3" fmla="*/ 0 w 3629595"/>
                <a:gd name="connsiteY3" fmla="*/ 1301275 h 1301275"/>
                <a:gd name="connsiteX4" fmla="*/ 0 w 3629595"/>
                <a:gd name="connsiteY4" fmla="*/ 0 h 1301275"/>
                <a:gd name="connsiteX0" fmla="*/ 0 w 3629595"/>
                <a:gd name="connsiteY0" fmla="*/ 0 h 1301275"/>
                <a:gd name="connsiteX1" fmla="*/ 3629595 w 3629595"/>
                <a:gd name="connsiteY1" fmla="*/ 0 h 1301275"/>
                <a:gd name="connsiteX2" fmla="*/ 2260586 w 3629595"/>
                <a:gd name="connsiteY2" fmla="*/ 1285754 h 1301275"/>
                <a:gd name="connsiteX3" fmla="*/ 0 w 3629595"/>
                <a:gd name="connsiteY3" fmla="*/ 1301275 h 1301275"/>
                <a:gd name="connsiteX4" fmla="*/ 0 w 3629595"/>
                <a:gd name="connsiteY4" fmla="*/ 0 h 1301275"/>
                <a:gd name="connsiteX0" fmla="*/ 0 w 3513548"/>
                <a:gd name="connsiteY0" fmla="*/ 10216 h 1311491"/>
                <a:gd name="connsiteX1" fmla="*/ 3513549 w 3513548"/>
                <a:gd name="connsiteY1" fmla="*/ 1 h 1311491"/>
                <a:gd name="connsiteX2" fmla="*/ 2260586 w 3513548"/>
                <a:gd name="connsiteY2" fmla="*/ 1295970 h 1311491"/>
                <a:gd name="connsiteX3" fmla="*/ 0 w 3513548"/>
                <a:gd name="connsiteY3" fmla="*/ 1311491 h 1311491"/>
                <a:gd name="connsiteX4" fmla="*/ 0 w 3513548"/>
                <a:gd name="connsiteY4" fmla="*/ 10216 h 1311491"/>
                <a:gd name="connsiteX0" fmla="*/ 0 w 3514374"/>
                <a:gd name="connsiteY0" fmla="*/ 10692 h 1311967"/>
                <a:gd name="connsiteX1" fmla="*/ 3513549 w 3514374"/>
                <a:gd name="connsiteY1" fmla="*/ 477 h 1311967"/>
                <a:gd name="connsiteX2" fmla="*/ 2260586 w 3514374"/>
                <a:gd name="connsiteY2" fmla="*/ 1296446 h 1311967"/>
                <a:gd name="connsiteX3" fmla="*/ 0 w 3514374"/>
                <a:gd name="connsiteY3" fmla="*/ 1311967 h 1311967"/>
                <a:gd name="connsiteX4" fmla="*/ 0 w 3514374"/>
                <a:gd name="connsiteY4" fmla="*/ 10692 h 1311967"/>
                <a:gd name="connsiteX0" fmla="*/ 0 w 3514368"/>
                <a:gd name="connsiteY0" fmla="*/ 10690 h 1311965"/>
                <a:gd name="connsiteX1" fmla="*/ 3513549 w 3514368"/>
                <a:gd name="connsiteY1" fmla="*/ 475 h 1311965"/>
                <a:gd name="connsiteX2" fmla="*/ 2252708 w 3514368"/>
                <a:gd name="connsiteY2" fmla="*/ 1304445 h 1311965"/>
                <a:gd name="connsiteX3" fmla="*/ 0 w 3514368"/>
                <a:gd name="connsiteY3" fmla="*/ 1311965 h 1311965"/>
                <a:gd name="connsiteX4" fmla="*/ 0 w 3514368"/>
                <a:gd name="connsiteY4" fmla="*/ 10690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68" h="1311965">
                  <a:moveTo>
                    <a:pt x="0" y="10690"/>
                  </a:moveTo>
                  <a:lnTo>
                    <a:pt x="3513549" y="475"/>
                  </a:lnTo>
                  <a:cubicBezTo>
                    <a:pt x="3544875" y="-23570"/>
                    <a:pt x="2670362" y="872455"/>
                    <a:pt x="2252708" y="1304445"/>
                  </a:cubicBezTo>
                  <a:lnTo>
                    <a:pt x="0" y="1311965"/>
                  </a:lnTo>
                  <a:lnTo>
                    <a:pt x="0" y="1069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7AF5223E-2452-85E6-5415-52749A156BD8}"/>
                </a:ext>
              </a:extLst>
            </p:cNvPr>
            <p:cNvSpPr/>
            <p:nvPr/>
          </p:nvSpPr>
          <p:spPr>
            <a:xfrm>
              <a:off x="0" y="4374573"/>
              <a:ext cx="2597726" cy="2483427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4E08CCD-5F2E-7451-E409-9AA6BF02B43B}"/>
                </a:ext>
              </a:extLst>
            </p:cNvPr>
            <p:cNvSpPr/>
            <p:nvPr/>
          </p:nvSpPr>
          <p:spPr>
            <a:xfrm rot="5400000">
              <a:off x="-815686" y="1833995"/>
              <a:ext cx="3356264" cy="1724892"/>
            </a:xfrm>
            <a:prstGeom prst="triangle">
              <a:avLst>
                <a:gd name="adj" fmla="val 504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268357" y="135623"/>
            <a:ext cx="11655286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2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Idea/Approach Details</a:t>
            </a:r>
            <a:endParaRPr sz="4200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268357" y="746486"/>
            <a:ext cx="5512452" cy="59758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50" indent="0">
              <a:spcBef>
                <a:spcPts val="1200"/>
              </a:spcBef>
              <a:buClr>
                <a:schemeClr val="bg2">
                  <a:lumMod val="25000"/>
                </a:schemeClr>
              </a:buClr>
            </a:pP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Use Cases</a:t>
            </a:r>
            <a:endParaRPr lang="en-US" sz="1800" b="1" u="sng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Forensic investigation:</a:t>
            </a: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Our solution can be used by forensic investigators to collect RAM Dump without human intervention, reducing the risk of data loss or alteration.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System diagnosis:</a:t>
            </a: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IT professionals can use our solution to diagnose system issues and collect RAM Dump for analysis.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Security testing: </a:t>
            </a: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Our solution can be used to test the security of a system by collecting RAM Dump for analysis.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Malware Analysis: </a:t>
            </a: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RAM dump is used in malware analysis to identify the malicious activities and behavior of the malware while it is running in the memory of a compromised system.</a:t>
            </a:r>
            <a:endParaRPr lang="en-US" b="1" i="0" dirty="0">
              <a:effectLst/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Our solution facilitates the collection of RAM dumps from systems where the screen has become unresponsive or frozen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Source Code: </a:t>
            </a:r>
            <a:r>
              <a:rPr lang="en-US" dirty="0">
                <a:hlinkClick r:id="rId3"/>
              </a:rPr>
              <a:t>Gupta-Shashwat/localhost-KVH-010 (github.com)</a:t>
            </a:r>
            <a:endParaRPr lang="en-US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Demo Video: </a:t>
            </a:r>
            <a:r>
              <a:rPr lang="en-US" dirty="0">
                <a:hlinkClick r:id="rId4"/>
              </a:rPr>
              <a:t>localhost - Google Drive</a:t>
            </a:r>
            <a:endParaRPr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1017395"/>
            <a:ext cx="5930348" cy="1915334"/>
          </a:xfrm>
          <a:prstGeom prst="rect">
            <a:avLst/>
          </a:prstGeom>
          <a:noFill/>
          <a:ln w="9525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E7E6E6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Dependencies</a:t>
            </a:r>
            <a:endParaRPr lang="en-IN" b="1" u="sng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Arduino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</a:t>
            </a:r>
            <a:r>
              <a:rPr lang="en-IN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: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Used for auto-executing scripts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Any USB Storage device : 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for the purpose of storing necessary scripts, RAM Dump building software, and the resultant RAM Dump.</a:t>
            </a:r>
            <a:endParaRPr lang="en-IN" b="1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A to B-type USB connector : 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For connecting Arduino to the target system.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FA5D3-2DA3-FE9A-4965-245A1D32F9D0}"/>
              </a:ext>
            </a:extLst>
          </p:cNvPr>
          <p:cNvSpPr txBox="1"/>
          <p:nvPr/>
        </p:nvSpPr>
        <p:spPr>
          <a:xfrm>
            <a:off x="6096000" y="3288512"/>
            <a:ext cx="5930348" cy="29546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Franklin Gothic"/>
              </a:rPr>
              <a:t>Show stopper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IN" u="sng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Automated and cost-effective solution for RAM Dump collection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OS detection and script injection using an Arduino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LED lights for progress indication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Process logs for forensic analysis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Encrypted RAM Dump to prevent data breaches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Works on Windows, Linux, and Mac operating systems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Can collect RAM Dump even in frozen systems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Reduces the risk of data loss or alteration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Increases efficiency and accuracy of RAM Dump collection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User-friendly and easy to use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221908" y="25459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96977"/>
              </p:ext>
            </p:extLst>
          </p:nvPr>
        </p:nvGraphicFramePr>
        <p:xfrm>
          <a:off x="221908" y="1009338"/>
          <a:ext cx="11687596" cy="318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32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2976832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1545032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  <a:gridCol w="2350834">
                  <a:extLst>
                    <a:ext uri="{9D8B030D-6E8A-4147-A177-3AD203B41FA5}">
                      <a16:colId xmlns:a16="http://schemas.microsoft.com/office/drawing/2014/main" val="3249055975"/>
                    </a:ext>
                  </a:extLst>
                </a:gridCol>
              </a:tblGrid>
              <a:tr h="629646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Team Member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Btech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Mtech</a:t>
                      </a:r>
                      <a:r>
                        <a:rPr lang="en-US" sz="1800" dirty="0"/>
                        <a:t>/PhD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Stream (ECE, CSE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team </a:t>
                      </a:r>
                      <a:r>
                        <a:rPr lang="en-US" sz="1200" baseline="0" dirty="0"/>
                        <a:t>(Team Leader, Front end Developer, Back end Developer, Full Stack, Data base management etc.)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4407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Shashwat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B.Tech.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Naman Chawla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B.Tech.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Ashutosh Verma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B.Tech.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68005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Kunal Mishra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B.Tech.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208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Tanish</a:t>
                      </a:r>
                      <a:r>
                        <a:rPr lang="en-IN" dirty="0"/>
                        <a:t> Mishra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B.Tech.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DevOps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30234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Anshika Gupta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B.Tech.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24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53806"/>
              </p:ext>
            </p:extLst>
          </p:nvPr>
        </p:nvGraphicFramePr>
        <p:xfrm>
          <a:off x="221909" y="5259966"/>
          <a:ext cx="1168759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838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3572199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Mentor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Category </a:t>
                      </a:r>
                      <a:r>
                        <a:rPr lang="en-US" sz="1600" dirty="0"/>
                        <a:t>(Academic/Industry):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Expertise </a:t>
                      </a:r>
                      <a:r>
                        <a:rPr lang="en-US" sz="1400" dirty="0"/>
                        <a:t>(AI/ML/</a:t>
                      </a:r>
                      <a:r>
                        <a:rPr lang="en-US" sz="1400" dirty="0" err="1"/>
                        <a:t>Blockchain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etc</a:t>
                      </a:r>
                      <a:r>
                        <a:rPr lang="en-US" sz="1400" dirty="0"/>
                        <a:t>):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Domain Experience  </a:t>
                      </a:r>
                      <a:r>
                        <a:rPr lang="en-US" sz="1600" dirty="0"/>
                        <a:t>(in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</a:tbl>
          </a:graphicData>
        </a:graphic>
      </p:graphicFrame>
      <p:sp>
        <p:nvSpPr>
          <p:cNvPr id="7" name="Google Shape;237;p4"/>
          <p:cNvSpPr txBox="1">
            <a:spLocks/>
          </p:cNvSpPr>
          <p:nvPr/>
        </p:nvSpPr>
        <p:spPr>
          <a:xfrm>
            <a:off x="221908" y="4520051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Team Mentor/s Details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906</TotalTime>
  <Words>827</Words>
  <Application>Microsoft Office PowerPoint</Application>
  <PresentationFormat>Widescreen</PresentationFormat>
  <Paragraphs>101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Franklin Gothic</vt:lpstr>
      <vt:lpstr>Libre Franklin</vt:lpstr>
      <vt:lpstr>Open Sans</vt:lpstr>
      <vt:lpstr>Inter</vt:lpstr>
      <vt:lpstr>Arial</vt:lpstr>
      <vt:lpstr>Calibri</vt:lpstr>
      <vt:lpstr>Times New Roman</vt:lpstr>
      <vt:lpstr>Calibri Light</vt:lpstr>
      <vt:lpstr>Wingdings</vt:lpstr>
      <vt:lpstr>Office Theme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SHASHWAT GUPTA</cp:lastModifiedBy>
  <cp:revision>26</cp:revision>
  <dcterms:created xsi:type="dcterms:W3CDTF">2022-02-11T07:14:46Z</dcterms:created>
  <dcterms:modified xsi:type="dcterms:W3CDTF">2023-04-05T08:20:28Z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