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02DD6-484C-4D54-92AC-0BF99A529A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6B3ED6-D0AF-4438-8843-8B7071563326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600" b="1" dirty="0" smtClean="0"/>
            <a:t>DEPARTMENT STAFF: </a:t>
          </a:r>
        </a:p>
        <a:p>
          <a:r>
            <a:rPr lang="en-US" sz="1600" dirty="0" smtClean="0"/>
            <a:t>Add Machines, Add Sensors, Raise request for Procurement organization if the machine is critical </a:t>
          </a:r>
          <a:endParaRPr lang="en-US" sz="1600" dirty="0"/>
        </a:p>
      </dgm:t>
    </dgm:pt>
    <dgm:pt modelId="{104E63CA-4A6C-42CC-A93A-5C077F72BA80}" type="parTrans" cxnId="{3718A848-554A-44FA-BCE7-7B693425B53D}">
      <dgm:prSet/>
      <dgm:spPr/>
      <dgm:t>
        <a:bodyPr/>
        <a:lstStyle/>
        <a:p>
          <a:endParaRPr lang="en-US"/>
        </a:p>
      </dgm:t>
    </dgm:pt>
    <dgm:pt modelId="{FAFAFE40-EBFB-4713-AF37-8F64E6878F85}" type="sibTrans" cxnId="{3718A848-554A-44FA-BCE7-7B693425B53D}">
      <dgm:prSet/>
      <dgm:spPr/>
      <dgm:t>
        <a:bodyPr/>
        <a:lstStyle/>
        <a:p>
          <a:endParaRPr lang="en-US"/>
        </a:p>
      </dgm:t>
    </dgm:pt>
    <dgm:pt modelId="{A2BB37F9-D1ED-4775-94E4-8F2D2876BCBB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 smtClean="0"/>
            <a:t>PROCUREMENT STAFF: </a:t>
          </a:r>
        </a:p>
        <a:p>
          <a:r>
            <a:rPr lang="en-US" sz="1600" dirty="0" smtClean="0"/>
            <a:t>Updates the request sent by department staff and processes the request further to finance and servicing organizations</a:t>
          </a:r>
          <a:endParaRPr lang="en-US" sz="1600" dirty="0"/>
        </a:p>
      </dgm:t>
    </dgm:pt>
    <dgm:pt modelId="{982037D7-B5B3-4EC6-ACFB-D54343AB8B09}" type="parTrans" cxnId="{045EA41C-DBD2-4C3C-A972-C0483BFC56F0}">
      <dgm:prSet/>
      <dgm:spPr/>
      <dgm:t>
        <a:bodyPr/>
        <a:lstStyle/>
        <a:p>
          <a:endParaRPr lang="en-US"/>
        </a:p>
      </dgm:t>
    </dgm:pt>
    <dgm:pt modelId="{FD0A3BE4-967E-41F2-B27E-099928193F0D}" type="sibTrans" cxnId="{045EA41C-DBD2-4C3C-A972-C0483BFC56F0}">
      <dgm:prSet/>
      <dgm:spPr/>
      <dgm:t>
        <a:bodyPr/>
        <a:lstStyle/>
        <a:p>
          <a:endParaRPr lang="en-US"/>
        </a:p>
      </dgm:t>
    </dgm:pt>
    <dgm:pt modelId="{9422FDAE-68A2-485E-97CE-AAAD1633C80D}">
      <dgm:prSet phldrT="[Text]" phldr="1"/>
      <dgm:spPr/>
      <dgm:t>
        <a:bodyPr/>
        <a:lstStyle/>
        <a:p>
          <a:endParaRPr lang="en-US" dirty="0"/>
        </a:p>
      </dgm:t>
    </dgm:pt>
    <dgm:pt modelId="{E41252F1-AC9C-477D-84F4-F04D56D7A73A}" type="parTrans" cxnId="{A7042839-349C-4B93-8317-C3196CA47F8A}">
      <dgm:prSet/>
      <dgm:spPr/>
      <dgm:t>
        <a:bodyPr/>
        <a:lstStyle/>
        <a:p>
          <a:endParaRPr lang="en-US"/>
        </a:p>
      </dgm:t>
    </dgm:pt>
    <dgm:pt modelId="{3A07A9FC-94FF-49F8-A15E-C058F2719BEF}" type="sibTrans" cxnId="{A7042839-349C-4B93-8317-C3196CA47F8A}">
      <dgm:prSet/>
      <dgm:spPr/>
      <dgm:t>
        <a:bodyPr/>
        <a:lstStyle/>
        <a:p>
          <a:endParaRPr lang="en-US"/>
        </a:p>
      </dgm:t>
    </dgm:pt>
    <dgm:pt modelId="{8B533124-079C-4ACA-B150-7578387D0BC3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 smtClean="0"/>
            <a:t>SERVICING STAFF: </a:t>
          </a:r>
        </a:p>
        <a:p>
          <a:r>
            <a:rPr lang="en-US" sz="1600" dirty="0" smtClean="0"/>
            <a:t>Repairs the machines and completes the request raised by the department staff</a:t>
          </a:r>
        </a:p>
      </dgm:t>
    </dgm:pt>
    <dgm:pt modelId="{0D3EB45E-DFE9-4D9A-803D-87B7B3F6005C}" type="parTrans" cxnId="{B7D83116-42AE-4B7C-A6CA-2E11C34F1856}">
      <dgm:prSet/>
      <dgm:spPr/>
      <dgm:t>
        <a:bodyPr/>
        <a:lstStyle/>
        <a:p>
          <a:endParaRPr lang="en-US"/>
        </a:p>
      </dgm:t>
    </dgm:pt>
    <dgm:pt modelId="{CE3662D2-68FA-4CE6-982C-F018A7F0FB64}" type="sibTrans" cxnId="{B7D83116-42AE-4B7C-A6CA-2E11C34F1856}">
      <dgm:prSet/>
      <dgm:spPr/>
      <dgm:t>
        <a:bodyPr/>
        <a:lstStyle/>
        <a:p>
          <a:endParaRPr lang="en-US"/>
        </a:p>
      </dgm:t>
    </dgm:pt>
    <dgm:pt modelId="{C219E4D1-8BAD-4021-AE55-507E4988B12C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 smtClean="0"/>
            <a:t>FINANCE STAFF: </a:t>
          </a:r>
        </a:p>
        <a:p>
          <a:r>
            <a:rPr lang="en-US" sz="1600" dirty="0" smtClean="0"/>
            <a:t>Generates BI reports based on finance history</a:t>
          </a:r>
          <a:endParaRPr lang="en-US" sz="1600" dirty="0"/>
        </a:p>
      </dgm:t>
    </dgm:pt>
    <dgm:pt modelId="{922D9D43-5B14-41E1-B11A-E642A9B315F4}" type="parTrans" cxnId="{D7EC1363-5B48-4D9B-A204-8A415F4DB69C}">
      <dgm:prSet/>
      <dgm:spPr/>
      <dgm:t>
        <a:bodyPr/>
        <a:lstStyle/>
        <a:p>
          <a:endParaRPr lang="en-US"/>
        </a:p>
      </dgm:t>
    </dgm:pt>
    <dgm:pt modelId="{404779BD-A8ED-4109-9B00-691E9E42BC23}" type="sibTrans" cxnId="{D7EC1363-5B48-4D9B-A204-8A415F4DB69C}">
      <dgm:prSet/>
      <dgm:spPr/>
      <dgm:t>
        <a:bodyPr/>
        <a:lstStyle/>
        <a:p>
          <a:endParaRPr lang="en-US"/>
        </a:p>
      </dgm:t>
    </dgm:pt>
    <dgm:pt modelId="{2487FBA2-66C7-4A1A-BC3C-395F14DC1A02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 smtClean="0"/>
            <a:t>ENTERPRISE ADMIN: </a:t>
          </a:r>
        </a:p>
        <a:p>
          <a:r>
            <a:rPr lang="en-US" sz="1600" dirty="0" smtClean="0"/>
            <a:t>Keeps record of work request history, generates excel files for record keeping</a:t>
          </a:r>
          <a:endParaRPr lang="en-US" sz="1600" dirty="0"/>
        </a:p>
      </dgm:t>
    </dgm:pt>
    <dgm:pt modelId="{2773D48F-E4D6-40CF-85D2-B095E5AA3946}" type="parTrans" cxnId="{FB5F0958-79E4-4457-9E4E-46463F8A8820}">
      <dgm:prSet/>
      <dgm:spPr/>
      <dgm:t>
        <a:bodyPr/>
        <a:lstStyle/>
        <a:p>
          <a:endParaRPr lang="en-US"/>
        </a:p>
      </dgm:t>
    </dgm:pt>
    <dgm:pt modelId="{47149BDE-4B20-4286-9546-FF8650818644}" type="sibTrans" cxnId="{FB5F0958-79E4-4457-9E4E-46463F8A8820}">
      <dgm:prSet/>
      <dgm:spPr/>
      <dgm:t>
        <a:bodyPr/>
        <a:lstStyle/>
        <a:p>
          <a:endParaRPr lang="en-US"/>
        </a:p>
      </dgm:t>
    </dgm:pt>
    <dgm:pt modelId="{BEFB90F0-193E-4A7B-B91B-DF860C5301E2}" type="pres">
      <dgm:prSet presAssocID="{03D02DD6-484C-4D54-92AC-0BF99A529A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A68080-5F12-4417-9E76-FD43113E7584}" type="pres">
      <dgm:prSet presAssocID="{8F6B3ED6-D0AF-4438-8843-8B7071563326}" presName="parentText" presStyleLbl="node1" presStyleIdx="0" presStyleCnt="5" custLinFactY="1866" custLinFactNeighborY="100000">
        <dgm:presLayoutVars>
          <dgm:chMax val="0"/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  <dgm:pt modelId="{D604F232-FDBA-4ECE-93B6-F1E8740B897C}" type="pres">
      <dgm:prSet presAssocID="{FAFAFE40-EBFB-4713-AF37-8F64E6878F85}" presName="spacer" presStyleCnt="0"/>
      <dgm:spPr/>
    </dgm:pt>
    <dgm:pt modelId="{F2D9E5FC-BE6A-4E18-91CF-86516AC95F9C}" type="pres">
      <dgm:prSet presAssocID="{A2BB37F9-D1ED-4775-94E4-8F2D2876BCBB}" presName="parentText" presStyleLbl="node1" presStyleIdx="1" presStyleCnt="5" custScaleY="139972" custLinFactNeighborY="52779">
        <dgm:presLayoutVars>
          <dgm:chMax val="0"/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  <dgm:pt modelId="{7D15E79E-2671-49E3-8BCC-B8CE01807874}" type="pres">
      <dgm:prSet presAssocID="{A2BB37F9-D1ED-4775-94E4-8F2D2876BCB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50444-AD30-49BD-A6D8-C970B045EFEE}" type="pres">
      <dgm:prSet presAssocID="{8B533124-079C-4ACA-B150-7578387D0BC3}" presName="parentText" presStyleLbl="node1" presStyleIdx="2" presStyleCnt="5" custLinFactY="-3770" custLinFactNeighborX="113" custLinFactNeighborY="-100000">
        <dgm:presLayoutVars>
          <dgm:chMax val="0"/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  <dgm:pt modelId="{5F0F810E-00CD-4B2C-BAAF-D8A8DC02763D}" type="pres">
      <dgm:prSet presAssocID="{CE3662D2-68FA-4CE6-982C-F018A7F0FB64}" presName="spacer" presStyleCnt="0"/>
      <dgm:spPr/>
    </dgm:pt>
    <dgm:pt modelId="{845E79F9-D58F-4960-B2E2-DE420BECC6D3}" type="pres">
      <dgm:prSet presAssocID="{C219E4D1-8BAD-4021-AE55-507E4988B12C}" presName="parentText" presStyleLbl="node1" presStyleIdx="3" presStyleCnt="5">
        <dgm:presLayoutVars>
          <dgm:chMax val="0"/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  <dgm:pt modelId="{4F1624C3-2A94-45B9-AEF9-0B04F864D5FF}" type="pres">
      <dgm:prSet presAssocID="{404779BD-A8ED-4109-9B00-691E9E42BC23}" presName="spacer" presStyleCnt="0"/>
      <dgm:spPr/>
    </dgm:pt>
    <dgm:pt modelId="{531D3045-0718-456F-ABB7-495AEDD22A22}" type="pres">
      <dgm:prSet presAssocID="{2487FBA2-66C7-4A1A-BC3C-395F14DC1A02}" presName="parentText" presStyleLbl="node1" presStyleIdx="4" presStyleCnt="5" custLinFactY="8599" custLinFactNeighborX="225" custLinFactNeighborY="100000">
        <dgm:presLayoutVars>
          <dgm:chMax val="0"/>
          <dgm:bulletEnabled val="1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US"/>
        </a:p>
      </dgm:t>
    </dgm:pt>
  </dgm:ptLst>
  <dgm:cxnLst>
    <dgm:cxn modelId="{361CB984-87FA-4EF2-A336-53F903376BC6}" type="presOf" srcId="{03D02DD6-484C-4D54-92AC-0BF99A529AC4}" destId="{BEFB90F0-193E-4A7B-B91B-DF860C5301E2}" srcOrd="0" destOrd="0" presId="urn:microsoft.com/office/officeart/2005/8/layout/vList2"/>
    <dgm:cxn modelId="{045EA41C-DBD2-4C3C-A972-C0483BFC56F0}" srcId="{03D02DD6-484C-4D54-92AC-0BF99A529AC4}" destId="{A2BB37F9-D1ED-4775-94E4-8F2D2876BCBB}" srcOrd="1" destOrd="0" parTransId="{982037D7-B5B3-4EC6-ACFB-D54343AB8B09}" sibTransId="{FD0A3BE4-967E-41F2-B27E-099928193F0D}"/>
    <dgm:cxn modelId="{9CD7BFD7-F0D1-4B85-9869-5BCFC7D7044B}" type="presOf" srcId="{8B533124-079C-4ACA-B150-7578387D0BC3}" destId="{D4450444-AD30-49BD-A6D8-C970B045EFEE}" srcOrd="0" destOrd="0" presId="urn:microsoft.com/office/officeart/2005/8/layout/vList2"/>
    <dgm:cxn modelId="{3C9DED1F-7B2C-464D-8A3E-8AC9FAB8F19B}" type="presOf" srcId="{C219E4D1-8BAD-4021-AE55-507E4988B12C}" destId="{845E79F9-D58F-4960-B2E2-DE420BECC6D3}" srcOrd="0" destOrd="0" presId="urn:microsoft.com/office/officeart/2005/8/layout/vList2"/>
    <dgm:cxn modelId="{A4FE9E97-7254-422B-A120-D5F748715A67}" type="presOf" srcId="{9422FDAE-68A2-485E-97CE-AAAD1633C80D}" destId="{7D15E79E-2671-49E3-8BCC-B8CE01807874}" srcOrd="0" destOrd="0" presId="urn:microsoft.com/office/officeart/2005/8/layout/vList2"/>
    <dgm:cxn modelId="{B7D83116-42AE-4B7C-A6CA-2E11C34F1856}" srcId="{03D02DD6-484C-4D54-92AC-0BF99A529AC4}" destId="{8B533124-079C-4ACA-B150-7578387D0BC3}" srcOrd="2" destOrd="0" parTransId="{0D3EB45E-DFE9-4D9A-803D-87B7B3F6005C}" sibTransId="{CE3662D2-68FA-4CE6-982C-F018A7F0FB64}"/>
    <dgm:cxn modelId="{D7EC1363-5B48-4D9B-A204-8A415F4DB69C}" srcId="{03D02DD6-484C-4D54-92AC-0BF99A529AC4}" destId="{C219E4D1-8BAD-4021-AE55-507E4988B12C}" srcOrd="3" destOrd="0" parTransId="{922D9D43-5B14-41E1-B11A-E642A9B315F4}" sibTransId="{404779BD-A8ED-4109-9B00-691E9E42BC23}"/>
    <dgm:cxn modelId="{D9044FB3-229A-472F-B3B1-00BD8BAE65B6}" type="presOf" srcId="{8F6B3ED6-D0AF-4438-8843-8B7071563326}" destId="{63A68080-5F12-4417-9E76-FD43113E7584}" srcOrd="0" destOrd="0" presId="urn:microsoft.com/office/officeart/2005/8/layout/vList2"/>
    <dgm:cxn modelId="{FB5F0958-79E4-4457-9E4E-46463F8A8820}" srcId="{03D02DD6-484C-4D54-92AC-0BF99A529AC4}" destId="{2487FBA2-66C7-4A1A-BC3C-395F14DC1A02}" srcOrd="4" destOrd="0" parTransId="{2773D48F-E4D6-40CF-85D2-B095E5AA3946}" sibTransId="{47149BDE-4B20-4286-9546-FF8650818644}"/>
    <dgm:cxn modelId="{A7042839-349C-4B93-8317-C3196CA47F8A}" srcId="{A2BB37F9-D1ED-4775-94E4-8F2D2876BCBB}" destId="{9422FDAE-68A2-485E-97CE-AAAD1633C80D}" srcOrd="0" destOrd="0" parTransId="{E41252F1-AC9C-477D-84F4-F04D56D7A73A}" sibTransId="{3A07A9FC-94FF-49F8-A15E-C058F2719BEF}"/>
    <dgm:cxn modelId="{3718A848-554A-44FA-BCE7-7B693425B53D}" srcId="{03D02DD6-484C-4D54-92AC-0BF99A529AC4}" destId="{8F6B3ED6-D0AF-4438-8843-8B7071563326}" srcOrd="0" destOrd="0" parTransId="{104E63CA-4A6C-42CC-A93A-5C077F72BA80}" sibTransId="{FAFAFE40-EBFB-4713-AF37-8F64E6878F85}"/>
    <dgm:cxn modelId="{7FA4408A-F3B1-47A8-8FAE-27E3BC6F3B08}" type="presOf" srcId="{A2BB37F9-D1ED-4775-94E4-8F2D2876BCBB}" destId="{F2D9E5FC-BE6A-4E18-91CF-86516AC95F9C}" srcOrd="0" destOrd="0" presId="urn:microsoft.com/office/officeart/2005/8/layout/vList2"/>
    <dgm:cxn modelId="{E7E65392-BB02-4E50-96C0-08F496BB1DBD}" type="presOf" srcId="{2487FBA2-66C7-4A1A-BC3C-395F14DC1A02}" destId="{531D3045-0718-456F-ABB7-495AEDD22A22}" srcOrd="0" destOrd="0" presId="urn:microsoft.com/office/officeart/2005/8/layout/vList2"/>
    <dgm:cxn modelId="{27E5CE3B-C753-4B04-8FC3-FD759E299AA5}" type="presParOf" srcId="{BEFB90F0-193E-4A7B-B91B-DF860C5301E2}" destId="{63A68080-5F12-4417-9E76-FD43113E7584}" srcOrd="0" destOrd="0" presId="urn:microsoft.com/office/officeart/2005/8/layout/vList2"/>
    <dgm:cxn modelId="{7856FDD0-7113-46F5-AEE8-2FFC3FFCFA1B}" type="presParOf" srcId="{BEFB90F0-193E-4A7B-B91B-DF860C5301E2}" destId="{D604F232-FDBA-4ECE-93B6-F1E8740B897C}" srcOrd="1" destOrd="0" presId="urn:microsoft.com/office/officeart/2005/8/layout/vList2"/>
    <dgm:cxn modelId="{5027271A-632E-43D3-B328-6A9F35A34216}" type="presParOf" srcId="{BEFB90F0-193E-4A7B-B91B-DF860C5301E2}" destId="{F2D9E5FC-BE6A-4E18-91CF-86516AC95F9C}" srcOrd="2" destOrd="0" presId="urn:microsoft.com/office/officeart/2005/8/layout/vList2"/>
    <dgm:cxn modelId="{B2A5A53C-B618-4061-9693-D3F629719189}" type="presParOf" srcId="{BEFB90F0-193E-4A7B-B91B-DF860C5301E2}" destId="{7D15E79E-2671-49E3-8BCC-B8CE01807874}" srcOrd="3" destOrd="0" presId="urn:microsoft.com/office/officeart/2005/8/layout/vList2"/>
    <dgm:cxn modelId="{E13E5361-9F67-4005-B792-A3141C2B4DE8}" type="presParOf" srcId="{BEFB90F0-193E-4A7B-B91B-DF860C5301E2}" destId="{D4450444-AD30-49BD-A6D8-C970B045EFEE}" srcOrd="4" destOrd="0" presId="urn:microsoft.com/office/officeart/2005/8/layout/vList2"/>
    <dgm:cxn modelId="{A85758DA-027C-4E42-BD0B-0ECE0347C5B5}" type="presParOf" srcId="{BEFB90F0-193E-4A7B-B91B-DF860C5301E2}" destId="{5F0F810E-00CD-4B2C-BAAF-D8A8DC02763D}" srcOrd="5" destOrd="0" presId="urn:microsoft.com/office/officeart/2005/8/layout/vList2"/>
    <dgm:cxn modelId="{EB7EF697-2E06-4ADA-94E5-1BD90E1DE1C2}" type="presParOf" srcId="{BEFB90F0-193E-4A7B-B91B-DF860C5301E2}" destId="{845E79F9-D58F-4960-B2E2-DE420BECC6D3}" srcOrd="6" destOrd="0" presId="urn:microsoft.com/office/officeart/2005/8/layout/vList2"/>
    <dgm:cxn modelId="{F811B7E8-85C2-4285-987B-EDB6C2D72C91}" type="presParOf" srcId="{BEFB90F0-193E-4A7B-B91B-DF860C5301E2}" destId="{4F1624C3-2A94-45B9-AEF9-0B04F864D5FF}" srcOrd="7" destOrd="0" presId="urn:microsoft.com/office/officeart/2005/8/layout/vList2"/>
    <dgm:cxn modelId="{21BE28CB-A08D-4FAC-9B8E-58DDFD621704}" type="presParOf" srcId="{BEFB90F0-193E-4A7B-B91B-DF860C5301E2}" destId="{531D3045-0718-456F-ABB7-495AEDD22A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9027"/>
      </p:ext>
    </p:extLst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2957"/>
      </p:ext>
    </p:extLst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22383"/>
      </p:ext>
    </p:extLst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4273"/>
      </p:ext>
    </p:extLst>
  </p:cSld>
  <p:clrMapOvr>
    <a:masterClrMapping/>
  </p:clrMapOvr>
  <p:transition spd="slow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1000"/>
      </p:ext>
    </p:extLst>
  </p:cSld>
  <p:clrMapOvr>
    <a:masterClrMapping/>
  </p:clrMapOvr>
  <p:transition spd="slow"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6348"/>
      </p:ext>
    </p:extLst>
  </p:cSld>
  <p:clrMapOvr>
    <a:masterClrMapping/>
  </p:clrMapOvr>
  <p:transition spd="slow">
    <p:cover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26736"/>
      </p:ext>
    </p:extLst>
  </p:cSld>
  <p:clrMapOvr>
    <a:masterClrMapping/>
  </p:clrMapOvr>
  <p:transition spd="slow">
    <p:cover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0021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7276"/>
      </p:ext>
    </p:extLst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8737"/>
      </p:ext>
    </p:extLst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6970"/>
      </p:ext>
    </p:extLst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5816"/>
      </p:ext>
    </p:extLst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4668"/>
      </p:ext>
    </p:extLst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5302"/>
      </p:ext>
    </p:extLst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0192"/>
      </p:ext>
    </p:extLst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49257"/>
      </p:ext>
    </p:extLst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B78B5-73F0-437F-9C68-E4BA1E8D73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0C868-E21F-40DA-8CC5-66DC33B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2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TOPIC: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iot</a:t>
            </a:r>
            <a:r>
              <a:rPr lang="en-US" b="1" dirty="0" smtClean="0"/>
              <a:t> based Replenishing </a:t>
            </a:r>
            <a:r>
              <a:rPr lang="en-US" b="1" dirty="0"/>
              <a:t>of hospital supplies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937760"/>
            <a:ext cx="7197726" cy="85343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-By Abhishek </a:t>
            </a:r>
            <a:r>
              <a:rPr lang="en-US" sz="3200" dirty="0" err="1" smtClean="0"/>
              <a:t>gupta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597474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PROBLEM STATEMENT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It becomes difficult for hospital staff to manage the machines needed in the different operations that take place in a hospital and thus critical operation components can get depleted, </a:t>
            </a:r>
            <a:r>
              <a:rPr lang="en-US" sz="2800" dirty="0" smtClean="0"/>
              <a:t>resulting </a:t>
            </a:r>
            <a:r>
              <a:rPr lang="en-US" sz="2800" dirty="0"/>
              <a:t>in a total machine shutdown thus making that particular device unusable. Also, It becomes difficult for hospital staff to manage the machine if the machine's condition is </a:t>
            </a:r>
            <a:r>
              <a:rPr lang="en-US" sz="2800" dirty="0" smtClean="0"/>
              <a:t>critical </a:t>
            </a:r>
            <a:r>
              <a:rPr lang="en-US" sz="2800" dirty="0"/>
              <a:t>or it stops working, thus resulting in machine shutdown and making it unusable. Inability to do so will lead to them being rendered unproductive till these machines are not </a:t>
            </a:r>
            <a:r>
              <a:rPr lang="en-US" sz="2800" dirty="0" smtClean="0"/>
              <a:t>restored </a:t>
            </a:r>
            <a:r>
              <a:rPr lang="en-US" sz="2800" dirty="0"/>
              <a:t>back to a fully functional state. </a:t>
            </a:r>
          </a:p>
        </p:txBody>
      </p:sp>
    </p:spTree>
    <p:extLst>
      <p:ext uri="{BB962C8B-B14F-4D97-AF65-F5344CB8AC3E}">
        <p14:creationId xmlns:p14="http://schemas.microsoft.com/office/powerpoint/2010/main" val="369325892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PROPOSED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An </a:t>
            </a:r>
            <a:r>
              <a:rPr lang="en-US" sz="2400" dirty="0" err="1"/>
              <a:t>IoT</a:t>
            </a:r>
            <a:r>
              <a:rPr lang="en-US" sz="2400" dirty="0"/>
              <a:t>-connected medical device can report back to the main system when the status of device or machine gets changed. And if the status changes, the department can raise a request for the </a:t>
            </a:r>
            <a:r>
              <a:rPr lang="en-US" sz="2400" dirty="0" smtClean="0"/>
              <a:t>device </a:t>
            </a:r>
            <a:r>
              <a:rPr lang="en-US" sz="2400" dirty="0"/>
              <a:t>or an automatic request can be generated for the device to be repaired by the technician. Based on that request, the other hospital team will respond and update the request.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Also, connecting smart </a:t>
            </a:r>
            <a:r>
              <a:rPr lang="en-US" sz="2400" dirty="0" err="1"/>
              <a:t>IoT</a:t>
            </a:r>
            <a:r>
              <a:rPr lang="en-US" sz="2400" dirty="0"/>
              <a:t> enabled devices to lab devices can enable real-time monitoring, tracking, and response. The machine information can trigger alerts and automatic generation of </a:t>
            </a:r>
            <a:r>
              <a:rPr lang="en-US" sz="2400" dirty="0" smtClean="0"/>
              <a:t>request </a:t>
            </a:r>
            <a:r>
              <a:rPr lang="en-US" sz="2400" dirty="0"/>
              <a:t>for servicing staff for servicing of the machine, thus limits the downtime and improves patient and care give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35043570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Object model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1115567"/>
            <a:ext cx="10433304" cy="5365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03023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09251"/>
            <a:ext cx="10205418" cy="4033181"/>
          </a:xfrm>
        </p:spPr>
      </p:pic>
    </p:spTree>
    <p:extLst>
      <p:ext uri="{BB962C8B-B14F-4D97-AF65-F5344CB8AC3E}">
        <p14:creationId xmlns:p14="http://schemas.microsoft.com/office/powerpoint/2010/main" val="1999823083"/>
      </p:ext>
    </p:extLst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1" y="6163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Key roles and responsibilities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7" y="1664207"/>
            <a:ext cx="10131425" cy="4270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0776294"/>
              </p:ext>
            </p:extLst>
          </p:nvPr>
        </p:nvGraphicFramePr>
        <p:xfrm>
          <a:off x="2032000" y="1179576"/>
          <a:ext cx="8849360" cy="555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66748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Key features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Graph</a:t>
            </a:r>
            <a:r>
              <a:rPr lang="en-US" sz="2400" dirty="0" smtClean="0"/>
              <a:t> generating the total time taken for a request, helping the organization improve its performance</a:t>
            </a:r>
          </a:p>
          <a:p>
            <a:r>
              <a:rPr lang="en-US" sz="2800" b="1" dirty="0" smtClean="0"/>
              <a:t>Auto generated emails </a:t>
            </a:r>
            <a:r>
              <a:rPr lang="en-US" sz="2400" dirty="0" smtClean="0"/>
              <a:t>for notifying the user on account creation</a:t>
            </a:r>
          </a:p>
          <a:p>
            <a:r>
              <a:rPr lang="en-US" sz="2800" b="1" dirty="0" smtClean="0"/>
              <a:t>Sound alarms </a:t>
            </a:r>
            <a:r>
              <a:rPr lang="en-US" sz="2400" dirty="0" smtClean="0"/>
              <a:t>to notify the staff when they have pending requests</a:t>
            </a:r>
          </a:p>
          <a:p>
            <a:r>
              <a:rPr lang="en-US" sz="2800" b="1" dirty="0" smtClean="0"/>
              <a:t>BI reports </a:t>
            </a:r>
            <a:r>
              <a:rPr lang="en-US" sz="2400" dirty="0" smtClean="0"/>
              <a:t>to enhance organization performance</a:t>
            </a:r>
          </a:p>
          <a:p>
            <a:r>
              <a:rPr lang="en-US" sz="2800" b="1" dirty="0" smtClean="0"/>
              <a:t>Exporting</a:t>
            </a:r>
            <a:r>
              <a:rPr lang="en-US" sz="2400" dirty="0" smtClean="0"/>
              <a:t> the entire request history across the organization </a:t>
            </a:r>
            <a:r>
              <a:rPr lang="en-US" sz="2800" b="1" dirty="0" smtClean="0"/>
              <a:t>to excel spreadsheets</a:t>
            </a:r>
            <a:r>
              <a:rPr lang="en-US" sz="2400" dirty="0" smtClean="0"/>
              <a:t> for storage and tracking purposes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269001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99067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/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25253331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112</TotalTime>
  <Words>380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TOPIC: iot based Replenishing of hospital supplies</vt:lpstr>
      <vt:lpstr>PROBLEM STATEMENT</vt:lpstr>
      <vt:lpstr>PROPOSED SOLUTION</vt:lpstr>
      <vt:lpstr>Object model</vt:lpstr>
      <vt:lpstr>PowerPoint Presentation</vt:lpstr>
      <vt:lpstr>Key roles and responsibilities</vt:lpstr>
      <vt:lpstr>Key features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</dc:title>
  <dc:creator>Abhishek Gupta</dc:creator>
  <cp:lastModifiedBy>Abhishek Gupta</cp:lastModifiedBy>
  <cp:revision>14</cp:revision>
  <dcterms:created xsi:type="dcterms:W3CDTF">2015-12-10T19:11:48Z</dcterms:created>
  <dcterms:modified xsi:type="dcterms:W3CDTF">2015-12-11T03:17:41Z</dcterms:modified>
</cp:coreProperties>
</file>