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19"/>
  </p:notesMasterIdLst>
  <p:handoutMasterIdLst>
    <p:handoutMasterId r:id="rId20"/>
  </p:handoutMasterIdLst>
  <p:sldIdLst>
    <p:sldId id="258" r:id="rId2"/>
    <p:sldId id="260" r:id="rId3"/>
    <p:sldId id="262" r:id="rId4"/>
    <p:sldId id="285" r:id="rId5"/>
    <p:sldId id="268" r:id="rId6"/>
    <p:sldId id="288" r:id="rId7"/>
    <p:sldId id="289" r:id="rId8"/>
    <p:sldId id="290" r:id="rId9"/>
    <p:sldId id="294" r:id="rId10"/>
    <p:sldId id="291" r:id="rId11"/>
    <p:sldId id="293" r:id="rId12"/>
    <p:sldId id="292" r:id="rId13"/>
    <p:sldId id="286" r:id="rId14"/>
    <p:sldId id="273" r:id="rId15"/>
    <p:sldId id="295" r:id="rId16"/>
    <p:sldId id="283" r:id="rId17"/>
    <p:sldId id="29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9" autoAdjust="0"/>
    <p:restoredTop sz="94676" autoAdjust="0"/>
  </p:normalViewPr>
  <p:slideViewPr>
    <p:cSldViewPr>
      <p:cViewPr varScale="1">
        <p:scale>
          <a:sx n="71" d="100"/>
          <a:sy n="71" d="100"/>
        </p:scale>
        <p:origin x="1350"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FF118C2-4F4C-4F07-9013-101ED4267209}" type="datetimeFigureOut">
              <a:rPr lang="en-US" smtClean="0"/>
              <a:t>8/6/2017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0A923FE-9278-4B43-9982-28EC90CF776D}" type="slidenum">
              <a:rPr lang="en-US" smtClean="0"/>
              <a:t>‹#›</a:t>
            </a:fld>
            <a:endParaRPr lang="en-US"/>
          </a:p>
        </p:txBody>
      </p:sp>
    </p:spTree>
    <p:extLst>
      <p:ext uri="{BB962C8B-B14F-4D97-AF65-F5344CB8AC3E}">
        <p14:creationId xmlns:p14="http://schemas.microsoft.com/office/powerpoint/2010/main" val="21356134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C2BBD3-CDA5-485C-821C-5CE4F425E27F}" type="datetimeFigureOut">
              <a:rPr lang="en-US" smtClean="0"/>
              <a:t>8/5/2017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986763-F5C6-49E8-890A-6215307568E2}" type="slidenum">
              <a:rPr lang="en-US" smtClean="0"/>
              <a:t>‹#›</a:t>
            </a:fld>
            <a:endParaRPr lang="en-US"/>
          </a:p>
        </p:txBody>
      </p:sp>
    </p:spTree>
    <p:extLst>
      <p:ext uri="{BB962C8B-B14F-4D97-AF65-F5344CB8AC3E}">
        <p14:creationId xmlns:p14="http://schemas.microsoft.com/office/powerpoint/2010/main" val="586047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986763-F5C6-49E8-890A-6215307568E2}" type="slidenum">
              <a:rPr lang="en-US" smtClean="0"/>
              <a:t>3</a:t>
            </a:fld>
            <a:endParaRPr lang="en-US"/>
          </a:p>
        </p:txBody>
      </p:sp>
    </p:spTree>
    <p:extLst>
      <p:ext uri="{BB962C8B-B14F-4D97-AF65-F5344CB8AC3E}">
        <p14:creationId xmlns:p14="http://schemas.microsoft.com/office/powerpoint/2010/main" val="1494706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986763-F5C6-49E8-890A-6215307568E2}" type="slidenum">
              <a:rPr lang="en-US" smtClean="0"/>
              <a:t>12</a:t>
            </a:fld>
            <a:endParaRPr lang="en-US"/>
          </a:p>
        </p:txBody>
      </p:sp>
    </p:spTree>
    <p:extLst>
      <p:ext uri="{BB962C8B-B14F-4D97-AF65-F5344CB8AC3E}">
        <p14:creationId xmlns:p14="http://schemas.microsoft.com/office/powerpoint/2010/main" val="3485904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46017-AB15-4B86-914E-2911D4300CDC}"/>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35EC424-A8BB-43CD-BF17-505C9CF4DB97}"/>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FEFACD5-B615-497E-AC29-CF018A5B3ED5}"/>
              </a:ext>
            </a:extLst>
          </p:cNvPr>
          <p:cNvSpPr>
            <a:spLocks noGrp="1"/>
          </p:cNvSpPr>
          <p:nvPr>
            <p:ph type="dt" sz="half" idx="10"/>
          </p:nvPr>
        </p:nvSpPr>
        <p:spPr/>
        <p:txBody>
          <a:bodyPr/>
          <a:lstStyle/>
          <a:p>
            <a:fld id="{36E50943-7337-42AB-A7FB-9740A8AD0854}" type="datetime1">
              <a:rPr lang="en-US" smtClean="0"/>
              <a:t>8/5/2017</a:t>
            </a:fld>
            <a:endParaRPr lang="en-US"/>
          </a:p>
        </p:txBody>
      </p:sp>
      <p:sp>
        <p:nvSpPr>
          <p:cNvPr id="5" name="Footer Placeholder 4">
            <a:extLst>
              <a:ext uri="{FF2B5EF4-FFF2-40B4-BE49-F238E27FC236}">
                <a16:creationId xmlns:a16="http://schemas.microsoft.com/office/drawing/2014/main" id="{3EE1AB84-E71A-4CDB-B86B-8A3F1D5D53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FAB5DA-7F7D-433F-9ACE-91CD1539EDB2}"/>
              </a:ext>
            </a:extLst>
          </p:cNvPr>
          <p:cNvSpPr>
            <a:spLocks noGrp="1"/>
          </p:cNvSpPr>
          <p:nvPr>
            <p:ph type="sldNum" sz="quarter" idx="12"/>
          </p:nvPr>
        </p:nvSpPr>
        <p:spPr/>
        <p:txBody>
          <a:bodyPr/>
          <a:lstStyle/>
          <a:p>
            <a:fld id="{74E8B953-7841-4BA6-90A8-471343779705}" type="slidenum">
              <a:rPr lang="en-US" smtClean="0"/>
              <a:t>‹#›</a:t>
            </a:fld>
            <a:endParaRPr lang="en-US"/>
          </a:p>
        </p:txBody>
      </p:sp>
    </p:spTree>
    <p:extLst>
      <p:ext uri="{BB962C8B-B14F-4D97-AF65-F5344CB8AC3E}">
        <p14:creationId xmlns:p14="http://schemas.microsoft.com/office/powerpoint/2010/main" val="1839032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6C0BD-C3AE-4CA9-B945-766213BC3A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40A2DF-57F2-4FE0-8BB6-4697E792BE0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4F7A97-0D8D-4ACE-A6CA-5F6E958B18EB}"/>
              </a:ext>
            </a:extLst>
          </p:cNvPr>
          <p:cNvSpPr>
            <a:spLocks noGrp="1"/>
          </p:cNvSpPr>
          <p:nvPr>
            <p:ph type="dt" sz="half" idx="10"/>
          </p:nvPr>
        </p:nvSpPr>
        <p:spPr/>
        <p:txBody>
          <a:bodyPr/>
          <a:lstStyle/>
          <a:p>
            <a:fld id="{8629FA4B-F6C2-47EF-B8BD-7028D48F30C5}" type="datetime1">
              <a:rPr lang="en-US" smtClean="0"/>
              <a:t>8/5/2017</a:t>
            </a:fld>
            <a:endParaRPr lang="en-US"/>
          </a:p>
        </p:txBody>
      </p:sp>
      <p:sp>
        <p:nvSpPr>
          <p:cNvPr id="5" name="Footer Placeholder 4">
            <a:extLst>
              <a:ext uri="{FF2B5EF4-FFF2-40B4-BE49-F238E27FC236}">
                <a16:creationId xmlns:a16="http://schemas.microsoft.com/office/drawing/2014/main" id="{6920DB2A-066B-436A-8BCF-27B8309137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654AD5-29DB-4FFA-BC39-D8A4ECB4C0FF}"/>
              </a:ext>
            </a:extLst>
          </p:cNvPr>
          <p:cNvSpPr>
            <a:spLocks noGrp="1"/>
          </p:cNvSpPr>
          <p:nvPr>
            <p:ph type="sldNum" sz="quarter" idx="12"/>
          </p:nvPr>
        </p:nvSpPr>
        <p:spPr/>
        <p:txBody>
          <a:bodyPr/>
          <a:lstStyle/>
          <a:p>
            <a:fld id="{74E8B953-7841-4BA6-90A8-471343779705}" type="slidenum">
              <a:rPr lang="en-US" smtClean="0"/>
              <a:t>‹#›</a:t>
            </a:fld>
            <a:endParaRPr lang="en-US"/>
          </a:p>
        </p:txBody>
      </p:sp>
    </p:spTree>
    <p:extLst>
      <p:ext uri="{BB962C8B-B14F-4D97-AF65-F5344CB8AC3E}">
        <p14:creationId xmlns:p14="http://schemas.microsoft.com/office/powerpoint/2010/main" val="3786921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4C4A72-E5A6-4B03-9F6E-C24BF5171082}"/>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2385FA-B145-447A-B4F4-DFF7A19419E2}"/>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85A6F7-1A6D-485B-9DBB-651233E2771A}"/>
              </a:ext>
            </a:extLst>
          </p:cNvPr>
          <p:cNvSpPr>
            <a:spLocks noGrp="1"/>
          </p:cNvSpPr>
          <p:nvPr>
            <p:ph type="dt" sz="half" idx="10"/>
          </p:nvPr>
        </p:nvSpPr>
        <p:spPr/>
        <p:txBody>
          <a:bodyPr/>
          <a:lstStyle/>
          <a:p>
            <a:fld id="{196FDAA1-7F6A-4452-8F19-1A0A5C686CE2}" type="datetime1">
              <a:rPr lang="en-US" smtClean="0"/>
              <a:t>8/5/2017</a:t>
            </a:fld>
            <a:endParaRPr lang="en-US"/>
          </a:p>
        </p:txBody>
      </p:sp>
      <p:sp>
        <p:nvSpPr>
          <p:cNvPr id="5" name="Footer Placeholder 4">
            <a:extLst>
              <a:ext uri="{FF2B5EF4-FFF2-40B4-BE49-F238E27FC236}">
                <a16:creationId xmlns:a16="http://schemas.microsoft.com/office/drawing/2014/main" id="{4F7CB559-03BE-4FF6-9ED1-CA439EFEF6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B0459D-6F72-4898-814D-381881E41A60}"/>
              </a:ext>
            </a:extLst>
          </p:cNvPr>
          <p:cNvSpPr>
            <a:spLocks noGrp="1"/>
          </p:cNvSpPr>
          <p:nvPr>
            <p:ph type="sldNum" sz="quarter" idx="12"/>
          </p:nvPr>
        </p:nvSpPr>
        <p:spPr/>
        <p:txBody>
          <a:bodyPr/>
          <a:lstStyle/>
          <a:p>
            <a:fld id="{74E8B953-7841-4BA6-90A8-471343779705}" type="slidenum">
              <a:rPr lang="en-US" smtClean="0"/>
              <a:t>‹#›</a:t>
            </a:fld>
            <a:endParaRPr lang="en-US"/>
          </a:p>
        </p:txBody>
      </p:sp>
    </p:spTree>
    <p:extLst>
      <p:ext uri="{BB962C8B-B14F-4D97-AF65-F5344CB8AC3E}">
        <p14:creationId xmlns:p14="http://schemas.microsoft.com/office/powerpoint/2010/main" val="778085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22A6-04C2-4F11-8D04-E5C6C5B3AB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7FD8FB-BFB1-4F8A-A1AE-CBDF272C93E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741E30-9DD2-40E4-A574-EAB55C13E87A}"/>
              </a:ext>
            </a:extLst>
          </p:cNvPr>
          <p:cNvSpPr>
            <a:spLocks noGrp="1"/>
          </p:cNvSpPr>
          <p:nvPr>
            <p:ph type="dt" sz="half" idx="10"/>
          </p:nvPr>
        </p:nvSpPr>
        <p:spPr/>
        <p:txBody>
          <a:bodyPr/>
          <a:lstStyle/>
          <a:p>
            <a:fld id="{2A1594F0-2154-4183-8E8D-70C840DD0129}" type="datetime1">
              <a:rPr lang="en-US" smtClean="0"/>
              <a:t>8/5/2017</a:t>
            </a:fld>
            <a:endParaRPr lang="en-US"/>
          </a:p>
        </p:txBody>
      </p:sp>
      <p:sp>
        <p:nvSpPr>
          <p:cNvPr id="5" name="Footer Placeholder 4">
            <a:extLst>
              <a:ext uri="{FF2B5EF4-FFF2-40B4-BE49-F238E27FC236}">
                <a16:creationId xmlns:a16="http://schemas.microsoft.com/office/drawing/2014/main" id="{EBE04C42-E00E-4FBF-B0DF-7A4A87EBFF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B5EFD0-5228-408D-A240-C1544CCFE308}"/>
              </a:ext>
            </a:extLst>
          </p:cNvPr>
          <p:cNvSpPr>
            <a:spLocks noGrp="1"/>
          </p:cNvSpPr>
          <p:nvPr>
            <p:ph type="sldNum" sz="quarter" idx="12"/>
          </p:nvPr>
        </p:nvSpPr>
        <p:spPr/>
        <p:txBody>
          <a:bodyPr/>
          <a:lstStyle/>
          <a:p>
            <a:fld id="{74E8B953-7841-4BA6-90A8-471343779705}" type="slidenum">
              <a:rPr lang="en-US" smtClean="0"/>
              <a:t>‹#›</a:t>
            </a:fld>
            <a:endParaRPr lang="en-US"/>
          </a:p>
        </p:txBody>
      </p:sp>
    </p:spTree>
    <p:extLst>
      <p:ext uri="{BB962C8B-B14F-4D97-AF65-F5344CB8AC3E}">
        <p14:creationId xmlns:p14="http://schemas.microsoft.com/office/powerpoint/2010/main" val="1099960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280EB-C2C8-48E7-87F3-906C21CFEAE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5045E0AC-2BE8-48C0-ACC0-7BC76DC88136}"/>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1EBD642-4841-4547-90DE-E88AF8AAB0AE}"/>
              </a:ext>
            </a:extLst>
          </p:cNvPr>
          <p:cNvSpPr>
            <a:spLocks noGrp="1"/>
          </p:cNvSpPr>
          <p:nvPr>
            <p:ph type="dt" sz="half" idx="10"/>
          </p:nvPr>
        </p:nvSpPr>
        <p:spPr/>
        <p:txBody>
          <a:bodyPr/>
          <a:lstStyle/>
          <a:p>
            <a:fld id="{E5DAC3F5-7778-42DE-A4C4-48A558D70711}" type="datetime1">
              <a:rPr lang="en-US" smtClean="0"/>
              <a:t>8/5/2017</a:t>
            </a:fld>
            <a:endParaRPr lang="en-US"/>
          </a:p>
        </p:txBody>
      </p:sp>
      <p:sp>
        <p:nvSpPr>
          <p:cNvPr id="5" name="Footer Placeholder 4">
            <a:extLst>
              <a:ext uri="{FF2B5EF4-FFF2-40B4-BE49-F238E27FC236}">
                <a16:creationId xmlns:a16="http://schemas.microsoft.com/office/drawing/2014/main" id="{1C3EF21F-681A-48B7-8228-35E3C5013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FED479-CB53-4E0E-8C57-1FF021F7BA9D}"/>
              </a:ext>
            </a:extLst>
          </p:cNvPr>
          <p:cNvSpPr>
            <a:spLocks noGrp="1"/>
          </p:cNvSpPr>
          <p:nvPr>
            <p:ph type="sldNum" sz="quarter" idx="12"/>
          </p:nvPr>
        </p:nvSpPr>
        <p:spPr/>
        <p:txBody>
          <a:bodyPr/>
          <a:lstStyle/>
          <a:p>
            <a:fld id="{74E8B953-7841-4BA6-90A8-471343779705}" type="slidenum">
              <a:rPr lang="en-US" smtClean="0"/>
              <a:t>‹#›</a:t>
            </a:fld>
            <a:endParaRPr lang="en-US"/>
          </a:p>
        </p:txBody>
      </p:sp>
    </p:spTree>
    <p:extLst>
      <p:ext uri="{BB962C8B-B14F-4D97-AF65-F5344CB8AC3E}">
        <p14:creationId xmlns:p14="http://schemas.microsoft.com/office/powerpoint/2010/main" val="262582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7A9B0-05CE-4C1F-8C74-9ABCEF01A6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04F2D7-B929-4E60-B25F-B787D207C43C}"/>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5E2AB3-0235-4CB1-AADF-4ABCB220CE4D}"/>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48411A-91FD-46CA-BE38-8F5DF628F741}"/>
              </a:ext>
            </a:extLst>
          </p:cNvPr>
          <p:cNvSpPr>
            <a:spLocks noGrp="1"/>
          </p:cNvSpPr>
          <p:nvPr>
            <p:ph type="dt" sz="half" idx="10"/>
          </p:nvPr>
        </p:nvSpPr>
        <p:spPr/>
        <p:txBody>
          <a:bodyPr/>
          <a:lstStyle/>
          <a:p>
            <a:fld id="{8AA048F3-594F-48DA-AB1C-7E1FA0BBB6F3}" type="datetime1">
              <a:rPr lang="en-US" smtClean="0"/>
              <a:t>8/5/2017</a:t>
            </a:fld>
            <a:endParaRPr lang="en-US"/>
          </a:p>
        </p:txBody>
      </p:sp>
      <p:sp>
        <p:nvSpPr>
          <p:cNvPr id="6" name="Footer Placeholder 5">
            <a:extLst>
              <a:ext uri="{FF2B5EF4-FFF2-40B4-BE49-F238E27FC236}">
                <a16:creationId xmlns:a16="http://schemas.microsoft.com/office/drawing/2014/main" id="{2F6F5C34-408B-4582-BFFD-B9453BE34D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A91B3A-64BC-400B-8D84-5F0473154A0E}"/>
              </a:ext>
            </a:extLst>
          </p:cNvPr>
          <p:cNvSpPr>
            <a:spLocks noGrp="1"/>
          </p:cNvSpPr>
          <p:nvPr>
            <p:ph type="sldNum" sz="quarter" idx="12"/>
          </p:nvPr>
        </p:nvSpPr>
        <p:spPr/>
        <p:txBody>
          <a:bodyPr/>
          <a:lstStyle/>
          <a:p>
            <a:fld id="{74E8B953-7841-4BA6-90A8-471343779705}" type="slidenum">
              <a:rPr lang="en-US" smtClean="0"/>
              <a:t>‹#›</a:t>
            </a:fld>
            <a:endParaRPr lang="en-US"/>
          </a:p>
        </p:txBody>
      </p:sp>
    </p:spTree>
    <p:extLst>
      <p:ext uri="{BB962C8B-B14F-4D97-AF65-F5344CB8AC3E}">
        <p14:creationId xmlns:p14="http://schemas.microsoft.com/office/powerpoint/2010/main" val="579771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3E2B5-EFAD-49DA-A70F-236EE164B0AC}"/>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6F624A-9B12-4D1C-93A2-A8150F109B6E}"/>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8CD4B4F9-6D7A-4C2B-938F-E32C670AA1B4}"/>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BD71FA-AE3E-4E7E-9AC5-E4F888ADE73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F160745C-3130-4A7A-8DA5-9A975D5298A3}"/>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DD9B43-D2CF-4A6B-9797-3AC3EF292CAF}"/>
              </a:ext>
            </a:extLst>
          </p:cNvPr>
          <p:cNvSpPr>
            <a:spLocks noGrp="1"/>
          </p:cNvSpPr>
          <p:nvPr>
            <p:ph type="dt" sz="half" idx="10"/>
          </p:nvPr>
        </p:nvSpPr>
        <p:spPr/>
        <p:txBody>
          <a:bodyPr/>
          <a:lstStyle/>
          <a:p>
            <a:fld id="{EE3AED5C-E297-4548-ABBE-A1F47E6309F1}" type="datetime1">
              <a:rPr lang="en-US" smtClean="0"/>
              <a:t>8/5/2017</a:t>
            </a:fld>
            <a:endParaRPr lang="en-US"/>
          </a:p>
        </p:txBody>
      </p:sp>
      <p:sp>
        <p:nvSpPr>
          <p:cNvPr id="8" name="Footer Placeholder 7">
            <a:extLst>
              <a:ext uri="{FF2B5EF4-FFF2-40B4-BE49-F238E27FC236}">
                <a16:creationId xmlns:a16="http://schemas.microsoft.com/office/drawing/2014/main" id="{3171D607-E5A0-4D74-B901-311D066F6F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0BCC34-5420-4015-A71C-D34A5859E77A}"/>
              </a:ext>
            </a:extLst>
          </p:cNvPr>
          <p:cNvSpPr>
            <a:spLocks noGrp="1"/>
          </p:cNvSpPr>
          <p:nvPr>
            <p:ph type="sldNum" sz="quarter" idx="12"/>
          </p:nvPr>
        </p:nvSpPr>
        <p:spPr/>
        <p:txBody>
          <a:bodyPr/>
          <a:lstStyle/>
          <a:p>
            <a:fld id="{74E8B953-7841-4BA6-90A8-471343779705}" type="slidenum">
              <a:rPr lang="en-US" smtClean="0"/>
              <a:t>‹#›</a:t>
            </a:fld>
            <a:endParaRPr lang="en-US"/>
          </a:p>
        </p:txBody>
      </p:sp>
    </p:spTree>
    <p:extLst>
      <p:ext uri="{BB962C8B-B14F-4D97-AF65-F5344CB8AC3E}">
        <p14:creationId xmlns:p14="http://schemas.microsoft.com/office/powerpoint/2010/main" val="429461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E5CAF-A10E-4B83-94D5-60551DCC33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381737-6EEE-43F4-AE0F-9DE044BEACAA}"/>
              </a:ext>
            </a:extLst>
          </p:cNvPr>
          <p:cNvSpPr>
            <a:spLocks noGrp="1"/>
          </p:cNvSpPr>
          <p:nvPr>
            <p:ph type="dt" sz="half" idx="10"/>
          </p:nvPr>
        </p:nvSpPr>
        <p:spPr/>
        <p:txBody>
          <a:bodyPr/>
          <a:lstStyle/>
          <a:p>
            <a:fld id="{90A20BBA-85CA-45EB-9837-39F4A2DB9A26}" type="datetime1">
              <a:rPr lang="en-US" smtClean="0"/>
              <a:t>8/5/2017</a:t>
            </a:fld>
            <a:endParaRPr lang="en-US"/>
          </a:p>
        </p:txBody>
      </p:sp>
      <p:sp>
        <p:nvSpPr>
          <p:cNvPr id="4" name="Footer Placeholder 3">
            <a:extLst>
              <a:ext uri="{FF2B5EF4-FFF2-40B4-BE49-F238E27FC236}">
                <a16:creationId xmlns:a16="http://schemas.microsoft.com/office/drawing/2014/main" id="{61B5BF3C-D2AC-4286-9626-C5E9DF8BC3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0F8851-B8BF-4A87-A27D-2743886B358A}"/>
              </a:ext>
            </a:extLst>
          </p:cNvPr>
          <p:cNvSpPr>
            <a:spLocks noGrp="1"/>
          </p:cNvSpPr>
          <p:nvPr>
            <p:ph type="sldNum" sz="quarter" idx="12"/>
          </p:nvPr>
        </p:nvSpPr>
        <p:spPr/>
        <p:txBody>
          <a:bodyPr/>
          <a:lstStyle/>
          <a:p>
            <a:fld id="{74E8B953-7841-4BA6-90A8-471343779705}" type="slidenum">
              <a:rPr lang="en-US" smtClean="0"/>
              <a:t>‹#›</a:t>
            </a:fld>
            <a:endParaRPr lang="en-US"/>
          </a:p>
        </p:txBody>
      </p:sp>
    </p:spTree>
    <p:extLst>
      <p:ext uri="{BB962C8B-B14F-4D97-AF65-F5344CB8AC3E}">
        <p14:creationId xmlns:p14="http://schemas.microsoft.com/office/powerpoint/2010/main" val="2343984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75A07B-545E-450C-9BCA-294F50F6CAF5}"/>
              </a:ext>
            </a:extLst>
          </p:cNvPr>
          <p:cNvSpPr>
            <a:spLocks noGrp="1"/>
          </p:cNvSpPr>
          <p:nvPr>
            <p:ph type="dt" sz="half" idx="10"/>
          </p:nvPr>
        </p:nvSpPr>
        <p:spPr/>
        <p:txBody>
          <a:bodyPr/>
          <a:lstStyle/>
          <a:p>
            <a:fld id="{93FFCA93-F0FC-4604-852E-0BC33550C7CA}" type="datetime1">
              <a:rPr lang="en-US" smtClean="0"/>
              <a:t>8/5/2017</a:t>
            </a:fld>
            <a:endParaRPr lang="en-US"/>
          </a:p>
        </p:txBody>
      </p:sp>
      <p:sp>
        <p:nvSpPr>
          <p:cNvPr id="3" name="Footer Placeholder 2">
            <a:extLst>
              <a:ext uri="{FF2B5EF4-FFF2-40B4-BE49-F238E27FC236}">
                <a16:creationId xmlns:a16="http://schemas.microsoft.com/office/drawing/2014/main" id="{DB641BB9-63FC-4E71-A19C-430B37C50C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F89570-FD40-42D1-9FAB-8577CFA1C313}"/>
              </a:ext>
            </a:extLst>
          </p:cNvPr>
          <p:cNvSpPr>
            <a:spLocks noGrp="1"/>
          </p:cNvSpPr>
          <p:nvPr>
            <p:ph type="sldNum" sz="quarter" idx="12"/>
          </p:nvPr>
        </p:nvSpPr>
        <p:spPr/>
        <p:txBody>
          <a:bodyPr/>
          <a:lstStyle/>
          <a:p>
            <a:fld id="{74E8B953-7841-4BA6-90A8-471343779705}" type="slidenum">
              <a:rPr lang="en-US" smtClean="0"/>
              <a:t>‹#›</a:t>
            </a:fld>
            <a:endParaRPr lang="en-US"/>
          </a:p>
        </p:txBody>
      </p:sp>
    </p:spTree>
    <p:extLst>
      <p:ext uri="{BB962C8B-B14F-4D97-AF65-F5344CB8AC3E}">
        <p14:creationId xmlns:p14="http://schemas.microsoft.com/office/powerpoint/2010/main" val="3489116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90CB2-A3D7-4A93-9570-36E892A860B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EC37049C-C514-4E78-A146-88D86054B33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1E9667-4093-45F8-B018-068C071EDE3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2E7661D1-A5E1-41C7-B878-6A2AD72FB140}"/>
              </a:ext>
            </a:extLst>
          </p:cNvPr>
          <p:cNvSpPr>
            <a:spLocks noGrp="1"/>
          </p:cNvSpPr>
          <p:nvPr>
            <p:ph type="dt" sz="half" idx="10"/>
          </p:nvPr>
        </p:nvSpPr>
        <p:spPr/>
        <p:txBody>
          <a:bodyPr/>
          <a:lstStyle/>
          <a:p>
            <a:fld id="{9D1F0438-1CF3-453C-8241-360CCC04B538}" type="datetime1">
              <a:rPr lang="en-US" smtClean="0"/>
              <a:t>8/5/2017</a:t>
            </a:fld>
            <a:endParaRPr lang="en-US"/>
          </a:p>
        </p:txBody>
      </p:sp>
      <p:sp>
        <p:nvSpPr>
          <p:cNvPr id="6" name="Footer Placeholder 5">
            <a:extLst>
              <a:ext uri="{FF2B5EF4-FFF2-40B4-BE49-F238E27FC236}">
                <a16:creationId xmlns:a16="http://schemas.microsoft.com/office/drawing/2014/main" id="{32852633-1D21-4CFD-9A8A-050A1C067A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329DF0-6424-41BA-8F88-870BFA2C80FA}"/>
              </a:ext>
            </a:extLst>
          </p:cNvPr>
          <p:cNvSpPr>
            <a:spLocks noGrp="1"/>
          </p:cNvSpPr>
          <p:nvPr>
            <p:ph type="sldNum" sz="quarter" idx="12"/>
          </p:nvPr>
        </p:nvSpPr>
        <p:spPr/>
        <p:txBody>
          <a:bodyPr/>
          <a:lstStyle/>
          <a:p>
            <a:fld id="{74E8B953-7841-4BA6-90A8-471343779705}" type="slidenum">
              <a:rPr lang="en-US" smtClean="0"/>
              <a:t>‹#›</a:t>
            </a:fld>
            <a:endParaRPr lang="en-US"/>
          </a:p>
        </p:txBody>
      </p:sp>
    </p:spTree>
    <p:extLst>
      <p:ext uri="{BB962C8B-B14F-4D97-AF65-F5344CB8AC3E}">
        <p14:creationId xmlns:p14="http://schemas.microsoft.com/office/powerpoint/2010/main" val="2811865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0904D-F3EE-4CA7-9557-99CAC2DA0D4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02D176F-5168-4ED6-83B3-5C360250DC18}"/>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282441DF-EF76-4C86-BD3B-9DEB8820EC6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680DD34A-2D89-475A-8D3E-45F3B61AB892}"/>
              </a:ext>
            </a:extLst>
          </p:cNvPr>
          <p:cNvSpPr>
            <a:spLocks noGrp="1"/>
          </p:cNvSpPr>
          <p:nvPr>
            <p:ph type="dt" sz="half" idx="10"/>
          </p:nvPr>
        </p:nvSpPr>
        <p:spPr/>
        <p:txBody>
          <a:bodyPr/>
          <a:lstStyle/>
          <a:p>
            <a:fld id="{F0E57E02-5A79-4D52-A031-39E3EA0722DB}" type="datetime1">
              <a:rPr lang="en-US" smtClean="0"/>
              <a:t>8/5/2017</a:t>
            </a:fld>
            <a:endParaRPr lang="en-US"/>
          </a:p>
        </p:txBody>
      </p:sp>
      <p:sp>
        <p:nvSpPr>
          <p:cNvPr id="6" name="Footer Placeholder 5">
            <a:extLst>
              <a:ext uri="{FF2B5EF4-FFF2-40B4-BE49-F238E27FC236}">
                <a16:creationId xmlns:a16="http://schemas.microsoft.com/office/drawing/2014/main" id="{035AD303-C121-425D-9893-F5E30EAFF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3B6B67-51FF-4571-A46E-12FF0C398A69}"/>
              </a:ext>
            </a:extLst>
          </p:cNvPr>
          <p:cNvSpPr>
            <a:spLocks noGrp="1"/>
          </p:cNvSpPr>
          <p:nvPr>
            <p:ph type="sldNum" sz="quarter" idx="12"/>
          </p:nvPr>
        </p:nvSpPr>
        <p:spPr/>
        <p:txBody>
          <a:bodyPr/>
          <a:lstStyle/>
          <a:p>
            <a:fld id="{74E8B953-7841-4BA6-90A8-471343779705}" type="slidenum">
              <a:rPr lang="en-US" smtClean="0"/>
              <a:t>‹#›</a:t>
            </a:fld>
            <a:endParaRPr lang="en-US"/>
          </a:p>
        </p:txBody>
      </p:sp>
    </p:spTree>
    <p:extLst>
      <p:ext uri="{BB962C8B-B14F-4D97-AF65-F5344CB8AC3E}">
        <p14:creationId xmlns:p14="http://schemas.microsoft.com/office/powerpoint/2010/main" val="282891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657C6F-FDAF-49FF-90B7-6775447A10F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B2C931-FEDE-413F-985E-FC92222F5CE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C8DBB-4CBE-4B32-ADDC-0913D2F4E59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9AB5AE7-05BE-40B5-806E-1C233D3AFA21}" type="datetime1">
              <a:rPr lang="en-US" smtClean="0"/>
              <a:t>8/5/2017</a:t>
            </a:fld>
            <a:endParaRPr lang="en-US"/>
          </a:p>
        </p:txBody>
      </p:sp>
      <p:sp>
        <p:nvSpPr>
          <p:cNvPr id="5" name="Footer Placeholder 4">
            <a:extLst>
              <a:ext uri="{FF2B5EF4-FFF2-40B4-BE49-F238E27FC236}">
                <a16:creationId xmlns:a16="http://schemas.microsoft.com/office/drawing/2014/main" id="{5A076944-673A-42E1-9CA7-DE2FEEEF20A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682CA9-62CB-452A-99F3-6B7BE752686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4E8B953-7841-4BA6-90A8-471343779705}" type="slidenum">
              <a:rPr lang="en-US" smtClean="0"/>
              <a:t>‹#›</a:t>
            </a:fld>
            <a:endParaRPr lang="en-US"/>
          </a:p>
        </p:txBody>
      </p:sp>
    </p:spTree>
    <p:extLst>
      <p:ext uri="{BB962C8B-B14F-4D97-AF65-F5344CB8AC3E}">
        <p14:creationId xmlns:p14="http://schemas.microsoft.com/office/powerpoint/2010/main" val="3228339242"/>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solidFill>
                  <a:schemeClr val="tx2"/>
                </a:solidFill>
                <a:latin typeface="Calibri Light" panose="020F0302020204030204" pitchFamily="34" charset="0"/>
              </a:rPr>
              <a:t>Major Attributes that Distinguish  Breast Cancer Whether (M or B)?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62200" y="2057400"/>
            <a:ext cx="42672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1447800" y="4495800"/>
            <a:ext cx="64008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905000" y="4648200"/>
            <a:ext cx="5715000" cy="923330"/>
          </a:xfrm>
          <a:prstGeom prst="rect">
            <a:avLst/>
          </a:prstGeom>
        </p:spPr>
        <p:txBody>
          <a:bodyPr wrap="square">
            <a:spAutoFit/>
          </a:bodyPr>
          <a:lstStyle/>
          <a:p>
            <a:pPr algn="ctr"/>
            <a:r>
              <a:rPr lang="en-US" dirty="0">
                <a:latin typeface="Calibri Light" panose="020F0302020204030204" pitchFamily="34" charset="0"/>
              </a:rPr>
              <a:t>MSBA SUMMER 2017</a:t>
            </a:r>
          </a:p>
          <a:p>
            <a:pPr algn="ctr"/>
            <a:r>
              <a:rPr lang="en-US" dirty="0">
                <a:latin typeface="Calibri Light" panose="020F0302020204030204" pitchFamily="34" charset="0"/>
              </a:rPr>
              <a:t>Instructor Dr. </a:t>
            </a:r>
            <a:r>
              <a:rPr lang="en-US" dirty="0" err="1">
                <a:latin typeface="Calibri Light" panose="020F0302020204030204" pitchFamily="34" charset="0"/>
              </a:rPr>
              <a:t>Siamak</a:t>
            </a:r>
            <a:r>
              <a:rPr lang="en-US" dirty="0">
                <a:latin typeface="Calibri Light" panose="020F0302020204030204" pitchFamily="34" charset="0"/>
              </a:rPr>
              <a:t> Zadeh</a:t>
            </a:r>
          </a:p>
          <a:p>
            <a:pPr algn="ctr"/>
            <a:r>
              <a:rPr lang="en-US" dirty="0">
                <a:latin typeface="Calibri Light" panose="020F0302020204030204" pitchFamily="34" charset="0"/>
              </a:rPr>
              <a:t>Adarsh Gupta</a:t>
            </a:r>
          </a:p>
        </p:txBody>
      </p:sp>
    </p:spTree>
    <p:extLst>
      <p:ext uri="{BB962C8B-B14F-4D97-AF65-F5344CB8AC3E}">
        <p14:creationId xmlns:p14="http://schemas.microsoft.com/office/powerpoint/2010/main" val="1781455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C4F26-709C-437B-B42F-5537922ECBF8}"/>
              </a:ext>
            </a:extLst>
          </p:cNvPr>
          <p:cNvSpPr>
            <a:spLocks noGrp="1"/>
          </p:cNvSpPr>
          <p:nvPr>
            <p:ph type="title"/>
          </p:nvPr>
        </p:nvSpPr>
        <p:spPr>
          <a:xfrm>
            <a:off x="838200" y="365127"/>
            <a:ext cx="7677150" cy="45719"/>
          </a:xfrm>
        </p:spPr>
        <p:txBody>
          <a:bodyPr>
            <a:normAutofit fontScale="90000"/>
          </a:bodyPr>
          <a:lstStyle/>
          <a:p>
            <a:r>
              <a:rPr lang="en-US" dirty="0"/>
              <a:t>                   Logistic Regression Model</a:t>
            </a:r>
          </a:p>
        </p:txBody>
      </p:sp>
      <p:sp>
        <p:nvSpPr>
          <p:cNvPr id="4" name="Slide Number Placeholder 3">
            <a:extLst>
              <a:ext uri="{FF2B5EF4-FFF2-40B4-BE49-F238E27FC236}">
                <a16:creationId xmlns:a16="http://schemas.microsoft.com/office/drawing/2014/main" id="{342310EF-500C-4A57-B21E-7BC8977CBD16}"/>
              </a:ext>
            </a:extLst>
          </p:cNvPr>
          <p:cNvSpPr>
            <a:spLocks noGrp="1"/>
          </p:cNvSpPr>
          <p:nvPr>
            <p:ph type="sldNum" sz="quarter" idx="12"/>
          </p:nvPr>
        </p:nvSpPr>
        <p:spPr/>
        <p:txBody>
          <a:bodyPr/>
          <a:lstStyle/>
          <a:p>
            <a:fld id="{74E8B953-7841-4BA6-90A8-471343779705}" type="slidenum">
              <a:rPr lang="en-US" smtClean="0"/>
              <a:t>10</a:t>
            </a:fld>
            <a:endParaRPr lang="en-US"/>
          </a:p>
        </p:txBody>
      </p:sp>
      <p:graphicFrame>
        <p:nvGraphicFramePr>
          <p:cNvPr id="11" name="Object 10">
            <a:extLst>
              <a:ext uri="{FF2B5EF4-FFF2-40B4-BE49-F238E27FC236}">
                <a16:creationId xmlns:a16="http://schemas.microsoft.com/office/drawing/2014/main" id="{B4381C1B-CD4A-480E-BFDB-1364E6E57976}"/>
              </a:ext>
            </a:extLst>
          </p:cNvPr>
          <p:cNvGraphicFramePr>
            <a:graphicFrameLocks noChangeAspect="1"/>
          </p:cNvGraphicFramePr>
          <p:nvPr>
            <p:extLst>
              <p:ext uri="{D42A27DB-BD31-4B8C-83A1-F6EECF244321}">
                <p14:modId xmlns:p14="http://schemas.microsoft.com/office/powerpoint/2010/main" val="3347527784"/>
              </p:ext>
            </p:extLst>
          </p:nvPr>
        </p:nvGraphicFramePr>
        <p:xfrm>
          <a:off x="1676400" y="685800"/>
          <a:ext cx="6253161" cy="6079763"/>
        </p:xfrm>
        <a:graphic>
          <a:graphicData uri="http://schemas.openxmlformats.org/presentationml/2006/ole">
            <mc:AlternateContent xmlns:mc="http://schemas.openxmlformats.org/markup-compatibility/2006">
              <mc:Choice xmlns:v="urn:schemas-microsoft-com:vml" Requires="v">
                <p:oleObj spid="_x0000_s1036" name="Worksheet" r:id="rId3" imgW="5496076" imgH="5343507" progId="Excel.Sheet.12">
                  <p:embed/>
                </p:oleObj>
              </mc:Choice>
              <mc:Fallback>
                <p:oleObj name="Worksheet" r:id="rId3" imgW="5496076" imgH="5343507" progId="Excel.Sheet.12">
                  <p:embed/>
                  <p:pic>
                    <p:nvPicPr>
                      <p:cNvPr id="0" name=""/>
                      <p:cNvPicPr/>
                      <p:nvPr/>
                    </p:nvPicPr>
                    <p:blipFill>
                      <a:blip r:embed="rId4"/>
                      <a:stretch>
                        <a:fillRect/>
                      </a:stretch>
                    </p:blipFill>
                    <p:spPr>
                      <a:xfrm>
                        <a:off x="1676400" y="685800"/>
                        <a:ext cx="6253161" cy="6079763"/>
                      </a:xfrm>
                      <a:prstGeom prst="rect">
                        <a:avLst/>
                      </a:prstGeom>
                    </p:spPr>
                  </p:pic>
                </p:oleObj>
              </mc:Fallback>
            </mc:AlternateContent>
          </a:graphicData>
        </a:graphic>
      </p:graphicFrame>
    </p:spTree>
    <p:extLst>
      <p:ext uri="{BB962C8B-B14F-4D97-AF65-F5344CB8AC3E}">
        <p14:creationId xmlns:p14="http://schemas.microsoft.com/office/powerpoint/2010/main" val="2643804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17E2A-4EC0-44B3-A67F-6B0846BE4D60}"/>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Regression Result</a:t>
            </a:r>
            <a:br>
              <a:rPr lang="en-US" dirty="0"/>
            </a:br>
            <a:endParaRPr lang="en-US" dirty="0"/>
          </a:p>
        </p:txBody>
      </p:sp>
      <p:sp>
        <p:nvSpPr>
          <p:cNvPr id="3" name="Content Placeholder 2">
            <a:extLst>
              <a:ext uri="{FF2B5EF4-FFF2-40B4-BE49-F238E27FC236}">
                <a16:creationId xmlns:a16="http://schemas.microsoft.com/office/drawing/2014/main" id="{B9035DBC-4A5E-4D70-A65A-38656CCBE558}"/>
              </a:ext>
            </a:extLst>
          </p:cNvPr>
          <p:cNvSpPr>
            <a:spLocks noGrp="1"/>
          </p:cNvSpPr>
          <p:nvPr>
            <p:ph idx="1"/>
          </p:nvPr>
        </p:nvSpPr>
        <p:spPr/>
        <p:txBody>
          <a:bodyPr/>
          <a:lstStyle/>
          <a:p>
            <a:r>
              <a:rPr lang="en-US" sz="3200" dirty="0">
                <a:latin typeface="Times New Roman" panose="02020603050405020304" pitchFamily="18" charset="0"/>
                <a:cs typeface="Times New Roman" panose="02020603050405020304" pitchFamily="18" charset="0"/>
              </a:rPr>
              <a:t>R square &gt;    1-Null Deviance/Residual Deviance = 0.77 %</a:t>
            </a:r>
          </a:p>
          <a:p>
            <a:r>
              <a:rPr lang="en-US" sz="3200" dirty="0">
                <a:latin typeface="Times New Roman" panose="02020603050405020304" pitchFamily="18" charset="0"/>
                <a:cs typeface="Times New Roman" panose="02020603050405020304" pitchFamily="18" charset="0"/>
              </a:rPr>
              <a:t>Significant variables:  Area, Smoothness and Concavity mean</a:t>
            </a:r>
          </a:p>
          <a:p>
            <a:r>
              <a:rPr lang="en-US" sz="3200" dirty="0">
                <a:latin typeface="Times New Roman" panose="02020603050405020304" pitchFamily="18" charset="0"/>
                <a:cs typeface="Times New Roman" panose="02020603050405020304" pitchFamily="18" charset="0"/>
              </a:rPr>
              <a:t>77 percent variation in cancer diagnosis can be explained by area, smoothness and concavity means.</a:t>
            </a:r>
          </a:p>
          <a:p>
            <a:endParaRPr lang="en-US" dirty="0"/>
          </a:p>
        </p:txBody>
      </p:sp>
      <p:sp>
        <p:nvSpPr>
          <p:cNvPr id="4" name="Slide Number Placeholder 3">
            <a:extLst>
              <a:ext uri="{FF2B5EF4-FFF2-40B4-BE49-F238E27FC236}">
                <a16:creationId xmlns:a16="http://schemas.microsoft.com/office/drawing/2014/main" id="{D13ED537-DCEB-460B-A9A5-F977FCD6D715}"/>
              </a:ext>
            </a:extLst>
          </p:cNvPr>
          <p:cNvSpPr>
            <a:spLocks noGrp="1"/>
          </p:cNvSpPr>
          <p:nvPr>
            <p:ph type="sldNum" sz="quarter" idx="12"/>
          </p:nvPr>
        </p:nvSpPr>
        <p:spPr/>
        <p:txBody>
          <a:bodyPr/>
          <a:lstStyle/>
          <a:p>
            <a:fld id="{74E8B953-7841-4BA6-90A8-471343779705}" type="slidenum">
              <a:rPr lang="en-US" smtClean="0"/>
              <a:t>11</a:t>
            </a:fld>
            <a:endParaRPr lang="en-US"/>
          </a:p>
        </p:txBody>
      </p:sp>
    </p:spTree>
    <p:extLst>
      <p:ext uri="{BB962C8B-B14F-4D97-AF65-F5344CB8AC3E}">
        <p14:creationId xmlns:p14="http://schemas.microsoft.com/office/powerpoint/2010/main" val="895785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935" y="533400"/>
            <a:ext cx="8229600" cy="304800"/>
          </a:xfrm>
        </p:spPr>
        <p:txBody>
          <a:bodyPr>
            <a:noAutofit/>
          </a:bodyPr>
          <a:lstStyle/>
          <a:p>
            <a:br>
              <a:rPr lang="en-US" sz="3600" dirty="0">
                <a:solidFill>
                  <a:schemeClr val="tx2"/>
                </a:solidFill>
                <a:latin typeface="Calibri Light" panose="020F0302020204030204" pitchFamily="34" charset="0"/>
              </a:rPr>
            </a:br>
            <a:r>
              <a:rPr lang="en-US" sz="3600" dirty="0">
                <a:solidFill>
                  <a:schemeClr val="tx2"/>
                </a:solidFill>
                <a:latin typeface="Calibri Light" panose="020F0302020204030204" pitchFamily="34" charset="0"/>
              </a:rPr>
              <a:t>Checking Normality of Variance and Residual Analysis</a:t>
            </a:r>
            <a:br>
              <a:rPr lang="en-US" sz="3600" dirty="0">
                <a:solidFill>
                  <a:schemeClr val="tx2"/>
                </a:solidFill>
                <a:latin typeface="Calibri Light" panose="020F0302020204030204" pitchFamily="34" charset="0"/>
              </a:rPr>
            </a:br>
            <a:br>
              <a:rPr lang="en-US" sz="3600" dirty="0">
                <a:solidFill>
                  <a:schemeClr val="tx2"/>
                </a:solidFill>
                <a:latin typeface="Calibri Light" panose="020F0302020204030204" pitchFamily="34" charset="0"/>
              </a:rPr>
            </a:br>
            <a:endParaRPr lang="en-US" sz="3600" dirty="0">
              <a:solidFill>
                <a:schemeClr val="tx2"/>
              </a:solidFill>
              <a:latin typeface="Calibri Light" panose="020F0302020204030204" pitchFamily="34" charset="0"/>
            </a:endParaRPr>
          </a:p>
        </p:txBody>
      </p:sp>
      <p:sp>
        <p:nvSpPr>
          <p:cNvPr id="4" name="Slide Number Placeholder 3"/>
          <p:cNvSpPr>
            <a:spLocks noGrp="1"/>
          </p:cNvSpPr>
          <p:nvPr>
            <p:ph type="sldNum" sz="quarter" idx="12"/>
          </p:nvPr>
        </p:nvSpPr>
        <p:spPr/>
        <p:txBody>
          <a:bodyPr/>
          <a:lstStyle/>
          <a:p>
            <a:fld id="{74E8B953-7841-4BA6-90A8-471343779705}" type="slidenum">
              <a:rPr lang="en-US" smtClean="0"/>
              <a:t>12</a:t>
            </a:fld>
            <a:endParaRPr lang="en-US" dirty="0"/>
          </a:p>
        </p:txBody>
      </p:sp>
      <p:cxnSp>
        <p:nvCxnSpPr>
          <p:cNvPr id="7" name="Straight Connector 6"/>
          <p:cNvCxnSpPr/>
          <p:nvPr/>
        </p:nvCxnSpPr>
        <p:spPr>
          <a:xfrm>
            <a:off x="435935" y="838200"/>
            <a:ext cx="8229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descr="C:\Users\adarsh\AppData\Local\Microsoft\Windows\INetCache\Content.Word\Rplot64.jpeg">
            <a:extLst>
              <a:ext uri="{FF2B5EF4-FFF2-40B4-BE49-F238E27FC236}">
                <a16:creationId xmlns:a16="http://schemas.microsoft.com/office/drawing/2014/main" id="{EFAFD983-90C2-4627-9A12-CFACB9731D4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 y="914400"/>
            <a:ext cx="7929282" cy="4598894"/>
          </a:xfrm>
          <a:prstGeom prst="rect">
            <a:avLst/>
          </a:prstGeom>
          <a:noFill/>
          <a:ln>
            <a:noFill/>
          </a:ln>
        </p:spPr>
      </p:pic>
    </p:spTree>
    <p:extLst>
      <p:ext uri="{BB962C8B-B14F-4D97-AF65-F5344CB8AC3E}">
        <p14:creationId xmlns:p14="http://schemas.microsoft.com/office/powerpoint/2010/main" val="1983763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31D9E-C1B5-40A6-8FFD-999528C4100C}"/>
              </a:ext>
            </a:extLst>
          </p:cNvPr>
          <p:cNvSpPr>
            <a:spLocks noGrp="1"/>
          </p:cNvSpPr>
          <p:nvPr>
            <p:ph type="title"/>
          </p:nvPr>
        </p:nvSpPr>
        <p:spPr/>
        <p:txBody>
          <a:bodyPr/>
          <a:lstStyle/>
          <a:p>
            <a:r>
              <a:rPr lang="en-US" dirty="0"/>
              <a:t>                           ANOVA Analysis:</a:t>
            </a:r>
          </a:p>
        </p:txBody>
      </p:sp>
      <p:sp>
        <p:nvSpPr>
          <p:cNvPr id="4" name="Slide Number Placeholder 3">
            <a:extLst>
              <a:ext uri="{FF2B5EF4-FFF2-40B4-BE49-F238E27FC236}">
                <a16:creationId xmlns:a16="http://schemas.microsoft.com/office/drawing/2014/main" id="{7EBC01CD-2861-471F-821A-8D85BD4F4EC9}"/>
              </a:ext>
            </a:extLst>
          </p:cNvPr>
          <p:cNvSpPr>
            <a:spLocks noGrp="1"/>
          </p:cNvSpPr>
          <p:nvPr>
            <p:ph type="sldNum" sz="quarter" idx="12"/>
          </p:nvPr>
        </p:nvSpPr>
        <p:spPr/>
        <p:txBody>
          <a:bodyPr/>
          <a:lstStyle/>
          <a:p>
            <a:fld id="{74E8B953-7841-4BA6-90A8-471343779705}" type="slidenum">
              <a:rPr lang="en-US" smtClean="0"/>
              <a:t>13</a:t>
            </a:fld>
            <a:endParaRPr lang="en-US"/>
          </a:p>
        </p:txBody>
      </p:sp>
      <p:sp>
        <p:nvSpPr>
          <p:cNvPr id="3" name="Content Placeholder 2">
            <a:extLst>
              <a:ext uri="{FF2B5EF4-FFF2-40B4-BE49-F238E27FC236}">
                <a16:creationId xmlns:a16="http://schemas.microsoft.com/office/drawing/2014/main" id="{C31911F8-2CD1-4C1B-B514-92B00C56A719}"/>
              </a:ext>
            </a:extLst>
          </p:cNvPr>
          <p:cNvSpPr>
            <a:spLocks noGrp="1"/>
          </p:cNvSpPr>
          <p:nvPr>
            <p:ph idx="1"/>
          </p:nvPr>
        </p:nvSpPr>
        <p:spPr/>
        <p:txBody>
          <a:bodyPr/>
          <a:lstStyle/>
          <a:p>
            <a:pPr marL="0" indent="0">
              <a:buNone/>
            </a:pPr>
            <a:r>
              <a:rPr lang="en-US" dirty="0"/>
              <a:t>On Area, Smoothness and Concavity mean</a:t>
            </a:r>
          </a:p>
          <a:p>
            <a:pPr marL="0" indent="0">
              <a:buNone/>
            </a:pPr>
            <a:r>
              <a:rPr lang="en-US" b="1" dirty="0"/>
              <a:t>Null Hypothesis</a:t>
            </a:r>
            <a:r>
              <a:rPr lang="en-US" dirty="0"/>
              <a:t>: There is no mean difference in Malignant and Benign samples of area, smoothness and concavity.</a:t>
            </a:r>
          </a:p>
          <a:p>
            <a:pPr marL="0" indent="0">
              <a:buNone/>
            </a:pPr>
            <a:r>
              <a:rPr lang="en-US" b="1" dirty="0"/>
              <a:t>Alt Hypothesis</a:t>
            </a:r>
            <a:r>
              <a:rPr lang="en-US" dirty="0"/>
              <a:t>: There is mean difference in Malignant and Benign samples of area, smoothness and concavity.</a:t>
            </a:r>
          </a:p>
          <a:p>
            <a:pPr marL="0" indent="0">
              <a:buNone/>
            </a:pPr>
            <a:r>
              <a:rPr lang="en-US" dirty="0"/>
              <a:t> </a:t>
            </a:r>
            <a:r>
              <a:rPr lang="en-US" dirty="0" err="1"/>
              <a:t>Fvalue</a:t>
            </a:r>
            <a:r>
              <a:rPr lang="en-US" dirty="0"/>
              <a:t>, area= 573.1                ]</a:t>
            </a:r>
          </a:p>
          <a:p>
            <a:pPr marL="0" indent="0">
              <a:buNone/>
            </a:pPr>
            <a:r>
              <a:rPr lang="en-US" dirty="0"/>
              <a:t> </a:t>
            </a:r>
            <a:r>
              <a:rPr lang="en-US" dirty="0" err="1"/>
              <a:t>Fvalue</a:t>
            </a:r>
            <a:r>
              <a:rPr lang="en-US" dirty="0"/>
              <a:t>, smoothness= 83.65  ]    P&lt;2e-16        </a:t>
            </a:r>
          </a:p>
          <a:p>
            <a:pPr marL="0" indent="0">
              <a:buNone/>
            </a:pPr>
            <a:r>
              <a:rPr lang="en-US" dirty="0"/>
              <a:t> </a:t>
            </a:r>
            <a:r>
              <a:rPr lang="en-US" dirty="0" err="1"/>
              <a:t>Fvalue</a:t>
            </a:r>
            <a:r>
              <a:rPr lang="en-US" dirty="0"/>
              <a:t>, concavity = 533.8      ]  </a:t>
            </a:r>
          </a:p>
          <a:p>
            <a:pPr marL="0" indent="0">
              <a:buNone/>
            </a:pPr>
            <a:endParaRPr lang="en-US" dirty="0"/>
          </a:p>
          <a:p>
            <a:pPr marL="0" indent="0">
              <a:buNone/>
            </a:pPr>
            <a:r>
              <a:rPr lang="en-US" dirty="0"/>
              <a:t>Conclusion: We reject the null hypothesis and conclude that there is mean difference in the number of area, smoothness and concavity sample mean in terms of Malignant and Benign.</a:t>
            </a:r>
          </a:p>
        </p:txBody>
      </p:sp>
    </p:spTree>
    <p:extLst>
      <p:ext uri="{BB962C8B-B14F-4D97-AF65-F5344CB8AC3E}">
        <p14:creationId xmlns:p14="http://schemas.microsoft.com/office/powerpoint/2010/main" val="110716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Autofit/>
          </a:bodyPr>
          <a:lstStyle/>
          <a:p>
            <a:r>
              <a:rPr lang="en-US" sz="5400" dirty="0">
                <a:solidFill>
                  <a:schemeClr val="tx2"/>
                </a:solidFill>
                <a:latin typeface="Calibri Light" panose="020F0302020204030204" pitchFamily="34" charset="0"/>
              </a:rPr>
              <a:t>Hypothesis using (T Test)</a:t>
            </a:r>
            <a:br>
              <a:rPr lang="en-US" sz="2800" dirty="0">
                <a:solidFill>
                  <a:schemeClr val="tx2"/>
                </a:solidFill>
                <a:latin typeface="Calibri Light" panose="020F0302020204030204" pitchFamily="34" charset="0"/>
              </a:rPr>
            </a:br>
            <a:endParaRPr lang="en-US" sz="2800" dirty="0">
              <a:solidFill>
                <a:schemeClr val="tx2"/>
              </a:solidFill>
              <a:latin typeface="Calibri Light" panose="020F0302020204030204" pitchFamily="34" charset="0"/>
            </a:endParaRPr>
          </a:p>
        </p:txBody>
      </p:sp>
      <p:sp>
        <p:nvSpPr>
          <p:cNvPr id="5" name="Slide Number Placeholder 4"/>
          <p:cNvSpPr>
            <a:spLocks noGrp="1"/>
          </p:cNvSpPr>
          <p:nvPr>
            <p:ph type="sldNum" sz="quarter" idx="12"/>
          </p:nvPr>
        </p:nvSpPr>
        <p:spPr/>
        <p:txBody>
          <a:bodyPr/>
          <a:lstStyle/>
          <a:p>
            <a:fld id="{74E8B953-7841-4BA6-90A8-471343779705}" type="slidenum">
              <a:rPr lang="en-US" smtClean="0"/>
              <a:t>14</a:t>
            </a:fld>
            <a:endParaRPr lang="en-US"/>
          </a:p>
        </p:txBody>
      </p:sp>
      <p:cxnSp>
        <p:nvCxnSpPr>
          <p:cNvPr id="7" name="Straight Connector 6"/>
          <p:cNvCxnSpPr/>
          <p:nvPr/>
        </p:nvCxnSpPr>
        <p:spPr>
          <a:xfrm>
            <a:off x="457200" y="990600"/>
            <a:ext cx="82296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57200" y="1828801"/>
            <a:ext cx="7924800" cy="4164986"/>
          </a:xfrm>
          <a:prstGeom prst="rect">
            <a:avLst/>
          </a:prstGeom>
          <a:noFill/>
        </p:spPr>
        <p:txBody>
          <a:bodyPr wrap="square" rtlCol="0">
            <a:spAutoFit/>
          </a:bodyPr>
          <a:lstStyle/>
          <a:p>
            <a:r>
              <a:rPr lang="en-US" sz="1600" dirty="0">
                <a:latin typeface="Calibri Light" panose="020F0302020204030204" pitchFamily="34" charset="0"/>
              </a:rPr>
              <a:t>We want to determine if the mean of Malignant sample of Area, smoothness and concavity different from the mean of Benign sample.</a:t>
            </a:r>
          </a:p>
          <a:p>
            <a:endParaRPr lang="en-US" sz="1600" dirty="0">
              <a:latin typeface="Calibri Light" panose="020F0302020204030204" pitchFamily="34" charset="0"/>
            </a:endParaRPr>
          </a:p>
          <a:p>
            <a:pPr>
              <a:lnSpc>
                <a:spcPct val="107000"/>
              </a:lnSpc>
              <a:spcAft>
                <a:spcPts val="800"/>
              </a:spcAft>
            </a:pPr>
            <a:r>
              <a:rPr lang="en-IN" sz="1600" b="1" dirty="0">
                <a:solidFill>
                  <a:srgbClr val="000000"/>
                </a:solidFill>
                <a:latin typeface="Calibri Light" panose="020F0302020204030204" pitchFamily="34" charset="0"/>
                <a:ea typeface="Times New Roman"/>
                <a:cs typeface="Calibri"/>
              </a:rPr>
              <a:t>H</a:t>
            </a:r>
            <a:r>
              <a:rPr lang="en-IN" sz="1600" b="1" baseline="-25000" dirty="0">
                <a:solidFill>
                  <a:srgbClr val="000000"/>
                </a:solidFill>
                <a:latin typeface="Calibri Light" panose="020F0302020204030204" pitchFamily="34" charset="0"/>
                <a:ea typeface="Times New Roman"/>
                <a:cs typeface="Calibri"/>
              </a:rPr>
              <a:t>0:</a:t>
            </a:r>
            <a:r>
              <a:rPr lang="en-IN" sz="1600" baseline="-25000" dirty="0">
                <a:solidFill>
                  <a:srgbClr val="000000"/>
                </a:solidFill>
                <a:latin typeface="Calibri Light" panose="020F0302020204030204" pitchFamily="34" charset="0"/>
                <a:ea typeface="Times New Roman"/>
                <a:cs typeface="Calibri"/>
              </a:rPr>
              <a:t> </a:t>
            </a:r>
            <a:r>
              <a:rPr lang="en-IN" sz="1600" dirty="0">
                <a:solidFill>
                  <a:srgbClr val="000000"/>
                </a:solidFill>
                <a:latin typeface="Calibri Light" panose="020F0302020204030204" pitchFamily="34" charset="0"/>
                <a:ea typeface="Times New Roman"/>
                <a:cs typeface="Calibri"/>
              </a:rPr>
              <a:t> The mean difference in Malignant sample of area is not less than the Benign one.</a:t>
            </a:r>
          </a:p>
          <a:p>
            <a:pPr>
              <a:lnSpc>
                <a:spcPct val="107000"/>
              </a:lnSpc>
              <a:spcAft>
                <a:spcPts val="800"/>
              </a:spcAft>
            </a:pPr>
            <a:endParaRPr lang="en-IN" sz="1600" b="1" dirty="0">
              <a:solidFill>
                <a:srgbClr val="000000"/>
              </a:solidFill>
              <a:latin typeface="Calibri Light" panose="020F0302020204030204" pitchFamily="34" charset="0"/>
              <a:ea typeface="Times New Roman"/>
              <a:cs typeface="Calibri"/>
            </a:endParaRPr>
          </a:p>
          <a:p>
            <a:pPr>
              <a:lnSpc>
                <a:spcPct val="107000"/>
              </a:lnSpc>
              <a:spcAft>
                <a:spcPts val="800"/>
              </a:spcAft>
            </a:pPr>
            <a:r>
              <a:rPr lang="en-IN" sz="1600" b="1" dirty="0">
                <a:solidFill>
                  <a:srgbClr val="000000"/>
                </a:solidFill>
                <a:latin typeface="Calibri Light" panose="020F0302020204030204" pitchFamily="34" charset="0"/>
                <a:ea typeface="Times New Roman"/>
                <a:cs typeface="Calibri"/>
              </a:rPr>
              <a:t>H</a:t>
            </a:r>
            <a:r>
              <a:rPr lang="en-IN" sz="1600" b="1" baseline="-25000" dirty="0">
                <a:solidFill>
                  <a:srgbClr val="000000"/>
                </a:solidFill>
                <a:latin typeface="Calibri Light" panose="020F0302020204030204" pitchFamily="34" charset="0"/>
                <a:ea typeface="Times New Roman"/>
                <a:cs typeface="Calibri"/>
              </a:rPr>
              <a:t>1</a:t>
            </a:r>
            <a:r>
              <a:rPr lang="en-IN" sz="1600" b="1" dirty="0">
                <a:solidFill>
                  <a:srgbClr val="000000"/>
                </a:solidFill>
                <a:latin typeface="Calibri Light" panose="020F0302020204030204" pitchFamily="34" charset="0"/>
                <a:ea typeface="Times New Roman"/>
                <a:cs typeface="Calibri"/>
              </a:rPr>
              <a:t>: </a:t>
            </a:r>
            <a:r>
              <a:rPr lang="en-IN" sz="1600" dirty="0">
                <a:solidFill>
                  <a:srgbClr val="000000"/>
                </a:solidFill>
                <a:latin typeface="Calibri Light" panose="020F0302020204030204" pitchFamily="34" charset="0"/>
                <a:ea typeface="Times New Roman"/>
                <a:cs typeface="Calibri"/>
              </a:rPr>
              <a:t>The mean difference in the Malignant sample of area is less than the Benign one</a:t>
            </a:r>
            <a:endParaRPr lang="en-IN" sz="1600" b="1" dirty="0">
              <a:solidFill>
                <a:srgbClr val="000000"/>
              </a:solidFill>
              <a:latin typeface="Calibri Light" panose="020F0302020204030204" pitchFamily="34" charset="0"/>
              <a:ea typeface="Times New Roman"/>
              <a:cs typeface="Calibri"/>
            </a:endParaRPr>
          </a:p>
          <a:p>
            <a:pPr>
              <a:lnSpc>
                <a:spcPct val="107000"/>
              </a:lnSpc>
              <a:spcAft>
                <a:spcPts val="800"/>
              </a:spcAft>
            </a:pPr>
            <a:r>
              <a:rPr lang="en-US" sz="1600" dirty="0">
                <a:latin typeface="Calibri Light" panose="020F0302020204030204" pitchFamily="34" charset="0"/>
              </a:rPr>
              <a:t>In order to test the hypothesis above, we performed  t-Test Analysis.</a:t>
            </a:r>
          </a:p>
          <a:p>
            <a:pPr>
              <a:lnSpc>
                <a:spcPct val="107000"/>
              </a:lnSpc>
              <a:spcAft>
                <a:spcPts val="800"/>
              </a:spcAft>
            </a:pPr>
            <a:r>
              <a:rPr lang="en-US" dirty="0" err="1"/>
              <a:t>t.test</a:t>
            </a:r>
            <a:r>
              <a:rPr lang="en-US" dirty="0"/>
              <a:t>(</a:t>
            </a:r>
            <a:r>
              <a:rPr lang="en-US" dirty="0" err="1"/>
              <a:t>area_mean~diagnosis,alt</a:t>
            </a:r>
            <a:r>
              <a:rPr lang="en-US" dirty="0"/>
              <a:t>="</a:t>
            </a:r>
            <a:r>
              <a:rPr lang="en-US" dirty="0" err="1"/>
              <a:t>less",data</a:t>
            </a:r>
            <a:r>
              <a:rPr lang="en-US" dirty="0"/>
              <a:t>=</a:t>
            </a:r>
            <a:r>
              <a:rPr lang="en-US" dirty="0" err="1"/>
              <a:t>bc</a:t>
            </a:r>
            <a:r>
              <a:rPr lang="en-US" dirty="0"/>
              <a:t>)</a:t>
            </a:r>
          </a:p>
          <a:p>
            <a:pPr>
              <a:lnSpc>
                <a:spcPct val="107000"/>
              </a:lnSpc>
              <a:spcAft>
                <a:spcPts val="800"/>
              </a:spcAft>
            </a:pPr>
            <a:endParaRPr lang="en-US" sz="1600" dirty="0">
              <a:latin typeface="Calibri Light" panose="020F0302020204030204" pitchFamily="34" charset="0"/>
            </a:endParaRPr>
          </a:p>
          <a:p>
            <a:pPr>
              <a:lnSpc>
                <a:spcPct val="107000"/>
              </a:lnSpc>
              <a:spcAft>
                <a:spcPts val="800"/>
              </a:spcAft>
            </a:pPr>
            <a:endParaRPr lang="en-US" sz="1600" dirty="0">
              <a:latin typeface="Calibri Light" panose="020F0302020204030204" pitchFamily="34" charset="0"/>
            </a:endParaRPr>
          </a:p>
          <a:p>
            <a:endParaRPr lang="en-US" sz="1600" dirty="0">
              <a:latin typeface="Calibri Light" panose="020F0302020204030204" pitchFamily="34" charset="0"/>
            </a:endParaRPr>
          </a:p>
          <a:p>
            <a:endParaRPr lang="en-US" sz="1600" dirty="0">
              <a:latin typeface="Calibri Light" panose="020F0302020204030204" pitchFamily="34" charset="0"/>
            </a:endParaRPr>
          </a:p>
          <a:p>
            <a:endParaRPr lang="en-US" sz="1600" dirty="0">
              <a:latin typeface="Calibri Light" panose="020F0302020204030204" pitchFamily="34" charset="0"/>
            </a:endParaRPr>
          </a:p>
        </p:txBody>
      </p:sp>
    </p:spTree>
    <p:extLst>
      <p:ext uri="{BB962C8B-B14F-4D97-AF65-F5344CB8AC3E}">
        <p14:creationId xmlns:p14="http://schemas.microsoft.com/office/powerpoint/2010/main" val="4248034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A41A3-1F73-426A-B60E-DF8F1BBDBFC3}"/>
              </a:ext>
            </a:extLst>
          </p:cNvPr>
          <p:cNvSpPr>
            <a:spLocks noGrp="1"/>
          </p:cNvSpPr>
          <p:nvPr>
            <p:ph type="title"/>
          </p:nvPr>
        </p:nvSpPr>
        <p:spPr>
          <a:xfrm>
            <a:off x="160625" y="304800"/>
            <a:ext cx="8354725" cy="1385889"/>
          </a:xfrm>
        </p:spPr>
        <p:txBody>
          <a:bodyPr/>
          <a:lstStyle/>
          <a:p>
            <a:r>
              <a:rPr lang="en-US" dirty="0"/>
              <a:t>                     T Test Result</a:t>
            </a:r>
          </a:p>
        </p:txBody>
      </p:sp>
      <p:sp>
        <p:nvSpPr>
          <p:cNvPr id="4" name="Slide Number Placeholder 3">
            <a:extLst>
              <a:ext uri="{FF2B5EF4-FFF2-40B4-BE49-F238E27FC236}">
                <a16:creationId xmlns:a16="http://schemas.microsoft.com/office/drawing/2014/main" id="{733F586A-AC34-45B1-B4BC-519EB305C7DA}"/>
              </a:ext>
            </a:extLst>
          </p:cNvPr>
          <p:cNvSpPr>
            <a:spLocks noGrp="1"/>
          </p:cNvSpPr>
          <p:nvPr>
            <p:ph type="sldNum" sz="quarter" idx="12"/>
          </p:nvPr>
        </p:nvSpPr>
        <p:spPr/>
        <p:txBody>
          <a:bodyPr/>
          <a:lstStyle/>
          <a:p>
            <a:fld id="{74E8B953-7841-4BA6-90A8-471343779705}" type="slidenum">
              <a:rPr lang="en-US" smtClean="0"/>
              <a:t>15</a:t>
            </a:fld>
            <a:endParaRPr lang="en-US"/>
          </a:p>
        </p:txBody>
      </p:sp>
      <p:sp>
        <p:nvSpPr>
          <p:cNvPr id="10" name="Content Placeholder 9">
            <a:extLst>
              <a:ext uri="{FF2B5EF4-FFF2-40B4-BE49-F238E27FC236}">
                <a16:creationId xmlns:a16="http://schemas.microsoft.com/office/drawing/2014/main" id="{BEA78AA3-81DE-423B-9D79-49E793AF52E3}"/>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At p value&lt;2e-16, we reject null hypothesis and conclude that the mean difference in malignant and Benign is less than zero.</a:t>
            </a:r>
          </a:p>
        </p:txBody>
      </p:sp>
      <p:graphicFrame>
        <p:nvGraphicFramePr>
          <p:cNvPr id="12" name="Object 11">
            <a:extLst>
              <a:ext uri="{FF2B5EF4-FFF2-40B4-BE49-F238E27FC236}">
                <a16:creationId xmlns:a16="http://schemas.microsoft.com/office/drawing/2014/main" id="{887DD6EC-0040-4F0A-B2C3-1E4D6F77B5DE}"/>
              </a:ext>
            </a:extLst>
          </p:cNvPr>
          <p:cNvGraphicFramePr>
            <a:graphicFrameLocks noChangeAspect="1"/>
          </p:cNvGraphicFramePr>
          <p:nvPr>
            <p:extLst>
              <p:ext uri="{D42A27DB-BD31-4B8C-83A1-F6EECF244321}">
                <p14:modId xmlns:p14="http://schemas.microsoft.com/office/powerpoint/2010/main" val="2398448065"/>
              </p:ext>
            </p:extLst>
          </p:nvPr>
        </p:nvGraphicFramePr>
        <p:xfrm>
          <a:off x="782422" y="2209800"/>
          <a:ext cx="7579156" cy="2024063"/>
        </p:xfrm>
        <a:graphic>
          <a:graphicData uri="http://schemas.openxmlformats.org/presentationml/2006/ole">
            <mc:AlternateContent xmlns:mc="http://schemas.openxmlformats.org/markup-compatibility/2006">
              <mc:Choice xmlns:v="urn:schemas-microsoft-com:vml" Requires="v">
                <p:oleObj spid="_x0000_s2051" name="Worksheet" r:id="rId3" imgW="4886368" imgH="1304986" progId="Excel.Sheet.12">
                  <p:embed/>
                </p:oleObj>
              </mc:Choice>
              <mc:Fallback>
                <p:oleObj name="Worksheet" r:id="rId3" imgW="4886368" imgH="1304986" progId="Excel.Sheet.12">
                  <p:embed/>
                  <p:pic>
                    <p:nvPicPr>
                      <p:cNvPr id="0" name=""/>
                      <p:cNvPicPr/>
                      <p:nvPr/>
                    </p:nvPicPr>
                    <p:blipFill>
                      <a:blip r:embed="rId4"/>
                      <a:stretch>
                        <a:fillRect/>
                      </a:stretch>
                    </p:blipFill>
                    <p:spPr>
                      <a:xfrm>
                        <a:off x="782422" y="2209800"/>
                        <a:ext cx="7579156" cy="2024063"/>
                      </a:xfrm>
                      <a:prstGeom prst="rect">
                        <a:avLst/>
                      </a:prstGeom>
                    </p:spPr>
                  </p:pic>
                </p:oleObj>
              </mc:Fallback>
            </mc:AlternateContent>
          </a:graphicData>
        </a:graphic>
      </p:graphicFrame>
    </p:spTree>
    <p:extLst>
      <p:ext uri="{BB962C8B-B14F-4D97-AF65-F5344CB8AC3E}">
        <p14:creationId xmlns:p14="http://schemas.microsoft.com/office/powerpoint/2010/main" val="1744439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5400" dirty="0">
                <a:solidFill>
                  <a:schemeClr val="tx2"/>
                </a:solidFill>
                <a:latin typeface="Calibri Light" panose="020F0302020204030204" pitchFamily="34" charset="0"/>
              </a:rPr>
              <a:t>Conclusions</a:t>
            </a:r>
          </a:p>
        </p:txBody>
      </p:sp>
      <p:sp>
        <p:nvSpPr>
          <p:cNvPr id="10" name="Slide Number Placeholder 9"/>
          <p:cNvSpPr>
            <a:spLocks noGrp="1"/>
          </p:cNvSpPr>
          <p:nvPr>
            <p:ph type="sldNum" sz="quarter" idx="12"/>
          </p:nvPr>
        </p:nvSpPr>
        <p:spPr/>
        <p:txBody>
          <a:bodyPr/>
          <a:lstStyle/>
          <a:p>
            <a:fld id="{74E8B953-7841-4BA6-90A8-471343779705}" type="slidenum">
              <a:rPr lang="en-US" smtClean="0"/>
              <a:t>16</a:t>
            </a:fld>
            <a:endParaRPr lang="en-US"/>
          </a:p>
        </p:txBody>
      </p:sp>
      <p:cxnSp>
        <p:nvCxnSpPr>
          <p:cNvPr id="7" name="Straight Connector 6"/>
          <p:cNvCxnSpPr/>
          <p:nvPr/>
        </p:nvCxnSpPr>
        <p:spPr>
          <a:xfrm>
            <a:off x="457200" y="990600"/>
            <a:ext cx="82296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7200" y="1447800"/>
            <a:ext cx="7772400" cy="4247317"/>
          </a:xfrm>
          <a:prstGeom prst="rect">
            <a:avLst/>
          </a:prstGeom>
          <a:noFill/>
        </p:spPr>
        <p:txBody>
          <a:bodyPr wrap="square" rtlCol="0">
            <a:spAutoFit/>
          </a:bodyPr>
          <a:lstStyle/>
          <a:p>
            <a:r>
              <a:rPr lang="en-US" b="1" dirty="0">
                <a:latin typeface="Calibri Light" panose="020F0302020204030204" pitchFamily="34" charset="0"/>
              </a:rPr>
              <a:t>After performing our descriptive statistic and regression analysis, we concluded the following:</a:t>
            </a:r>
          </a:p>
          <a:p>
            <a:endParaRPr lang="en-US" b="1" dirty="0">
              <a:latin typeface="Calibri Light" panose="020F0302020204030204" pitchFamily="34" charset="0"/>
            </a:endParaRPr>
          </a:p>
          <a:p>
            <a:endParaRPr lang="en-US" b="1" dirty="0">
              <a:latin typeface="Calibri Light" panose="020F0302020204030204" pitchFamily="34" charset="0"/>
            </a:endParaRPr>
          </a:p>
          <a:p>
            <a:pPr marL="171450" indent="-171450">
              <a:buFont typeface="Arial" panose="020B0604020202020204" pitchFamily="34" charset="0"/>
              <a:buChar char="•"/>
            </a:pPr>
            <a:r>
              <a:rPr lang="en-US" b="1" dirty="0">
                <a:latin typeface="Calibri Light" panose="020F0302020204030204" pitchFamily="34" charset="0"/>
              </a:rPr>
              <a:t>Area, smoothness and concavity mean can be used to tell the difference in between malignant ad benign tumor.</a:t>
            </a:r>
          </a:p>
          <a:p>
            <a:pPr marL="171450" indent="-171450">
              <a:buFont typeface="Arial" panose="020B0604020202020204" pitchFamily="34" charset="0"/>
              <a:buChar char="•"/>
            </a:pPr>
            <a:endParaRPr lang="en-US" b="1" dirty="0">
              <a:latin typeface="Calibri Light" panose="020F0302020204030204" pitchFamily="34" charset="0"/>
            </a:endParaRPr>
          </a:p>
          <a:p>
            <a:pPr marL="171450" indent="-171450">
              <a:buFont typeface="Arial" panose="020B0604020202020204" pitchFamily="34" charset="0"/>
              <a:buChar char="•"/>
            </a:pPr>
            <a:r>
              <a:rPr lang="en-US" b="1" dirty="0">
                <a:latin typeface="Calibri Light" panose="020F0302020204030204" pitchFamily="34" charset="0"/>
              </a:rPr>
              <a:t>About 70 percent of variation in malignant and benign can be explained by area, smoothness and concavity mean being 30 percent unexplained through regression model but there may be some higher chances of model accuracy if it is to be checked by some other methods such as NN, forest model.</a:t>
            </a:r>
          </a:p>
          <a:p>
            <a:pPr marL="171450" indent="-171450">
              <a:buFont typeface="Arial" panose="020B0604020202020204" pitchFamily="34" charset="0"/>
              <a:buChar char="•"/>
            </a:pPr>
            <a:r>
              <a:rPr lang="en-US" b="1" dirty="0">
                <a:latin typeface="Calibri Light" panose="020F0302020204030204" pitchFamily="34" charset="0"/>
              </a:rPr>
              <a:t>From the hypothesis part, it is concluded that the mean difference in area, smoothness and concavity mean exists between the samples and we are 95 percent confident that it would </a:t>
            </a:r>
            <a:r>
              <a:rPr lang="en-US" b="1" dirty="0" err="1">
                <a:latin typeface="Calibri Light" panose="020F0302020204030204" pitchFamily="34" charset="0"/>
              </a:rPr>
              <a:t>als</a:t>
            </a:r>
            <a:r>
              <a:rPr lang="en-US" b="1" dirty="0">
                <a:latin typeface="Calibri Light" panose="020F0302020204030204" pitchFamily="34" charset="0"/>
              </a:rPr>
              <a:t> be exist in the population mean.</a:t>
            </a:r>
          </a:p>
          <a:p>
            <a:pPr marL="171450" indent="-171450">
              <a:buFont typeface="Arial" panose="020B0604020202020204" pitchFamily="34" charset="0"/>
              <a:buChar char="•"/>
            </a:pPr>
            <a:endParaRPr lang="en-US" b="1" dirty="0">
              <a:latin typeface="Calibri Light" panose="020F0302020204030204" pitchFamily="34" charset="0"/>
            </a:endParaRPr>
          </a:p>
        </p:txBody>
      </p:sp>
    </p:spTree>
    <p:extLst>
      <p:ext uri="{BB962C8B-B14F-4D97-AF65-F5344CB8AC3E}">
        <p14:creationId xmlns:p14="http://schemas.microsoft.com/office/powerpoint/2010/main" val="2767866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3B4728-C7CB-4CE2-9EF7-87A2BD1FEE9B}"/>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pPr marL="0" indent="0">
              <a:buNone/>
            </a:pPr>
            <a:r>
              <a:rPr lang="en-US" sz="2000" dirty="0">
                <a:solidFill>
                  <a:schemeClr val="accent2">
                    <a:lumMod val="50000"/>
                  </a:schemeClr>
                </a:solidFill>
                <a:latin typeface="Algerian" panose="04020705040A02060702" pitchFamily="82" charset="0"/>
              </a:rPr>
              <a:t>                                                    THANKS</a:t>
            </a:r>
          </a:p>
          <a:p>
            <a:pPr marL="0" indent="0">
              <a:buNone/>
            </a:pPr>
            <a:r>
              <a:rPr lang="en-US" sz="2000" dirty="0">
                <a:latin typeface="Algerian" panose="04020705040A02060702" pitchFamily="82" charset="0"/>
              </a:rPr>
              <a:t>                                </a:t>
            </a:r>
            <a:r>
              <a:rPr lang="en-US" sz="2000" dirty="0">
                <a:solidFill>
                  <a:srgbClr val="00B050"/>
                </a:solidFill>
                <a:latin typeface="Algerian" panose="04020705040A02060702" pitchFamily="82" charset="0"/>
              </a:rPr>
              <a:t>Eat Healthy, Live Healthy</a:t>
            </a:r>
          </a:p>
          <a:p>
            <a:pPr marL="0" indent="0">
              <a:buNone/>
            </a:pPr>
            <a:endParaRPr lang="en-US" sz="2000" dirty="0">
              <a:latin typeface="Algerian" panose="04020705040A02060702" pitchFamily="82" charset="0"/>
            </a:endParaRPr>
          </a:p>
          <a:p>
            <a:pPr marL="0" indent="0">
              <a:buNone/>
            </a:pPr>
            <a:r>
              <a:rPr lang="en-US" sz="2000" dirty="0">
                <a:latin typeface="Algerian" panose="04020705040A02060702" pitchFamily="82" charset="0"/>
              </a:rPr>
              <a:t>                            </a:t>
            </a:r>
            <a:r>
              <a:rPr lang="en-US" sz="2000" dirty="0">
                <a:solidFill>
                  <a:srgbClr val="FFC000"/>
                </a:solidFill>
                <a:latin typeface="Algerian" panose="04020705040A02060702" pitchFamily="82" charset="0"/>
              </a:rPr>
              <a:t>Prevention is better than Cure</a:t>
            </a:r>
          </a:p>
        </p:txBody>
      </p:sp>
      <p:sp>
        <p:nvSpPr>
          <p:cNvPr id="4" name="Slide Number Placeholder 3">
            <a:extLst>
              <a:ext uri="{FF2B5EF4-FFF2-40B4-BE49-F238E27FC236}">
                <a16:creationId xmlns:a16="http://schemas.microsoft.com/office/drawing/2014/main" id="{8AA9CE99-0604-47B5-A3B6-777BE1C7988A}"/>
              </a:ext>
            </a:extLst>
          </p:cNvPr>
          <p:cNvSpPr>
            <a:spLocks noGrp="1"/>
          </p:cNvSpPr>
          <p:nvPr>
            <p:ph type="sldNum" sz="quarter" idx="12"/>
          </p:nvPr>
        </p:nvSpPr>
        <p:spPr/>
        <p:txBody>
          <a:bodyPr/>
          <a:lstStyle/>
          <a:p>
            <a:fld id="{74E8B953-7841-4BA6-90A8-471343779705}" type="slidenum">
              <a:rPr lang="en-US" smtClean="0"/>
              <a:t>17</a:t>
            </a:fld>
            <a:endParaRPr lang="en-US"/>
          </a:p>
        </p:txBody>
      </p:sp>
    </p:spTree>
    <p:extLst>
      <p:ext uri="{BB962C8B-B14F-4D97-AF65-F5344CB8AC3E}">
        <p14:creationId xmlns:p14="http://schemas.microsoft.com/office/powerpoint/2010/main" val="4140341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591"/>
            <a:ext cx="8229600" cy="1143000"/>
          </a:xfrm>
        </p:spPr>
        <p:txBody>
          <a:bodyPr>
            <a:normAutofit/>
          </a:bodyPr>
          <a:lstStyle/>
          <a:p>
            <a:r>
              <a:rPr lang="en-US" sz="5400" dirty="0">
                <a:solidFill>
                  <a:schemeClr val="tx2"/>
                </a:solidFill>
                <a:latin typeface="Calibri Light" panose="020F0302020204030204" pitchFamily="34" charset="0"/>
              </a:rPr>
              <a:t>Overview</a:t>
            </a:r>
          </a:p>
        </p:txBody>
      </p:sp>
      <p:sp>
        <p:nvSpPr>
          <p:cNvPr id="4" name="Slide Number Placeholder 3"/>
          <p:cNvSpPr>
            <a:spLocks noGrp="1"/>
          </p:cNvSpPr>
          <p:nvPr>
            <p:ph type="sldNum" sz="quarter" idx="12"/>
          </p:nvPr>
        </p:nvSpPr>
        <p:spPr/>
        <p:txBody>
          <a:bodyPr/>
          <a:lstStyle/>
          <a:p>
            <a:r>
              <a:rPr lang="en-US" dirty="0"/>
              <a:t>2</a:t>
            </a:r>
          </a:p>
        </p:txBody>
      </p:sp>
      <p:cxnSp>
        <p:nvCxnSpPr>
          <p:cNvPr id="7" name="Straight Connector 6"/>
          <p:cNvCxnSpPr/>
          <p:nvPr/>
        </p:nvCxnSpPr>
        <p:spPr>
          <a:xfrm>
            <a:off x="457200" y="1219200"/>
            <a:ext cx="82296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57200" y="878769"/>
            <a:ext cx="8229600" cy="6001643"/>
          </a:xfrm>
          <a:prstGeom prst="rect">
            <a:avLst/>
          </a:prstGeom>
        </p:spPr>
        <p:txBody>
          <a:bodyPr wrap="square">
            <a:spAutoFit/>
          </a:bodyPr>
          <a:lstStyle/>
          <a:p>
            <a:pPr marL="457200" indent="-457200">
              <a:lnSpc>
                <a:spcPct val="150000"/>
              </a:lnSpc>
              <a:buFont typeface="Arial" panose="020B0604020202020204" pitchFamily="34" charset="0"/>
              <a:buChar char="•"/>
            </a:pPr>
            <a:r>
              <a:rPr lang="en-US" sz="3200" dirty="0">
                <a:latin typeface="Calibri Light" panose="020F0302020204030204" pitchFamily="34" charset="0"/>
              </a:rPr>
              <a:t>Breast Cancer</a:t>
            </a:r>
          </a:p>
          <a:p>
            <a:pPr marL="457200" indent="-457200">
              <a:lnSpc>
                <a:spcPct val="150000"/>
              </a:lnSpc>
              <a:buFont typeface="Arial" panose="020B0604020202020204" pitchFamily="34" charset="0"/>
              <a:buChar char="•"/>
            </a:pPr>
            <a:r>
              <a:rPr lang="en-US" sz="3200" dirty="0">
                <a:latin typeface="Calibri Light" panose="020F0302020204030204" pitchFamily="34" charset="0"/>
              </a:rPr>
              <a:t>Introduction to Dataset</a:t>
            </a:r>
          </a:p>
          <a:p>
            <a:pPr marL="457200" indent="-457200">
              <a:lnSpc>
                <a:spcPct val="150000"/>
              </a:lnSpc>
              <a:buFont typeface="Arial" panose="020B0604020202020204" pitchFamily="34" charset="0"/>
              <a:buChar char="•"/>
            </a:pPr>
            <a:r>
              <a:rPr lang="en-US" sz="3200" dirty="0">
                <a:latin typeface="Calibri Light" panose="020F0302020204030204" pitchFamily="34" charset="0"/>
              </a:rPr>
              <a:t>Statistical Analyses:</a:t>
            </a:r>
          </a:p>
          <a:p>
            <a:pPr marL="914400" lvl="1" indent="-457200">
              <a:lnSpc>
                <a:spcPct val="150000"/>
              </a:lnSpc>
              <a:buFont typeface="Wingdings" panose="05000000000000000000" pitchFamily="2" charset="2"/>
              <a:buChar char="Ø"/>
            </a:pPr>
            <a:r>
              <a:rPr lang="en-US" sz="3200" dirty="0">
                <a:latin typeface="Calibri Light" panose="020F0302020204030204" pitchFamily="34" charset="0"/>
              </a:rPr>
              <a:t>Visualization of Data Pattern (Box Plot)</a:t>
            </a:r>
          </a:p>
          <a:p>
            <a:pPr marL="914400" lvl="1" indent="-457200">
              <a:lnSpc>
                <a:spcPct val="150000"/>
              </a:lnSpc>
              <a:buFont typeface="Wingdings" panose="05000000000000000000" pitchFamily="2" charset="2"/>
              <a:buChar char="Ø"/>
            </a:pPr>
            <a:r>
              <a:rPr lang="en-US" sz="3200" dirty="0">
                <a:latin typeface="Calibri Light" panose="020F0302020204030204" pitchFamily="34" charset="0"/>
              </a:rPr>
              <a:t>Co-relation Matrix</a:t>
            </a:r>
          </a:p>
          <a:p>
            <a:pPr marL="914400" lvl="1" indent="-457200">
              <a:lnSpc>
                <a:spcPct val="150000"/>
              </a:lnSpc>
              <a:buFont typeface="Wingdings" panose="05000000000000000000" pitchFamily="2" charset="2"/>
              <a:buChar char="Ø"/>
            </a:pPr>
            <a:r>
              <a:rPr lang="en-US" sz="3200" dirty="0">
                <a:latin typeface="Calibri Light" panose="020F0302020204030204" pitchFamily="34" charset="0"/>
              </a:rPr>
              <a:t>Logistic Regression</a:t>
            </a:r>
          </a:p>
          <a:p>
            <a:pPr marL="914400" lvl="1" indent="-457200">
              <a:lnSpc>
                <a:spcPct val="150000"/>
              </a:lnSpc>
              <a:buFont typeface="Wingdings" panose="05000000000000000000" pitchFamily="2" charset="2"/>
              <a:buChar char="Ø"/>
            </a:pPr>
            <a:r>
              <a:rPr lang="en-US" sz="3200" dirty="0">
                <a:latin typeface="Calibri Light" panose="020F0302020204030204" pitchFamily="34" charset="0"/>
              </a:rPr>
              <a:t>Hypothesis </a:t>
            </a:r>
          </a:p>
          <a:p>
            <a:pPr marL="457200" indent="-457200">
              <a:lnSpc>
                <a:spcPct val="150000"/>
              </a:lnSpc>
              <a:buFont typeface="Arial" panose="020B0604020202020204" pitchFamily="34" charset="0"/>
              <a:buChar char="•"/>
            </a:pPr>
            <a:r>
              <a:rPr lang="en-US" sz="3200" dirty="0">
                <a:latin typeface="Calibri Light" panose="020F0302020204030204" pitchFamily="34" charset="0"/>
              </a:rPr>
              <a:t>Conclusions </a:t>
            </a:r>
          </a:p>
        </p:txBody>
      </p:sp>
    </p:spTree>
    <p:extLst>
      <p:ext uri="{BB962C8B-B14F-4D97-AF65-F5344CB8AC3E}">
        <p14:creationId xmlns:p14="http://schemas.microsoft.com/office/powerpoint/2010/main" val="3099916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solidFill>
                  <a:schemeClr val="tx2"/>
                </a:solidFill>
                <a:latin typeface="Calibri Light" panose="020F0302020204030204" pitchFamily="34" charset="0"/>
              </a:rPr>
              <a:t>Breast Cancer Statistics</a:t>
            </a:r>
          </a:p>
        </p:txBody>
      </p:sp>
      <p:sp>
        <p:nvSpPr>
          <p:cNvPr id="4" name="Slide Number Placeholder 3"/>
          <p:cNvSpPr>
            <a:spLocks noGrp="1"/>
          </p:cNvSpPr>
          <p:nvPr>
            <p:ph type="sldNum" sz="quarter" idx="12"/>
          </p:nvPr>
        </p:nvSpPr>
        <p:spPr/>
        <p:txBody>
          <a:bodyPr/>
          <a:lstStyle/>
          <a:p>
            <a:fld id="{74E8B953-7841-4BA6-90A8-471343779705}" type="slidenum">
              <a:rPr lang="en-US" smtClean="0"/>
              <a:t>3</a:t>
            </a:fld>
            <a:endParaRPr lang="en-US"/>
          </a:p>
        </p:txBody>
      </p:sp>
      <p:cxnSp>
        <p:nvCxnSpPr>
          <p:cNvPr id="7" name="Straight Connector 6"/>
          <p:cNvCxnSpPr/>
          <p:nvPr/>
        </p:nvCxnSpPr>
        <p:spPr>
          <a:xfrm>
            <a:off x="457200" y="1219200"/>
            <a:ext cx="82296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57200" y="1295400"/>
            <a:ext cx="8229600" cy="5988050"/>
          </a:xfrm>
          <a:prstGeom prst="rect">
            <a:avLst/>
          </a:prstGeom>
        </p:spPr>
        <p:txBody>
          <a:bodyPr wrap="square">
            <a:spAutoFit/>
          </a:bodyPr>
          <a:lstStyle/>
          <a:p>
            <a:pPr marL="285750" indent="-28575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One of the main cancer which is on the rise and particularly on rise</a:t>
            </a:r>
          </a:p>
          <a:p>
            <a:pPr marL="285750" indent="-28575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Estimated that 1 in 8 women will be diagnosed with invasive type of cancer in upcoming years.</a:t>
            </a:r>
          </a:p>
          <a:p>
            <a:pPr marL="285750" indent="-28575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Second most prevalent cancer.</a:t>
            </a:r>
          </a:p>
          <a:p>
            <a:pPr marL="285750" indent="-28575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Age group are in between 40-45 and 85 % of women have no family history of this disease</a:t>
            </a:r>
          </a:p>
          <a:p>
            <a:pPr marL="285750" indent="-28575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Types: Malignant and Benign</a:t>
            </a:r>
          </a:p>
          <a:p>
            <a:pPr marL="285750" indent="-28575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Diagnostic Criteria: Imaging and Blood Testing</a:t>
            </a:r>
          </a:p>
          <a:p>
            <a:pPr marL="285750" indent="-28575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Treatment depends upon the type or stage of the cancer</a:t>
            </a:r>
          </a:p>
          <a:p>
            <a:pPr marL="285750" indent="-285750">
              <a:buFont typeface="Arial" panose="020B0604020202020204" pitchFamily="34" charset="0"/>
              <a:buChar char="•"/>
            </a:pPr>
            <a:endParaRPr lang="en-US" sz="2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endParaRPr lang="en-US" sz="1600" dirty="0">
              <a:latin typeface="Calibri Light" panose="020F0302020204030204" pitchFamily="34" charset="0"/>
            </a:endParaRPr>
          </a:p>
        </p:txBody>
      </p:sp>
      <p:sp>
        <p:nvSpPr>
          <p:cNvPr id="5" name="TextBox 4"/>
          <p:cNvSpPr txBox="1"/>
          <p:nvPr/>
        </p:nvSpPr>
        <p:spPr>
          <a:xfrm>
            <a:off x="130628" y="6488669"/>
            <a:ext cx="8708571" cy="276999"/>
          </a:xfrm>
          <a:prstGeom prst="rect">
            <a:avLst/>
          </a:prstGeom>
          <a:noFill/>
        </p:spPr>
        <p:txBody>
          <a:bodyPr wrap="square" rtlCol="0">
            <a:spAutoFit/>
          </a:bodyPr>
          <a:lstStyle/>
          <a:p>
            <a:r>
              <a:rPr lang="en-US" sz="1200" dirty="0"/>
              <a:t>Source: https://</a:t>
            </a:r>
            <a:r>
              <a:rPr lang="en-US" sz="1200" dirty="0" err="1"/>
              <a:t>www.healthcare.gov</a:t>
            </a:r>
            <a:r>
              <a:rPr lang="en-US" sz="1200" dirty="0"/>
              <a:t>/glossary/affordable-care-act/</a:t>
            </a:r>
          </a:p>
        </p:txBody>
      </p:sp>
    </p:spTree>
    <p:extLst>
      <p:ext uri="{BB962C8B-B14F-4D97-AF65-F5344CB8AC3E}">
        <p14:creationId xmlns:p14="http://schemas.microsoft.com/office/powerpoint/2010/main" val="1983185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7AC8C-09D5-4A93-B51E-5426B9FFDB3E}"/>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        Introduction to Dataset:</a:t>
            </a:r>
          </a:p>
        </p:txBody>
      </p:sp>
      <p:sp>
        <p:nvSpPr>
          <p:cNvPr id="3" name="Content Placeholder 2">
            <a:extLst>
              <a:ext uri="{FF2B5EF4-FFF2-40B4-BE49-F238E27FC236}">
                <a16:creationId xmlns:a16="http://schemas.microsoft.com/office/drawing/2014/main" id="{DF122468-F804-4D72-88EB-D3E2A4ABE2CF}"/>
              </a:ext>
            </a:extLst>
          </p:cNvPr>
          <p:cNvSpPr>
            <a:spLocks noGrp="1"/>
          </p:cNvSpPr>
          <p:nvPr>
            <p:ph idx="1"/>
          </p:nvPr>
        </p:nvSpPr>
        <p:spPr/>
        <p:txBody>
          <a:bodyPr>
            <a:normAutofit lnSpcReduction="10000"/>
          </a:bodyPr>
          <a:lstStyle/>
          <a:p>
            <a:r>
              <a:rPr lang="en-US" sz="3200" dirty="0">
                <a:latin typeface="Times New Roman" panose="02020603050405020304" pitchFamily="18" charset="0"/>
                <a:cs typeface="Times New Roman" panose="02020603050405020304" pitchFamily="18" charset="0"/>
              </a:rPr>
              <a:t>Name: Breast Cancer in Wisconsin State.</a:t>
            </a:r>
          </a:p>
          <a:p>
            <a:r>
              <a:rPr lang="en-US" sz="3200" dirty="0">
                <a:latin typeface="Times New Roman" panose="02020603050405020304" pitchFamily="18" charset="0"/>
                <a:cs typeface="Times New Roman" panose="02020603050405020304" pitchFamily="18" charset="0"/>
              </a:rPr>
              <a:t>Contains Numeric and Categorical data.</a:t>
            </a:r>
          </a:p>
          <a:p>
            <a:r>
              <a:rPr lang="en-US" sz="3200" dirty="0">
                <a:latin typeface="Times New Roman" panose="02020603050405020304" pitchFamily="18" charset="0"/>
                <a:cs typeface="Times New Roman" panose="02020603050405020304" pitchFamily="18" charset="0"/>
              </a:rPr>
              <a:t>Response Variable: Diagnosis (M or B).</a:t>
            </a:r>
          </a:p>
          <a:p>
            <a:r>
              <a:rPr lang="en-US" sz="3200" dirty="0">
                <a:latin typeface="Times New Roman" panose="02020603050405020304" pitchFamily="18" charset="0"/>
                <a:cs typeface="Times New Roman" panose="02020603050405020304" pitchFamily="18" charset="0"/>
              </a:rPr>
              <a:t>Explanatory Variables: radius, area, concavity, smoothness, perimeter, concave etc.</a:t>
            </a:r>
          </a:p>
          <a:p>
            <a:r>
              <a:rPr lang="en-US" sz="3200" dirty="0">
                <a:latin typeface="Times New Roman" panose="02020603050405020304" pitchFamily="18" charset="0"/>
                <a:cs typeface="Times New Roman" panose="02020603050405020304" pitchFamily="18" charset="0"/>
              </a:rPr>
              <a:t>Source of information: www. Kaggle.com</a:t>
            </a:r>
          </a:p>
          <a:p>
            <a:r>
              <a:rPr lang="en-US" sz="3200" dirty="0">
                <a:latin typeface="Times New Roman" panose="02020603050405020304" pitchFamily="18" charset="0"/>
                <a:cs typeface="Times New Roman" panose="02020603050405020304" pitchFamily="18" charset="0"/>
              </a:rPr>
              <a:t>Contains information in the forms of means of each variable.</a:t>
            </a:r>
          </a:p>
          <a:p>
            <a:pPr marL="0" indent="0">
              <a:buNone/>
            </a:pPr>
            <a:endParaRPr lang="en-US" sz="32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385B4D45-F906-4EA0-A9B0-3268EDAADF81}"/>
              </a:ext>
            </a:extLst>
          </p:cNvPr>
          <p:cNvSpPr>
            <a:spLocks noGrp="1"/>
          </p:cNvSpPr>
          <p:nvPr>
            <p:ph type="sldNum" sz="quarter" idx="12"/>
          </p:nvPr>
        </p:nvSpPr>
        <p:spPr/>
        <p:txBody>
          <a:bodyPr/>
          <a:lstStyle/>
          <a:p>
            <a:fld id="{74E8B953-7841-4BA6-90A8-471343779705}" type="slidenum">
              <a:rPr lang="en-US" smtClean="0"/>
              <a:t>4</a:t>
            </a:fld>
            <a:endParaRPr lang="en-US"/>
          </a:p>
        </p:txBody>
      </p:sp>
    </p:spTree>
    <p:extLst>
      <p:ext uri="{BB962C8B-B14F-4D97-AF65-F5344CB8AC3E}">
        <p14:creationId xmlns:p14="http://schemas.microsoft.com/office/powerpoint/2010/main" val="1618452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9800"/>
            <a:ext cx="8229600" cy="1447800"/>
          </a:xfrm>
        </p:spPr>
        <p:txBody>
          <a:bodyPr>
            <a:normAutofit fontScale="90000"/>
          </a:bodyPr>
          <a:lstStyle/>
          <a:p>
            <a:r>
              <a:rPr lang="en-US" sz="5400" b="1" dirty="0">
                <a:solidFill>
                  <a:schemeClr val="tx2"/>
                </a:solidFill>
                <a:latin typeface="Calibri Light" panose="020F0302020204030204" pitchFamily="34" charset="0"/>
              </a:rPr>
              <a:t>Visualization of Data Pattern in </a:t>
            </a:r>
            <a:br>
              <a:rPr lang="en-US" sz="5400" b="1" dirty="0">
                <a:solidFill>
                  <a:schemeClr val="tx2"/>
                </a:solidFill>
                <a:latin typeface="Calibri Light" panose="020F0302020204030204" pitchFamily="34" charset="0"/>
              </a:rPr>
            </a:br>
            <a:r>
              <a:rPr lang="en-US" sz="5400" b="1" dirty="0">
                <a:solidFill>
                  <a:schemeClr val="tx2"/>
                </a:solidFill>
                <a:latin typeface="Calibri Light" panose="020F0302020204030204" pitchFamily="34" charset="0"/>
              </a:rPr>
              <a:t>for each variable using Box Plot</a:t>
            </a:r>
            <a:r>
              <a:rPr lang="en-US" sz="5400" dirty="0">
                <a:solidFill>
                  <a:schemeClr val="tx2"/>
                </a:solidFill>
                <a:latin typeface="Calibri Light" panose="020F0302020204030204" pitchFamily="34" charset="0"/>
              </a:rPr>
              <a:t>                </a:t>
            </a:r>
            <a:endParaRPr lang="en-US" sz="2000" dirty="0">
              <a:latin typeface="Calibri Light" panose="020F0302020204030204" pitchFamily="34" charset="0"/>
            </a:endParaRPr>
          </a:p>
        </p:txBody>
      </p:sp>
      <p:sp>
        <p:nvSpPr>
          <p:cNvPr id="10" name="Slide Number Placeholder 9"/>
          <p:cNvSpPr>
            <a:spLocks noGrp="1"/>
          </p:cNvSpPr>
          <p:nvPr>
            <p:ph type="sldNum" sz="quarter" idx="12"/>
          </p:nvPr>
        </p:nvSpPr>
        <p:spPr/>
        <p:txBody>
          <a:bodyPr/>
          <a:lstStyle/>
          <a:p>
            <a:fld id="{74E8B953-7841-4BA6-90A8-471343779705}" type="slidenum">
              <a:rPr lang="en-US" smtClean="0"/>
              <a:t>5</a:t>
            </a:fld>
            <a:endParaRPr lang="en-US"/>
          </a:p>
        </p:txBody>
      </p:sp>
    </p:spTree>
    <p:extLst>
      <p:ext uri="{BB962C8B-B14F-4D97-AF65-F5344CB8AC3E}">
        <p14:creationId xmlns:p14="http://schemas.microsoft.com/office/powerpoint/2010/main" val="2010464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Users\adarsh\AppData\Local\Microsoft\Windows\INetCache\Content.Word\Rplot50.jpeg">
            <a:extLst>
              <a:ext uri="{FF2B5EF4-FFF2-40B4-BE49-F238E27FC236}">
                <a16:creationId xmlns:a16="http://schemas.microsoft.com/office/drawing/2014/main" id="{554300D9-F087-4A2B-BA44-50FE0F3055C3}"/>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600200"/>
            <a:ext cx="3657600" cy="2627356"/>
          </a:xfrm>
          <a:prstGeom prst="rect">
            <a:avLst/>
          </a:prstGeom>
          <a:noFill/>
          <a:ln>
            <a:noFill/>
          </a:ln>
        </p:spPr>
      </p:pic>
      <p:sp>
        <p:nvSpPr>
          <p:cNvPr id="4" name="Slide Number Placeholder 3">
            <a:extLst>
              <a:ext uri="{FF2B5EF4-FFF2-40B4-BE49-F238E27FC236}">
                <a16:creationId xmlns:a16="http://schemas.microsoft.com/office/drawing/2014/main" id="{709F3A2F-28A3-480A-90BE-6330108E7350}"/>
              </a:ext>
            </a:extLst>
          </p:cNvPr>
          <p:cNvSpPr>
            <a:spLocks noGrp="1"/>
          </p:cNvSpPr>
          <p:nvPr>
            <p:ph type="sldNum" sz="quarter" idx="12"/>
          </p:nvPr>
        </p:nvSpPr>
        <p:spPr/>
        <p:txBody>
          <a:bodyPr/>
          <a:lstStyle/>
          <a:p>
            <a:fld id="{74E8B953-7841-4BA6-90A8-471343779705}" type="slidenum">
              <a:rPr lang="en-US" smtClean="0"/>
              <a:t>6</a:t>
            </a:fld>
            <a:endParaRPr lang="en-US"/>
          </a:p>
        </p:txBody>
      </p:sp>
      <p:pic>
        <p:nvPicPr>
          <p:cNvPr id="6" name="Picture 5" descr="C:\Users\adarsh\AppData\Local\Microsoft\Windows\INetCache\Content.Word\Rplot51.jpeg">
            <a:extLst>
              <a:ext uri="{FF2B5EF4-FFF2-40B4-BE49-F238E27FC236}">
                <a16:creationId xmlns:a16="http://schemas.microsoft.com/office/drawing/2014/main" id="{82F17A32-C945-47E7-9792-A4AD418A0EF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600200"/>
            <a:ext cx="3429000" cy="2627356"/>
          </a:xfrm>
          <a:prstGeom prst="rect">
            <a:avLst/>
          </a:prstGeom>
          <a:noFill/>
          <a:ln>
            <a:noFill/>
          </a:ln>
        </p:spPr>
      </p:pic>
      <p:pic>
        <p:nvPicPr>
          <p:cNvPr id="7" name="Picture 6" descr="C:\Users\adarsh\AppData\Local\Microsoft\Windows\INetCache\Content.Word\Rplot52.jpeg">
            <a:extLst>
              <a:ext uri="{FF2B5EF4-FFF2-40B4-BE49-F238E27FC236}">
                <a16:creationId xmlns:a16="http://schemas.microsoft.com/office/drawing/2014/main" id="{C2B65021-46AB-49DA-B7EC-DF42FB3A741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2400" y="4166152"/>
            <a:ext cx="4343400" cy="2555323"/>
          </a:xfrm>
          <a:prstGeom prst="rect">
            <a:avLst/>
          </a:prstGeom>
          <a:noFill/>
          <a:ln>
            <a:noFill/>
          </a:ln>
        </p:spPr>
      </p:pic>
      <p:pic>
        <p:nvPicPr>
          <p:cNvPr id="8" name="Picture 7" descr="C:\Users\adarsh\AppData\Local\Microsoft\Windows\INetCache\Content.Word\Rplot53.jpeg">
            <a:extLst>
              <a:ext uri="{FF2B5EF4-FFF2-40B4-BE49-F238E27FC236}">
                <a16:creationId xmlns:a16="http://schemas.microsoft.com/office/drawing/2014/main" id="{8CDE47B4-BEEF-4633-B37A-05089BF86BF5}"/>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800600" y="4126060"/>
            <a:ext cx="3432313" cy="2696912"/>
          </a:xfrm>
          <a:prstGeom prst="rect">
            <a:avLst/>
          </a:prstGeom>
          <a:noFill/>
          <a:ln>
            <a:noFill/>
          </a:ln>
        </p:spPr>
      </p:pic>
    </p:spTree>
    <p:extLst>
      <p:ext uri="{BB962C8B-B14F-4D97-AF65-F5344CB8AC3E}">
        <p14:creationId xmlns:p14="http://schemas.microsoft.com/office/powerpoint/2010/main" val="3826344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Users\adarsh\AppData\Local\Microsoft\Windows\INetCache\Content.Word\Rplot54.jpeg">
            <a:extLst>
              <a:ext uri="{FF2B5EF4-FFF2-40B4-BE49-F238E27FC236}">
                <a16:creationId xmlns:a16="http://schemas.microsoft.com/office/drawing/2014/main" id="{DBCE0B59-AADC-429E-B7EC-EE9D344FE4D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1676401"/>
            <a:ext cx="4114800" cy="1981200"/>
          </a:xfrm>
          <a:prstGeom prst="rect">
            <a:avLst/>
          </a:prstGeom>
          <a:noFill/>
          <a:ln>
            <a:noFill/>
          </a:ln>
        </p:spPr>
      </p:pic>
      <p:sp>
        <p:nvSpPr>
          <p:cNvPr id="4" name="Slide Number Placeholder 3">
            <a:extLst>
              <a:ext uri="{FF2B5EF4-FFF2-40B4-BE49-F238E27FC236}">
                <a16:creationId xmlns:a16="http://schemas.microsoft.com/office/drawing/2014/main" id="{D1460F52-3CA4-4DB5-9238-81AF8F8A43BE}"/>
              </a:ext>
            </a:extLst>
          </p:cNvPr>
          <p:cNvSpPr>
            <a:spLocks noGrp="1"/>
          </p:cNvSpPr>
          <p:nvPr>
            <p:ph type="sldNum" sz="quarter" idx="12"/>
          </p:nvPr>
        </p:nvSpPr>
        <p:spPr/>
        <p:txBody>
          <a:bodyPr/>
          <a:lstStyle/>
          <a:p>
            <a:fld id="{74E8B953-7841-4BA6-90A8-471343779705}" type="slidenum">
              <a:rPr lang="en-US" smtClean="0"/>
              <a:t>7</a:t>
            </a:fld>
            <a:endParaRPr lang="en-US"/>
          </a:p>
        </p:txBody>
      </p:sp>
      <p:pic>
        <p:nvPicPr>
          <p:cNvPr id="6" name="Picture 5" descr="C:\Users\adarsh\AppData\Local\Microsoft\Windows\INetCache\Content.Word\Rplot55.jpeg">
            <a:extLst>
              <a:ext uri="{FF2B5EF4-FFF2-40B4-BE49-F238E27FC236}">
                <a16:creationId xmlns:a16="http://schemas.microsoft.com/office/drawing/2014/main" id="{818EF61A-AA6C-4AA5-BE32-6CE54540EC6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838700" y="1417638"/>
            <a:ext cx="3848100" cy="2316162"/>
          </a:xfrm>
          <a:prstGeom prst="rect">
            <a:avLst/>
          </a:prstGeom>
          <a:noFill/>
          <a:ln>
            <a:noFill/>
          </a:ln>
        </p:spPr>
      </p:pic>
      <p:pic>
        <p:nvPicPr>
          <p:cNvPr id="7" name="Picture 6" descr="C:\Users\adarsh\AppData\Local\Microsoft\Windows\INetCache\Content.Word\Rplot56.jpeg">
            <a:extLst>
              <a:ext uri="{FF2B5EF4-FFF2-40B4-BE49-F238E27FC236}">
                <a16:creationId xmlns:a16="http://schemas.microsoft.com/office/drawing/2014/main" id="{A7A96553-4FD4-42A4-8D49-00A638268B3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6200" y="4246770"/>
            <a:ext cx="4114800" cy="2076450"/>
          </a:xfrm>
          <a:prstGeom prst="rect">
            <a:avLst/>
          </a:prstGeom>
          <a:noFill/>
          <a:ln>
            <a:noFill/>
          </a:ln>
        </p:spPr>
      </p:pic>
      <p:pic>
        <p:nvPicPr>
          <p:cNvPr id="8" name="Picture 7" descr="C:\Users\adarsh\AppData\Local\Microsoft\Windows\INetCache\Content.Word\Rplot57.jpeg">
            <a:extLst>
              <a:ext uri="{FF2B5EF4-FFF2-40B4-BE49-F238E27FC236}">
                <a16:creationId xmlns:a16="http://schemas.microsoft.com/office/drawing/2014/main" id="{63DE6EEF-9064-4EC2-9555-38060C19E54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724400" y="4246770"/>
            <a:ext cx="4114800" cy="2056572"/>
          </a:xfrm>
          <a:prstGeom prst="rect">
            <a:avLst/>
          </a:prstGeom>
          <a:noFill/>
          <a:ln>
            <a:noFill/>
          </a:ln>
        </p:spPr>
      </p:pic>
    </p:spTree>
    <p:extLst>
      <p:ext uri="{BB962C8B-B14F-4D97-AF65-F5344CB8AC3E}">
        <p14:creationId xmlns:p14="http://schemas.microsoft.com/office/powerpoint/2010/main" val="3305307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Users\adarsh\AppData\Local\Microsoft\Windows\INetCache\Content.Word\Rplot58.jpeg">
            <a:extLst>
              <a:ext uri="{FF2B5EF4-FFF2-40B4-BE49-F238E27FC236}">
                <a16:creationId xmlns:a16="http://schemas.microsoft.com/office/drawing/2014/main" id="{569CE609-CE01-42D8-9E48-6EDBF7040C2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752600"/>
            <a:ext cx="4648200" cy="2815431"/>
          </a:xfrm>
          <a:prstGeom prst="rect">
            <a:avLst/>
          </a:prstGeom>
          <a:noFill/>
          <a:ln>
            <a:noFill/>
          </a:ln>
        </p:spPr>
      </p:pic>
      <p:sp>
        <p:nvSpPr>
          <p:cNvPr id="4" name="Slide Number Placeholder 3">
            <a:extLst>
              <a:ext uri="{FF2B5EF4-FFF2-40B4-BE49-F238E27FC236}">
                <a16:creationId xmlns:a16="http://schemas.microsoft.com/office/drawing/2014/main" id="{4D5806E6-7906-4B65-91FA-6C49C8F24C7E}"/>
              </a:ext>
            </a:extLst>
          </p:cNvPr>
          <p:cNvSpPr>
            <a:spLocks noGrp="1"/>
          </p:cNvSpPr>
          <p:nvPr>
            <p:ph type="sldNum" sz="quarter" idx="12"/>
          </p:nvPr>
        </p:nvSpPr>
        <p:spPr/>
        <p:txBody>
          <a:bodyPr/>
          <a:lstStyle/>
          <a:p>
            <a:fld id="{74E8B953-7841-4BA6-90A8-471343779705}" type="slidenum">
              <a:rPr lang="en-US" smtClean="0"/>
              <a:t>8</a:t>
            </a:fld>
            <a:endParaRPr lang="en-US"/>
          </a:p>
        </p:txBody>
      </p:sp>
      <p:pic>
        <p:nvPicPr>
          <p:cNvPr id="6" name="Picture 5" descr="C:\Users\adarsh\AppData\Local\Microsoft\Windows\INetCache\Content.Word\Rplot59.jpeg">
            <a:extLst>
              <a:ext uri="{FF2B5EF4-FFF2-40B4-BE49-F238E27FC236}">
                <a16:creationId xmlns:a16="http://schemas.microsoft.com/office/drawing/2014/main" id="{BF59C54A-ACB4-4A42-8E67-F0C6C19F5B6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81400" y="3915327"/>
            <a:ext cx="4991100" cy="2819400"/>
          </a:xfrm>
          <a:prstGeom prst="rect">
            <a:avLst/>
          </a:prstGeom>
          <a:noFill/>
          <a:ln>
            <a:noFill/>
          </a:ln>
        </p:spPr>
      </p:pic>
    </p:spTree>
    <p:extLst>
      <p:ext uri="{BB962C8B-B14F-4D97-AF65-F5344CB8AC3E}">
        <p14:creationId xmlns:p14="http://schemas.microsoft.com/office/powerpoint/2010/main" val="3386437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solidFill>
            <a:schemeClr val="bg1"/>
          </a:solidFill>
          <a:ln>
            <a:noFill/>
          </a:ln>
          <a:effectLst/>
        </p:spPr>
      </p:sp>
      <p:pic>
        <p:nvPicPr>
          <p:cNvPr id="5" name="Content Placeholder 4" descr="C:\Users\adarsh\AppData\Local\Microsoft\Windows\INetCache\Content.Word\Rplot60.jpeg">
            <a:extLst>
              <a:ext uri="{FF2B5EF4-FFF2-40B4-BE49-F238E27FC236}">
                <a16:creationId xmlns:a16="http://schemas.microsoft.com/office/drawing/2014/main" id="{D018146F-7F8E-47FD-B440-24C797257ED9}"/>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22000" r="1" b="1"/>
          <a:stretch/>
        </p:blipFill>
        <p:spPr bwMode="auto">
          <a:xfrm>
            <a:off x="20" y="10"/>
            <a:ext cx="9143980" cy="6857990"/>
          </a:xfrm>
          <a:prstGeom prst="rect">
            <a:avLst/>
          </a:prstGeom>
          <a:noFill/>
        </p:spPr>
      </p:pic>
      <p:sp>
        <p:nvSpPr>
          <p:cNvPr id="4" name="Slide Number Placeholder 3">
            <a:extLst>
              <a:ext uri="{FF2B5EF4-FFF2-40B4-BE49-F238E27FC236}">
                <a16:creationId xmlns:a16="http://schemas.microsoft.com/office/drawing/2014/main" id="{E77B60D7-4EEB-4044-8EA3-7785DF30A45F}"/>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74E8B953-7841-4BA6-90A8-471343779705}" type="slidenum">
              <a:rPr lang="en-US" sz="1200">
                <a:solidFill>
                  <a:srgbClr val="FFFFFF"/>
                </a:solidFill>
              </a:rPr>
              <a:pPr>
                <a:spcAft>
                  <a:spcPts val="600"/>
                </a:spcAft>
              </a:pPr>
              <a:t>3</a:t>
            </a:fld>
            <a:endParaRPr lang="en-US" sz="1200">
              <a:solidFill>
                <a:srgbClr val="FFFFFF"/>
              </a:solidFill>
            </a:endParaRPr>
          </a:p>
        </p:txBody>
      </p:sp>
    </p:spTree>
    <p:extLst>
      <p:ext uri="{BB962C8B-B14F-4D97-AF65-F5344CB8AC3E}">
        <p14:creationId xmlns:p14="http://schemas.microsoft.com/office/powerpoint/2010/main" val="3650205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3751</TotalTime>
  <Words>642</Words>
  <Application>Microsoft Office PowerPoint</Application>
  <PresentationFormat>On-screen Show (4:3)</PresentationFormat>
  <Paragraphs>101</Paragraphs>
  <Slides>17</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17</vt:i4>
      </vt:variant>
    </vt:vector>
  </HeadingPairs>
  <TitlesOfParts>
    <vt:vector size="26" baseType="lpstr">
      <vt:lpstr>Algerian</vt:lpstr>
      <vt:lpstr>Arial</vt:lpstr>
      <vt:lpstr>Calibri</vt:lpstr>
      <vt:lpstr>Calibri Light</vt:lpstr>
      <vt:lpstr>Times New Roman</vt:lpstr>
      <vt:lpstr>Wingdings</vt:lpstr>
      <vt:lpstr>Office Theme</vt:lpstr>
      <vt:lpstr>Worksheet</vt:lpstr>
      <vt:lpstr>Microsoft Excel Worksheet</vt:lpstr>
      <vt:lpstr>Major Attributes that Distinguish  Breast Cancer Whether (M or B)? </vt:lpstr>
      <vt:lpstr>Overview</vt:lpstr>
      <vt:lpstr>Breast Cancer Statistics</vt:lpstr>
      <vt:lpstr>        Introduction to Dataset:</vt:lpstr>
      <vt:lpstr>Visualization of Data Pattern in  for each variable using Box Plot                </vt:lpstr>
      <vt:lpstr>PowerPoint Presentation</vt:lpstr>
      <vt:lpstr>PowerPoint Presentation</vt:lpstr>
      <vt:lpstr>PowerPoint Presentation</vt:lpstr>
      <vt:lpstr>PowerPoint Presentation</vt:lpstr>
      <vt:lpstr>                   Logistic Regression Model</vt:lpstr>
      <vt:lpstr>Regression Result </vt:lpstr>
      <vt:lpstr> Checking Normality of Variance and Residual Analysis  </vt:lpstr>
      <vt:lpstr>                           ANOVA Analysis:</vt:lpstr>
      <vt:lpstr>Hypothesis using (T Test) </vt:lpstr>
      <vt:lpstr>                     T Test Result</vt:lpstr>
      <vt:lpstr>Conclusions</vt:lpstr>
      <vt:lpstr>PowerPoint Presentation</vt:lpstr>
    </vt:vector>
  </TitlesOfParts>
  <Company>Wells Fargo &amp; 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Ear, Geth</dc:creator>
  <cp:lastModifiedBy>adarsh gupta</cp:lastModifiedBy>
  <cp:revision>86</cp:revision>
  <dcterms:created xsi:type="dcterms:W3CDTF">2017-04-08T19:19:20Z</dcterms:created>
  <dcterms:modified xsi:type="dcterms:W3CDTF">2017-08-07T00:26:03Z</dcterms:modified>
</cp:coreProperties>
</file>