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58" r:id="rId3"/>
    <p:sldId id="259" r:id="rId4"/>
    <p:sldId id="276" r:id="rId5"/>
    <p:sldId id="277" r:id="rId6"/>
    <p:sldId id="278" r:id="rId7"/>
    <p:sldId id="260" r:id="rId8"/>
    <p:sldId id="261" r:id="rId9"/>
    <p:sldId id="262" r:id="rId10"/>
    <p:sldId id="265" r:id="rId11"/>
    <p:sldId id="266" r:id="rId12"/>
    <p:sldId id="267" r:id="rId13"/>
    <p:sldId id="270" r:id="rId14"/>
    <p:sldId id="263" r:id="rId15"/>
    <p:sldId id="283" r:id="rId16"/>
    <p:sldId id="284" r:id="rId17"/>
    <p:sldId id="287" r:id="rId18"/>
    <p:sldId id="285" r:id="rId19"/>
    <p:sldId id="286" r:id="rId20"/>
    <p:sldId id="264" r:id="rId21"/>
    <p:sldId id="274" r:id="rId22"/>
    <p:sldId id="279" r:id="rId23"/>
    <p:sldId id="282" r:id="rId24"/>
    <p:sldId id="268" r:id="rId25"/>
    <p:sldId id="280" r:id="rId26"/>
    <p:sldId id="281"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52" autoAdjust="0"/>
    <p:restoredTop sz="79106" autoAdjust="0"/>
  </p:normalViewPr>
  <p:slideViewPr>
    <p:cSldViewPr>
      <p:cViewPr varScale="1">
        <p:scale>
          <a:sx n="88" d="100"/>
          <a:sy n="88" d="100"/>
        </p:scale>
        <p:origin x="-1286" y="-8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9AEFC8-BA46-4A60-BCB1-9B21C71F8D29}"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IN"/>
        </a:p>
      </dgm:t>
    </dgm:pt>
    <dgm:pt modelId="{AF394728-AAA6-4938-89AD-E06E803D0073}">
      <dgm:prSet phldrT="[Text]" custT="1"/>
      <dgm:spPr/>
      <dgm:t>
        <a:bodyPr/>
        <a:lstStyle/>
        <a:p>
          <a:r>
            <a:rPr lang="en-IN" sz="2200" b="1" dirty="0" err="1">
              <a:latin typeface="Times New Roman" pitchFamily="18" charset="0"/>
              <a:cs typeface="Times New Roman" pitchFamily="18" charset="0"/>
            </a:rPr>
            <a:t>Undi</a:t>
          </a:r>
          <a:r>
            <a:rPr lang="en-IN" sz="2200" b="1" dirty="0">
              <a:latin typeface="Times New Roman" pitchFamily="18" charset="0"/>
              <a:cs typeface="Times New Roman" pitchFamily="18" charset="0"/>
            </a:rPr>
            <a:t> oil </a:t>
          </a:r>
        </a:p>
      </dgm:t>
    </dgm:pt>
    <dgm:pt modelId="{E931488A-E902-4812-950E-535476BA24B5}" type="parTrans" cxnId="{7FD1E4E4-9A43-4F82-B49B-B5C0EA4CF22A}">
      <dgm:prSet/>
      <dgm:spPr/>
      <dgm:t>
        <a:bodyPr/>
        <a:lstStyle/>
        <a:p>
          <a:endParaRPr lang="en-IN"/>
        </a:p>
      </dgm:t>
    </dgm:pt>
    <dgm:pt modelId="{BC78E79A-F52B-401A-A1AC-C3F93B08E216}" type="sibTrans" cxnId="{7FD1E4E4-9A43-4F82-B49B-B5C0EA4CF22A}">
      <dgm:prSet/>
      <dgm:spPr/>
      <dgm:t>
        <a:bodyPr/>
        <a:lstStyle/>
        <a:p>
          <a:endParaRPr lang="en-IN"/>
        </a:p>
      </dgm:t>
    </dgm:pt>
    <dgm:pt modelId="{4170BEE6-F0FF-42CA-A956-537C79639819}">
      <dgm:prSet phldrT="[Text]" custT="1"/>
      <dgm:spPr/>
      <dgm:t>
        <a:bodyPr/>
        <a:lstStyle/>
        <a:p>
          <a:r>
            <a:rPr lang="en-IN" sz="2200" b="1" dirty="0" err="1" smtClean="0">
              <a:latin typeface="Times New Roman" pitchFamily="18" charset="0"/>
              <a:cs typeface="Times New Roman" pitchFamily="18" charset="0"/>
            </a:rPr>
            <a:t>Transesterification</a:t>
          </a:r>
          <a:endParaRPr lang="en-IN" sz="2200" b="1" dirty="0">
            <a:latin typeface="Times New Roman" pitchFamily="18" charset="0"/>
            <a:cs typeface="Times New Roman" pitchFamily="18" charset="0"/>
          </a:endParaRPr>
        </a:p>
      </dgm:t>
    </dgm:pt>
    <dgm:pt modelId="{4714F186-A4F9-4A49-8120-71D220C5E02A}" type="parTrans" cxnId="{6474AC20-31DA-4A80-BE8F-8071A67A5AB2}">
      <dgm:prSet/>
      <dgm:spPr/>
      <dgm:t>
        <a:bodyPr/>
        <a:lstStyle/>
        <a:p>
          <a:endParaRPr lang="en-IN"/>
        </a:p>
      </dgm:t>
    </dgm:pt>
    <dgm:pt modelId="{9BBFBAC8-7F3C-44A7-B534-635EAC225E48}" type="sibTrans" cxnId="{6474AC20-31DA-4A80-BE8F-8071A67A5AB2}">
      <dgm:prSet/>
      <dgm:spPr/>
      <dgm:t>
        <a:bodyPr/>
        <a:lstStyle/>
        <a:p>
          <a:endParaRPr lang="en-IN"/>
        </a:p>
      </dgm:t>
    </dgm:pt>
    <dgm:pt modelId="{4F1DD851-7F96-498E-9E0B-A3B246E91FBD}">
      <dgm:prSet phldrT="[Text]" custT="1"/>
      <dgm:spPr/>
      <dgm:t>
        <a:bodyPr/>
        <a:lstStyle/>
        <a:p>
          <a:r>
            <a:rPr lang="en-IN" sz="2200" b="1" dirty="0">
              <a:latin typeface="Times New Roman" pitchFamily="18" charset="0"/>
              <a:cs typeface="Times New Roman" pitchFamily="18" charset="0"/>
            </a:rPr>
            <a:t>Preparing blends</a:t>
          </a:r>
        </a:p>
      </dgm:t>
    </dgm:pt>
    <dgm:pt modelId="{6D2DD1BC-689B-4C00-8EC5-16D525896A81}" type="parTrans" cxnId="{5092B4C0-88BF-42D0-95A1-FED2CAB60553}">
      <dgm:prSet/>
      <dgm:spPr/>
      <dgm:t>
        <a:bodyPr/>
        <a:lstStyle/>
        <a:p>
          <a:endParaRPr lang="en-IN"/>
        </a:p>
      </dgm:t>
    </dgm:pt>
    <dgm:pt modelId="{4BE1344D-2E3C-451F-ACE0-733C55D4DBB4}" type="sibTrans" cxnId="{5092B4C0-88BF-42D0-95A1-FED2CAB60553}">
      <dgm:prSet/>
      <dgm:spPr/>
      <dgm:t>
        <a:bodyPr/>
        <a:lstStyle/>
        <a:p>
          <a:endParaRPr lang="en-IN"/>
        </a:p>
      </dgm:t>
    </dgm:pt>
    <dgm:pt modelId="{8620FE79-E707-421C-B35D-7C0701E7F8BA}">
      <dgm:prSet phldrT="[Text]" custT="1"/>
      <dgm:spPr/>
      <dgm:t>
        <a:bodyPr/>
        <a:lstStyle/>
        <a:p>
          <a:r>
            <a:rPr lang="en-IN" sz="2200" b="1" dirty="0">
              <a:latin typeface="Times New Roman" pitchFamily="18" charset="0"/>
              <a:cs typeface="Times New Roman" pitchFamily="18" charset="0"/>
            </a:rPr>
            <a:t>Testing on VCR diesel engine</a:t>
          </a:r>
        </a:p>
      </dgm:t>
    </dgm:pt>
    <dgm:pt modelId="{B127D894-8EE9-4689-BCE2-D61A6279B076}" type="parTrans" cxnId="{BE9AEAAB-7CF7-4537-9997-9C2C66EB484F}">
      <dgm:prSet/>
      <dgm:spPr/>
      <dgm:t>
        <a:bodyPr/>
        <a:lstStyle/>
        <a:p>
          <a:endParaRPr lang="en-IN"/>
        </a:p>
      </dgm:t>
    </dgm:pt>
    <dgm:pt modelId="{E4FF7967-D499-438A-A459-7EABCA422C00}" type="sibTrans" cxnId="{BE9AEAAB-7CF7-4537-9997-9C2C66EB484F}">
      <dgm:prSet/>
      <dgm:spPr/>
      <dgm:t>
        <a:bodyPr/>
        <a:lstStyle/>
        <a:p>
          <a:endParaRPr lang="en-IN"/>
        </a:p>
      </dgm:t>
    </dgm:pt>
    <dgm:pt modelId="{96731291-AB55-42D1-9985-5E4D222DE657}">
      <dgm:prSet phldrT="[Text]" custT="1"/>
      <dgm:spPr/>
      <dgm:t>
        <a:bodyPr/>
        <a:lstStyle/>
        <a:p>
          <a:r>
            <a:rPr lang="en-IN" sz="2200" b="1" dirty="0">
              <a:latin typeface="Times New Roman" pitchFamily="18" charset="0"/>
              <a:cs typeface="Times New Roman" pitchFamily="18" charset="0"/>
            </a:rPr>
            <a:t>Results and comparison</a:t>
          </a:r>
        </a:p>
      </dgm:t>
    </dgm:pt>
    <dgm:pt modelId="{A694F15B-18CE-4D5D-A60B-E27335CB004E}" type="parTrans" cxnId="{63F862B7-3C51-4B37-A221-0CD4D4A52479}">
      <dgm:prSet/>
      <dgm:spPr/>
      <dgm:t>
        <a:bodyPr/>
        <a:lstStyle/>
        <a:p>
          <a:endParaRPr lang="en-IN"/>
        </a:p>
      </dgm:t>
    </dgm:pt>
    <dgm:pt modelId="{829F5D6D-2546-41E5-B7AF-2D23AFD84A53}" type="sibTrans" cxnId="{63F862B7-3C51-4B37-A221-0CD4D4A52479}">
      <dgm:prSet/>
      <dgm:spPr/>
      <dgm:t>
        <a:bodyPr/>
        <a:lstStyle/>
        <a:p>
          <a:endParaRPr lang="en-IN"/>
        </a:p>
      </dgm:t>
    </dgm:pt>
    <dgm:pt modelId="{25504BA7-A186-4734-9AB5-2B922135DD51}" type="pres">
      <dgm:prSet presAssocID="{4F9AEFC8-BA46-4A60-BCB1-9B21C71F8D29}" presName="diagram" presStyleCnt="0">
        <dgm:presLayoutVars>
          <dgm:dir/>
          <dgm:resizeHandles val="exact"/>
        </dgm:presLayoutVars>
      </dgm:prSet>
      <dgm:spPr/>
      <dgm:t>
        <a:bodyPr/>
        <a:lstStyle/>
        <a:p>
          <a:endParaRPr lang="en-IN"/>
        </a:p>
      </dgm:t>
    </dgm:pt>
    <dgm:pt modelId="{DEA166A0-1823-4648-AE56-62978911E5B8}" type="pres">
      <dgm:prSet presAssocID="{AF394728-AAA6-4938-89AD-E06E803D0073}" presName="node" presStyleLbl="node1" presStyleIdx="0" presStyleCnt="5">
        <dgm:presLayoutVars>
          <dgm:bulletEnabled val="1"/>
        </dgm:presLayoutVars>
      </dgm:prSet>
      <dgm:spPr/>
      <dgm:t>
        <a:bodyPr/>
        <a:lstStyle/>
        <a:p>
          <a:endParaRPr lang="en-IN"/>
        </a:p>
      </dgm:t>
    </dgm:pt>
    <dgm:pt modelId="{30CB0C10-8D0F-402D-9297-CF587642E6FF}" type="pres">
      <dgm:prSet presAssocID="{BC78E79A-F52B-401A-A1AC-C3F93B08E216}" presName="sibTrans" presStyleLbl="sibTrans2D1" presStyleIdx="0" presStyleCnt="4"/>
      <dgm:spPr/>
      <dgm:t>
        <a:bodyPr/>
        <a:lstStyle/>
        <a:p>
          <a:endParaRPr lang="en-IN"/>
        </a:p>
      </dgm:t>
    </dgm:pt>
    <dgm:pt modelId="{EC7A3959-FE46-4B17-A6D2-C11F189AC372}" type="pres">
      <dgm:prSet presAssocID="{BC78E79A-F52B-401A-A1AC-C3F93B08E216}" presName="connectorText" presStyleLbl="sibTrans2D1" presStyleIdx="0" presStyleCnt="4"/>
      <dgm:spPr/>
      <dgm:t>
        <a:bodyPr/>
        <a:lstStyle/>
        <a:p>
          <a:endParaRPr lang="en-IN"/>
        </a:p>
      </dgm:t>
    </dgm:pt>
    <dgm:pt modelId="{3076FC40-880A-4A09-8FC1-D2C894DB238E}" type="pres">
      <dgm:prSet presAssocID="{4170BEE6-F0FF-42CA-A956-537C79639819}" presName="node" presStyleLbl="node1" presStyleIdx="1" presStyleCnt="5">
        <dgm:presLayoutVars>
          <dgm:bulletEnabled val="1"/>
        </dgm:presLayoutVars>
      </dgm:prSet>
      <dgm:spPr/>
      <dgm:t>
        <a:bodyPr/>
        <a:lstStyle/>
        <a:p>
          <a:endParaRPr lang="en-IN"/>
        </a:p>
      </dgm:t>
    </dgm:pt>
    <dgm:pt modelId="{A79F5B57-FFA3-407E-943A-818A44E68222}" type="pres">
      <dgm:prSet presAssocID="{9BBFBAC8-7F3C-44A7-B534-635EAC225E48}" presName="sibTrans" presStyleLbl="sibTrans2D1" presStyleIdx="1" presStyleCnt="4"/>
      <dgm:spPr/>
      <dgm:t>
        <a:bodyPr/>
        <a:lstStyle/>
        <a:p>
          <a:endParaRPr lang="en-IN"/>
        </a:p>
      </dgm:t>
    </dgm:pt>
    <dgm:pt modelId="{2199D6ED-3727-4E93-8C4C-75C0282C7812}" type="pres">
      <dgm:prSet presAssocID="{9BBFBAC8-7F3C-44A7-B534-635EAC225E48}" presName="connectorText" presStyleLbl="sibTrans2D1" presStyleIdx="1" presStyleCnt="4"/>
      <dgm:spPr/>
      <dgm:t>
        <a:bodyPr/>
        <a:lstStyle/>
        <a:p>
          <a:endParaRPr lang="en-IN"/>
        </a:p>
      </dgm:t>
    </dgm:pt>
    <dgm:pt modelId="{82D778C6-740A-4DCD-BFDA-41A734460E30}" type="pres">
      <dgm:prSet presAssocID="{4F1DD851-7F96-498E-9E0B-A3B246E91FBD}" presName="node" presStyleLbl="node1" presStyleIdx="2" presStyleCnt="5">
        <dgm:presLayoutVars>
          <dgm:bulletEnabled val="1"/>
        </dgm:presLayoutVars>
      </dgm:prSet>
      <dgm:spPr/>
      <dgm:t>
        <a:bodyPr/>
        <a:lstStyle/>
        <a:p>
          <a:endParaRPr lang="en-IN"/>
        </a:p>
      </dgm:t>
    </dgm:pt>
    <dgm:pt modelId="{334EAB8A-3A66-4E8B-A3C4-EBD1515CB5D7}" type="pres">
      <dgm:prSet presAssocID="{4BE1344D-2E3C-451F-ACE0-733C55D4DBB4}" presName="sibTrans" presStyleLbl="sibTrans2D1" presStyleIdx="2" presStyleCnt="4"/>
      <dgm:spPr/>
      <dgm:t>
        <a:bodyPr/>
        <a:lstStyle/>
        <a:p>
          <a:endParaRPr lang="en-IN"/>
        </a:p>
      </dgm:t>
    </dgm:pt>
    <dgm:pt modelId="{42FAC9B1-7F09-4F54-88D3-F9A09187D27B}" type="pres">
      <dgm:prSet presAssocID="{4BE1344D-2E3C-451F-ACE0-733C55D4DBB4}" presName="connectorText" presStyleLbl="sibTrans2D1" presStyleIdx="2" presStyleCnt="4"/>
      <dgm:spPr/>
      <dgm:t>
        <a:bodyPr/>
        <a:lstStyle/>
        <a:p>
          <a:endParaRPr lang="en-IN"/>
        </a:p>
      </dgm:t>
    </dgm:pt>
    <dgm:pt modelId="{A2145084-88F2-4B6C-B521-11881649FBC3}" type="pres">
      <dgm:prSet presAssocID="{8620FE79-E707-421C-B35D-7C0701E7F8BA}" presName="node" presStyleLbl="node1" presStyleIdx="3" presStyleCnt="5">
        <dgm:presLayoutVars>
          <dgm:bulletEnabled val="1"/>
        </dgm:presLayoutVars>
      </dgm:prSet>
      <dgm:spPr/>
      <dgm:t>
        <a:bodyPr/>
        <a:lstStyle/>
        <a:p>
          <a:endParaRPr lang="en-IN"/>
        </a:p>
      </dgm:t>
    </dgm:pt>
    <dgm:pt modelId="{15059A5B-8314-433E-ACB6-076A075F5A4F}" type="pres">
      <dgm:prSet presAssocID="{E4FF7967-D499-438A-A459-7EABCA422C00}" presName="sibTrans" presStyleLbl="sibTrans2D1" presStyleIdx="3" presStyleCnt="4"/>
      <dgm:spPr/>
      <dgm:t>
        <a:bodyPr/>
        <a:lstStyle/>
        <a:p>
          <a:endParaRPr lang="en-IN"/>
        </a:p>
      </dgm:t>
    </dgm:pt>
    <dgm:pt modelId="{7055C4BA-1C36-405D-83D9-11EE3F561EFC}" type="pres">
      <dgm:prSet presAssocID="{E4FF7967-D499-438A-A459-7EABCA422C00}" presName="connectorText" presStyleLbl="sibTrans2D1" presStyleIdx="3" presStyleCnt="4"/>
      <dgm:spPr/>
      <dgm:t>
        <a:bodyPr/>
        <a:lstStyle/>
        <a:p>
          <a:endParaRPr lang="en-IN"/>
        </a:p>
      </dgm:t>
    </dgm:pt>
    <dgm:pt modelId="{0F164A4A-1653-42F4-B631-2955930581B7}" type="pres">
      <dgm:prSet presAssocID="{96731291-AB55-42D1-9985-5E4D222DE657}" presName="node" presStyleLbl="node1" presStyleIdx="4" presStyleCnt="5">
        <dgm:presLayoutVars>
          <dgm:bulletEnabled val="1"/>
        </dgm:presLayoutVars>
      </dgm:prSet>
      <dgm:spPr/>
      <dgm:t>
        <a:bodyPr/>
        <a:lstStyle/>
        <a:p>
          <a:endParaRPr lang="en-IN"/>
        </a:p>
      </dgm:t>
    </dgm:pt>
  </dgm:ptLst>
  <dgm:cxnLst>
    <dgm:cxn modelId="{3BAA6828-78DA-4169-8162-87FCA7A575EB}" type="presOf" srcId="{9BBFBAC8-7F3C-44A7-B534-635EAC225E48}" destId="{A79F5B57-FFA3-407E-943A-818A44E68222}" srcOrd="0" destOrd="0" presId="urn:microsoft.com/office/officeart/2005/8/layout/process5"/>
    <dgm:cxn modelId="{BE9AEAAB-7CF7-4537-9997-9C2C66EB484F}" srcId="{4F9AEFC8-BA46-4A60-BCB1-9B21C71F8D29}" destId="{8620FE79-E707-421C-B35D-7C0701E7F8BA}" srcOrd="3" destOrd="0" parTransId="{B127D894-8EE9-4689-BCE2-D61A6279B076}" sibTransId="{E4FF7967-D499-438A-A459-7EABCA422C00}"/>
    <dgm:cxn modelId="{0F0EC8AE-72A2-4EB8-91BF-2A3A4727BA7D}" type="presOf" srcId="{4F9AEFC8-BA46-4A60-BCB1-9B21C71F8D29}" destId="{25504BA7-A186-4734-9AB5-2B922135DD51}" srcOrd="0" destOrd="0" presId="urn:microsoft.com/office/officeart/2005/8/layout/process5"/>
    <dgm:cxn modelId="{078FB776-C6B4-4ABA-A9D5-28EE07D49503}" type="presOf" srcId="{4170BEE6-F0FF-42CA-A956-537C79639819}" destId="{3076FC40-880A-4A09-8FC1-D2C894DB238E}" srcOrd="0" destOrd="0" presId="urn:microsoft.com/office/officeart/2005/8/layout/process5"/>
    <dgm:cxn modelId="{0859A545-CEE0-4D16-A7C6-C9B447A24854}" type="presOf" srcId="{8620FE79-E707-421C-B35D-7C0701E7F8BA}" destId="{A2145084-88F2-4B6C-B521-11881649FBC3}" srcOrd="0" destOrd="0" presId="urn:microsoft.com/office/officeart/2005/8/layout/process5"/>
    <dgm:cxn modelId="{BC453C26-ADB8-4577-8D59-7F40972DF6C7}" type="presOf" srcId="{9BBFBAC8-7F3C-44A7-B534-635EAC225E48}" destId="{2199D6ED-3727-4E93-8C4C-75C0282C7812}" srcOrd="1" destOrd="0" presId="urn:microsoft.com/office/officeart/2005/8/layout/process5"/>
    <dgm:cxn modelId="{71B179F3-B914-4CDB-A8BB-477481C57D57}" type="presOf" srcId="{96731291-AB55-42D1-9985-5E4D222DE657}" destId="{0F164A4A-1653-42F4-B631-2955930581B7}" srcOrd="0" destOrd="0" presId="urn:microsoft.com/office/officeart/2005/8/layout/process5"/>
    <dgm:cxn modelId="{D9214720-875C-432E-AA66-0D3958200C93}" type="presOf" srcId="{4BE1344D-2E3C-451F-ACE0-733C55D4DBB4}" destId="{334EAB8A-3A66-4E8B-A3C4-EBD1515CB5D7}" srcOrd="0" destOrd="0" presId="urn:microsoft.com/office/officeart/2005/8/layout/process5"/>
    <dgm:cxn modelId="{1F2AD4FB-0C5A-4214-AB8D-B1E213F7A399}" type="presOf" srcId="{E4FF7967-D499-438A-A459-7EABCA422C00}" destId="{7055C4BA-1C36-405D-83D9-11EE3F561EFC}" srcOrd="1" destOrd="0" presId="urn:microsoft.com/office/officeart/2005/8/layout/process5"/>
    <dgm:cxn modelId="{1BF22CC7-A734-49C2-9387-00C82B11D6FC}" type="presOf" srcId="{BC78E79A-F52B-401A-A1AC-C3F93B08E216}" destId="{EC7A3959-FE46-4B17-A6D2-C11F189AC372}" srcOrd="1" destOrd="0" presId="urn:microsoft.com/office/officeart/2005/8/layout/process5"/>
    <dgm:cxn modelId="{1C7265EF-FB1D-4BCA-8F67-9B3BC082A80C}" type="presOf" srcId="{E4FF7967-D499-438A-A459-7EABCA422C00}" destId="{15059A5B-8314-433E-ACB6-076A075F5A4F}" srcOrd="0" destOrd="0" presId="urn:microsoft.com/office/officeart/2005/8/layout/process5"/>
    <dgm:cxn modelId="{7FD1E4E4-9A43-4F82-B49B-B5C0EA4CF22A}" srcId="{4F9AEFC8-BA46-4A60-BCB1-9B21C71F8D29}" destId="{AF394728-AAA6-4938-89AD-E06E803D0073}" srcOrd="0" destOrd="0" parTransId="{E931488A-E902-4812-950E-535476BA24B5}" sibTransId="{BC78E79A-F52B-401A-A1AC-C3F93B08E216}"/>
    <dgm:cxn modelId="{6944F247-69B8-4752-9884-12F2C0575D0F}" type="presOf" srcId="{AF394728-AAA6-4938-89AD-E06E803D0073}" destId="{DEA166A0-1823-4648-AE56-62978911E5B8}" srcOrd="0" destOrd="0" presId="urn:microsoft.com/office/officeart/2005/8/layout/process5"/>
    <dgm:cxn modelId="{6474AC20-31DA-4A80-BE8F-8071A67A5AB2}" srcId="{4F9AEFC8-BA46-4A60-BCB1-9B21C71F8D29}" destId="{4170BEE6-F0FF-42CA-A956-537C79639819}" srcOrd="1" destOrd="0" parTransId="{4714F186-A4F9-4A49-8120-71D220C5E02A}" sibTransId="{9BBFBAC8-7F3C-44A7-B534-635EAC225E48}"/>
    <dgm:cxn modelId="{C93B5306-7C96-4A27-A0D9-0EB166FE0A9F}" type="presOf" srcId="{4F1DD851-7F96-498E-9E0B-A3B246E91FBD}" destId="{82D778C6-740A-4DCD-BFDA-41A734460E30}" srcOrd="0" destOrd="0" presId="urn:microsoft.com/office/officeart/2005/8/layout/process5"/>
    <dgm:cxn modelId="{F42C91F2-651E-4FA3-83B0-AD09E0071781}" type="presOf" srcId="{BC78E79A-F52B-401A-A1AC-C3F93B08E216}" destId="{30CB0C10-8D0F-402D-9297-CF587642E6FF}" srcOrd="0" destOrd="0" presId="urn:microsoft.com/office/officeart/2005/8/layout/process5"/>
    <dgm:cxn modelId="{63F862B7-3C51-4B37-A221-0CD4D4A52479}" srcId="{4F9AEFC8-BA46-4A60-BCB1-9B21C71F8D29}" destId="{96731291-AB55-42D1-9985-5E4D222DE657}" srcOrd="4" destOrd="0" parTransId="{A694F15B-18CE-4D5D-A60B-E27335CB004E}" sibTransId="{829F5D6D-2546-41E5-B7AF-2D23AFD84A53}"/>
    <dgm:cxn modelId="{7BBACC13-E97B-4E78-9302-8F53376127B9}" type="presOf" srcId="{4BE1344D-2E3C-451F-ACE0-733C55D4DBB4}" destId="{42FAC9B1-7F09-4F54-88D3-F9A09187D27B}" srcOrd="1" destOrd="0" presId="urn:microsoft.com/office/officeart/2005/8/layout/process5"/>
    <dgm:cxn modelId="{5092B4C0-88BF-42D0-95A1-FED2CAB60553}" srcId="{4F9AEFC8-BA46-4A60-BCB1-9B21C71F8D29}" destId="{4F1DD851-7F96-498E-9E0B-A3B246E91FBD}" srcOrd="2" destOrd="0" parTransId="{6D2DD1BC-689B-4C00-8EC5-16D525896A81}" sibTransId="{4BE1344D-2E3C-451F-ACE0-733C55D4DBB4}"/>
    <dgm:cxn modelId="{7F5BB3A3-D6F6-4188-9643-970BCCE30C1F}" type="presParOf" srcId="{25504BA7-A186-4734-9AB5-2B922135DD51}" destId="{DEA166A0-1823-4648-AE56-62978911E5B8}" srcOrd="0" destOrd="0" presId="urn:microsoft.com/office/officeart/2005/8/layout/process5"/>
    <dgm:cxn modelId="{3FD89C92-457C-45AB-8F12-6B61D7EFBEAB}" type="presParOf" srcId="{25504BA7-A186-4734-9AB5-2B922135DD51}" destId="{30CB0C10-8D0F-402D-9297-CF587642E6FF}" srcOrd="1" destOrd="0" presId="urn:microsoft.com/office/officeart/2005/8/layout/process5"/>
    <dgm:cxn modelId="{5BE2FD1B-4D34-4C67-8A1D-2DB7EB7151E2}" type="presParOf" srcId="{30CB0C10-8D0F-402D-9297-CF587642E6FF}" destId="{EC7A3959-FE46-4B17-A6D2-C11F189AC372}" srcOrd="0" destOrd="0" presId="urn:microsoft.com/office/officeart/2005/8/layout/process5"/>
    <dgm:cxn modelId="{32037EC7-CC5B-4BB6-BE73-ECB038CEAD03}" type="presParOf" srcId="{25504BA7-A186-4734-9AB5-2B922135DD51}" destId="{3076FC40-880A-4A09-8FC1-D2C894DB238E}" srcOrd="2" destOrd="0" presId="urn:microsoft.com/office/officeart/2005/8/layout/process5"/>
    <dgm:cxn modelId="{A949D759-B524-47FF-9844-450048F55AF3}" type="presParOf" srcId="{25504BA7-A186-4734-9AB5-2B922135DD51}" destId="{A79F5B57-FFA3-407E-943A-818A44E68222}" srcOrd="3" destOrd="0" presId="urn:microsoft.com/office/officeart/2005/8/layout/process5"/>
    <dgm:cxn modelId="{3C6920B7-90B6-4F4C-B481-B141C8C77C9D}" type="presParOf" srcId="{A79F5B57-FFA3-407E-943A-818A44E68222}" destId="{2199D6ED-3727-4E93-8C4C-75C0282C7812}" srcOrd="0" destOrd="0" presId="urn:microsoft.com/office/officeart/2005/8/layout/process5"/>
    <dgm:cxn modelId="{82A2BA5C-8C13-4E8A-8093-DA5F19DD653E}" type="presParOf" srcId="{25504BA7-A186-4734-9AB5-2B922135DD51}" destId="{82D778C6-740A-4DCD-BFDA-41A734460E30}" srcOrd="4" destOrd="0" presId="urn:microsoft.com/office/officeart/2005/8/layout/process5"/>
    <dgm:cxn modelId="{CC6519D9-8C61-4F7F-B9A3-0D35FF5D3E52}" type="presParOf" srcId="{25504BA7-A186-4734-9AB5-2B922135DD51}" destId="{334EAB8A-3A66-4E8B-A3C4-EBD1515CB5D7}" srcOrd="5" destOrd="0" presId="urn:microsoft.com/office/officeart/2005/8/layout/process5"/>
    <dgm:cxn modelId="{66B5B9FF-A76A-4BEC-9F4B-95000F6CB4D2}" type="presParOf" srcId="{334EAB8A-3A66-4E8B-A3C4-EBD1515CB5D7}" destId="{42FAC9B1-7F09-4F54-88D3-F9A09187D27B}" srcOrd="0" destOrd="0" presId="urn:microsoft.com/office/officeart/2005/8/layout/process5"/>
    <dgm:cxn modelId="{7B15C5C8-2B39-4819-A12A-223604EE2537}" type="presParOf" srcId="{25504BA7-A186-4734-9AB5-2B922135DD51}" destId="{A2145084-88F2-4B6C-B521-11881649FBC3}" srcOrd="6" destOrd="0" presId="urn:microsoft.com/office/officeart/2005/8/layout/process5"/>
    <dgm:cxn modelId="{AED2C0F2-DD0F-43F5-A325-B10DAEFAABA8}" type="presParOf" srcId="{25504BA7-A186-4734-9AB5-2B922135DD51}" destId="{15059A5B-8314-433E-ACB6-076A075F5A4F}" srcOrd="7" destOrd="0" presId="urn:microsoft.com/office/officeart/2005/8/layout/process5"/>
    <dgm:cxn modelId="{0D164E72-5E4B-4DD7-8DD9-5E1F352B3597}" type="presParOf" srcId="{15059A5B-8314-433E-ACB6-076A075F5A4F}" destId="{7055C4BA-1C36-405D-83D9-11EE3F561EFC}" srcOrd="0" destOrd="0" presId="urn:microsoft.com/office/officeart/2005/8/layout/process5"/>
    <dgm:cxn modelId="{D4111E39-81C0-4528-9C8E-34E4AE64844A}" type="presParOf" srcId="{25504BA7-A186-4734-9AB5-2B922135DD51}" destId="{0F164A4A-1653-42F4-B631-2955930581B7}" srcOrd="8" destOrd="0" presId="urn:microsoft.com/office/officeart/2005/8/layout/process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EA166A0-1823-4648-AE56-62978911E5B8}">
      <dsp:nvSpPr>
        <dsp:cNvPr id="0" name=""/>
        <dsp:cNvSpPr/>
      </dsp:nvSpPr>
      <dsp:spPr>
        <a:xfrm>
          <a:off x="7233" y="533479"/>
          <a:ext cx="2161877" cy="129712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IN" sz="2200" b="1" kern="1200" dirty="0" err="1">
              <a:latin typeface="Times New Roman" pitchFamily="18" charset="0"/>
              <a:cs typeface="Times New Roman" pitchFamily="18" charset="0"/>
            </a:rPr>
            <a:t>Undi</a:t>
          </a:r>
          <a:r>
            <a:rPr lang="en-IN" sz="2200" b="1" kern="1200" dirty="0">
              <a:latin typeface="Times New Roman" pitchFamily="18" charset="0"/>
              <a:cs typeface="Times New Roman" pitchFamily="18" charset="0"/>
            </a:rPr>
            <a:t> oil </a:t>
          </a:r>
        </a:p>
      </dsp:txBody>
      <dsp:txXfrm>
        <a:off x="7233" y="533479"/>
        <a:ext cx="2161877" cy="1297126"/>
      </dsp:txXfrm>
    </dsp:sp>
    <dsp:sp modelId="{30CB0C10-8D0F-402D-9297-CF587642E6FF}">
      <dsp:nvSpPr>
        <dsp:cNvPr id="0" name=""/>
        <dsp:cNvSpPr/>
      </dsp:nvSpPr>
      <dsp:spPr>
        <a:xfrm>
          <a:off x="2359355" y="913970"/>
          <a:ext cx="458317" cy="5361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IN" sz="2300" kern="1200"/>
        </a:p>
      </dsp:txBody>
      <dsp:txXfrm>
        <a:off x="2359355" y="913970"/>
        <a:ext cx="458317" cy="536145"/>
      </dsp:txXfrm>
    </dsp:sp>
    <dsp:sp modelId="{3076FC40-880A-4A09-8FC1-D2C894DB238E}">
      <dsp:nvSpPr>
        <dsp:cNvPr id="0" name=""/>
        <dsp:cNvSpPr/>
      </dsp:nvSpPr>
      <dsp:spPr>
        <a:xfrm>
          <a:off x="3033861" y="533479"/>
          <a:ext cx="2161877" cy="129712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IN" sz="2200" b="1" kern="1200" dirty="0" err="1" smtClean="0">
              <a:latin typeface="Times New Roman" pitchFamily="18" charset="0"/>
              <a:cs typeface="Times New Roman" pitchFamily="18" charset="0"/>
            </a:rPr>
            <a:t>Transesterification</a:t>
          </a:r>
          <a:endParaRPr lang="en-IN" sz="2200" b="1" kern="1200" dirty="0">
            <a:latin typeface="Times New Roman" pitchFamily="18" charset="0"/>
            <a:cs typeface="Times New Roman" pitchFamily="18" charset="0"/>
          </a:endParaRPr>
        </a:p>
      </dsp:txBody>
      <dsp:txXfrm>
        <a:off x="3033861" y="533479"/>
        <a:ext cx="2161877" cy="1297126"/>
      </dsp:txXfrm>
    </dsp:sp>
    <dsp:sp modelId="{A79F5B57-FFA3-407E-943A-818A44E68222}">
      <dsp:nvSpPr>
        <dsp:cNvPr id="0" name=""/>
        <dsp:cNvSpPr/>
      </dsp:nvSpPr>
      <dsp:spPr>
        <a:xfrm>
          <a:off x="5385983" y="913970"/>
          <a:ext cx="458317" cy="5361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IN" sz="2300" kern="1200"/>
        </a:p>
      </dsp:txBody>
      <dsp:txXfrm>
        <a:off x="5385983" y="913970"/>
        <a:ext cx="458317" cy="536145"/>
      </dsp:txXfrm>
    </dsp:sp>
    <dsp:sp modelId="{82D778C6-740A-4DCD-BFDA-41A734460E30}">
      <dsp:nvSpPr>
        <dsp:cNvPr id="0" name=""/>
        <dsp:cNvSpPr/>
      </dsp:nvSpPr>
      <dsp:spPr>
        <a:xfrm>
          <a:off x="6060489" y="533479"/>
          <a:ext cx="2161877" cy="129712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IN" sz="2200" b="1" kern="1200" dirty="0">
              <a:latin typeface="Times New Roman" pitchFamily="18" charset="0"/>
              <a:cs typeface="Times New Roman" pitchFamily="18" charset="0"/>
            </a:rPr>
            <a:t>Preparing blends</a:t>
          </a:r>
        </a:p>
      </dsp:txBody>
      <dsp:txXfrm>
        <a:off x="6060489" y="533479"/>
        <a:ext cx="2161877" cy="1297126"/>
      </dsp:txXfrm>
    </dsp:sp>
    <dsp:sp modelId="{334EAB8A-3A66-4E8B-A3C4-EBD1515CB5D7}">
      <dsp:nvSpPr>
        <dsp:cNvPr id="0" name=""/>
        <dsp:cNvSpPr/>
      </dsp:nvSpPr>
      <dsp:spPr>
        <a:xfrm rot="5400000">
          <a:off x="6912269" y="1981937"/>
          <a:ext cx="458317" cy="5361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endParaRPr lang="en-IN" sz="2200" kern="1200"/>
        </a:p>
      </dsp:txBody>
      <dsp:txXfrm rot="5400000">
        <a:off x="6912269" y="1981937"/>
        <a:ext cx="458317" cy="536145"/>
      </dsp:txXfrm>
    </dsp:sp>
    <dsp:sp modelId="{A2145084-88F2-4B6C-B521-11881649FBC3}">
      <dsp:nvSpPr>
        <dsp:cNvPr id="0" name=""/>
        <dsp:cNvSpPr/>
      </dsp:nvSpPr>
      <dsp:spPr>
        <a:xfrm>
          <a:off x="6060489" y="2695356"/>
          <a:ext cx="2161877" cy="129712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IN" sz="2200" b="1" kern="1200" dirty="0">
              <a:latin typeface="Times New Roman" pitchFamily="18" charset="0"/>
              <a:cs typeface="Times New Roman" pitchFamily="18" charset="0"/>
            </a:rPr>
            <a:t>Testing on VCR diesel engine</a:t>
          </a:r>
        </a:p>
      </dsp:txBody>
      <dsp:txXfrm>
        <a:off x="6060489" y="2695356"/>
        <a:ext cx="2161877" cy="1297126"/>
      </dsp:txXfrm>
    </dsp:sp>
    <dsp:sp modelId="{15059A5B-8314-433E-ACB6-076A075F5A4F}">
      <dsp:nvSpPr>
        <dsp:cNvPr id="0" name=""/>
        <dsp:cNvSpPr/>
      </dsp:nvSpPr>
      <dsp:spPr>
        <a:xfrm rot="10800000">
          <a:off x="5411926" y="3075847"/>
          <a:ext cx="458317" cy="5361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IN" sz="2300" kern="1200"/>
        </a:p>
      </dsp:txBody>
      <dsp:txXfrm rot="10800000">
        <a:off x="5411926" y="3075847"/>
        <a:ext cx="458317" cy="536145"/>
      </dsp:txXfrm>
    </dsp:sp>
    <dsp:sp modelId="{0F164A4A-1653-42F4-B631-2955930581B7}">
      <dsp:nvSpPr>
        <dsp:cNvPr id="0" name=""/>
        <dsp:cNvSpPr/>
      </dsp:nvSpPr>
      <dsp:spPr>
        <a:xfrm>
          <a:off x="3033861" y="2695356"/>
          <a:ext cx="2161877" cy="129712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IN" sz="2200" b="1" kern="1200" dirty="0">
              <a:latin typeface="Times New Roman" pitchFamily="18" charset="0"/>
              <a:cs typeface="Times New Roman" pitchFamily="18" charset="0"/>
            </a:rPr>
            <a:t>Results and comparison</a:t>
          </a:r>
        </a:p>
      </dsp:txBody>
      <dsp:txXfrm>
        <a:off x="3033861" y="2695356"/>
        <a:ext cx="2161877" cy="1297126"/>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F66E8F19-BEA2-49E5-9496-EADEB917465F}" type="datetimeFigureOut">
              <a:rPr lang="en-IN" smtClean="0"/>
              <a:pPr/>
              <a:t>23/09/2020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FCCECF-71ED-4B35-B244-1E6D546BE297}"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66E8F19-BEA2-49E5-9496-EADEB917465F}" type="datetimeFigureOut">
              <a:rPr lang="en-IN" smtClean="0"/>
              <a:pPr/>
              <a:t>23/09/2020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FCCECF-71ED-4B35-B244-1E6D546BE297}"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66E8F19-BEA2-49E5-9496-EADEB917465F}" type="datetimeFigureOut">
              <a:rPr lang="en-IN" smtClean="0"/>
              <a:pPr/>
              <a:t>23/09/2020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FCCECF-71ED-4B35-B244-1E6D546BE297}"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66E8F19-BEA2-49E5-9496-EADEB917465F}" type="datetimeFigureOut">
              <a:rPr lang="en-IN" smtClean="0"/>
              <a:pPr/>
              <a:t>23/09/2020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FCCECF-71ED-4B35-B244-1E6D546BE297}"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6E8F19-BEA2-49E5-9496-EADEB917465F}" type="datetimeFigureOut">
              <a:rPr lang="en-IN" smtClean="0"/>
              <a:pPr/>
              <a:t>23/09/2020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FCCECF-71ED-4B35-B244-1E6D546BE297}"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F66E8F19-BEA2-49E5-9496-EADEB917465F}" type="datetimeFigureOut">
              <a:rPr lang="en-IN" smtClean="0"/>
              <a:pPr/>
              <a:t>23/09/2020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FCCECF-71ED-4B35-B244-1E6D546BE297}"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F66E8F19-BEA2-49E5-9496-EADEB917465F}" type="datetimeFigureOut">
              <a:rPr lang="en-IN" smtClean="0"/>
              <a:pPr/>
              <a:t>23/09/2020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3FCCECF-71ED-4B35-B244-1E6D546BE297}"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F66E8F19-BEA2-49E5-9496-EADEB917465F}" type="datetimeFigureOut">
              <a:rPr lang="en-IN" smtClean="0"/>
              <a:pPr/>
              <a:t>23/09/2020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3FCCECF-71ED-4B35-B244-1E6D546BE297}"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6E8F19-BEA2-49E5-9496-EADEB917465F}" type="datetimeFigureOut">
              <a:rPr lang="en-IN" smtClean="0"/>
              <a:pPr/>
              <a:t>23/09/2020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3FCCECF-71ED-4B35-B244-1E6D546BE297}"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6E8F19-BEA2-49E5-9496-EADEB917465F}" type="datetimeFigureOut">
              <a:rPr lang="en-IN" smtClean="0"/>
              <a:pPr/>
              <a:t>23/09/2020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FCCECF-71ED-4B35-B244-1E6D546BE297}"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6E8F19-BEA2-49E5-9496-EADEB917465F}" type="datetimeFigureOut">
              <a:rPr lang="en-IN" smtClean="0"/>
              <a:pPr/>
              <a:t>23/09/2020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FCCECF-71ED-4B35-B244-1E6D546BE297}"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6E8F19-BEA2-49E5-9496-EADEB917465F}" type="datetimeFigureOut">
              <a:rPr lang="en-IN" smtClean="0"/>
              <a:pPr/>
              <a:t>23/09/2020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FCCECF-71ED-4B35-B244-1E6D546BE297}"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7704" y="332656"/>
            <a:ext cx="5328592" cy="1152128"/>
          </a:xfrm>
        </p:spPr>
        <p:txBody>
          <a:bodyPr>
            <a:normAutofit fontScale="90000"/>
          </a:bodyPr>
          <a:lstStyle/>
          <a:p>
            <a:r>
              <a:rPr lang="en-IN" sz="1800" b="1" cap="all" dirty="0">
                <a:latin typeface="Times New Roman" pitchFamily="18" charset="0"/>
                <a:cs typeface="Times New Roman" pitchFamily="18" charset="0"/>
              </a:rPr>
              <a:t>S. G. R. education FOUNDATION’S G.H. RAISONI COLLEGE  OF ENGINEERING AND MANAGEMENT, </a:t>
            </a:r>
            <a:r>
              <a:rPr lang="en-IN" sz="1800" b="1" cap="all" dirty="0" err="1">
                <a:latin typeface="Times New Roman" pitchFamily="18" charset="0"/>
                <a:cs typeface="Times New Roman" pitchFamily="18" charset="0"/>
              </a:rPr>
              <a:t>chas</a:t>
            </a:r>
            <a:r>
              <a:rPr lang="en-IN" sz="1800" b="1" cap="all" dirty="0">
                <a:latin typeface="Times New Roman" pitchFamily="18" charset="0"/>
                <a:cs typeface="Times New Roman" pitchFamily="18" charset="0"/>
              </a:rPr>
              <a:t>,  AHMEDNAGAR</a:t>
            </a:r>
            <a:r>
              <a:rPr lang="en-IN" sz="1800" dirty="0"/>
              <a:t/>
            </a:r>
            <a:br>
              <a:rPr lang="en-IN" sz="1800" dirty="0"/>
            </a:br>
            <a:endParaRPr lang="en-IN" sz="1800" dirty="0"/>
          </a:p>
        </p:txBody>
      </p:sp>
      <p:sp>
        <p:nvSpPr>
          <p:cNvPr id="3" name="Content Placeholder 2"/>
          <p:cNvSpPr>
            <a:spLocks noGrp="1"/>
          </p:cNvSpPr>
          <p:nvPr>
            <p:ph idx="1"/>
          </p:nvPr>
        </p:nvSpPr>
        <p:spPr>
          <a:xfrm>
            <a:off x="251520" y="1556792"/>
            <a:ext cx="8712968" cy="4968552"/>
          </a:xfrm>
        </p:spPr>
        <p:txBody>
          <a:bodyPr>
            <a:normAutofit fontScale="92500" lnSpcReduction="20000"/>
          </a:bodyPr>
          <a:lstStyle/>
          <a:p>
            <a:pPr algn="ctr">
              <a:buNone/>
            </a:pPr>
            <a:r>
              <a:rPr lang="en-IN" sz="2800" dirty="0">
                <a:solidFill>
                  <a:srgbClr val="FF0000"/>
                </a:solidFill>
                <a:latin typeface="Times New Roman" pitchFamily="18" charset="0"/>
                <a:cs typeface="Times New Roman" pitchFamily="18" charset="0"/>
              </a:rPr>
              <a:t>A Project Report on </a:t>
            </a:r>
          </a:p>
          <a:p>
            <a:pPr algn="ctr">
              <a:buNone/>
            </a:pPr>
            <a:r>
              <a:rPr lang="en-IN" sz="2500" b="1" dirty="0">
                <a:solidFill>
                  <a:srgbClr val="FF0000"/>
                </a:solidFill>
                <a:latin typeface="Times New Roman" pitchFamily="18" charset="0"/>
                <a:cs typeface="Times New Roman" pitchFamily="18" charset="0"/>
              </a:rPr>
              <a:t>“Enhancement of performance &amp; emission parameters of hybrid biodiesel blended with diesel fuel &amp; additive in diesel engine”</a:t>
            </a:r>
          </a:p>
          <a:p>
            <a:pPr algn="ctr">
              <a:buNone/>
            </a:pPr>
            <a:r>
              <a:rPr lang="en-IN" sz="2200" dirty="0">
                <a:solidFill>
                  <a:srgbClr val="FF0000"/>
                </a:solidFill>
                <a:latin typeface="Times New Roman" pitchFamily="18" charset="0"/>
                <a:cs typeface="Times New Roman" pitchFamily="18" charset="0"/>
              </a:rPr>
              <a:t>Under The Guidance of</a:t>
            </a:r>
          </a:p>
          <a:p>
            <a:pPr algn="ctr">
              <a:buNone/>
            </a:pPr>
            <a:r>
              <a:rPr lang="en-IN" sz="2200" dirty="0">
                <a:solidFill>
                  <a:srgbClr val="FF0000"/>
                </a:solidFill>
                <a:latin typeface="Times New Roman" pitchFamily="18" charset="0"/>
                <a:cs typeface="Times New Roman" pitchFamily="18" charset="0"/>
              </a:rPr>
              <a:t> Prof. </a:t>
            </a:r>
            <a:r>
              <a:rPr lang="en-IN" sz="2200" dirty="0" err="1">
                <a:solidFill>
                  <a:srgbClr val="FF0000"/>
                </a:solidFill>
                <a:latin typeface="Times New Roman" pitchFamily="18" charset="0"/>
                <a:cs typeface="Times New Roman" pitchFamily="18" charset="0"/>
              </a:rPr>
              <a:t>Shrikant</a:t>
            </a:r>
            <a:r>
              <a:rPr lang="en-IN" sz="2200" dirty="0">
                <a:solidFill>
                  <a:srgbClr val="FF0000"/>
                </a:solidFill>
                <a:latin typeface="Times New Roman" pitchFamily="18" charset="0"/>
                <a:cs typeface="Times New Roman" pitchFamily="18" charset="0"/>
              </a:rPr>
              <a:t> </a:t>
            </a:r>
            <a:r>
              <a:rPr lang="en-IN" sz="2200" dirty="0" err="1">
                <a:solidFill>
                  <a:srgbClr val="FF0000"/>
                </a:solidFill>
                <a:latin typeface="Times New Roman" pitchFamily="18" charset="0"/>
                <a:cs typeface="Times New Roman" pitchFamily="18" charset="0"/>
              </a:rPr>
              <a:t>kathwate</a:t>
            </a:r>
            <a:endParaRPr lang="en-IN" sz="2200" dirty="0">
              <a:solidFill>
                <a:srgbClr val="FF0000"/>
              </a:solidFill>
              <a:latin typeface="Times New Roman" pitchFamily="18" charset="0"/>
              <a:cs typeface="Times New Roman" pitchFamily="18" charset="0"/>
            </a:endParaRPr>
          </a:p>
          <a:p>
            <a:pPr>
              <a:buNone/>
            </a:pPr>
            <a:r>
              <a:rPr lang="en-IN" sz="2200" dirty="0">
                <a:solidFill>
                  <a:srgbClr val="FF0000"/>
                </a:solidFill>
                <a:latin typeface="Times New Roman" pitchFamily="18" charset="0"/>
                <a:cs typeface="Times New Roman" pitchFamily="18" charset="0"/>
              </a:rPr>
              <a:t>                                                        (internal guide)</a:t>
            </a:r>
          </a:p>
          <a:p>
            <a:pPr>
              <a:buNone/>
            </a:pPr>
            <a:r>
              <a:rPr lang="en-IN" sz="2200" dirty="0">
                <a:solidFill>
                  <a:srgbClr val="FF0000"/>
                </a:solidFill>
                <a:latin typeface="Times New Roman" pitchFamily="18" charset="0"/>
                <a:cs typeface="Times New Roman" pitchFamily="18" charset="0"/>
              </a:rPr>
              <a:t>                                                                    &amp;</a:t>
            </a:r>
          </a:p>
          <a:p>
            <a:pPr>
              <a:buNone/>
            </a:pPr>
            <a:r>
              <a:rPr lang="en-IN" sz="2200" dirty="0">
                <a:solidFill>
                  <a:srgbClr val="FF0000"/>
                </a:solidFill>
                <a:latin typeface="Times New Roman" pitchFamily="18" charset="0"/>
                <a:cs typeface="Times New Roman" pitchFamily="18" charset="0"/>
              </a:rPr>
              <a:t>                                                  Prof. </a:t>
            </a:r>
            <a:r>
              <a:rPr lang="en-IN" sz="2200" dirty="0" err="1">
                <a:solidFill>
                  <a:srgbClr val="FF0000"/>
                </a:solidFill>
                <a:latin typeface="Times New Roman" pitchFamily="18" charset="0"/>
                <a:cs typeface="Times New Roman" pitchFamily="18" charset="0"/>
              </a:rPr>
              <a:t>Supriya</a:t>
            </a:r>
            <a:r>
              <a:rPr lang="en-IN" sz="2200" dirty="0">
                <a:solidFill>
                  <a:srgbClr val="FF0000"/>
                </a:solidFill>
                <a:latin typeface="Times New Roman" pitchFamily="18" charset="0"/>
                <a:cs typeface="Times New Roman" pitchFamily="18" charset="0"/>
              </a:rPr>
              <a:t> </a:t>
            </a:r>
            <a:r>
              <a:rPr lang="en-IN" sz="2200" dirty="0" err="1">
                <a:solidFill>
                  <a:srgbClr val="FF0000"/>
                </a:solidFill>
                <a:latin typeface="Times New Roman" pitchFamily="18" charset="0"/>
                <a:cs typeface="Times New Roman" pitchFamily="18" charset="0"/>
              </a:rPr>
              <a:t>Bobade</a:t>
            </a:r>
            <a:r>
              <a:rPr lang="en-IN" sz="2200" dirty="0">
                <a:solidFill>
                  <a:srgbClr val="FF0000"/>
                </a:solidFill>
                <a:latin typeface="Times New Roman" pitchFamily="18" charset="0"/>
                <a:cs typeface="Times New Roman" pitchFamily="18" charset="0"/>
              </a:rPr>
              <a:t> </a:t>
            </a:r>
          </a:p>
          <a:p>
            <a:pPr>
              <a:buNone/>
            </a:pPr>
            <a:r>
              <a:rPr lang="en-IN" sz="2200" dirty="0">
                <a:solidFill>
                  <a:srgbClr val="FF0000"/>
                </a:solidFill>
                <a:latin typeface="Times New Roman" pitchFamily="18" charset="0"/>
                <a:cs typeface="Times New Roman" pitchFamily="18" charset="0"/>
              </a:rPr>
              <a:t>                                                         (external guide)</a:t>
            </a:r>
          </a:p>
          <a:p>
            <a:pPr>
              <a:buNone/>
            </a:pPr>
            <a:r>
              <a:rPr lang="en-IN" sz="2200" dirty="0">
                <a:solidFill>
                  <a:srgbClr val="FF0000"/>
                </a:solidFill>
                <a:latin typeface="Times New Roman" pitchFamily="18" charset="0"/>
                <a:cs typeface="Times New Roman" pitchFamily="18" charset="0"/>
              </a:rPr>
              <a:t>                                                            Sponsored by</a:t>
            </a:r>
          </a:p>
          <a:p>
            <a:pPr>
              <a:buNone/>
            </a:pPr>
            <a:r>
              <a:rPr lang="en-IN" sz="2200" dirty="0">
                <a:solidFill>
                  <a:srgbClr val="FF0000"/>
                </a:solidFill>
                <a:latin typeface="Times New Roman" pitchFamily="18" charset="0"/>
                <a:cs typeface="Times New Roman" pitchFamily="18" charset="0"/>
              </a:rPr>
              <a:t>                                              Indian Biodiesel Corporation</a:t>
            </a:r>
          </a:p>
          <a:p>
            <a:pPr>
              <a:buNone/>
            </a:pPr>
            <a:r>
              <a:rPr lang="en-IN" sz="2200" b="1" dirty="0">
                <a:solidFill>
                  <a:srgbClr val="FF0000"/>
                </a:solidFill>
                <a:latin typeface="Times New Roman" pitchFamily="18" charset="0"/>
                <a:cs typeface="Times New Roman" pitchFamily="18" charset="0"/>
              </a:rPr>
              <a:t>                                                       </a:t>
            </a:r>
          </a:p>
          <a:p>
            <a:pPr>
              <a:buNone/>
            </a:pPr>
            <a:r>
              <a:rPr lang="en-IN" sz="2200" b="1" dirty="0">
                <a:solidFill>
                  <a:srgbClr val="FF0000"/>
                </a:solidFill>
                <a:latin typeface="Times New Roman" pitchFamily="18" charset="0"/>
                <a:cs typeface="Times New Roman" pitchFamily="18" charset="0"/>
              </a:rPr>
              <a:t>                                                            </a:t>
            </a:r>
            <a:r>
              <a:rPr lang="en-IN" sz="2200" b="1" dirty="0" smtClean="0">
                <a:latin typeface="Times New Roman" pitchFamily="18" charset="0"/>
                <a:cs typeface="Times New Roman" pitchFamily="18" charset="0"/>
              </a:rPr>
              <a:t>Presented </a:t>
            </a:r>
            <a:r>
              <a:rPr lang="en-IN" sz="2200" b="1" dirty="0">
                <a:latin typeface="Times New Roman" pitchFamily="18" charset="0"/>
                <a:cs typeface="Times New Roman" pitchFamily="18" charset="0"/>
              </a:rPr>
              <a:t>By</a:t>
            </a:r>
          </a:p>
          <a:p>
            <a:pPr>
              <a:buNone/>
            </a:pPr>
            <a:r>
              <a:rPr lang="en-IN" sz="2200" b="1" dirty="0">
                <a:solidFill>
                  <a:srgbClr val="FF0000"/>
                </a:solidFill>
                <a:latin typeface="Times New Roman" pitchFamily="18" charset="0"/>
                <a:cs typeface="Times New Roman" pitchFamily="18" charset="0"/>
              </a:rPr>
              <a:t>        </a:t>
            </a:r>
            <a:r>
              <a:rPr lang="en-IN" sz="2200" b="1" dirty="0" err="1">
                <a:latin typeface="Times New Roman" pitchFamily="18" charset="0"/>
                <a:cs typeface="Times New Roman" pitchFamily="18" charset="0"/>
              </a:rPr>
              <a:t>Akshay</a:t>
            </a:r>
            <a:r>
              <a:rPr lang="en-IN" sz="2200" b="1" dirty="0">
                <a:latin typeface="Times New Roman" pitchFamily="18" charset="0"/>
                <a:cs typeface="Times New Roman" pitchFamily="18" charset="0"/>
              </a:rPr>
              <a:t> </a:t>
            </a:r>
            <a:r>
              <a:rPr lang="en-IN" sz="2200" b="1" dirty="0" err="1">
                <a:latin typeface="Times New Roman" pitchFamily="18" charset="0"/>
                <a:cs typeface="Times New Roman" pitchFamily="18" charset="0"/>
              </a:rPr>
              <a:t>Deshmukh</a:t>
            </a:r>
            <a:r>
              <a:rPr lang="en-IN" sz="2200" b="1" dirty="0">
                <a:latin typeface="Times New Roman" pitchFamily="18" charset="0"/>
                <a:cs typeface="Times New Roman" pitchFamily="18" charset="0"/>
              </a:rPr>
              <a:t>                                                           </a:t>
            </a:r>
            <a:r>
              <a:rPr lang="en-IN" sz="2200" b="1" dirty="0" err="1">
                <a:latin typeface="Times New Roman" pitchFamily="18" charset="0"/>
                <a:cs typeface="Times New Roman" pitchFamily="18" charset="0"/>
              </a:rPr>
              <a:t>Ashwin</a:t>
            </a:r>
            <a:r>
              <a:rPr lang="en-IN" sz="2200" b="1" dirty="0">
                <a:latin typeface="Times New Roman" pitchFamily="18" charset="0"/>
                <a:cs typeface="Times New Roman" pitchFamily="18" charset="0"/>
              </a:rPr>
              <a:t> Gupta </a:t>
            </a:r>
          </a:p>
          <a:p>
            <a:pPr>
              <a:buNone/>
            </a:pPr>
            <a:r>
              <a:rPr lang="en-IN" sz="2200" b="1" dirty="0">
                <a:latin typeface="Times New Roman" pitchFamily="18" charset="0"/>
                <a:cs typeface="Times New Roman" pitchFamily="18" charset="0"/>
              </a:rPr>
              <a:t>           Karan </a:t>
            </a:r>
            <a:r>
              <a:rPr lang="en-IN" sz="2200" b="1" dirty="0" err="1">
                <a:latin typeface="Times New Roman" pitchFamily="18" charset="0"/>
                <a:cs typeface="Times New Roman" pitchFamily="18" charset="0"/>
              </a:rPr>
              <a:t>Fulare</a:t>
            </a:r>
            <a:r>
              <a:rPr lang="en-IN" sz="2200" b="1" dirty="0">
                <a:latin typeface="Times New Roman" pitchFamily="18" charset="0"/>
                <a:cs typeface="Times New Roman" pitchFamily="18" charset="0"/>
              </a:rPr>
              <a:t>                                                                   </a:t>
            </a:r>
            <a:r>
              <a:rPr lang="en-IN" sz="2200" b="1" dirty="0" err="1">
                <a:latin typeface="Times New Roman" pitchFamily="18" charset="0"/>
                <a:cs typeface="Times New Roman" pitchFamily="18" charset="0"/>
              </a:rPr>
              <a:t>Sahil</a:t>
            </a:r>
            <a:r>
              <a:rPr lang="en-IN" sz="2200" b="1" dirty="0">
                <a:latin typeface="Times New Roman" pitchFamily="18" charset="0"/>
                <a:cs typeface="Times New Roman" pitchFamily="18" charset="0"/>
              </a:rPr>
              <a:t> </a:t>
            </a:r>
            <a:r>
              <a:rPr lang="en-IN" sz="2200" b="1" dirty="0" err="1">
                <a:latin typeface="Times New Roman" pitchFamily="18" charset="0"/>
                <a:cs typeface="Times New Roman" pitchFamily="18" charset="0"/>
              </a:rPr>
              <a:t>Pawar</a:t>
            </a:r>
            <a:endParaRPr lang="en-IN" sz="2200" b="1" dirty="0">
              <a:latin typeface="Times New Roman" pitchFamily="18" charset="0"/>
              <a:cs typeface="Times New Roman" pitchFamily="18" charset="0"/>
            </a:endParaRPr>
          </a:p>
        </p:txBody>
      </p:sp>
      <p:pic>
        <p:nvPicPr>
          <p:cNvPr id="4" name="Picture 2" descr="C:\Documents and Settings\admin\Desktop\pratibha\ghrcemahm.png"/>
          <p:cNvPicPr>
            <a:picLocks noChangeAspect="1" noChangeArrowheads="1"/>
          </p:cNvPicPr>
          <p:nvPr/>
        </p:nvPicPr>
        <p:blipFill>
          <a:blip r:embed="rId2" cstate="print"/>
          <a:srcRect/>
          <a:stretch>
            <a:fillRect/>
          </a:stretch>
        </p:blipFill>
        <p:spPr bwMode="auto">
          <a:xfrm>
            <a:off x="193412" y="116632"/>
            <a:ext cx="1498268" cy="1477328"/>
          </a:xfrm>
          <a:prstGeom prst="rect">
            <a:avLst/>
          </a:prstGeom>
          <a:noFill/>
        </p:spPr>
      </p:pic>
      <p:pic>
        <p:nvPicPr>
          <p:cNvPr id="5" name="Picture 7" descr="http://ghrcemahm.raisoni.net/wp-content/uploads/2012/06/logo1.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380312" y="188640"/>
            <a:ext cx="1440161" cy="1295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432048"/>
          </a:xfrm>
        </p:spPr>
        <p:txBody>
          <a:bodyPr>
            <a:normAutofit fontScale="90000"/>
          </a:bodyPr>
          <a:lstStyle/>
          <a:p>
            <a:r>
              <a:rPr lang="en-IN" sz="3200" dirty="0">
                <a:latin typeface="Times New Roman" pitchFamily="18" charset="0"/>
                <a:cs typeface="Times New Roman" pitchFamily="18" charset="0"/>
              </a:rPr>
              <a:t>Literature Review</a:t>
            </a:r>
          </a:p>
        </p:txBody>
      </p:sp>
      <p:graphicFrame>
        <p:nvGraphicFramePr>
          <p:cNvPr id="4" name="Content Placeholder 3"/>
          <p:cNvGraphicFramePr>
            <a:graphicFrameLocks noGrp="1"/>
          </p:cNvGraphicFramePr>
          <p:nvPr>
            <p:ph idx="1"/>
          </p:nvPr>
        </p:nvGraphicFramePr>
        <p:xfrm>
          <a:off x="467544" y="692697"/>
          <a:ext cx="8229600" cy="6035040"/>
        </p:xfrm>
        <a:graphic>
          <a:graphicData uri="http://schemas.openxmlformats.org/drawingml/2006/table">
            <a:tbl>
              <a:tblPr firstRow="1" bandRow="1">
                <a:tableStyleId>{5C22544A-7EE6-4342-B048-85BDC9FD1C3A}</a:tableStyleId>
              </a:tblPr>
              <a:tblGrid>
                <a:gridCol w="802432">
                  <a:extLst>
                    <a:ext uri="{9D8B030D-6E8A-4147-A177-3AD203B41FA5}">
                      <a16:colId xmlns="" xmlns:a16="http://schemas.microsoft.com/office/drawing/2014/main" val="20000"/>
                    </a:ext>
                  </a:extLst>
                </a:gridCol>
                <a:gridCol w="997768">
                  <a:extLst>
                    <a:ext uri="{9D8B030D-6E8A-4147-A177-3AD203B41FA5}">
                      <a16:colId xmlns="" xmlns:a16="http://schemas.microsoft.com/office/drawing/2014/main" val="20001"/>
                    </a:ext>
                  </a:extLst>
                </a:gridCol>
                <a:gridCol w="1378496">
                  <a:extLst>
                    <a:ext uri="{9D8B030D-6E8A-4147-A177-3AD203B41FA5}">
                      <a16:colId xmlns="" xmlns:a16="http://schemas.microsoft.com/office/drawing/2014/main" val="20002"/>
                    </a:ext>
                  </a:extLst>
                </a:gridCol>
                <a:gridCol w="2376264">
                  <a:extLst>
                    <a:ext uri="{9D8B030D-6E8A-4147-A177-3AD203B41FA5}">
                      <a16:colId xmlns="" xmlns:a16="http://schemas.microsoft.com/office/drawing/2014/main" val="20003"/>
                    </a:ext>
                  </a:extLst>
                </a:gridCol>
                <a:gridCol w="2674640">
                  <a:extLst>
                    <a:ext uri="{9D8B030D-6E8A-4147-A177-3AD203B41FA5}">
                      <a16:colId xmlns="" xmlns:a16="http://schemas.microsoft.com/office/drawing/2014/main" val="20004"/>
                    </a:ext>
                  </a:extLst>
                </a:gridCol>
              </a:tblGrid>
              <a:tr h="360039">
                <a:tc>
                  <a:txBody>
                    <a:bodyPr/>
                    <a:lstStyle/>
                    <a:p>
                      <a:pPr algn="just"/>
                      <a:r>
                        <a:rPr lang="en-IN" sz="1800" dirty="0">
                          <a:latin typeface="Times New Roman" pitchFamily="18" charset="0"/>
                          <a:cs typeface="Times New Roman" pitchFamily="18" charset="0"/>
                        </a:rPr>
                        <a:t>Sr. No</a:t>
                      </a:r>
                    </a:p>
                  </a:txBody>
                  <a:tcPr/>
                </a:tc>
                <a:tc>
                  <a:txBody>
                    <a:bodyPr/>
                    <a:lstStyle/>
                    <a:p>
                      <a:pPr algn="ctr"/>
                      <a:r>
                        <a:rPr lang="en-IN" sz="1800" dirty="0">
                          <a:latin typeface="Times New Roman" pitchFamily="18" charset="0"/>
                          <a:cs typeface="Times New Roman" pitchFamily="18" charset="0"/>
                        </a:rPr>
                        <a:t>Author</a:t>
                      </a:r>
                    </a:p>
                  </a:txBody>
                  <a:tcPr/>
                </a:tc>
                <a:tc>
                  <a:txBody>
                    <a:bodyPr/>
                    <a:lstStyle/>
                    <a:p>
                      <a:pPr algn="ctr"/>
                      <a:r>
                        <a:rPr lang="en-IN" sz="1800" dirty="0">
                          <a:latin typeface="Times New Roman" pitchFamily="18" charset="0"/>
                          <a:cs typeface="Times New Roman" pitchFamily="18" charset="0"/>
                        </a:rPr>
                        <a:t>Paper</a:t>
                      </a:r>
                      <a:r>
                        <a:rPr lang="en-IN" sz="1800" baseline="0" dirty="0">
                          <a:latin typeface="Times New Roman" pitchFamily="18" charset="0"/>
                          <a:cs typeface="Times New Roman" pitchFamily="18" charset="0"/>
                        </a:rPr>
                        <a:t> T</a:t>
                      </a:r>
                      <a:r>
                        <a:rPr lang="en-IN" sz="1800" dirty="0">
                          <a:latin typeface="Times New Roman" pitchFamily="18" charset="0"/>
                          <a:cs typeface="Times New Roman" pitchFamily="18" charset="0"/>
                        </a:rPr>
                        <a:t>itle</a:t>
                      </a:r>
                    </a:p>
                  </a:txBody>
                  <a:tcPr/>
                </a:tc>
                <a:tc>
                  <a:txBody>
                    <a:bodyPr/>
                    <a:lstStyle/>
                    <a:p>
                      <a:pPr algn="ctr"/>
                      <a:r>
                        <a:rPr lang="en-IN" sz="1800" dirty="0">
                          <a:latin typeface="Times New Roman" pitchFamily="18" charset="0"/>
                          <a:cs typeface="Times New Roman" pitchFamily="18" charset="0"/>
                        </a:rPr>
                        <a:t>Description</a:t>
                      </a:r>
                    </a:p>
                  </a:txBody>
                  <a:tcPr/>
                </a:tc>
                <a:tc>
                  <a:txBody>
                    <a:bodyPr/>
                    <a:lstStyle/>
                    <a:p>
                      <a:pPr algn="ctr"/>
                      <a:r>
                        <a:rPr lang="en-IN" sz="1800" dirty="0">
                          <a:latin typeface="Times New Roman" pitchFamily="18" charset="0"/>
                          <a:cs typeface="Times New Roman" pitchFamily="18" charset="0"/>
                        </a:rPr>
                        <a:t>Conclusion</a:t>
                      </a:r>
                    </a:p>
                  </a:txBody>
                  <a:tcPr/>
                </a:tc>
                <a:extLst>
                  <a:ext uri="{0D108BD9-81ED-4DB2-BD59-A6C34878D82A}">
                    <a16:rowId xmlns="" xmlns:a16="http://schemas.microsoft.com/office/drawing/2014/main" val="10000"/>
                  </a:ext>
                </a:extLst>
              </a:tr>
              <a:tr h="2872902">
                <a:tc>
                  <a:txBody>
                    <a:bodyPr/>
                    <a:lstStyle/>
                    <a:p>
                      <a:pPr algn="l"/>
                      <a:r>
                        <a:rPr lang="en-IN" sz="1500" baseline="0" dirty="0" smtClean="0">
                          <a:latin typeface="Times New Roman" pitchFamily="18" charset="0"/>
                          <a:cs typeface="Times New Roman" pitchFamily="18" charset="0"/>
                        </a:rPr>
                        <a:t>     </a:t>
                      </a:r>
                      <a:r>
                        <a:rPr lang="en-IN" sz="1500" dirty="0" smtClean="0">
                          <a:latin typeface="Times New Roman" pitchFamily="18" charset="0"/>
                          <a:cs typeface="Times New Roman" pitchFamily="18" charset="0"/>
                        </a:rPr>
                        <a:t>1</a:t>
                      </a:r>
                      <a:endParaRPr lang="en-IN" sz="1500"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500" kern="1200" baseline="0" dirty="0" err="1" smtClean="0">
                          <a:solidFill>
                            <a:schemeClr val="dk1"/>
                          </a:solidFill>
                          <a:latin typeface="Times New Roman" pitchFamily="18" charset="0"/>
                          <a:ea typeface="+mn-ea"/>
                          <a:cs typeface="Times New Roman" pitchFamily="18" charset="0"/>
                        </a:rPr>
                        <a:t>Harshad</a:t>
                      </a:r>
                      <a:r>
                        <a:rPr lang="en-IN" sz="1500" kern="1200" baseline="0" dirty="0" smtClean="0">
                          <a:solidFill>
                            <a:schemeClr val="dk1"/>
                          </a:solidFill>
                          <a:latin typeface="Times New Roman" pitchFamily="18" charset="0"/>
                          <a:ea typeface="+mn-ea"/>
                          <a:cs typeface="Times New Roman" pitchFamily="18" charset="0"/>
                        </a:rPr>
                        <a:t> </a:t>
                      </a:r>
                      <a:r>
                        <a:rPr lang="en-IN" sz="1500" kern="1200" baseline="0" dirty="0">
                          <a:solidFill>
                            <a:schemeClr val="dk1"/>
                          </a:solidFill>
                          <a:latin typeface="Times New Roman" pitchFamily="18" charset="0"/>
                          <a:ea typeface="+mn-ea"/>
                          <a:cs typeface="Times New Roman" pitchFamily="18" charset="0"/>
                        </a:rPr>
                        <a:t>.T </a:t>
                      </a:r>
                      <a:r>
                        <a:rPr lang="en-IN" sz="1500" kern="1200" baseline="0" dirty="0" err="1">
                          <a:solidFill>
                            <a:schemeClr val="dk1"/>
                          </a:solidFill>
                          <a:latin typeface="Times New Roman" pitchFamily="18" charset="0"/>
                          <a:ea typeface="+mn-ea"/>
                          <a:cs typeface="Times New Roman" pitchFamily="18" charset="0"/>
                        </a:rPr>
                        <a:t>Magar</a:t>
                      </a:r>
                      <a:endParaRPr lang="en-IN" sz="1500" dirty="0">
                        <a:latin typeface="Times New Roman" pitchFamily="18" charset="0"/>
                        <a:cs typeface="Times New Roman" pitchFamily="18" charset="0"/>
                      </a:endParaRPr>
                    </a:p>
                    <a:p>
                      <a:pPr algn="ctr"/>
                      <a:endParaRPr lang="en-IN" sz="1500" dirty="0">
                        <a:latin typeface="Times New Roman" pitchFamily="18" charset="0"/>
                        <a:cs typeface="Times New Roman" pitchFamily="18" charset="0"/>
                      </a:endParaRPr>
                    </a:p>
                  </a:txBody>
                  <a:tcPr/>
                </a:tc>
                <a:tc>
                  <a:txBody>
                    <a:bodyPr/>
                    <a:lstStyle/>
                    <a:p>
                      <a:pPr algn="l">
                        <a:lnSpc>
                          <a:spcPct val="100000"/>
                        </a:lnSpc>
                      </a:pPr>
                      <a:r>
                        <a:rPr lang="en-IN" sz="1500" kern="1200" baseline="0" dirty="0">
                          <a:solidFill>
                            <a:schemeClr val="dk1"/>
                          </a:solidFill>
                          <a:latin typeface="Times New Roman" pitchFamily="18" charset="0"/>
                          <a:ea typeface="+mn-ea"/>
                          <a:cs typeface="Times New Roman" pitchFamily="18" charset="0"/>
                        </a:rPr>
                        <a:t>Experimental Investigation Of </a:t>
                      </a:r>
                      <a:r>
                        <a:rPr lang="en-IN" sz="1500" kern="1200" baseline="0" dirty="0" err="1">
                          <a:solidFill>
                            <a:schemeClr val="dk1"/>
                          </a:solidFill>
                          <a:latin typeface="Times New Roman" pitchFamily="18" charset="0"/>
                          <a:ea typeface="+mn-ea"/>
                          <a:cs typeface="Times New Roman" pitchFamily="18" charset="0"/>
                        </a:rPr>
                        <a:t>Undi</a:t>
                      </a:r>
                      <a:r>
                        <a:rPr lang="en-IN" sz="1500" kern="1200" baseline="0" dirty="0">
                          <a:solidFill>
                            <a:schemeClr val="dk1"/>
                          </a:solidFill>
                          <a:latin typeface="Times New Roman" pitchFamily="18" charset="0"/>
                          <a:ea typeface="+mn-ea"/>
                          <a:cs typeface="Times New Roman" pitchFamily="18" charset="0"/>
                        </a:rPr>
                        <a:t> Oil Methyl Ester And Diesel Blends As A Fuel In </a:t>
                      </a:r>
                      <a:r>
                        <a:rPr lang="en-IN" sz="1500" kern="1200" baseline="0" dirty="0" err="1">
                          <a:solidFill>
                            <a:schemeClr val="dk1"/>
                          </a:solidFill>
                          <a:latin typeface="Times New Roman" pitchFamily="18" charset="0"/>
                          <a:ea typeface="+mn-ea"/>
                          <a:cs typeface="Times New Roman" pitchFamily="18" charset="0"/>
                        </a:rPr>
                        <a:t>Vcr</a:t>
                      </a:r>
                      <a:r>
                        <a:rPr lang="en-IN" sz="1500" kern="1200" baseline="0" dirty="0">
                          <a:solidFill>
                            <a:schemeClr val="dk1"/>
                          </a:solidFill>
                          <a:latin typeface="Times New Roman" pitchFamily="18" charset="0"/>
                          <a:ea typeface="+mn-ea"/>
                          <a:cs typeface="Times New Roman" pitchFamily="18" charset="0"/>
                        </a:rPr>
                        <a:t> Diesel Engine </a:t>
                      </a:r>
                      <a:r>
                        <a:rPr lang="en-IN" sz="1500" kern="1200" baseline="0" dirty="0" smtClean="0">
                          <a:solidFill>
                            <a:schemeClr val="dk1"/>
                          </a:solidFill>
                          <a:latin typeface="Times New Roman" pitchFamily="18" charset="0"/>
                          <a:ea typeface="+mn-ea"/>
                          <a:cs typeface="Times New Roman" pitchFamily="18" charset="0"/>
                        </a:rPr>
                        <a:t>And Development </a:t>
                      </a:r>
                      <a:r>
                        <a:rPr lang="en-IN" sz="1500" kern="1200" baseline="0" dirty="0">
                          <a:solidFill>
                            <a:schemeClr val="dk1"/>
                          </a:solidFill>
                          <a:latin typeface="Times New Roman" pitchFamily="18" charset="0"/>
                          <a:ea typeface="+mn-ea"/>
                          <a:cs typeface="Times New Roman" pitchFamily="18" charset="0"/>
                        </a:rPr>
                        <a:t>Of Emission Models.</a:t>
                      </a:r>
                      <a:endParaRPr lang="en-IN" sz="1500" dirty="0">
                        <a:latin typeface="Times New Roman" pitchFamily="18" charset="0"/>
                        <a:cs typeface="Times New Roman" pitchFamily="18" charset="0"/>
                      </a:endParaRPr>
                    </a:p>
                    <a:p>
                      <a:pPr algn="l"/>
                      <a:endParaRPr lang="en-IN" sz="1500" dirty="0">
                        <a:latin typeface="Times New Roman" pitchFamily="18" charset="0"/>
                        <a:cs typeface="Times New Roman" pitchFamily="18" charset="0"/>
                      </a:endParaRPr>
                    </a:p>
                  </a:txBody>
                  <a:tcPr/>
                </a:tc>
                <a:tc>
                  <a:txBody>
                    <a:bodyPr/>
                    <a:lstStyle/>
                    <a:p>
                      <a:pPr algn="l"/>
                      <a:r>
                        <a:rPr lang="en-IN" sz="1500" b="1" kern="1200" baseline="0" dirty="0">
                          <a:solidFill>
                            <a:schemeClr val="dk1"/>
                          </a:solidFill>
                          <a:latin typeface="Times New Roman" pitchFamily="18" charset="0"/>
                          <a:ea typeface="+mn-ea"/>
                          <a:cs typeface="Times New Roman" pitchFamily="18" charset="0"/>
                        </a:rPr>
                        <a:t> </a:t>
                      </a:r>
                      <a:r>
                        <a:rPr lang="en-IN" sz="1500" b="0" kern="1200" baseline="0" dirty="0">
                          <a:solidFill>
                            <a:schemeClr val="dk1"/>
                          </a:solidFill>
                          <a:latin typeface="Times New Roman" pitchFamily="18" charset="0"/>
                          <a:ea typeface="+mn-ea"/>
                          <a:cs typeface="Times New Roman" pitchFamily="18" charset="0"/>
                        </a:rPr>
                        <a:t>In this paper the tests has been carried out to</a:t>
                      </a:r>
                    </a:p>
                    <a:p>
                      <a:pPr algn="l"/>
                      <a:r>
                        <a:rPr lang="en-IN" sz="1500" b="0" kern="1200" baseline="0" dirty="0">
                          <a:solidFill>
                            <a:schemeClr val="dk1"/>
                          </a:solidFill>
                          <a:latin typeface="Times New Roman" pitchFamily="18" charset="0"/>
                          <a:ea typeface="+mn-ea"/>
                          <a:cs typeface="Times New Roman" pitchFamily="18" charset="0"/>
                        </a:rPr>
                        <a:t>investigate the performance characteristics of diesel blended with </a:t>
                      </a:r>
                      <a:r>
                        <a:rPr lang="en-IN" sz="1500" b="0" kern="1200" baseline="0" dirty="0" err="1">
                          <a:solidFill>
                            <a:schemeClr val="dk1"/>
                          </a:solidFill>
                          <a:latin typeface="Times New Roman" pitchFamily="18" charset="0"/>
                          <a:ea typeface="+mn-ea"/>
                          <a:cs typeface="Times New Roman" pitchFamily="18" charset="0"/>
                        </a:rPr>
                        <a:t>Undi</a:t>
                      </a:r>
                      <a:r>
                        <a:rPr lang="en-IN" sz="1500" b="0" kern="1200" baseline="0" dirty="0">
                          <a:solidFill>
                            <a:schemeClr val="dk1"/>
                          </a:solidFill>
                          <a:latin typeface="Times New Roman" pitchFamily="18" charset="0"/>
                          <a:ea typeface="+mn-ea"/>
                          <a:cs typeface="Times New Roman" pitchFamily="18" charset="0"/>
                        </a:rPr>
                        <a:t> biodiesel in VCR engine.</a:t>
                      </a:r>
                      <a:endParaRPr lang="en-IN" sz="1500" b="0" dirty="0">
                        <a:latin typeface="Times New Roman" pitchFamily="18" charset="0"/>
                        <a:cs typeface="Times New Roman" pitchFamily="18" charset="0"/>
                      </a:endParaRPr>
                    </a:p>
                  </a:txBody>
                  <a:tcPr/>
                </a:tc>
                <a:tc>
                  <a:txBody>
                    <a:bodyPr/>
                    <a:lstStyle/>
                    <a:p>
                      <a:pPr algn="l"/>
                      <a:r>
                        <a:rPr lang="en-IN" sz="1500" kern="1200" baseline="0" dirty="0">
                          <a:solidFill>
                            <a:schemeClr val="dk1"/>
                          </a:solidFill>
                          <a:latin typeface="Times New Roman" pitchFamily="18" charset="0"/>
                          <a:ea typeface="+mn-ea"/>
                          <a:cs typeface="Times New Roman" pitchFamily="18" charset="0"/>
                        </a:rPr>
                        <a:t>The experimental investigation proves that </a:t>
                      </a:r>
                      <a:r>
                        <a:rPr lang="en-IN" sz="1500" kern="1200" baseline="0" dirty="0" err="1">
                          <a:solidFill>
                            <a:schemeClr val="dk1"/>
                          </a:solidFill>
                          <a:latin typeface="Times New Roman" pitchFamily="18" charset="0"/>
                          <a:ea typeface="+mn-ea"/>
                          <a:cs typeface="Times New Roman" pitchFamily="18" charset="0"/>
                        </a:rPr>
                        <a:t>Undi</a:t>
                      </a:r>
                      <a:r>
                        <a:rPr lang="en-IN" sz="1500" kern="1200" baseline="0" dirty="0">
                          <a:solidFill>
                            <a:schemeClr val="dk1"/>
                          </a:solidFill>
                          <a:latin typeface="Times New Roman" pitchFamily="18" charset="0"/>
                          <a:ea typeface="+mn-ea"/>
                          <a:cs typeface="Times New Roman" pitchFamily="18" charset="0"/>
                        </a:rPr>
                        <a:t> oil has less emission as compare to fossil fuel Hydro carbon, CO, </a:t>
                      </a:r>
                      <a:r>
                        <a:rPr lang="en-IN" sz="1500" kern="1200" baseline="0" dirty="0" err="1">
                          <a:solidFill>
                            <a:schemeClr val="dk1"/>
                          </a:solidFill>
                          <a:latin typeface="Times New Roman" pitchFamily="18" charset="0"/>
                          <a:ea typeface="+mn-ea"/>
                          <a:cs typeface="Times New Roman" pitchFamily="18" charset="0"/>
                        </a:rPr>
                        <a:t>NOx</a:t>
                      </a:r>
                      <a:r>
                        <a:rPr lang="en-IN" sz="1500" kern="1200" baseline="0" dirty="0">
                          <a:solidFill>
                            <a:schemeClr val="dk1"/>
                          </a:solidFill>
                          <a:latin typeface="Times New Roman" pitchFamily="18" charset="0"/>
                          <a:ea typeface="+mn-ea"/>
                          <a:cs typeface="Times New Roman" pitchFamily="18" charset="0"/>
                        </a:rPr>
                        <a:t> emissions are reduced for blend of </a:t>
                      </a:r>
                      <a:r>
                        <a:rPr lang="en-IN" sz="1500" kern="1200" baseline="0" dirty="0" err="1">
                          <a:solidFill>
                            <a:schemeClr val="dk1"/>
                          </a:solidFill>
                          <a:latin typeface="Times New Roman" pitchFamily="18" charset="0"/>
                          <a:ea typeface="+mn-ea"/>
                          <a:cs typeface="Times New Roman" pitchFamily="18" charset="0"/>
                        </a:rPr>
                        <a:t>Undi</a:t>
                      </a:r>
                      <a:r>
                        <a:rPr lang="en-IN" sz="1500" kern="1200" baseline="0" dirty="0">
                          <a:solidFill>
                            <a:schemeClr val="dk1"/>
                          </a:solidFill>
                          <a:latin typeface="Times New Roman" pitchFamily="18" charset="0"/>
                          <a:ea typeface="+mn-ea"/>
                          <a:cs typeface="Times New Roman" pitchFamily="18" charset="0"/>
                        </a:rPr>
                        <a:t> oil.  It has also been concluded that the esters showed a slight power loss and increased fuel consumption.</a:t>
                      </a:r>
                      <a:endParaRPr lang="en-IN" sz="1500" dirty="0">
                        <a:latin typeface="Times New Roman" pitchFamily="18" charset="0"/>
                        <a:cs typeface="Times New Roman" pitchFamily="18" charset="0"/>
                      </a:endParaRPr>
                    </a:p>
                  </a:txBody>
                  <a:tcPr/>
                </a:tc>
                <a:extLst>
                  <a:ext uri="{0D108BD9-81ED-4DB2-BD59-A6C34878D82A}">
                    <a16:rowId xmlns="" xmlns:a16="http://schemas.microsoft.com/office/drawing/2014/main" val="10001"/>
                  </a:ext>
                </a:extLst>
              </a:tr>
              <a:tr h="2444110">
                <a:tc>
                  <a:txBody>
                    <a:bodyPr/>
                    <a:lstStyle/>
                    <a:p>
                      <a:pPr algn="l"/>
                      <a:r>
                        <a:rPr lang="en-IN" sz="1500" baseline="0" dirty="0">
                          <a:latin typeface="Times New Roman" pitchFamily="18" charset="0"/>
                          <a:cs typeface="Times New Roman" pitchFamily="18" charset="0"/>
                        </a:rPr>
                        <a:t> </a:t>
                      </a:r>
                      <a:r>
                        <a:rPr lang="en-IN" sz="1500" baseline="0" dirty="0" smtClean="0">
                          <a:latin typeface="Times New Roman" pitchFamily="18" charset="0"/>
                          <a:cs typeface="Times New Roman" pitchFamily="18" charset="0"/>
                        </a:rPr>
                        <a:t>    2</a:t>
                      </a:r>
                      <a:endParaRPr lang="en-IN" sz="1500" dirty="0">
                        <a:latin typeface="Times New Roman" pitchFamily="18" charset="0"/>
                        <a:cs typeface="Times New Roman" pitchFamily="18" charset="0"/>
                      </a:endParaRPr>
                    </a:p>
                  </a:txBody>
                  <a:tcPr/>
                </a:tc>
                <a:tc>
                  <a:txBody>
                    <a:bodyPr/>
                    <a:lstStyle/>
                    <a:p>
                      <a:pPr algn="ctr"/>
                      <a:r>
                        <a:rPr lang="en-IN" sz="1500" b="0" kern="1200" baseline="0" dirty="0" err="1" smtClean="0">
                          <a:solidFill>
                            <a:schemeClr val="dk1"/>
                          </a:solidFill>
                          <a:latin typeface="Times New Roman" pitchFamily="18" charset="0"/>
                          <a:ea typeface="+mn-ea"/>
                          <a:cs typeface="Times New Roman" pitchFamily="18" charset="0"/>
                        </a:rPr>
                        <a:t>Rahul</a:t>
                      </a:r>
                      <a:r>
                        <a:rPr lang="en-IN" sz="1500" b="0" kern="1200" baseline="0" dirty="0" smtClean="0">
                          <a:solidFill>
                            <a:schemeClr val="dk1"/>
                          </a:solidFill>
                          <a:latin typeface="Times New Roman" pitchFamily="18" charset="0"/>
                          <a:ea typeface="+mn-ea"/>
                          <a:cs typeface="Times New Roman" pitchFamily="18" charset="0"/>
                        </a:rPr>
                        <a:t> </a:t>
                      </a:r>
                      <a:r>
                        <a:rPr lang="en-IN" sz="1500" b="0" kern="1200" baseline="0" dirty="0" err="1">
                          <a:solidFill>
                            <a:schemeClr val="dk1"/>
                          </a:solidFill>
                          <a:latin typeface="Times New Roman" pitchFamily="18" charset="0"/>
                          <a:ea typeface="+mn-ea"/>
                          <a:cs typeface="Times New Roman" pitchFamily="18" charset="0"/>
                        </a:rPr>
                        <a:t>Krishnaji</a:t>
                      </a:r>
                      <a:r>
                        <a:rPr lang="en-IN" sz="1500" b="0" kern="1200" baseline="0" dirty="0">
                          <a:solidFill>
                            <a:schemeClr val="dk1"/>
                          </a:solidFill>
                          <a:latin typeface="Times New Roman" pitchFamily="18" charset="0"/>
                          <a:ea typeface="+mn-ea"/>
                          <a:cs typeface="Times New Roman" pitchFamily="18" charset="0"/>
                        </a:rPr>
                        <a:t> </a:t>
                      </a:r>
                      <a:r>
                        <a:rPr lang="en-IN" sz="1500" b="0" kern="1200" baseline="0" dirty="0" err="1">
                          <a:solidFill>
                            <a:schemeClr val="dk1"/>
                          </a:solidFill>
                          <a:latin typeface="Times New Roman" pitchFamily="18" charset="0"/>
                          <a:ea typeface="+mn-ea"/>
                          <a:cs typeface="Times New Roman" pitchFamily="18" charset="0"/>
                        </a:rPr>
                        <a:t>Bawane</a:t>
                      </a:r>
                      <a:endParaRPr lang="en-IN" sz="1500" b="0" dirty="0">
                        <a:latin typeface="Times New Roman" pitchFamily="18" charset="0"/>
                        <a:cs typeface="Times New Roman" pitchFamily="18" charset="0"/>
                      </a:endParaRPr>
                    </a:p>
                  </a:txBody>
                  <a:tcPr/>
                </a:tc>
                <a:tc>
                  <a:txBody>
                    <a:bodyPr/>
                    <a:lstStyle/>
                    <a:p>
                      <a:pPr algn="l"/>
                      <a:r>
                        <a:rPr lang="en-IN" sz="1500" kern="1200" baseline="0" dirty="0">
                          <a:solidFill>
                            <a:schemeClr val="dk1"/>
                          </a:solidFill>
                          <a:latin typeface="Times New Roman" pitchFamily="18" charset="0"/>
                          <a:ea typeface="+mn-ea"/>
                          <a:cs typeface="Times New Roman" pitchFamily="18" charset="0"/>
                        </a:rPr>
                        <a:t>Performance Test of CI Engine </a:t>
                      </a:r>
                      <a:r>
                        <a:rPr lang="en-IN" sz="1500" kern="1200" baseline="0" dirty="0" err="1">
                          <a:solidFill>
                            <a:schemeClr val="dk1"/>
                          </a:solidFill>
                          <a:latin typeface="Times New Roman" pitchFamily="18" charset="0"/>
                          <a:ea typeface="+mn-ea"/>
                          <a:cs typeface="Times New Roman" pitchFamily="18" charset="0"/>
                        </a:rPr>
                        <a:t>fueled</a:t>
                      </a:r>
                      <a:r>
                        <a:rPr lang="en-IN" sz="1500" kern="1200" baseline="0" dirty="0">
                          <a:solidFill>
                            <a:schemeClr val="dk1"/>
                          </a:solidFill>
                          <a:latin typeface="Times New Roman" pitchFamily="18" charset="0"/>
                          <a:ea typeface="+mn-ea"/>
                          <a:cs typeface="Times New Roman" pitchFamily="18" charset="0"/>
                        </a:rPr>
                        <a:t> with </a:t>
                      </a:r>
                      <a:r>
                        <a:rPr lang="en-IN" sz="1500" kern="1200" baseline="0" dirty="0" err="1">
                          <a:solidFill>
                            <a:schemeClr val="dk1"/>
                          </a:solidFill>
                          <a:latin typeface="Times New Roman" pitchFamily="18" charset="0"/>
                          <a:ea typeface="+mn-ea"/>
                          <a:cs typeface="Times New Roman" pitchFamily="18" charset="0"/>
                        </a:rPr>
                        <a:t>Undi</a:t>
                      </a:r>
                      <a:r>
                        <a:rPr lang="en-IN" sz="1500" kern="1200" baseline="0" dirty="0">
                          <a:solidFill>
                            <a:schemeClr val="dk1"/>
                          </a:solidFill>
                          <a:latin typeface="Times New Roman" pitchFamily="18" charset="0"/>
                          <a:ea typeface="+mn-ea"/>
                          <a:cs typeface="Times New Roman" pitchFamily="18" charset="0"/>
                        </a:rPr>
                        <a:t> Oil Biodiesel under Variation in Blend Proportion, &amp; Engine Load .</a:t>
                      </a:r>
                      <a:endParaRPr lang="en-IN" sz="1500" dirty="0">
                        <a:latin typeface="Times New Roman" pitchFamily="18" charset="0"/>
                        <a:cs typeface="Times New Roman" pitchFamily="18" charset="0"/>
                      </a:endParaRPr>
                    </a:p>
                  </a:txBody>
                  <a:tcPr/>
                </a:tc>
                <a:tc>
                  <a:txBody>
                    <a:bodyPr/>
                    <a:lstStyle/>
                    <a:p>
                      <a:pPr algn="l"/>
                      <a:r>
                        <a:rPr lang="en-IN" sz="1500" kern="1200" baseline="0" dirty="0">
                          <a:solidFill>
                            <a:schemeClr val="dk1"/>
                          </a:solidFill>
                          <a:latin typeface="Times New Roman" pitchFamily="18" charset="0"/>
                          <a:ea typeface="+mn-ea"/>
                          <a:cs typeface="Times New Roman" pitchFamily="18" charset="0"/>
                        </a:rPr>
                        <a:t>In this review</a:t>
                      </a:r>
                      <a:r>
                        <a:rPr lang="en-IN" sz="1500" b="0" kern="1200" baseline="0" dirty="0">
                          <a:solidFill>
                            <a:schemeClr val="dk1"/>
                          </a:solidFill>
                          <a:latin typeface="Times New Roman" pitchFamily="18" charset="0"/>
                          <a:ea typeface="+mn-ea"/>
                          <a:cs typeface="Times New Roman" pitchFamily="18" charset="0"/>
                        </a:rPr>
                        <a:t> an experimental work is conducted to obtain the operating and emission characteristics of </a:t>
                      </a:r>
                      <a:r>
                        <a:rPr lang="en-IN" sz="1500" b="0" kern="1200" baseline="0" dirty="0" err="1">
                          <a:solidFill>
                            <a:schemeClr val="dk1"/>
                          </a:solidFill>
                          <a:latin typeface="Times New Roman" pitchFamily="18" charset="0"/>
                          <a:ea typeface="+mn-ea"/>
                          <a:cs typeface="Times New Roman" pitchFamily="18" charset="0"/>
                        </a:rPr>
                        <a:t>Undi</a:t>
                      </a:r>
                      <a:r>
                        <a:rPr lang="en-IN" sz="1500" b="0" kern="1200" baseline="0" dirty="0">
                          <a:solidFill>
                            <a:schemeClr val="dk1"/>
                          </a:solidFill>
                          <a:latin typeface="Times New Roman" pitchFamily="18" charset="0"/>
                          <a:ea typeface="+mn-ea"/>
                          <a:cs typeface="Times New Roman" pitchFamily="18" charset="0"/>
                        </a:rPr>
                        <a:t> Oil Biodiesel on various blends of biodiesel, and load conditions. </a:t>
                      </a:r>
                      <a:endParaRPr lang="en-IN" sz="1500" b="0" dirty="0">
                        <a:latin typeface="Times New Roman" pitchFamily="18" charset="0"/>
                        <a:cs typeface="Times New Roman" pitchFamily="18" charset="0"/>
                      </a:endParaRPr>
                    </a:p>
                  </a:txBody>
                  <a:tcPr/>
                </a:tc>
                <a:tc>
                  <a:txBody>
                    <a:bodyPr/>
                    <a:lstStyle/>
                    <a:p>
                      <a:pPr algn="l"/>
                      <a:r>
                        <a:rPr lang="en-IN" sz="1500" kern="1200" baseline="0" dirty="0">
                          <a:solidFill>
                            <a:schemeClr val="dk1"/>
                          </a:solidFill>
                          <a:latin typeface="Times New Roman" pitchFamily="18" charset="0"/>
                          <a:ea typeface="+mn-ea"/>
                          <a:cs typeface="Times New Roman" pitchFamily="18" charset="0"/>
                        </a:rPr>
                        <a:t>Exhaust Gas Temperature, (EGT), for the biodiesel and its blends found lower at all conditions as compared to diesel. </a:t>
                      </a:r>
                    </a:p>
                    <a:p>
                      <a:pPr algn="l"/>
                      <a:r>
                        <a:rPr lang="en-IN" sz="1500" kern="1200" baseline="0" dirty="0">
                          <a:solidFill>
                            <a:schemeClr val="dk1"/>
                          </a:solidFill>
                          <a:latin typeface="Times New Roman" pitchFamily="18" charset="0"/>
                          <a:ea typeface="+mn-ea"/>
                          <a:cs typeface="Times New Roman" pitchFamily="18" charset="0"/>
                        </a:rPr>
                        <a:t>The result indicates that the variation in exhaust gas temperature is very minimal </a:t>
                      </a:r>
                      <a:r>
                        <a:rPr lang="en-IN" sz="1500" kern="1200" baseline="0" dirty="0" smtClean="0">
                          <a:solidFill>
                            <a:schemeClr val="dk1"/>
                          </a:solidFill>
                          <a:latin typeface="Times New Roman" pitchFamily="18" charset="0"/>
                          <a:ea typeface="+mn-ea"/>
                          <a:cs typeface="Times New Roman" pitchFamily="18" charset="0"/>
                        </a:rPr>
                        <a:t>and is  </a:t>
                      </a:r>
                      <a:r>
                        <a:rPr lang="en-IN" sz="1500" kern="1200" baseline="0" dirty="0">
                          <a:solidFill>
                            <a:schemeClr val="dk1"/>
                          </a:solidFill>
                          <a:latin typeface="Times New Roman" pitchFamily="18" charset="0"/>
                          <a:ea typeface="+mn-ea"/>
                          <a:cs typeface="Times New Roman" pitchFamily="18" charset="0"/>
                        </a:rPr>
                        <a:t>showing the same trend at full load condition.</a:t>
                      </a:r>
                    </a:p>
                    <a:p>
                      <a:pPr algn="l"/>
                      <a:endParaRPr lang="en-IN" sz="1500" dirty="0">
                        <a:latin typeface="Times New Roman" pitchFamily="18" charset="0"/>
                        <a:cs typeface="Times New Roman" pitchFamily="18" charset="0"/>
                      </a:endParaRPr>
                    </a:p>
                  </a:txBody>
                  <a:tcPr/>
                </a:tc>
                <a:extLst>
                  <a:ext uri="{0D108BD9-81ED-4DB2-BD59-A6C34878D82A}">
                    <a16:rowId xmlns=""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323528" y="187849"/>
          <a:ext cx="8424935" cy="6481511"/>
        </p:xfrm>
        <a:graphic>
          <a:graphicData uri="http://schemas.openxmlformats.org/drawingml/2006/table">
            <a:tbl>
              <a:tblPr firstRow="1" bandRow="1">
                <a:tableStyleId>{5C22544A-7EE6-4342-B048-85BDC9FD1C3A}</a:tableStyleId>
              </a:tblPr>
              <a:tblGrid>
                <a:gridCol w="792088"/>
                <a:gridCol w="1008112"/>
                <a:gridCol w="1944216"/>
                <a:gridCol w="2592288"/>
                <a:gridCol w="2088231"/>
              </a:tblGrid>
              <a:tr h="364968">
                <a:tc>
                  <a:txBody>
                    <a:bodyPr/>
                    <a:lstStyle/>
                    <a:p>
                      <a:pPr algn="ctr"/>
                      <a:r>
                        <a:rPr lang="en-IN" sz="1800" dirty="0">
                          <a:latin typeface="Times New Roman" pitchFamily="18" charset="0"/>
                          <a:cs typeface="Times New Roman" pitchFamily="18" charset="0"/>
                        </a:rPr>
                        <a:t>Sr</a:t>
                      </a:r>
                      <a:r>
                        <a:rPr lang="en-IN" sz="1800" dirty="0" smtClean="0">
                          <a:latin typeface="Times New Roman" pitchFamily="18" charset="0"/>
                          <a:cs typeface="Times New Roman" pitchFamily="18" charset="0"/>
                        </a:rPr>
                        <a:t>. No</a:t>
                      </a:r>
                      <a:endParaRPr lang="en-IN" sz="1800" dirty="0">
                        <a:latin typeface="Times New Roman" pitchFamily="18" charset="0"/>
                        <a:cs typeface="Times New Roman" pitchFamily="18" charset="0"/>
                      </a:endParaRPr>
                    </a:p>
                  </a:txBody>
                  <a:tcPr/>
                </a:tc>
                <a:tc>
                  <a:txBody>
                    <a:bodyPr/>
                    <a:lstStyle/>
                    <a:p>
                      <a:pPr algn="ctr"/>
                      <a:r>
                        <a:rPr lang="en-IN" sz="1800" dirty="0">
                          <a:latin typeface="Times New Roman" pitchFamily="18" charset="0"/>
                          <a:cs typeface="Times New Roman" pitchFamily="18" charset="0"/>
                        </a:rPr>
                        <a:t>Author</a:t>
                      </a:r>
                    </a:p>
                  </a:txBody>
                  <a:tcPr/>
                </a:tc>
                <a:tc>
                  <a:txBody>
                    <a:bodyPr/>
                    <a:lstStyle/>
                    <a:p>
                      <a:pPr algn="ctr"/>
                      <a:r>
                        <a:rPr lang="en-IN" sz="1800" dirty="0">
                          <a:latin typeface="Times New Roman" pitchFamily="18" charset="0"/>
                          <a:cs typeface="Times New Roman" pitchFamily="18" charset="0"/>
                        </a:rPr>
                        <a:t>Paper Title</a:t>
                      </a:r>
                    </a:p>
                  </a:txBody>
                  <a:tcPr/>
                </a:tc>
                <a:tc>
                  <a:txBody>
                    <a:bodyPr/>
                    <a:lstStyle/>
                    <a:p>
                      <a:pPr algn="ctr"/>
                      <a:r>
                        <a:rPr lang="en-IN" sz="1800" dirty="0">
                          <a:latin typeface="Times New Roman" pitchFamily="18" charset="0"/>
                          <a:cs typeface="Times New Roman" pitchFamily="18" charset="0"/>
                        </a:rPr>
                        <a:t>Description</a:t>
                      </a:r>
                    </a:p>
                  </a:txBody>
                  <a:tcPr/>
                </a:tc>
                <a:tc>
                  <a:txBody>
                    <a:bodyPr/>
                    <a:lstStyle/>
                    <a:p>
                      <a:pPr algn="ctr"/>
                      <a:r>
                        <a:rPr lang="en-IN" sz="1800" b="1" dirty="0">
                          <a:latin typeface="Times New Roman" pitchFamily="18" charset="0"/>
                          <a:cs typeface="Times New Roman" pitchFamily="18" charset="0"/>
                        </a:rPr>
                        <a:t>Conclusion</a:t>
                      </a:r>
                    </a:p>
                  </a:txBody>
                  <a:tcPr/>
                </a:tc>
              </a:tr>
              <a:tr h="2947880">
                <a:tc>
                  <a:txBody>
                    <a:bodyPr/>
                    <a:lstStyle/>
                    <a:p>
                      <a:pPr algn="just"/>
                      <a:r>
                        <a:rPr lang="en-IN" sz="1400" dirty="0">
                          <a:latin typeface="Times New Roman" pitchFamily="18" charset="0"/>
                          <a:cs typeface="Times New Roman" pitchFamily="18" charset="0"/>
                        </a:rPr>
                        <a:t> </a:t>
                      </a:r>
                      <a:r>
                        <a:rPr lang="en-IN" sz="1400" baseline="0" dirty="0" smtClean="0">
                          <a:latin typeface="Times New Roman" pitchFamily="18" charset="0"/>
                          <a:cs typeface="Times New Roman" pitchFamily="18" charset="0"/>
                        </a:rPr>
                        <a:t>    </a:t>
                      </a:r>
                      <a:r>
                        <a:rPr lang="en-IN" sz="1400" dirty="0" smtClean="0">
                          <a:latin typeface="Times New Roman" pitchFamily="18" charset="0"/>
                          <a:cs typeface="Times New Roman" pitchFamily="18" charset="0"/>
                        </a:rPr>
                        <a:t> 3</a:t>
                      </a:r>
                      <a:endParaRPr lang="en-IN" sz="1400" dirty="0">
                        <a:latin typeface="Times New Roman" pitchFamily="18" charset="0"/>
                        <a:cs typeface="Times New Roman" pitchFamily="18" charset="0"/>
                      </a:endParaRPr>
                    </a:p>
                  </a:txBody>
                  <a:tcPr/>
                </a:tc>
                <a:tc>
                  <a:txBody>
                    <a:bodyPr/>
                    <a:lstStyle/>
                    <a:p>
                      <a:pPr algn="ctr"/>
                      <a:r>
                        <a:rPr lang="en-IN" sz="1500" kern="1200" baseline="0" dirty="0" smtClean="0">
                          <a:solidFill>
                            <a:schemeClr val="dk1"/>
                          </a:solidFill>
                          <a:latin typeface="Times New Roman" pitchFamily="18" charset="0"/>
                          <a:ea typeface="+mn-ea"/>
                          <a:cs typeface="Times New Roman" pitchFamily="18" charset="0"/>
                        </a:rPr>
                        <a:t>S</a:t>
                      </a:r>
                      <a:r>
                        <a:rPr lang="en-IN" sz="1500" kern="1200" baseline="0" dirty="0">
                          <a:solidFill>
                            <a:schemeClr val="dk1"/>
                          </a:solidFill>
                          <a:latin typeface="Times New Roman" pitchFamily="18" charset="0"/>
                          <a:ea typeface="+mn-ea"/>
                          <a:cs typeface="Times New Roman" pitchFamily="18" charset="0"/>
                        </a:rPr>
                        <a:t>. A. </a:t>
                      </a:r>
                      <a:r>
                        <a:rPr lang="en-IN" sz="1500" kern="1200" baseline="0" dirty="0" smtClean="0">
                          <a:solidFill>
                            <a:schemeClr val="dk1"/>
                          </a:solidFill>
                          <a:latin typeface="Times New Roman" pitchFamily="18" charset="0"/>
                          <a:ea typeface="+mn-ea"/>
                          <a:cs typeface="Times New Roman" pitchFamily="18" charset="0"/>
                        </a:rPr>
                        <a:t>   </a:t>
                      </a:r>
                      <a:r>
                        <a:rPr lang="en-IN" sz="1500" kern="1200" baseline="0" dirty="0" err="1" smtClean="0">
                          <a:solidFill>
                            <a:schemeClr val="dk1"/>
                          </a:solidFill>
                          <a:latin typeface="Times New Roman" pitchFamily="18" charset="0"/>
                          <a:ea typeface="+mn-ea"/>
                          <a:cs typeface="Times New Roman" pitchFamily="18" charset="0"/>
                        </a:rPr>
                        <a:t>Ransing</a:t>
                      </a:r>
                      <a:endParaRPr lang="en-IN" sz="1500" dirty="0">
                        <a:latin typeface="Times New Roman" pitchFamily="18" charset="0"/>
                        <a:cs typeface="Times New Roman" pitchFamily="18" charset="0"/>
                      </a:endParaRPr>
                    </a:p>
                  </a:txBody>
                  <a:tcPr/>
                </a:tc>
                <a:tc>
                  <a:txBody>
                    <a:bodyPr/>
                    <a:lstStyle/>
                    <a:p>
                      <a:r>
                        <a:rPr lang="en-IN" sz="1500" b="0" kern="1200" baseline="0" dirty="0">
                          <a:solidFill>
                            <a:schemeClr val="dk1"/>
                          </a:solidFill>
                          <a:latin typeface="Times New Roman" pitchFamily="18" charset="0"/>
                          <a:ea typeface="+mn-ea"/>
                          <a:cs typeface="Times New Roman" pitchFamily="18" charset="0"/>
                        </a:rPr>
                        <a:t>Experimental Study on Diesel Engine Performance using </a:t>
                      </a:r>
                      <a:r>
                        <a:rPr lang="en-IN" sz="1500" b="0" kern="1200" baseline="0" dirty="0" err="1">
                          <a:solidFill>
                            <a:schemeClr val="dk1"/>
                          </a:solidFill>
                          <a:latin typeface="Times New Roman" pitchFamily="18" charset="0"/>
                          <a:ea typeface="+mn-ea"/>
                          <a:cs typeface="Times New Roman" pitchFamily="18" charset="0"/>
                        </a:rPr>
                        <a:t>undi</a:t>
                      </a:r>
                      <a:r>
                        <a:rPr lang="en-IN" sz="1500" b="0" kern="1200" baseline="0" dirty="0">
                          <a:solidFill>
                            <a:schemeClr val="dk1"/>
                          </a:solidFill>
                          <a:latin typeface="Times New Roman" pitchFamily="18" charset="0"/>
                          <a:ea typeface="+mn-ea"/>
                          <a:cs typeface="Times New Roman" pitchFamily="18" charset="0"/>
                        </a:rPr>
                        <a:t> Oil Biodiesel and Its </a:t>
                      </a:r>
                      <a:r>
                        <a:rPr lang="en-IN" sz="1500" b="0" kern="1200" baseline="0" dirty="0" smtClean="0">
                          <a:solidFill>
                            <a:schemeClr val="dk1"/>
                          </a:solidFill>
                          <a:latin typeface="Times New Roman" pitchFamily="18" charset="0"/>
                          <a:ea typeface="+mn-ea"/>
                          <a:cs typeface="Times New Roman" pitchFamily="18" charset="0"/>
                        </a:rPr>
                        <a:t>Blends.</a:t>
                      </a:r>
                      <a:endParaRPr lang="en-IN" sz="1500" b="0" dirty="0">
                        <a:latin typeface="Times New Roman" pitchFamily="18" charset="0"/>
                        <a:cs typeface="Times New Roman" pitchFamily="18" charset="0"/>
                      </a:endParaRPr>
                    </a:p>
                  </a:txBody>
                  <a:tcPr/>
                </a:tc>
                <a:tc>
                  <a:txBody>
                    <a:bodyPr/>
                    <a:lstStyle/>
                    <a:p>
                      <a:r>
                        <a:rPr lang="en-IN" sz="1500" b="0" kern="1200" baseline="0" dirty="0">
                          <a:solidFill>
                            <a:schemeClr val="dk1"/>
                          </a:solidFill>
                          <a:latin typeface="Times New Roman" pitchFamily="18" charset="0"/>
                          <a:ea typeface="+mn-ea"/>
                          <a:cs typeface="Times New Roman" pitchFamily="18" charset="0"/>
                        </a:rPr>
                        <a:t>The test has been conducted on single cylinder four stroke constant </a:t>
                      </a:r>
                      <a:r>
                        <a:rPr lang="en-IN" sz="1500" b="0" kern="1200" baseline="0" dirty="0" smtClean="0">
                          <a:solidFill>
                            <a:schemeClr val="dk1"/>
                          </a:solidFill>
                          <a:latin typeface="Times New Roman" pitchFamily="18" charset="0"/>
                          <a:ea typeface="+mn-ea"/>
                          <a:cs typeface="Times New Roman" pitchFamily="18" charset="0"/>
                        </a:rPr>
                        <a:t>speed diesel </a:t>
                      </a:r>
                      <a:r>
                        <a:rPr lang="en-IN" sz="1500" b="0" kern="1200" baseline="0" dirty="0">
                          <a:solidFill>
                            <a:schemeClr val="dk1"/>
                          </a:solidFill>
                          <a:latin typeface="Times New Roman" pitchFamily="18" charset="0"/>
                          <a:ea typeface="+mn-ea"/>
                          <a:cs typeface="Times New Roman" pitchFamily="18" charset="0"/>
                        </a:rPr>
                        <a:t>engine using pure diesel, 10%, 20%, 30%, 40% and 100% blends. The engine model has been validated using GT-Power simulation software. </a:t>
                      </a:r>
                      <a:r>
                        <a:rPr lang="en-IN" sz="1500" b="0" kern="1200" baseline="0" dirty="0" smtClean="0">
                          <a:solidFill>
                            <a:schemeClr val="dk1"/>
                          </a:solidFill>
                          <a:latin typeface="Times New Roman" pitchFamily="18" charset="0"/>
                          <a:ea typeface="+mn-ea"/>
                          <a:cs typeface="Times New Roman" pitchFamily="18" charset="0"/>
                        </a:rPr>
                        <a:t> Diesel </a:t>
                      </a:r>
                      <a:r>
                        <a:rPr lang="en-IN" sz="1500" b="0" kern="1200" baseline="0" dirty="0">
                          <a:solidFill>
                            <a:schemeClr val="dk1"/>
                          </a:solidFill>
                          <a:latin typeface="Times New Roman" pitchFamily="18" charset="0"/>
                          <a:ea typeface="+mn-ea"/>
                          <a:cs typeface="Times New Roman" pitchFamily="18" charset="0"/>
                        </a:rPr>
                        <a:t>engines emit significant amounts of particulate matter (PM) and oxides of nitrogen (</a:t>
                      </a:r>
                      <a:r>
                        <a:rPr lang="en-IN" sz="1500" b="0" kern="1200" baseline="0" dirty="0" err="1">
                          <a:solidFill>
                            <a:schemeClr val="dk1"/>
                          </a:solidFill>
                          <a:latin typeface="Times New Roman" pitchFamily="18" charset="0"/>
                          <a:ea typeface="+mn-ea"/>
                          <a:cs typeface="Times New Roman" pitchFamily="18" charset="0"/>
                        </a:rPr>
                        <a:t>NOx</a:t>
                      </a:r>
                      <a:r>
                        <a:rPr lang="en-IN" sz="1500" b="0" kern="1200" baseline="0" dirty="0">
                          <a:solidFill>
                            <a:schemeClr val="dk1"/>
                          </a:solidFill>
                          <a:latin typeface="Times New Roman" pitchFamily="18" charset="0"/>
                          <a:ea typeface="+mn-ea"/>
                          <a:cs typeface="Times New Roman" pitchFamily="18" charset="0"/>
                        </a:rPr>
                        <a:t>).</a:t>
                      </a:r>
                      <a:endParaRPr lang="en-IN" sz="1500" b="0" dirty="0">
                        <a:latin typeface="Times New Roman" pitchFamily="18" charset="0"/>
                        <a:cs typeface="Times New Roman" pitchFamily="18" charset="0"/>
                      </a:endParaRPr>
                    </a:p>
                  </a:txBody>
                  <a:tcPr/>
                </a:tc>
                <a:tc>
                  <a:txBody>
                    <a:bodyPr/>
                    <a:lstStyle/>
                    <a:p>
                      <a:pPr algn="l"/>
                      <a:r>
                        <a:rPr lang="en-IN" sz="1500" kern="1200" baseline="0" dirty="0">
                          <a:solidFill>
                            <a:schemeClr val="dk1"/>
                          </a:solidFill>
                          <a:latin typeface="Times New Roman" pitchFamily="18" charset="0"/>
                          <a:ea typeface="+mn-ea"/>
                          <a:cs typeface="Times New Roman" pitchFamily="18" charset="0"/>
                        </a:rPr>
                        <a:t>The  BTE and BSFC graphs show that, among all blends B20 blend follow closely to that of pure diesel. From experimental results, B20 blend shows 2.51%</a:t>
                      </a:r>
                    </a:p>
                    <a:p>
                      <a:pPr algn="l"/>
                      <a:r>
                        <a:rPr lang="en-IN" sz="1500" kern="1200" baseline="0" dirty="0">
                          <a:solidFill>
                            <a:schemeClr val="dk1"/>
                          </a:solidFill>
                          <a:latin typeface="Times New Roman" pitchFamily="18" charset="0"/>
                          <a:ea typeface="+mn-ea"/>
                          <a:cs typeface="Times New Roman" pitchFamily="18" charset="0"/>
                        </a:rPr>
                        <a:t>variation in BTE and 7.17% variation in BSFC at maximum  power when compared with that of pure diesel.</a:t>
                      </a:r>
                      <a:endParaRPr lang="en-IN" sz="1500" dirty="0">
                        <a:latin typeface="Times New Roman" pitchFamily="18" charset="0"/>
                        <a:cs typeface="Times New Roman" pitchFamily="18" charset="0"/>
                      </a:endParaRPr>
                    </a:p>
                  </a:txBody>
                  <a:tcPr/>
                </a:tc>
              </a:tr>
              <a:tr h="3167871">
                <a:tc>
                  <a:txBody>
                    <a:bodyPr/>
                    <a:lstStyle/>
                    <a:p>
                      <a:pPr algn="just"/>
                      <a:r>
                        <a:rPr lang="en-IN" dirty="0" smtClean="0"/>
                        <a:t>    </a:t>
                      </a:r>
                      <a:r>
                        <a:rPr lang="en-IN" b="0" dirty="0" smtClean="0"/>
                        <a:t>4</a:t>
                      </a:r>
                      <a:endParaRPr lang="en-IN" b="0" dirty="0"/>
                    </a:p>
                  </a:txBody>
                  <a:tcPr/>
                </a:tc>
                <a:tc>
                  <a:txBody>
                    <a:bodyPr/>
                    <a:lstStyle/>
                    <a:p>
                      <a:pPr algn="ctr"/>
                      <a:r>
                        <a:rPr lang="en-IN" sz="1500" kern="1200" baseline="0" dirty="0" smtClean="0">
                          <a:solidFill>
                            <a:schemeClr val="dk1"/>
                          </a:solidFill>
                          <a:latin typeface="Times New Roman" pitchFamily="18" charset="0"/>
                          <a:ea typeface="+mn-ea"/>
                          <a:cs typeface="Times New Roman" pitchFamily="18" charset="0"/>
                        </a:rPr>
                        <a:t>M</a:t>
                      </a:r>
                      <a:r>
                        <a:rPr lang="en-IN" sz="1500" kern="1200" baseline="0" dirty="0">
                          <a:solidFill>
                            <a:schemeClr val="dk1"/>
                          </a:solidFill>
                          <a:latin typeface="Times New Roman" pitchFamily="18" charset="0"/>
                          <a:ea typeface="+mn-ea"/>
                          <a:cs typeface="Times New Roman" pitchFamily="18" charset="0"/>
                        </a:rPr>
                        <a:t>. Vijay Kumar</a:t>
                      </a:r>
                      <a:endParaRPr lang="en-IN" sz="1500" dirty="0">
                        <a:latin typeface="Times New Roman" pitchFamily="18" charset="0"/>
                        <a:cs typeface="Times New Roman" pitchFamily="18" charset="0"/>
                      </a:endParaRPr>
                    </a:p>
                  </a:txBody>
                  <a:tcPr/>
                </a:tc>
                <a:tc>
                  <a:txBody>
                    <a:bodyPr/>
                    <a:lstStyle/>
                    <a:p>
                      <a:r>
                        <a:rPr lang="en-IN" sz="1500" kern="1200" baseline="0" dirty="0">
                          <a:solidFill>
                            <a:schemeClr val="dk1"/>
                          </a:solidFill>
                          <a:latin typeface="Times New Roman" pitchFamily="18" charset="0"/>
                          <a:ea typeface="+mn-ea"/>
                          <a:cs typeface="Times New Roman" pitchFamily="18" charset="0"/>
                        </a:rPr>
                        <a:t>The impacts on combustion, </a:t>
                      </a:r>
                      <a:r>
                        <a:rPr lang="en-IN" sz="1500" kern="1200" baseline="0" dirty="0" smtClean="0">
                          <a:solidFill>
                            <a:schemeClr val="dk1"/>
                          </a:solidFill>
                          <a:latin typeface="Times New Roman" pitchFamily="18" charset="0"/>
                          <a:ea typeface="+mn-ea"/>
                          <a:cs typeface="Times New Roman" pitchFamily="18" charset="0"/>
                        </a:rPr>
                        <a:t>performance </a:t>
                      </a:r>
                      <a:r>
                        <a:rPr lang="en-IN" sz="1500" kern="1200" baseline="0" dirty="0">
                          <a:solidFill>
                            <a:schemeClr val="dk1"/>
                          </a:solidFill>
                          <a:latin typeface="Times New Roman" pitchFamily="18" charset="0"/>
                          <a:ea typeface="+mn-ea"/>
                          <a:cs typeface="Times New Roman" pitchFamily="18" charset="0"/>
                        </a:rPr>
                        <a:t>and emissions of  biodiesel by using additives in </a:t>
                      </a:r>
                      <a:r>
                        <a:rPr lang="en-IN" sz="1500" kern="1200" baseline="0" dirty="0" smtClean="0">
                          <a:solidFill>
                            <a:schemeClr val="dk1"/>
                          </a:solidFill>
                          <a:latin typeface="Times New Roman" pitchFamily="18" charset="0"/>
                          <a:ea typeface="+mn-ea"/>
                          <a:cs typeface="Times New Roman" pitchFamily="18" charset="0"/>
                        </a:rPr>
                        <a:t>direct injection </a:t>
                      </a:r>
                      <a:r>
                        <a:rPr lang="en-IN" sz="1500" kern="1200" baseline="0" dirty="0">
                          <a:solidFill>
                            <a:schemeClr val="dk1"/>
                          </a:solidFill>
                          <a:latin typeface="Times New Roman" pitchFamily="18" charset="0"/>
                          <a:ea typeface="+mn-ea"/>
                          <a:cs typeface="Times New Roman" pitchFamily="18" charset="0"/>
                        </a:rPr>
                        <a:t>diesel </a:t>
                      </a:r>
                      <a:r>
                        <a:rPr lang="en-IN" sz="1500" kern="1200" baseline="0" dirty="0" smtClean="0">
                          <a:solidFill>
                            <a:schemeClr val="dk1"/>
                          </a:solidFill>
                          <a:latin typeface="Times New Roman" pitchFamily="18" charset="0"/>
                          <a:ea typeface="+mn-ea"/>
                          <a:cs typeface="Times New Roman" pitchFamily="18" charset="0"/>
                        </a:rPr>
                        <a:t>engine.</a:t>
                      </a:r>
                      <a:endParaRPr lang="en-IN" sz="1500" dirty="0">
                        <a:latin typeface="Times New Roman" pitchFamily="18" charset="0"/>
                        <a:cs typeface="Times New Roman" pitchFamily="18" charset="0"/>
                      </a:endParaRPr>
                    </a:p>
                  </a:txBody>
                  <a:tcPr/>
                </a:tc>
                <a:tc>
                  <a:txBody>
                    <a:bodyPr/>
                    <a:lstStyle/>
                    <a:p>
                      <a:r>
                        <a:rPr lang="en-IN" sz="1500" kern="1200" baseline="0" dirty="0">
                          <a:solidFill>
                            <a:schemeClr val="dk1"/>
                          </a:solidFill>
                          <a:latin typeface="Times New Roman" pitchFamily="18" charset="0"/>
                          <a:ea typeface="+mn-ea"/>
                          <a:cs typeface="Times New Roman" pitchFamily="18" charset="0"/>
                        </a:rPr>
                        <a:t>In this review article there is a comparative study to find out the effects of additives for biodiesel fuel and efforts to recover the combustion and performance and to diminish the emissions.</a:t>
                      </a:r>
                      <a:endParaRPr lang="en-IN" sz="1500" dirty="0">
                        <a:latin typeface="Times New Roman" pitchFamily="18" charset="0"/>
                        <a:cs typeface="Times New Roman" pitchFamily="18" charset="0"/>
                      </a:endParaRPr>
                    </a:p>
                  </a:txBody>
                  <a:tcPr/>
                </a:tc>
                <a:tc>
                  <a:txBody>
                    <a:bodyPr/>
                    <a:lstStyle/>
                    <a:p>
                      <a:r>
                        <a:rPr lang="en-IN" sz="1500" kern="1200" baseline="0" dirty="0">
                          <a:solidFill>
                            <a:schemeClr val="dk1"/>
                          </a:solidFill>
                          <a:latin typeface="Times New Roman" pitchFamily="18" charset="0"/>
                          <a:ea typeface="+mn-ea"/>
                          <a:cs typeface="Times New Roman" pitchFamily="18" charset="0"/>
                        </a:rPr>
                        <a:t>The review conclude that the uses of additive to the 2nd generation </a:t>
                      </a:r>
                      <a:r>
                        <a:rPr lang="en-IN" sz="1500" kern="1200" baseline="0" dirty="0" smtClean="0">
                          <a:solidFill>
                            <a:schemeClr val="dk1"/>
                          </a:solidFill>
                          <a:latin typeface="Times New Roman" pitchFamily="18" charset="0"/>
                          <a:ea typeface="+mn-ea"/>
                          <a:cs typeface="Times New Roman" pitchFamily="18" charset="0"/>
                        </a:rPr>
                        <a:t>of  bio -diesel </a:t>
                      </a:r>
                      <a:r>
                        <a:rPr lang="en-IN" sz="1500" kern="1200" baseline="0" dirty="0">
                          <a:solidFill>
                            <a:schemeClr val="dk1"/>
                          </a:solidFill>
                          <a:latin typeface="Times New Roman" pitchFamily="18" charset="0"/>
                          <a:ea typeface="+mn-ea"/>
                          <a:cs typeface="Times New Roman" pitchFamily="18" charset="0"/>
                        </a:rPr>
                        <a:t>are the best in improving the combustion performance and emission reduction. Using the biodiesel in CI engines can reduce the hydrocarbons (HC), smoke and carbon monoxide (CO) emissions.</a:t>
                      </a:r>
                      <a:endParaRPr lang="pt-BR" sz="1500" kern="1200" baseline="0" dirty="0">
                        <a:solidFill>
                          <a:schemeClr val="dk1"/>
                        </a:solidFill>
                        <a:latin typeface="Times New Roman" pitchFamily="18" charset="0"/>
                        <a:ea typeface="+mn-ea"/>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395535" y="332656"/>
          <a:ext cx="8424937" cy="6123744"/>
        </p:xfrm>
        <a:graphic>
          <a:graphicData uri="http://schemas.openxmlformats.org/drawingml/2006/table">
            <a:tbl>
              <a:tblPr firstRow="1" bandRow="1">
                <a:tableStyleId>{5C22544A-7EE6-4342-B048-85BDC9FD1C3A}</a:tableStyleId>
              </a:tblPr>
              <a:tblGrid>
                <a:gridCol w="1122320"/>
                <a:gridCol w="1201802"/>
                <a:gridCol w="1452575"/>
                <a:gridCol w="2178863"/>
                <a:gridCol w="2469377"/>
              </a:tblGrid>
              <a:tr h="463732">
                <a:tc>
                  <a:txBody>
                    <a:bodyPr/>
                    <a:lstStyle/>
                    <a:p>
                      <a:pPr algn="ctr"/>
                      <a:r>
                        <a:rPr lang="en-IN" sz="1800" b="1" dirty="0" err="1">
                          <a:latin typeface="Times New Roman" pitchFamily="18" charset="0"/>
                          <a:cs typeface="Times New Roman" pitchFamily="18" charset="0"/>
                        </a:rPr>
                        <a:t>Sr</a:t>
                      </a:r>
                      <a:r>
                        <a:rPr lang="en-IN" sz="1800" b="1" dirty="0">
                          <a:latin typeface="Times New Roman" pitchFamily="18" charset="0"/>
                          <a:cs typeface="Times New Roman" pitchFamily="18" charset="0"/>
                        </a:rPr>
                        <a:t> . No</a:t>
                      </a:r>
                    </a:p>
                  </a:txBody>
                  <a:tcPr/>
                </a:tc>
                <a:tc>
                  <a:txBody>
                    <a:bodyPr/>
                    <a:lstStyle/>
                    <a:p>
                      <a:r>
                        <a:rPr lang="en-IN" dirty="0"/>
                        <a:t>Author</a:t>
                      </a:r>
                    </a:p>
                  </a:txBody>
                  <a:tcPr/>
                </a:tc>
                <a:tc>
                  <a:txBody>
                    <a:bodyPr/>
                    <a:lstStyle/>
                    <a:p>
                      <a:pPr algn="ctr"/>
                      <a:r>
                        <a:rPr lang="en-IN" dirty="0">
                          <a:latin typeface="Times New Roman" pitchFamily="18" charset="0"/>
                          <a:cs typeface="Times New Roman" pitchFamily="18" charset="0"/>
                        </a:rPr>
                        <a:t>Paper Title</a:t>
                      </a:r>
                    </a:p>
                  </a:txBody>
                  <a:tcPr/>
                </a:tc>
                <a:tc>
                  <a:txBody>
                    <a:bodyPr/>
                    <a:lstStyle/>
                    <a:p>
                      <a:pPr algn="ctr"/>
                      <a:r>
                        <a:rPr lang="en-IN" dirty="0">
                          <a:latin typeface="Times New Roman" pitchFamily="18" charset="0"/>
                          <a:cs typeface="Times New Roman" pitchFamily="18" charset="0"/>
                        </a:rPr>
                        <a:t>Description</a:t>
                      </a:r>
                    </a:p>
                  </a:txBody>
                  <a:tcPr/>
                </a:tc>
                <a:tc>
                  <a:txBody>
                    <a:bodyPr/>
                    <a:lstStyle/>
                    <a:p>
                      <a:pPr algn="ctr"/>
                      <a:r>
                        <a:rPr lang="en-IN" dirty="0">
                          <a:latin typeface="Times New Roman" pitchFamily="18" charset="0"/>
                          <a:cs typeface="Times New Roman" pitchFamily="18" charset="0"/>
                        </a:rPr>
                        <a:t>Conclusion</a:t>
                      </a:r>
                    </a:p>
                  </a:txBody>
                  <a:tcPr/>
                </a:tc>
              </a:tr>
              <a:tr h="3049060">
                <a:tc>
                  <a:txBody>
                    <a:bodyPr/>
                    <a:lstStyle/>
                    <a:p>
                      <a:pPr algn="l"/>
                      <a:r>
                        <a:rPr lang="en-IN" sz="1400" dirty="0">
                          <a:latin typeface="Times New Roman" pitchFamily="18" charset="0"/>
                          <a:cs typeface="Times New Roman" pitchFamily="18" charset="0"/>
                        </a:rPr>
                        <a:t>    </a:t>
                      </a:r>
                      <a:r>
                        <a:rPr lang="en-IN" sz="1400" baseline="0" dirty="0" smtClean="0">
                          <a:latin typeface="Times New Roman" pitchFamily="18" charset="0"/>
                          <a:cs typeface="Times New Roman" pitchFamily="18" charset="0"/>
                        </a:rPr>
                        <a:t>     </a:t>
                      </a:r>
                      <a:r>
                        <a:rPr lang="en-IN" sz="1400" dirty="0" smtClean="0">
                          <a:latin typeface="Times New Roman" pitchFamily="18" charset="0"/>
                          <a:cs typeface="Times New Roman" pitchFamily="18" charset="0"/>
                        </a:rPr>
                        <a:t>5</a:t>
                      </a:r>
                      <a:endParaRPr lang="en-IN" sz="1400" dirty="0">
                        <a:latin typeface="Times New Roman" pitchFamily="18" charset="0"/>
                        <a:cs typeface="Times New Roman" pitchFamily="18" charset="0"/>
                      </a:endParaRPr>
                    </a:p>
                  </a:txBody>
                  <a:tcPr/>
                </a:tc>
                <a:tc>
                  <a:txBody>
                    <a:bodyPr/>
                    <a:lstStyle/>
                    <a:p>
                      <a:r>
                        <a:rPr lang="en-IN" sz="1400" kern="1200" baseline="0" dirty="0" err="1" smtClean="0">
                          <a:solidFill>
                            <a:schemeClr val="dk1"/>
                          </a:solidFill>
                          <a:latin typeface="Times New Roman" pitchFamily="18" charset="0"/>
                          <a:ea typeface="+mn-ea"/>
                          <a:cs typeface="Times New Roman" pitchFamily="18" charset="0"/>
                        </a:rPr>
                        <a:t>Raahul</a:t>
                      </a:r>
                      <a:r>
                        <a:rPr lang="en-IN" sz="1400" kern="1200" baseline="0" dirty="0" smtClean="0">
                          <a:solidFill>
                            <a:schemeClr val="dk1"/>
                          </a:solidFill>
                          <a:latin typeface="Times New Roman" pitchFamily="18" charset="0"/>
                          <a:ea typeface="+mn-ea"/>
                          <a:cs typeface="Times New Roman" pitchFamily="18" charset="0"/>
                        </a:rPr>
                        <a:t> </a:t>
                      </a:r>
                      <a:r>
                        <a:rPr lang="en-IN" sz="1400" kern="1200" baseline="0" dirty="0">
                          <a:solidFill>
                            <a:schemeClr val="dk1"/>
                          </a:solidFill>
                          <a:latin typeface="Times New Roman" pitchFamily="18" charset="0"/>
                          <a:ea typeface="+mn-ea"/>
                          <a:cs typeface="Times New Roman" pitchFamily="18" charset="0"/>
                        </a:rPr>
                        <a:t>Krishna &amp; </a:t>
                      </a:r>
                      <a:r>
                        <a:rPr lang="en-IN" sz="1400" kern="1200" baseline="0" dirty="0" err="1">
                          <a:solidFill>
                            <a:schemeClr val="dk1"/>
                          </a:solidFill>
                          <a:latin typeface="Times New Roman" pitchFamily="18" charset="0"/>
                          <a:ea typeface="+mn-ea"/>
                          <a:cs typeface="Times New Roman" pitchFamily="18" charset="0"/>
                        </a:rPr>
                        <a:t>Ashish</a:t>
                      </a:r>
                      <a:r>
                        <a:rPr lang="en-IN" sz="1400" kern="1200" baseline="0" dirty="0">
                          <a:solidFill>
                            <a:schemeClr val="dk1"/>
                          </a:solidFill>
                          <a:latin typeface="Times New Roman" pitchFamily="18" charset="0"/>
                          <a:ea typeface="+mn-ea"/>
                          <a:cs typeface="Times New Roman" pitchFamily="18" charset="0"/>
                        </a:rPr>
                        <a:t> G</a:t>
                      </a:r>
                      <a:endParaRPr lang="en-IN" sz="1400" dirty="0">
                        <a:latin typeface="Times New Roman" pitchFamily="18" charset="0"/>
                        <a:cs typeface="Times New Roman" pitchFamily="18" charset="0"/>
                      </a:endParaRPr>
                    </a:p>
                  </a:txBody>
                  <a:tcPr/>
                </a:tc>
                <a:tc>
                  <a:txBody>
                    <a:bodyPr/>
                    <a:lstStyle/>
                    <a:p>
                      <a:r>
                        <a:rPr lang="en-IN" sz="1400" kern="1200" baseline="0" dirty="0">
                          <a:solidFill>
                            <a:schemeClr val="dk1"/>
                          </a:solidFill>
                          <a:latin typeface="Times New Roman" pitchFamily="18" charset="0"/>
                          <a:ea typeface="+mn-ea"/>
                          <a:cs typeface="Times New Roman" pitchFamily="18" charset="0"/>
                        </a:rPr>
                        <a:t>Experimental Investigation of Emission Characteristics of VCR Engine using</a:t>
                      </a:r>
                    </a:p>
                    <a:p>
                      <a:r>
                        <a:rPr lang="en-IN" sz="1400" kern="1200" baseline="0" dirty="0" err="1">
                          <a:solidFill>
                            <a:schemeClr val="dk1"/>
                          </a:solidFill>
                          <a:latin typeface="Times New Roman" pitchFamily="18" charset="0"/>
                          <a:ea typeface="+mn-ea"/>
                          <a:cs typeface="Times New Roman" pitchFamily="18" charset="0"/>
                        </a:rPr>
                        <a:t>Calophyllum</a:t>
                      </a:r>
                      <a:r>
                        <a:rPr lang="en-IN" sz="1400" kern="1200" baseline="0" dirty="0">
                          <a:solidFill>
                            <a:schemeClr val="dk1"/>
                          </a:solidFill>
                          <a:latin typeface="Times New Roman" pitchFamily="18" charset="0"/>
                          <a:ea typeface="+mn-ea"/>
                          <a:cs typeface="Times New Roman" pitchFamily="18" charset="0"/>
                        </a:rPr>
                        <a:t> </a:t>
                      </a:r>
                      <a:r>
                        <a:rPr lang="en-IN" sz="1400" kern="1200" baseline="0" dirty="0" err="1">
                          <a:solidFill>
                            <a:schemeClr val="dk1"/>
                          </a:solidFill>
                          <a:latin typeface="Times New Roman" pitchFamily="18" charset="0"/>
                          <a:ea typeface="+mn-ea"/>
                          <a:cs typeface="Times New Roman" pitchFamily="18" charset="0"/>
                        </a:rPr>
                        <a:t>Inophyllum</a:t>
                      </a:r>
                      <a:r>
                        <a:rPr lang="en-IN" sz="1400" kern="1200" baseline="0" dirty="0">
                          <a:solidFill>
                            <a:schemeClr val="dk1"/>
                          </a:solidFill>
                          <a:latin typeface="Times New Roman" pitchFamily="18" charset="0"/>
                          <a:ea typeface="+mn-ea"/>
                          <a:cs typeface="Times New Roman" pitchFamily="18" charset="0"/>
                        </a:rPr>
                        <a:t> Bio-Diesel Blends as a Fuel.</a:t>
                      </a:r>
                      <a:endParaRPr lang="en-IN" sz="1400" dirty="0">
                        <a:latin typeface="Times New Roman" pitchFamily="18" charset="0"/>
                        <a:cs typeface="Times New Roman" pitchFamily="18" charset="0"/>
                      </a:endParaRPr>
                    </a:p>
                  </a:txBody>
                  <a:tcPr/>
                </a:tc>
                <a:tc>
                  <a:txBody>
                    <a:bodyPr/>
                    <a:lstStyle/>
                    <a:p>
                      <a:r>
                        <a:rPr lang="en-IN" sz="1400" kern="1200" baseline="0" dirty="0">
                          <a:solidFill>
                            <a:schemeClr val="dk1"/>
                          </a:solidFill>
                          <a:latin typeface="Times New Roman" pitchFamily="18" charset="0"/>
                          <a:ea typeface="+mn-ea"/>
                          <a:cs typeface="Times New Roman" pitchFamily="18" charset="0"/>
                        </a:rPr>
                        <a:t>This paper presents experimental results on single cylinder vertical diesel engine with  </a:t>
                      </a:r>
                      <a:r>
                        <a:rPr lang="en-IN" sz="1400" kern="1200" baseline="0" dirty="0" err="1">
                          <a:solidFill>
                            <a:schemeClr val="dk1"/>
                          </a:solidFill>
                          <a:latin typeface="Times New Roman" pitchFamily="18" charset="0"/>
                          <a:ea typeface="+mn-ea"/>
                          <a:cs typeface="Times New Roman" pitchFamily="18" charset="0"/>
                        </a:rPr>
                        <a:t>Undi</a:t>
                      </a:r>
                      <a:r>
                        <a:rPr lang="en-IN" sz="1400" kern="1200" baseline="0" dirty="0">
                          <a:solidFill>
                            <a:schemeClr val="dk1"/>
                          </a:solidFill>
                          <a:latin typeface="Times New Roman" pitchFamily="18" charset="0"/>
                          <a:ea typeface="+mn-ea"/>
                          <a:cs typeface="Times New Roman" pitchFamily="18" charset="0"/>
                        </a:rPr>
                        <a:t>  biodiesel blends. Experiments were performed using pure diesel, 25%, 50% and 75% blends by varying the compression ratio and the exhaust emissions, namely hydrocarbon (HC), carbon monoxide (CO) and </a:t>
                      </a:r>
                      <a:r>
                        <a:rPr lang="en-IN" sz="1400" kern="1200" baseline="0" dirty="0" err="1" smtClean="0">
                          <a:solidFill>
                            <a:schemeClr val="dk1"/>
                          </a:solidFill>
                          <a:latin typeface="Times New Roman" pitchFamily="18" charset="0"/>
                          <a:ea typeface="+mn-ea"/>
                          <a:cs typeface="Times New Roman" pitchFamily="18" charset="0"/>
                        </a:rPr>
                        <a:t>Nox</a:t>
                      </a:r>
                      <a:r>
                        <a:rPr lang="en-IN" sz="1400" kern="1200" baseline="0" dirty="0" smtClean="0">
                          <a:solidFill>
                            <a:schemeClr val="dk1"/>
                          </a:solidFill>
                          <a:latin typeface="Times New Roman" pitchFamily="18" charset="0"/>
                          <a:ea typeface="+mn-ea"/>
                          <a:cs typeface="Times New Roman" pitchFamily="18" charset="0"/>
                        </a:rPr>
                        <a:t>.  </a:t>
                      </a:r>
                      <a:endParaRPr lang="en-IN" sz="1400" kern="1200" baseline="0" dirty="0">
                        <a:solidFill>
                          <a:schemeClr val="dk1"/>
                        </a:solidFill>
                        <a:latin typeface="Times New Roman" pitchFamily="18" charset="0"/>
                        <a:ea typeface="+mn-ea"/>
                        <a:cs typeface="Times New Roman" pitchFamily="18" charset="0"/>
                      </a:endParaRPr>
                    </a:p>
                  </a:txBody>
                  <a:tcPr/>
                </a:tc>
                <a:tc>
                  <a:txBody>
                    <a:bodyPr/>
                    <a:lstStyle/>
                    <a:p>
                      <a:pPr algn="l"/>
                      <a:r>
                        <a:rPr lang="en-IN" sz="1400" kern="1200" baseline="0" dirty="0">
                          <a:solidFill>
                            <a:schemeClr val="dk1"/>
                          </a:solidFill>
                          <a:latin typeface="Times New Roman" pitchFamily="18" charset="0"/>
                          <a:ea typeface="+mn-ea"/>
                          <a:cs typeface="Times New Roman" pitchFamily="18" charset="0"/>
                        </a:rPr>
                        <a:t>The CO emissions are higher at lower compression ratio,</a:t>
                      </a:r>
                    </a:p>
                    <a:p>
                      <a:pPr algn="l"/>
                      <a:r>
                        <a:rPr lang="en-IN" sz="1400" kern="1200" baseline="0" dirty="0">
                          <a:solidFill>
                            <a:schemeClr val="dk1"/>
                          </a:solidFill>
                          <a:latin typeface="Times New Roman" pitchFamily="18" charset="0"/>
                          <a:ea typeface="+mn-ea"/>
                          <a:cs typeface="Times New Roman" pitchFamily="18" charset="0"/>
                        </a:rPr>
                        <a:t>and decreased at higher compression ratio</a:t>
                      </a:r>
                      <a:r>
                        <a:rPr lang="en-IN" sz="1400" kern="1200" baseline="0" dirty="0" smtClean="0">
                          <a:solidFill>
                            <a:schemeClr val="dk1"/>
                          </a:solidFill>
                          <a:latin typeface="Times New Roman" pitchFamily="18" charset="0"/>
                          <a:ea typeface="+mn-ea"/>
                          <a:cs typeface="Times New Roman" pitchFamily="18" charset="0"/>
                        </a:rPr>
                        <a:t>.</a:t>
                      </a:r>
                      <a:endParaRPr lang="en-IN" sz="1400" kern="1200" baseline="0" dirty="0">
                        <a:solidFill>
                          <a:schemeClr val="dk1"/>
                        </a:solidFill>
                        <a:latin typeface="Times New Roman" pitchFamily="18" charset="0"/>
                        <a:ea typeface="+mn-ea"/>
                        <a:cs typeface="Times New Roman" pitchFamily="18" charset="0"/>
                      </a:endParaRPr>
                    </a:p>
                    <a:p>
                      <a:pPr algn="l"/>
                      <a:r>
                        <a:rPr lang="en-IN" sz="1400" kern="1200" baseline="0" dirty="0">
                          <a:solidFill>
                            <a:schemeClr val="dk1"/>
                          </a:solidFill>
                          <a:latin typeface="Times New Roman" pitchFamily="18" charset="0"/>
                          <a:ea typeface="+mn-ea"/>
                          <a:cs typeface="Times New Roman" pitchFamily="18" charset="0"/>
                        </a:rPr>
                        <a:t>The biodiesel and its blends emits lower percentage of</a:t>
                      </a:r>
                    </a:p>
                    <a:p>
                      <a:pPr algn="l"/>
                      <a:r>
                        <a:rPr lang="en-IN" sz="1400" kern="1200" baseline="0" dirty="0">
                          <a:solidFill>
                            <a:schemeClr val="dk1"/>
                          </a:solidFill>
                          <a:latin typeface="Times New Roman" pitchFamily="18" charset="0"/>
                          <a:ea typeface="+mn-ea"/>
                          <a:cs typeface="Times New Roman" pitchFamily="18" charset="0"/>
                        </a:rPr>
                        <a:t>CO2 as compared to diesel at higher compression ratio.</a:t>
                      </a:r>
                      <a:endParaRPr lang="en-IN" sz="1400" dirty="0">
                        <a:latin typeface="Times New Roman" pitchFamily="18" charset="0"/>
                        <a:cs typeface="Times New Roman" pitchFamily="18" charset="0"/>
                      </a:endParaRPr>
                    </a:p>
                  </a:txBody>
                  <a:tcPr/>
                </a:tc>
              </a:tr>
              <a:tr h="2610952">
                <a:tc>
                  <a:txBody>
                    <a:bodyPr/>
                    <a:lstStyle/>
                    <a:p>
                      <a:pPr algn="l"/>
                      <a:r>
                        <a:rPr lang="en-IN" sz="1400" baseline="0" dirty="0" smtClean="0">
                          <a:latin typeface="Times New Roman" pitchFamily="18" charset="0"/>
                          <a:cs typeface="Times New Roman" pitchFamily="18" charset="0"/>
                        </a:rPr>
                        <a:t>          </a:t>
                      </a:r>
                      <a:r>
                        <a:rPr lang="en-IN" sz="1400" dirty="0" smtClean="0">
                          <a:latin typeface="Times New Roman" pitchFamily="18" charset="0"/>
                          <a:cs typeface="Times New Roman" pitchFamily="18" charset="0"/>
                        </a:rPr>
                        <a:t>6</a:t>
                      </a:r>
                      <a:endParaRPr lang="en-IN" sz="1400" dirty="0">
                        <a:latin typeface="Times New Roman" pitchFamily="18" charset="0"/>
                        <a:cs typeface="Times New Roman" pitchFamily="18" charset="0"/>
                      </a:endParaRPr>
                    </a:p>
                  </a:txBody>
                  <a:tcPr/>
                </a:tc>
                <a:tc>
                  <a:txBody>
                    <a:bodyPr/>
                    <a:lstStyle/>
                    <a:p>
                      <a:pPr algn="ctr"/>
                      <a:r>
                        <a:rPr lang="en-IN" sz="1400" b="0" i="0" dirty="0" err="1" smtClean="0">
                          <a:latin typeface="Times New Roman" pitchFamily="18" charset="0"/>
                          <a:cs typeface="Times New Roman" pitchFamily="18" charset="0"/>
                        </a:rPr>
                        <a:t>Gaurav</a:t>
                      </a:r>
                      <a:r>
                        <a:rPr lang="en-IN" sz="1400" b="0" i="0" dirty="0" smtClean="0">
                          <a:latin typeface="Times New Roman" pitchFamily="18" charset="0"/>
                          <a:cs typeface="Times New Roman" pitchFamily="18" charset="0"/>
                        </a:rPr>
                        <a:t> </a:t>
                      </a:r>
                      <a:r>
                        <a:rPr lang="en-IN" sz="1400" b="0" i="0" dirty="0" err="1">
                          <a:latin typeface="Times New Roman" pitchFamily="18" charset="0"/>
                          <a:cs typeface="Times New Roman" pitchFamily="18" charset="0"/>
                        </a:rPr>
                        <a:t>Dwivedi</a:t>
                      </a:r>
                      <a:endParaRPr lang="en-IN" sz="1400" b="0" i="0" dirty="0">
                        <a:latin typeface="Times New Roman" pitchFamily="18" charset="0"/>
                        <a:cs typeface="Times New Roman" pitchFamily="18" charset="0"/>
                      </a:endParaRPr>
                    </a:p>
                  </a:txBody>
                  <a:tcPr/>
                </a:tc>
                <a:tc>
                  <a:txBody>
                    <a:bodyPr/>
                    <a:lstStyle/>
                    <a:p>
                      <a:r>
                        <a:rPr lang="en-IN" sz="1400" b="0" i="0" dirty="0">
                          <a:latin typeface="Times New Roman" pitchFamily="18" charset="0"/>
                          <a:cs typeface="Times New Roman" pitchFamily="18" charset="0"/>
                        </a:rPr>
                        <a:t>Diesel engine performance and emission analysis using biodiesel from various oil sources.</a:t>
                      </a:r>
                    </a:p>
                  </a:txBody>
                  <a:tcPr/>
                </a:tc>
                <a:tc>
                  <a:txBody>
                    <a:bodyPr/>
                    <a:lstStyle/>
                    <a:p>
                      <a:r>
                        <a:rPr lang="en-IN" sz="1400" i="0" dirty="0" smtClean="0">
                          <a:latin typeface="Times New Roman" pitchFamily="18" charset="0"/>
                          <a:cs typeface="Times New Roman" pitchFamily="18" charset="0"/>
                        </a:rPr>
                        <a:t>In</a:t>
                      </a:r>
                      <a:r>
                        <a:rPr lang="en-IN" sz="1400" i="0" baseline="0" dirty="0" smtClean="0">
                          <a:latin typeface="Times New Roman" pitchFamily="18" charset="0"/>
                          <a:cs typeface="Times New Roman" pitchFamily="18" charset="0"/>
                        </a:rPr>
                        <a:t>  this paper has compared various properties of vegetable oils and their esters with diesel fuel. This paper describes the engine performance  at various blends (B5,B10,B15,B20).</a:t>
                      </a:r>
                      <a:endParaRPr lang="en-IN" sz="1400" i="0" dirty="0">
                        <a:latin typeface="Times New Roman" pitchFamily="18" charset="0"/>
                        <a:cs typeface="Times New Roman" pitchFamily="18" charset="0"/>
                      </a:endParaRPr>
                    </a:p>
                  </a:txBody>
                  <a:tcPr/>
                </a:tc>
                <a:tc>
                  <a:txBody>
                    <a:bodyPr/>
                    <a:lstStyle/>
                    <a:p>
                      <a:r>
                        <a:rPr lang="en-IN" sz="1400" i="0" dirty="0">
                          <a:latin typeface="Times New Roman" pitchFamily="18" charset="0"/>
                          <a:cs typeface="Times New Roman" pitchFamily="18" charset="0"/>
                        </a:rPr>
                        <a:t>From the review it is found that the use </a:t>
                      </a:r>
                      <a:r>
                        <a:rPr lang="en-IN" sz="1400" i="0" dirty="0" smtClean="0">
                          <a:latin typeface="Times New Roman" pitchFamily="18" charset="0"/>
                          <a:cs typeface="Times New Roman" pitchFamily="18" charset="0"/>
                        </a:rPr>
                        <a:t>of  </a:t>
                      </a:r>
                      <a:r>
                        <a:rPr lang="en-IN" sz="1400" i="0" dirty="0">
                          <a:latin typeface="Times New Roman" pitchFamily="18" charset="0"/>
                          <a:cs typeface="Times New Roman" pitchFamily="18" charset="0"/>
                        </a:rPr>
                        <a:t>biodiesel leads to the substantial reduction in PM, HC and CO emission. It</a:t>
                      </a:r>
                      <a:r>
                        <a:rPr lang="en-IN" sz="1400" i="0" baseline="0" dirty="0">
                          <a:latin typeface="Times New Roman" pitchFamily="18" charset="0"/>
                          <a:cs typeface="Times New Roman" pitchFamily="18" charset="0"/>
                        </a:rPr>
                        <a:t> is also </a:t>
                      </a:r>
                      <a:r>
                        <a:rPr lang="en-IN" sz="1400" i="0" dirty="0">
                          <a:latin typeface="Times New Roman" pitchFamily="18" charset="0"/>
                          <a:cs typeface="Times New Roman" pitchFamily="18" charset="0"/>
                        </a:rPr>
                        <a:t> concluded that the use of biodiesel favours to reduce carbon deposit and wear of the key engine parts, compared with standard  diesel.</a:t>
                      </a:r>
                    </a:p>
                  </a:txBody>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179512" y="170211"/>
          <a:ext cx="8784976" cy="6548137"/>
        </p:xfrm>
        <a:graphic>
          <a:graphicData uri="http://schemas.openxmlformats.org/drawingml/2006/table">
            <a:tbl>
              <a:tblPr firstRow="1" bandRow="1">
                <a:tableStyleId>{5C22544A-7EE6-4342-B048-85BDC9FD1C3A}</a:tableStyleId>
              </a:tblPr>
              <a:tblGrid>
                <a:gridCol w="864096"/>
                <a:gridCol w="1008112"/>
                <a:gridCol w="2016224"/>
                <a:gridCol w="2448272"/>
                <a:gridCol w="2448272"/>
              </a:tblGrid>
              <a:tr h="421657">
                <a:tc>
                  <a:txBody>
                    <a:bodyPr/>
                    <a:lstStyle/>
                    <a:p>
                      <a:pPr algn="ctr"/>
                      <a:r>
                        <a:rPr lang="en-IN" sz="1800" b="1" dirty="0" err="1">
                          <a:latin typeface="Times New Roman" pitchFamily="18" charset="0"/>
                          <a:cs typeface="Times New Roman" pitchFamily="18" charset="0"/>
                        </a:rPr>
                        <a:t>Sr</a:t>
                      </a:r>
                      <a:r>
                        <a:rPr lang="en-IN" sz="1800" b="1" dirty="0">
                          <a:latin typeface="Times New Roman" pitchFamily="18" charset="0"/>
                          <a:cs typeface="Times New Roman" pitchFamily="18" charset="0"/>
                        </a:rPr>
                        <a:t> </a:t>
                      </a:r>
                      <a:r>
                        <a:rPr lang="en-IN" sz="1800" b="1" dirty="0" smtClean="0">
                          <a:latin typeface="Times New Roman" pitchFamily="18" charset="0"/>
                          <a:cs typeface="Times New Roman" pitchFamily="18" charset="0"/>
                        </a:rPr>
                        <a:t>.No</a:t>
                      </a:r>
                      <a:endParaRPr lang="en-IN" sz="1800" b="1" dirty="0">
                        <a:latin typeface="Times New Roman" pitchFamily="18" charset="0"/>
                        <a:cs typeface="Times New Roman" pitchFamily="18" charset="0"/>
                      </a:endParaRPr>
                    </a:p>
                  </a:txBody>
                  <a:tcPr/>
                </a:tc>
                <a:tc>
                  <a:txBody>
                    <a:bodyPr/>
                    <a:lstStyle/>
                    <a:p>
                      <a:r>
                        <a:rPr lang="en-IN" dirty="0">
                          <a:latin typeface="Times New Roman" pitchFamily="18" charset="0"/>
                          <a:cs typeface="Times New Roman" pitchFamily="18" charset="0"/>
                        </a:rPr>
                        <a:t>Author</a:t>
                      </a:r>
                    </a:p>
                  </a:txBody>
                  <a:tcPr/>
                </a:tc>
                <a:tc>
                  <a:txBody>
                    <a:bodyPr/>
                    <a:lstStyle/>
                    <a:p>
                      <a:pPr algn="ctr"/>
                      <a:r>
                        <a:rPr lang="en-IN" dirty="0">
                          <a:latin typeface="Times New Roman" pitchFamily="18" charset="0"/>
                          <a:cs typeface="Times New Roman" pitchFamily="18" charset="0"/>
                        </a:rPr>
                        <a:t>Paper Title</a:t>
                      </a:r>
                    </a:p>
                  </a:txBody>
                  <a:tcPr/>
                </a:tc>
                <a:tc>
                  <a:txBody>
                    <a:bodyPr/>
                    <a:lstStyle/>
                    <a:p>
                      <a:pPr algn="ctr"/>
                      <a:r>
                        <a:rPr lang="en-IN" dirty="0">
                          <a:latin typeface="Times New Roman" pitchFamily="18" charset="0"/>
                          <a:cs typeface="Times New Roman" pitchFamily="18" charset="0"/>
                        </a:rPr>
                        <a:t>Description</a:t>
                      </a:r>
                    </a:p>
                  </a:txBody>
                  <a:tcPr/>
                </a:tc>
                <a:tc>
                  <a:txBody>
                    <a:bodyPr/>
                    <a:lstStyle/>
                    <a:p>
                      <a:pPr algn="ctr"/>
                      <a:r>
                        <a:rPr lang="en-IN" dirty="0">
                          <a:latin typeface="Times New Roman" pitchFamily="18" charset="0"/>
                          <a:cs typeface="Times New Roman" pitchFamily="18" charset="0"/>
                        </a:rPr>
                        <a:t>Conclusion</a:t>
                      </a:r>
                    </a:p>
                  </a:txBody>
                  <a:tcPr/>
                </a:tc>
              </a:tr>
              <a:tr h="3466775">
                <a:tc>
                  <a:txBody>
                    <a:bodyPr/>
                    <a:lstStyle/>
                    <a:p>
                      <a:pPr algn="ctr"/>
                      <a:r>
                        <a:rPr lang="en-IN" sz="1500" dirty="0" smtClean="0">
                          <a:latin typeface="Times New Roman" pitchFamily="18" charset="0"/>
                          <a:cs typeface="Times New Roman" pitchFamily="18" charset="0"/>
                        </a:rPr>
                        <a:t>7</a:t>
                      </a:r>
                      <a:endParaRPr lang="en-IN" sz="1500" dirty="0">
                        <a:latin typeface="Times New Roman" pitchFamily="18" charset="0"/>
                        <a:cs typeface="Times New Roman" pitchFamily="18" charset="0"/>
                      </a:endParaRPr>
                    </a:p>
                  </a:txBody>
                  <a:tcPr/>
                </a:tc>
                <a:tc>
                  <a:txBody>
                    <a:bodyPr/>
                    <a:lstStyle/>
                    <a:p>
                      <a:pPr algn="ctr"/>
                      <a:r>
                        <a:rPr lang="en-IN" sz="1500" b="0" kern="1200" baseline="0" dirty="0">
                          <a:solidFill>
                            <a:schemeClr val="dk1"/>
                          </a:solidFill>
                          <a:latin typeface="Times New Roman" pitchFamily="18" charset="0"/>
                          <a:ea typeface="+mn-ea"/>
                          <a:cs typeface="Times New Roman" pitchFamily="18" charset="0"/>
                        </a:rPr>
                        <a:t>Wail M. </a:t>
                      </a:r>
                      <a:r>
                        <a:rPr lang="en-IN" sz="1500" b="0" kern="1200" baseline="0" dirty="0" err="1">
                          <a:solidFill>
                            <a:schemeClr val="dk1"/>
                          </a:solidFill>
                          <a:latin typeface="Times New Roman" pitchFamily="18" charset="0"/>
                          <a:ea typeface="+mn-ea"/>
                          <a:cs typeface="Times New Roman" pitchFamily="18" charset="0"/>
                        </a:rPr>
                        <a:t>Adaileh</a:t>
                      </a:r>
                      <a:endParaRPr lang="en-IN" sz="1500" b="0" dirty="0">
                        <a:latin typeface="Times New Roman" pitchFamily="18" charset="0"/>
                        <a:cs typeface="Times New Roman" pitchFamily="18" charset="0"/>
                      </a:endParaRPr>
                    </a:p>
                  </a:txBody>
                  <a:tcPr/>
                </a:tc>
                <a:tc>
                  <a:txBody>
                    <a:bodyPr/>
                    <a:lstStyle/>
                    <a:p>
                      <a:pPr algn="l"/>
                      <a:r>
                        <a:rPr lang="en-IN" sz="1500" b="0" kern="1200" baseline="0" dirty="0">
                          <a:solidFill>
                            <a:schemeClr val="dk1"/>
                          </a:solidFill>
                          <a:latin typeface="Times New Roman" pitchFamily="18" charset="0"/>
                          <a:ea typeface="+mn-ea"/>
                          <a:cs typeface="Times New Roman" pitchFamily="18" charset="0"/>
                        </a:rPr>
                        <a:t>Performance of Diesel Engine Fuelled by a Biodiesel Extracted  From A Waste Cocking Oil</a:t>
                      </a:r>
                      <a:endParaRPr lang="en-IN" sz="1500" b="0" dirty="0">
                        <a:latin typeface="Times New Roman" pitchFamily="18" charset="0"/>
                        <a:cs typeface="Times New Roman" pitchFamily="18" charset="0"/>
                      </a:endParaRPr>
                    </a:p>
                  </a:txBody>
                  <a:tcPr/>
                </a:tc>
                <a:tc>
                  <a:txBody>
                    <a:bodyPr/>
                    <a:lstStyle/>
                    <a:p>
                      <a:pPr algn="l"/>
                      <a:r>
                        <a:rPr lang="en-IN" sz="1500" kern="1200" baseline="0" dirty="0">
                          <a:solidFill>
                            <a:schemeClr val="dk1"/>
                          </a:solidFill>
                          <a:latin typeface="Times New Roman" pitchFamily="18" charset="0"/>
                          <a:ea typeface="+mn-ea"/>
                          <a:cs typeface="Times New Roman" pitchFamily="18" charset="0"/>
                        </a:rPr>
                        <a:t>In this study, the combustion characteristics and emissions of compression ignition diesel engine were measured using biodiesel as an alternative fuel.</a:t>
                      </a:r>
                      <a:endParaRPr lang="en-IN" sz="1500" dirty="0">
                        <a:latin typeface="Times New Roman" pitchFamily="18" charset="0"/>
                        <a:cs typeface="Times New Roman" pitchFamily="18" charset="0"/>
                      </a:endParaRPr>
                    </a:p>
                  </a:txBody>
                  <a:tcPr/>
                </a:tc>
                <a:tc>
                  <a:txBody>
                    <a:bodyPr/>
                    <a:lstStyle/>
                    <a:p>
                      <a:pPr algn="l"/>
                      <a:r>
                        <a:rPr lang="en-IN" sz="1500" kern="1200" baseline="0" dirty="0">
                          <a:solidFill>
                            <a:schemeClr val="dk1"/>
                          </a:solidFill>
                          <a:latin typeface="Times New Roman" pitchFamily="18" charset="0"/>
                          <a:ea typeface="+mn-ea"/>
                          <a:cs typeface="Times New Roman" pitchFamily="18" charset="0"/>
                        </a:rPr>
                        <a:t>1)Waste vegetable oil was found to be safe and efficient alternative fuel and has a low impact on the</a:t>
                      </a:r>
                    </a:p>
                    <a:p>
                      <a:pPr algn="l"/>
                      <a:r>
                        <a:rPr lang="en-IN" sz="1500" kern="1200" baseline="0" dirty="0" smtClean="0">
                          <a:solidFill>
                            <a:schemeClr val="dk1"/>
                          </a:solidFill>
                          <a:latin typeface="Times New Roman" pitchFamily="18" charset="0"/>
                          <a:ea typeface="+mn-ea"/>
                          <a:cs typeface="Times New Roman" pitchFamily="18" charset="0"/>
                        </a:rPr>
                        <a:t>Environment.</a:t>
                      </a:r>
                      <a:endParaRPr lang="en-IN" sz="1500" kern="1200" baseline="0" dirty="0">
                        <a:solidFill>
                          <a:schemeClr val="dk1"/>
                        </a:solidFill>
                        <a:latin typeface="Times New Roman" pitchFamily="18" charset="0"/>
                        <a:ea typeface="+mn-ea"/>
                        <a:cs typeface="Times New Roman" pitchFamily="18" charset="0"/>
                      </a:endParaRPr>
                    </a:p>
                    <a:p>
                      <a:pPr algn="l"/>
                      <a:r>
                        <a:rPr lang="en-IN" sz="1500" kern="1200" baseline="0" dirty="0">
                          <a:solidFill>
                            <a:schemeClr val="dk1"/>
                          </a:solidFill>
                          <a:latin typeface="Times New Roman" pitchFamily="18" charset="0"/>
                          <a:ea typeface="+mn-ea"/>
                          <a:cs typeface="Times New Roman" pitchFamily="18" charset="0"/>
                        </a:rPr>
                        <a:t>2) As the B20 produced significant reductions in the CO, HC, and smoke emissions compared with</a:t>
                      </a:r>
                    </a:p>
                    <a:p>
                      <a:pPr algn="l"/>
                      <a:r>
                        <a:rPr lang="en-IN" sz="1500" kern="1200" baseline="0" dirty="0">
                          <a:solidFill>
                            <a:schemeClr val="dk1"/>
                          </a:solidFill>
                          <a:latin typeface="Times New Roman" pitchFamily="18" charset="0"/>
                          <a:ea typeface="+mn-ea"/>
                          <a:cs typeface="Times New Roman" pitchFamily="18" charset="0"/>
                        </a:rPr>
                        <a:t>standard diesel and B5.</a:t>
                      </a:r>
                    </a:p>
                    <a:p>
                      <a:pPr algn="l"/>
                      <a:r>
                        <a:rPr lang="en-IN" sz="1500" b="1" kern="1200" baseline="0" dirty="0">
                          <a:solidFill>
                            <a:schemeClr val="dk1"/>
                          </a:solidFill>
                          <a:latin typeface="Times New Roman" pitchFamily="18" charset="0"/>
                          <a:ea typeface="+mn-ea"/>
                          <a:cs typeface="Times New Roman" pitchFamily="18" charset="0"/>
                        </a:rPr>
                        <a:t>3)</a:t>
                      </a:r>
                      <a:r>
                        <a:rPr lang="en-IN" sz="1500" kern="1200" baseline="0" dirty="0">
                          <a:solidFill>
                            <a:schemeClr val="dk1"/>
                          </a:solidFill>
                          <a:latin typeface="Times New Roman" pitchFamily="18" charset="0"/>
                          <a:ea typeface="+mn-ea"/>
                          <a:cs typeface="Times New Roman" pitchFamily="18" charset="0"/>
                        </a:rPr>
                        <a:t> It has the major advantages of having</a:t>
                      </a:r>
                    </a:p>
                    <a:p>
                      <a:pPr algn="l"/>
                      <a:r>
                        <a:rPr lang="en-IN" sz="1500" kern="1200" baseline="0" dirty="0">
                          <a:solidFill>
                            <a:schemeClr val="dk1"/>
                          </a:solidFill>
                          <a:latin typeface="Times New Roman" pitchFamily="18" charset="0"/>
                          <a:ea typeface="+mn-ea"/>
                          <a:cs typeface="Times New Roman" pitchFamily="18" charset="0"/>
                        </a:rPr>
                        <a:t>high biodegradability, excellent </a:t>
                      </a:r>
                      <a:r>
                        <a:rPr lang="en-IN" sz="1500" kern="1200" baseline="0" dirty="0" err="1">
                          <a:solidFill>
                            <a:schemeClr val="dk1"/>
                          </a:solidFill>
                          <a:latin typeface="Times New Roman" pitchFamily="18" charset="0"/>
                          <a:ea typeface="+mn-ea"/>
                          <a:cs typeface="Times New Roman" pitchFamily="18" charset="0"/>
                        </a:rPr>
                        <a:t>lubricity</a:t>
                      </a:r>
                      <a:r>
                        <a:rPr lang="en-IN" sz="1500" kern="1200" baseline="0" dirty="0">
                          <a:solidFill>
                            <a:schemeClr val="dk1"/>
                          </a:solidFill>
                          <a:latin typeface="Times New Roman" pitchFamily="18" charset="0"/>
                          <a:ea typeface="+mn-ea"/>
                          <a:cs typeface="Times New Roman" pitchFamily="18" charset="0"/>
                        </a:rPr>
                        <a:t> and no </a:t>
                      </a:r>
                      <a:r>
                        <a:rPr lang="en-IN" sz="1500" kern="1200" baseline="0" dirty="0" err="1">
                          <a:solidFill>
                            <a:schemeClr val="dk1"/>
                          </a:solidFill>
                          <a:latin typeface="Times New Roman" pitchFamily="18" charset="0"/>
                          <a:ea typeface="+mn-ea"/>
                          <a:cs typeface="Times New Roman" pitchFamily="18" charset="0"/>
                        </a:rPr>
                        <a:t>sulfur</a:t>
                      </a:r>
                      <a:r>
                        <a:rPr lang="en-IN" sz="1500" kern="1200" baseline="0" dirty="0">
                          <a:solidFill>
                            <a:schemeClr val="dk1"/>
                          </a:solidFill>
                          <a:latin typeface="Times New Roman" pitchFamily="18" charset="0"/>
                          <a:ea typeface="+mn-ea"/>
                          <a:cs typeface="Times New Roman" pitchFamily="18" charset="0"/>
                        </a:rPr>
                        <a:t> content.</a:t>
                      </a:r>
                      <a:endParaRPr lang="en-IN" sz="1500" b="1" dirty="0">
                        <a:latin typeface="Times New Roman" pitchFamily="18" charset="0"/>
                        <a:cs typeface="Times New Roman" pitchFamily="18" charset="0"/>
                      </a:endParaRPr>
                    </a:p>
                  </a:txBody>
                  <a:tcPr/>
                </a:tc>
              </a:tr>
              <a:tr h="2485044">
                <a:tc>
                  <a:txBody>
                    <a:bodyPr/>
                    <a:lstStyle/>
                    <a:p>
                      <a:r>
                        <a:rPr lang="en-IN" sz="1500" dirty="0" smtClean="0">
                          <a:latin typeface="Times New Roman" pitchFamily="18" charset="0"/>
                          <a:cs typeface="Times New Roman" pitchFamily="18" charset="0"/>
                        </a:rPr>
                        <a:t>      8</a:t>
                      </a:r>
                      <a:endParaRPr lang="en-IN" sz="1500" dirty="0">
                        <a:latin typeface="Times New Roman" pitchFamily="18" charset="0"/>
                        <a:cs typeface="Times New Roman" pitchFamily="18" charset="0"/>
                      </a:endParaRPr>
                    </a:p>
                  </a:txBody>
                  <a:tcPr/>
                </a:tc>
                <a:tc>
                  <a:txBody>
                    <a:bodyPr/>
                    <a:lstStyle/>
                    <a:p>
                      <a:r>
                        <a:rPr lang="en-IN" sz="1500" b="0" kern="1200" dirty="0" smtClean="0">
                          <a:solidFill>
                            <a:schemeClr val="dk1"/>
                          </a:solidFill>
                          <a:latin typeface="Times New Roman" pitchFamily="18" charset="0"/>
                          <a:ea typeface="+mn-ea"/>
                          <a:cs typeface="Times New Roman" pitchFamily="18" charset="0"/>
                        </a:rPr>
                        <a:t>A.</a:t>
                      </a:r>
                    </a:p>
                    <a:p>
                      <a:r>
                        <a:rPr lang="en-IN" sz="1500" b="0" kern="1200" dirty="0" err="1" smtClean="0">
                          <a:solidFill>
                            <a:schemeClr val="dk1"/>
                          </a:solidFill>
                          <a:latin typeface="Times New Roman" pitchFamily="18" charset="0"/>
                          <a:ea typeface="+mn-ea"/>
                          <a:cs typeface="Times New Roman" pitchFamily="18" charset="0"/>
                        </a:rPr>
                        <a:t>Tamilvann</a:t>
                      </a:r>
                      <a:endParaRPr lang="en-IN" sz="1500" b="0" dirty="0">
                        <a:latin typeface="Times New Roman" pitchFamily="18" charset="0"/>
                        <a:cs typeface="Times New Roman" pitchFamily="18" charset="0"/>
                      </a:endParaRPr>
                    </a:p>
                  </a:txBody>
                  <a:tcPr/>
                </a:tc>
                <a:tc>
                  <a:txBody>
                    <a:bodyPr/>
                    <a:lstStyle/>
                    <a:p>
                      <a:r>
                        <a:rPr lang="en-IN" sz="1500" dirty="0" smtClean="0">
                          <a:latin typeface="Times New Roman" pitchFamily="18" charset="0"/>
                          <a:cs typeface="Times New Roman" pitchFamily="18" charset="0"/>
                        </a:rPr>
                        <a:t>Effects of </a:t>
                      </a:r>
                      <a:r>
                        <a:rPr lang="en-IN" sz="1500" dirty="0" err="1" smtClean="0">
                          <a:latin typeface="Times New Roman" pitchFamily="18" charset="0"/>
                          <a:cs typeface="Times New Roman" pitchFamily="18" charset="0"/>
                        </a:rPr>
                        <a:t>nano</a:t>
                      </a:r>
                      <a:r>
                        <a:rPr lang="en-IN" sz="1500" dirty="0" smtClean="0">
                          <a:latin typeface="Times New Roman" pitchFamily="18" charset="0"/>
                          <a:cs typeface="Times New Roman" pitchFamily="18" charset="0"/>
                        </a:rPr>
                        <a:t>-copper additive on</a:t>
                      </a:r>
                      <a:r>
                        <a:rPr lang="en-IN" sz="1500" baseline="0" dirty="0" smtClean="0">
                          <a:latin typeface="Times New Roman" pitchFamily="18" charset="0"/>
                          <a:cs typeface="Times New Roman" pitchFamily="18" charset="0"/>
                        </a:rPr>
                        <a:t> </a:t>
                      </a:r>
                      <a:r>
                        <a:rPr lang="en-IN" sz="1500" dirty="0" smtClean="0">
                          <a:latin typeface="Times New Roman" pitchFamily="18" charset="0"/>
                          <a:cs typeface="Times New Roman" pitchFamily="18" charset="0"/>
                        </a:rPr>
                        <a:t>performance ,combustion and emission characteristics of </a:t>
                      </a:r>
                      <a:r>
                        <a:rPr lang="en-IN" sz="1500" dirty="0" err="1" smtClean="0">
                          <a:latin typeface="Times New Roman" pitchFamily="18" charset="0"/>
                          <a:cs typeface="Times New Roman" pitchFamily="18" charset="0"/>
                        </a:rPr>
                        <a:t>Calophyllum</a:t>
                      </a:r>
                      <a:r>
                        <a:rPr lang="en-IN" sz="1500" dirty="0" smtClean="0">
                          <a:latin typeface="Times New Roman" pitchFamily="18" charset="0"/>
                          <a:cs typeface="Times New Roman" pitchFamily="18" charset="0"/>
                        </a:rPr>
                        <a:t> </a:t>
                      </a:r>
                      <a:r>
                        <a:rPr lang="en-IN" sz="1500" dirty="0" err="1" smtClean="0">
                          <a:latin typeface="Times New Roman" pitchFamily="18" charset="0"/>
                          <a:cs typeface="Times New Roman" pitchFamily="18" charset="0"/>
                        </a:rPr>
                        <a:t>inophyllum</a:t>
                      </a:r>
                      <a:r>
                        <a:rPr lang="en-IN" sz="1500" dirty="0" smtClean="0">
                          <a:latin typeface="Times New Roman" pitchFamily="18" charset="0"/>
                          <a:cs typeface="Times New Roman" pitchFamily="18" charset="0"/>
                        </a:rPr>
                        <a:t> biodiesel in CI engine.</a:t>
                      </a:r>
                      <a:endParaRPr lang="en-IN" sz="1500" dirty="0">
                        <a:latin typeface="Times New Roman" pitchFamily="18" charset="0"/>
                        <a:cs typeface="Times New Roman" pitchFamily="18" charset="0"/>
                      </a:endParaRPr>
                    </a:p>
                  </a:txBody>
                  <a:tcPr/>
                </a:tc>
                <a:tc>
                  <a:txBody>
                    <a:bodyPr/>
                    <a:lstStyle/>
                    <a:p>
                      <a:r>
                        <a:rPr lang="en-IN" sz="1500" dirty="0" smtClean="0">
                          <a:latin typeface="Times New Roman" pitchFamily="18" charset="0"/>
                          <a:cs typeface="Times New Roman" pitchFamily="18" charset="0"/>
                        </a:rPr>
                        <a:t>In</a:t>
                      </a:r>
                      <a:r>
                        <a:rPr lang="en-IN" sz="1500" baseline="0" dirty="0" smtClean="0">
                          <a:latin typeface="Times New Roman" pitchFamily="18" charset="0"/>
                          <a:cs typeface="Times New Roman" pitchFamily="18" charset="0"/>
                        </a:rPr>
                        <a:t> t</a:t>
                      </a:r>
                      <a:r>
                        <a:rPr lang="en-IN" sz="1500" dirty="0" smtClean="0">
                          <a:latin typeface="Times New Roman" pitchFamily="18" charset="0"/>
                          <a:cs typeface="Times New Roman" pitchFamily="18" charset="0"/>
                        </a:rPr>
                        <a:t>his</a:t>
                      </a:r>
                      <a:r>
                        <a:rPr lang="en-IN" sz="1500" baseline="0" dirty="0" smtClean="0">
                          <a:latin typeface="Times New Roman" pitchFamily="18" charset="0"/>
                          <a:cs typeface="Times New Roman" pitchFamily="18" charset="0"/>
                        </a:rPr>
                        <a:t> paper the effect of additives in biodiesel on engine performance , combustion and emission  characteristics has been studied. </a:t>
                      </a:r>
                      <a:endParaRPr lang="en-IN" sz="1500" dirty="0">
                        <a:latin typeface="Times New Roman" pitchFamily="18" charset="0"/>
                        <a:cs typeface="Times New Roman" pitchFamily="18" charset="0"/>
                      </a:endParaRPr>
                    </a:p>
                  </a:txBody>
                  <a:tcPr/>
                </a:tc>
                <a:tc>
                  <a:txBody>
                    <a:bodyPr/>
                    <a:lstStyle/>
                    <a:p>
                      <a:r>
                        <a:rPr lang="en-IN" sz="1500" kern="1200" dirty="0" smtClean="0">
                          <a:solidFill>
                            <a:schemeClr val="dk1"/>
                          </a:solidFill>
                          <a:latin typeface="Times New Roman" pitchFamily="18" charset="0"/>
                          <a:ea typeface="+mn-ea"/>
                          <a:cs typeface="Times New Roman" pitchFamily="18" charset="0"/>
                        </a:rPr>
                        <a:t>This paper aims to investigate the effects of the copper additive </a:t>
                      </a:r>
                      <a:r>
                        <a:rPr lang="en-IN" sz="1500" kern="1200" dirty="0" err="1" smtClean="0">
                          <a:solidFill>
                            <a:schemeClr val="dk1"/>
                          </a:solidFill>
                          <a:latin typeface="Times New Roman" pitchFamily="18" charset="0"/>
                          <a:ea typeface="+mn-ea"/>
                          <a:cs typeface="Times New Roman" pitchFamily="18" charset="0"/>
                        </a:rPr>
                        <a:t>nano</a:t>
                      </a:r>
                      <a:r>
                        <a:rPr lang="en-IN" sz="1500" kern="1200" dirty="0" smtClean="0">
                          <a:solidFill>
                            <a:schemeClr val="dk1"/>
                          </a:solidFill>
                          <a:latin typeface="Times New Roman" pitchFamily="18" charset="0"/>
                          <a:ea typeface="+mn-ea"/>
                          <a:cs typeface="Times New Roman" pitchFamily="18" charset="0"/>
                        </a:rPr>
                        <a:t> particles with biodiesel blends on the engine performance, combustion and emission characteristics of single-cylinder direct-injection diesel engine and compared that with diesel fuel.</a:t>
                      </a:r>
                      <a:endParaRPr lang="en-IN" sz="1500"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a:latin typeface="Times New Roman" pitchFamily="18" charset="0"/>
                <a:cs typeface="Times New Roman" pitchFamily="18" charset="0"/>
              </a:rPr>
              <a:t>Methodology</a:t>
            </a:r>
            <a:r>
              <a:rPr lang="en-IN" dirty="0"/>
              <a:t> </a:t>
            </a:r>
          </a:p>
        </p:txBody>
      </p:sp>
      <p:graphicFrame>
        <p:nvGraphicFramePr>
          <p:cNvPr id="4" name="Content Placeholder 3"/>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Blending</a:t>
            </a:r>
            <a:br>
              <a:rPr lang="en-IN" dirty="0" smtClean="0"/>
            </a:br>
            <a:r>
              <a:rPr lang="en-IN" sz="1600" dirty="0" smtClean="0">
                <a:solidFill>
                  <a:srgbClr val="FF0000"/>
                </a:solidFill>
              </a:rPr>
              <a:t>(Phase II) </a:t>
            </a:r>
            <a:endParaRPr lang="en-IN" sz="1600" dirty="0">
              <a:solidFill>
                <a:srgbClr val="FF0000"/>
              </a:solidFill>
            </a:endParaRPr>
          </a:p>
        </p:txBody>
      </p:sp>
      <p:sp>
        <p:nvSpPr>
          <p:cNvPr id="3" name="Content Placeholder 2"/>
          <p:cNvSpPr>
            <a:spLocks noGrp="1"/>
          </p:cNvSpPr>
          <p:nvPr>
            <p:ph idx="1"/>
          </p:nvPr>
        </p:nvSpPr>
        <p:spPr/>
        <p:txBody>
          <a:bodyPr/>
          <a:lstStyle/>
          <a:p>
            <a:r>
              <a:rPr lang="en-IN" dirty="0" smtClean="0"/>
              <a:t>Each blend contained Diesel + </a:t>
            </a:r>
            <a:r>
              <a:rPr lang="en-IN" dirty="0" err="1" smtClean="0"/>
              <a:t>Undi</a:t>
            </a:r>
            <a:r>
              <a:rPr lang="en-IN" dirty="0" smtClean="0"/>
              <a:t> oil + </a:t>
            </a:r>
            <a:r>
              <a:rPr lang="en-IN" dirty="0" err="1" smtClean="0"/>
              <a:t>wco</a:t>
            </a:r>
            <a:r>
              <a:rPr lang="en-IN" dirty="0" smtClean="0"/>
              <a:t> + alcohol .</a:t>
            </a:r>
          </a:p>
          <a:p>
            <a:r>
              <a:rPr lang="en-IN" dirty="0" smtClean="0"/>
              <a:t>TRANSESTERIFICATION of </a:t>
            </a:r>
            <a:r>
              <a:rPr lang="en-IN" dirty="0" err="1" smtClean="0"/>
              <a:t>Undi</a:t>
            </a:r>
            <a:r>
              <a:rPr lang="en-IN" dirty="0" smtClean="0"/>
              <a:t> oil and </a:t>
            </a:r>
            <a:r>
              <a:rPr lang="en-IN" dirty="0" err="1" smtClean="0"/>
              <a:t>wco</a:t>
            </a:r>
            <a:r>
              <a:rPr lang="en-IN" dirty="0" smtClean="0"/>
              <a:t> was done before blending .</a:t>
            </a:r>
          </a:p>
          <a:p>
            <a:r>
              <a:rPr lang="en-IN" dirty="0" smtClean="0"/>
              <a:t>Alcohol was use as a additive , 05 % in proportion with the blend . </a:t>
            </a:r>
          </a:p>
          <a:p>
            <a:endParaRPr lang="en-IN" dirty="0" smtClean="0"/>
          </a:p>
          <a:p>
            <a:pPr>
              <a:buNone/>
            </a:pPr>
            <a:r>
              <a:rPr lang="en-IN" dirty="0" smtClean="0"/>
              <a:t> </a:t>
            </a:r>
          </a:p>
          <a:p>
            <a:endParaRPr lang="en-I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Proportion </a:t>
            </a:r>
            <a:endParaRPr lang="en-IN" dirty="0"/>
          </a:p>
        </p:txBody>
      </p:sp>
      <p:sp>
        <p:nvSpPr>
          <p:cNvPr id="3" name="Content Placeholder 2"/>
          <p:cNvSpPr>
            <a:spLocks noGrp="1"/>
          </p:cNvSpPr>
          <p:nvPr>
            <p:ph idx="1"/>
          </p:nvPr>
        </p:nvSpPr>
        <p:spPr/>
        <p:txBody>
          <a:bodyPr/>
          <a:lstStyle/>
          <a:p>
            <a:r>
              <a:rPr lang="en-IN" dirty="0" smtClean="0"/>
              <a:t>For B00 (D100,U00,W00,A00) </a:t>
            </a:r>
          </a:p>
          <a:p>
            <a:r>
              <a:rPr lang="en-IN" dirty="0" smtClean="0"/>
              <a:t>For </a:t>
            </a:r>
            <a:r>
              <a:rPr lang="en-IN" dirty="0" smtClean="0"/>
              <a:t>B06 </a:t>
            </a:r>
            <a:r>
              <a:rPr lang="en-IN" dirty="0" smtClean="0"/>
              <a:t>(</a:t>
            </a:r>
            <a:r>
              <a:rPr lang="en-IN" dirty="0" smtClean="0"/>
              <a:t>D094,U03,W03,A05)</a:t>
            </a:r>
          </a:p>
          <a:p>
            <a:r>
              <a:rPr lang="en-IN" dirty="0" smtClean="0"/>
              <a:t>For B12 </a:t>
            </a:r>
            <a:r>
              <a:rPr lang="en-IN" dirty="0" smtClean="0"/>
              <a:t>(</a:t>
            </a:r>
            <a:r>
              <a:rPr lang="en-IN" dirty="0" smtClean="0"/>
              <a:t>D088,U06,W06,A05)</a:t>
            </a:r>
          </a:p>
          <a:p>
            <a:r>
              <a:rPr lang="en-IN" dirty="0" smtClean="0"/>
              <a:t>For </a:t>
            </a:r>
            <a:r>
              <a:rPr lang="en-IN" dirty="0" smtClean="0"/>
              <a:t>B18 </a:t>
            </a:r>
            <a:r>
              <a:rPr lang="en-IN" dirty="0" smtClean="0"/>
              <a:t>(</a:t>
            </a:r>
            <a:r>
              <a:rPr lang="en-IN" dirty="0" smtClean="0"/>
              <a:t>D082,U09,W09,A05</a:t>
            </a:r>
            <a:r>
              <a:rPr lang="en-IN" dirty="0" smtClean="0"/>
              <a:t>)</a:t>
            </a:r>
          </a:p>
          <a:p>
            <a:r>
              <a:rPr lang="en-IN" dirty="0" smtClean="0"/>
              <a:t>For </a:t>
            </a:r>
            <a:r>
              <a:rPr lang="en-IN" dirty="0" smtClean="0"/>
              <a:t>B24 </a:t>
            </a:r>
            <a:r>
              <a:rPr lang="en-IN" dirty="0" smtClean="0"/>
              <a:t>(</a:t>
            </a:r>
            <a:r>
              <a:rPr lang="en-IN" dirty="0" smtClean="0"/>
              <a:t>D076,U12,W12,A05</a:t>
            </a:r>
            <a:r>
              <a:rPr lang="en-IN" dirty="0" smtClean="0"/>
              <a:t>)</a:t>
            </a:r>
          </a:p>
          <a:p>
            <a:r>
              <a:rPr lang="en-IN" dirty="0" smtClean="0"/>
              <a:t>For </a:t>
            </a:r>
            <a:r>
              <a:rPr lang="en-IN" dirty="0" smtClean="0"/>
              <a:t>B30 </a:t>
            </a:r>
            <a:r>
              <a:rPr lang="en-IN" dirty="0" smtClean="0"/>
              <a:t>(</a:t>
            </a:r>
            <a:r>
              <a:rPr lang="en-IN" dirty="0" smtClean="0"/>
              <a:t>D070,U15,W15,A05</a:t>
            </a:r>
            <a:r>
              <a:rPr lang="en-IN" dirty="0" smtClean="0"/>
              <a:t>)</a:t>
            </a:r>
          </a:p>
          <a:p>
            <a:r>
              <a:rPr lang="en-IN" dirty="0" smtClean="0"/>
              <a:t>For </a:t>
            </a:r>
            <a:r>
              <a:rPr lang="en-IN" dirty="0" smtClean="0"/>
              <a:t>B36 </a:t>
            </a:r>
            <a:r>
              <a:rPr lang="en-IN" dirty="0" smtClean="0"/>
              <a:t>(</a:t>
            </a:r>
            <a:r>
              <a:rPr lang="en-IN" dirty="0" smtClean="0"/>
              <a:t>D064,U18,W18,A05</a:t>
            </a:r>
            <a:r>
              <a:rPr lang="en-IN" dirty="0" smtClean="0"/>
              <a:t>)</a:t>
            </a:r>
          </a:p>
          <a:p>
            <a:endParaRPr lang="en-IN" dirty="0" smtClean="0"/>
          </a:p>
          <a:p>
            <a:endParaRPr lang="en-IN" dirty="0" smtClean="0"/>
          </a:p>
          <a:p>
            <a:endParaRPr lang="en-IN" dirty="0" smtClean="0"/>
          </a:p>
          <a:p>
            <a:endParaRPr lang="en-I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1 </a:t>
            </a:r>
            <a:r>
              <a:rPr lang="en-IN" dirty="0" err="1" smtClean="0"/>
              <a:t>ltr</a:t>
            </a:r>
            <a:r>
              <a:rPr lang="en-IN" dirty="0" smtClean="0"/>
              <a:t> batch was decided to be blended for each proportion . </a:t>
            </a:r>
          </a:p>
          <a:p>
            <a:r>
              <a:rPr lang="en-IN" dirty="0" smtClean="0"/>
              <a:t>For </a:t>
            </a:r>
            <a:r>
              <a:rPr lang="en-IN" dirty="0" err="1" smtClean="0"/>
              <a:t>eg</a:t>
            </a:r>
            <a:r>
              <a:rPr lang="en-IN" dirty="0" smtClean="0"/>
              <a:t> . Consider B24 </a:t>
            </a:r>
            <a:r>
              <a:rPr lang="en-IN" dirty="0" smtClean="0"/>
              <a:t>(</a:t>
            </a:r>
            <a:r>
              <a:rPr lang="en-IN" dirty="0" smtClean="0"/>
              <a:t>D076,U12,W12,A05)</a:t>
            </a:r>
          </a:p>
          <a:p>
            <a:pPr>
              <a:buNone/>
            </a:pPr>
            <a:r>
              <a:rPr lang="en-IN" dirty="0" smtClean="0"/>
              <a:t>    for 1 </a:t>
            </a:r>
            <a:r>
              <a:rPr lang="en-IN" dirty="0" err="1" smtClean="0"/>
              <a:t>liter</a:t>
            </a:r>
            <a:r>
              <a:rPr lang="en-IN" dirty="0" smtClean="0"/>
              <a:t> 760 ml of diesel  +120ml of </a:t>
            </a:r>
            <a:r>
              <a:rPr lang="en-IN" dirty="0" err="1" smtClean="0"/>
              <a:t>undi</a:t>
            </a:r>
            <a:r>
              <a:rPr lang="en-IN" dirty="0" smtClean="0"/>
              <a:t> oil +120ml of waste </a:t>
            </a:r>
            <a:r>
              <a:rPr lang="en-IN" dirty="0" err="1" smtClean="0"/>
              <a:t>cookin</a:t>
            </a:r>
            <a:r>
              <a:rPr lang="en-IN" dirty="0" smtClean="0"/>
              <a:t> oil + 50 ml of alcohol were used . </a:t>
            </a:r>
            <a:endParaRPr lang="en-I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BLEND REPORTS </a:t>
            </a:r>
            <a:endParaRPr lang="en-IN" dirty="0"/>
          </a:p>
        </p:txBody>
      </p:sp>
      <p:sp>
        <p:nvSpPr>
          <p:cNvPr id="3" name="Content Placeholder 2"/>
          <p:cNvSpPr>
            <a:spLocks noGrp="1"/>
          </p:cNvSpPr>
          <p:nvPr>
            <p:ph idx="1"/>
          </p:nvPr>
        </p:nvSpPr>
        <p:spPr/>
        <p:txBody>
          <a:bodyPr/>
          <a:lstStyle/>
          <a:p>
            <a:pPr algn="just"/>
            <a:r>
              <a:rPr lang="en-IN" dirty="0" smtClean="0"/>
              <a:t>Lab tests were carried out </a:t>
            </a:r>
            <a:r>
              <a:rPr lang="en-IN" smtClean="0"/>
              <a:t>for density, </a:t>
            </a:r>
            <a:r>
              <a:rPr lang="en-IN" dirty="0" smtClean="0"/>
              <a:t>calorific value , </a:t>
            </a:r>
            <a:r>
              <a:rPr lang="en-IN" dirty="0" err="1" smtClean="0"/>
              <a:t>cetane</a:t>
            </a:r>
            <a:r>
              <a:rPr lang="en-IN" dirty="0" smtClean="0"/>
              <a:t> no. ,viscosity ,moisture , flash point and fire point  by following ASTM </a:t>
            </a:r>
            <a:r>
              <a:rPr lang="en-IN" dirty="0" err="1" smtClean="0"/>
              <a:t>Ref.Std</a:t>
            </a:r>
            <a:r>
              <a:rPr lang="en-IN" dirty="0" smtClean="0"/>
              <a:t>. 6751 </a:t>
            </a:r>
            <a:endParaRPr lang="en-I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descr="Capture.PNG"/>
          <p:cNvPicPr>
            <a:picLocks noGrp="1" noChangeAspect="1"/>
          </p:cNvPicPr>
          <p:nvPr>
            <p:ph idx="1"/>
          </p:nvPr>
        </p:nvPicPr>
        <p:blipFill>
          <a:blip r:embed="rId2" cstate="print"/>
          <a:stretch>
            <a:fillRect/>
          </a:stretch>
        </p:blipFill>
        <p:spPr>
          <a:xfrm rot="21389303">
            <a:off x="1027653" y="566827"/>
            <a:ext cx="6945560" cy="6058383"/>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a:latin typeface="Times New Roman" pitchFamily="18" charset="0"/>
                <a:cs typeface="Times New Roman" pitchFamily="18" charset="0"/>
              </a:rPr>
              <a:t>Contents</a:t>
            </a:r>
            <a:r>
              <a:rPr lang="en-IN" dirty="0"/>
              <a:t> </a:t>
            </a:r>
          </a:p>
        </p:txBody>
      </p:sp>
      <p:sp>
        <p:nvSpPr>
          <p:cNvPr id="6" name="Content Placeholder 5"/>
          <p:cNvSpPr>
            <a:spLocks noGrp="1"/>
          </p:cNvSpPr>
          <p:nvPr>
            <p:ph idx="1"/>
          </p:nvPr>
        </p:nvSpPr>
        <p:spPr/>
        <p:txBody>
          <a:bodyPr>
            <a:normAutofit/>
          </a:bodyPr>
          <a:lstStyle/>
          <a:p>
            <a:r>
              <a:rPr lang="en-IN" sz="2500" dirty="0" smtClean="0">
                <a:latin typeface="Times New Roman" pitchFamily="18" charset="0"/>
                <a:cs typeface="Times New Roman" pitchFamily="18" charset="0"/>
              </a:rPr>
              <a:t>Introduction.</a:t>
            </a:r>
          </a:p>
          <a:p>
            <a:r>
              <a:rPr lang="en-IN" sz="2500" dirty="0" smtClean="0">
                <a:latin typeface="Times New Roman" pitchFamily="18" charset="0"/>
                <a:cs typeface="Times New Roman" pitchFamily="18" charset="0"/>
              </a:rPr>
              <a:t>Objectives.</a:t>
            </a:r>
          </a:p>
          <a:p>
            <a:r>
              <a:rPr lang="en-IN" sz="2500" dirty="0" smtClean="0">
                <a:latin typeface="Times New Roman" pitchFamily="18" charset="0"/>
                <a:cs typeface="Times New Roman" pitchFamily="18" charset="0"/>
              </a:rPr>
              <a:t>Scope Of The Project.</a:t>
            </a:r>
          </a:p>
          <a:p>
            <a:r>
              <a:rPr lang="en-IN" sz="2500" dirty="0" smtClean="0">
                <a:latin typeface="Times New Roman" pitchFamily="18" charset="0"/>
                <a:cs typeface="Times New Roman" pitchFamily="18" charset="0"/>
              </a:rPr>
              <a:t>Literature Review. </a:t>
            </a:r>
          </a:p>
          <a:p>
            <a:r>
              <a:rPr lang="en-IN" sz="2500" dirty="0" smtClean="0">
                <a:latin typeface="Times New Roman" pitchFamily="18" charset="0"/>
                <a:cs typeface="Times New Roman" pitchFamily="18" charset="0"/>
              </a:rPr>
              <a:t>Proposed Research Methodology.</a:t>
            </a:r>
          </a:p>
          <a:p>
            <a:r>
              <a:rPr lang="en-IN" sz="2500" dirty="0" smtClean="0">
                <a:latin typeface="Times New Roman" pitchFamily="18" charset="0"/>
                <a:cs typeface="Times New Roman" pitchFamily="18" charset="0"/>
              </a:rPr>
              <a:t>Proposed Test Procedure , Setup Layout.</a:t>
            </a:r>
          </a:p>
          <a:p>
            <a:r>
              <a:rPr lang="en-IN" sz="2500" dirty="0" smtClean="0">
                <a:latin typeface="Times New Roman" pitchFamily="18" charset="0"/>
                <a:cs typeface="Times New Roman" pitchFamily="18" charset="0"/>
              </a:rPr>
              <a:t>Scheme of Implementation.</a:t>
            </a:r>
          </a:p>
          <a:p>
            <a:r>
              <a:rPr lang="en-IN" sz="2500" dirty="0" smtClean="0">
                <a:latin typeface="Times New Roman" pitchFamily="18" charset="0"/>
                <a:cs typeface="Times New Roman" pitchFamily="18" charset="0"/>
              </a:rPr>
              <a:t>Summary.</a:t>
            </a:r>
          </a:p>
          <a:p>
            <a:r>
              <a:rPr lang="en-IN" sz="2500" dirty="0" smtClean="0">
                <a:latin typeface="Times New Roman" pitchFamily="18" charset="0"/>
                <a:cs typeface="Times New Roman" pitchFamily="18" charset="0"/>
              </a:rPr>
              <a:t>References.</a:t>
            </a:r>
            <a:endParaRPr lang="en-IN" sz="25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latin typeface="Times New Roman" pitchFamily="18" charset="0"/>
                <a:cs typeface="Times New Roman" pitchFamily="18" charset="0"/>
              </a:rPr>
              <a:t>Proposed tests </a:t>
            </a:r>
          </a:p>
        </p:txBody>
      </p:sp>
      <p:sp>
        <p:nvSpPr>
          <p:cNvPr id="3" name="Content Placeholder 2"/>
          <p:cNvSpPr>
            <a:spLocks noGrp="1"/>
          </p:cNvSpPr>
          <p:nvPr>
            <p:ph idx="1"/>
          </p:nvPr>
        </p:nvSpPr>
        <p:spPr/>
        <p:txBody>
          <a:bodyPr>
            <a:normAutofit/>
          </a:bodyPr>
          <a:lstStyle/>
          <a:p>
            <a:r>
              <a:rPr lang="en-IN" sz="2500" dirty="0">
                <a:latin typeface="Times New Roman" pitchFamily="18" charset="0"/>
                <a:cs typeface="Times New Roman" pitchFamily="18" charset="0"/>
              </a:rPr>
              <a:t>Engine performance test  </a:t>
            </a:r>
          </a:p>
          <a:p>
            <a:pPr>
              <a:buNone/>
            </a:pPr>
            <a:r>
              <a:rPr lang="en-IN" sz="2500" dirty="0">
                <a:latin typeface="Times New Roman" pitchFamily="18" charset="0"/>
                <a:cs typeface="Times New Roman" pitchFamily="18" charset="0"/>
              </a:rPr>
              <a:t>    ( BSFC,BP, FC, BTE , BT , </a:t>
            </a:r>
            <a:r>
              <a:rPr lang="en-IN" sz="2500" dirty="0" smtClean="0">
                <a:latin typeface="Times New Roman" pitchFamily="18" charset="0"/>
                <a:cs typeface="Times New Roman" pitchFamily="18" charset="0"/>
              </a:rPr>
              <a:t>HS ,Torque, Efficiency)</a:t>
            </a:r>
            <a:endParaRPr lang="en-IN" sz="2500" dirty="0">
              <a:latin typeface="Times New Roman" pitchFamily="18" charset="0"/>
              <a:cs typeface="Times New Roman" pitchFamily="18" charset="0"/>
            </a:endParaRPr>
          </a:p>
          <a:p>
            <a:r>
              <a:rPr lang="en-IN" sz="2500" dirty="0">
                <a:latin typeface="Times New Roman" pitchFamily="18" charset="0"/>
                <a:cs typeface="Times New Roman" pitchFamily="18" charset="0"/>
              </a:rPr>
              <a:t>Emission </a:t>
            </a:r>
            <a:r>
              <a:rPr lang="en-IN" sz="2500" dirty="0" smtClean="0">
                <a:latin typeface="Times New Roman" pitchFamily="18" charset="0"/>
                <a:cs typeface="Times New Roman" pitchFamily="18" charset="0"/>
              </a:rPr>
              <a:t>parameters (HC, CO, </a:t>
            </a:r>
            <a:r>
              <a:rPr lang="en-IN" sz="2500" dirty="0" err="1" smtClean="0">
                <a:latin typeface="Times New Roman" pitchFamily="18" charset="0"/>
                <a:cs typeface="Times New Roman" pitchFamily="18" charset="0"/>
              </a:rPr>
              <a:t>Nox</a:t>
            </a:r>
            <a:r>
              <a:rPr lang="en-IN" sz="2500" dirty="0" smtClean="0">
                <a:latin typeface="Times New Roman" pitchFamily="18" charset="0"/>
                <a:cs typeface="Times New Roman" pitchFamily="18" charset="0"/>
              </a:rPr>
              <a:t> , Nitrogen, Carbon).</a:t>
            </a:r>
          </a:p>
          <a:p>
            <a:pPr>
              <a:buNone/>
            </a:pPr>
            <a:endParaRPr lang="en-IN" sz="25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F62D9EE-4405-46AE-9C46-C376797E2C23}"/>
              </a:ext>
            </a:extLst>
          </p:cNvPr>
          <p:cNvSpPr>
            <a:spLocks noGrp="1"/>
          </p:cNvSpPr>
          <p:nvPr>
            <p:ph type="title"/>
          </p:nvPr>
        </p:nvSpPr>
        <p:spPr/>
        <p:txBody>
          <a:bodyPr>
            <a:normAutofit/>
          </a:bodyPr>
          <a:lstStyle/>
          <a:p>
            <a:r>
              <a:rPr lang="en-IN" sz="3200" b="1" dirty="0">
                <a:latin typeface="Times New Roman" pitchFamily="18" charset="0"/>
                <a:cs typeface="Times New Roman" pitchFamily="18" charset="0"/>
              </a:rPr>
              <a:t>Proposed setup layout </a:t>
            </a:r>
          </a:p>
        </p:txBody>
      </p:sp>
      <p:pic>
        <p:nvPicPr>
          <p:cNvPr id="5" name="Picture 4" descr="Untitled.png2.png"/>
          <p:cNvPicPr>
            <a:picLocks noChangeAspect="1"/>
          </p:cNvPicPr>
          <p:nvPr/>
        </p:nvPicPr>
        <p:blipFill>
          <a:blip r:embed="rId2" cstate="print"/>
          <a:stretch>
            <a:fillRect/>
          </a:stretch>
        </p:blipFill>
        <p:spPr>
          <a:xfrm>
            <a:off x="1187624" y="1628800"/>
            <a:ext cx="6696744" cy="4320480"/>
          </a:xfrm>
          <a:prstGeom prst="rect">
            <a:avLst/>
          </a:prstGeom>
        </p:spPr>
      </p:pic>
    </p:spTree>
    <p:extLst>
      <p:ext uri="{BB962C8B-B14F-4D97-AF65-F5344CB8AC3E}">
        <p14:creationId xmlns="" xmlns:p14="http://schemas.microsoft.com/office/powerpoint/2010/main" val="40317437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836368E-6C5C-4A8D-A998-AE61F1D67F59}"/>
              </a:ext>
            </a:extLst>
          </p:cNvPr>
          <p:cNvSpPr>
            <a:spLocks noGrp="1"/>
          </p:cNvSpPr>
          <p:nvPr>
            <p:ph type="title"/>
          </p:nvPr>
        </p:nvSpPr>
        <p:spPr/>
        <p:txBody>
          <a:bodyPr>
            <a:normAutofit/>
          </a:bodyPr>
          <a:lstStyle/>
          <a:p>
            <a:r>
              <a:rPr lang="en-IN" sz="3200" dirty="0" smtClean="0">
                <a:latin typeface="Times New Roman" pitchFamily="18" charset="0"/>
                <a:cs typeface="Times New Roman" pitchFamily="18" charset="0"/>
              </a:rPr>
              <a:t>Scheme of Implementation </a:t>
            </a:r>
            <a:endParaRPr lang="en-IN" sz="3200" dirty="0">
              <a:latin typeface="Times New Roman" pitchFamily="18" charset="0"/>
              <a:cs typeface="Times New Roman" pitchFamily="18" charset="0"/>
            </a:endParaRPr>
          </a:p>
        </p:txBody>
      </p:sp>
      <p:graphicFrame>
        <p:nvGraphicFramePr>
          <p:cNvPr id="4" name="Content Placeholder 3">
            <a:extLst>
              <a:ext uri="{FF2B5EF4-FFF2-40B4-BE49-F238E27FC236}">
                <a16:creationId xmlns="" xmlns:a16="http://schemas.microsoft.com/office/drawing/2014/main" id="{D4E340AB-8E64-4B79-90C7-BC7E824D0E63}"/>
              </a:ext>
            </a:extLst>
          </p:cNvPr>
          <p:cNvGraphicFramePr>
            <a:graphicFrameLocks noGrp="1"/>
          </p:cNvGraphicFramePr>
          <p:nvPr>
            <p:ph idx="1"/>
            <p:extLst>
              <p:ext uri="{D42A27DB-BD31-4B8C-83A1-F6EECF244321}">
                <p14:modId xmlns="" xmlns:p14="http://schemas.microsoft.com/office/powerpoint/2010/main" val="3411682284"/>
              </p:ext>
            </p:extLst>
          </p:nvPr>
        </p:nvGraphicFramePr>
        <p:xfrm>
          <a:off x="1331640" y="1417638"/>
          <a:ext cx="6768751" cy="4667829"/>
        </p:xfrm>
        <a:graphic>
          <a:graphicData uri="http://schemas.openxmlformats.org/drawingml/2006/table">
            <a:tbl>
              <a:tblPr firstRow="1" firstCol="1" bandRow="1">
                <a:tableStyleId>{5C22544A-7EE6-4342-B048-85BDC9FD1C3A}</a:tableStyleId>
              </a:tblPr>
              <a:tblGrid>
                <a:gridCol w="1166548">
                  <a:extLst>
                    <a:ext uri="{9D8B030D-6E8A-4147-A177-3AD203B41FA5}">
                      <a16:colId xmlns="" xmlns:a16="http://schemas.microsoft.com/office/drawing/2014/main" val="703732350"/>
                    </a:ext>
                  </a:extLst>
                </a:gridCol>
                <a:gridCol w="1139290">
                  <a:extLst>
                    <a:ext uri="{9D8B030D-6E8A-4147-A177-3AD203B41FA5}">
                      <a16:colId xmlns="" xmlns:a16="http://schemas.microsoft.com/office/drawing/2014/main" val="1790081041"/>
                    </a:ext>
                  </a:extLst>
                </a:gridCol>
                <a:gridCol w="1150546">
                  <a:extLst>
                    <a:ext uri="{9D8B030D-6E8A-4147-A177-3AD203B41FA5}">
                      <a16:colId xmlns="" xmlns:a16="http://schemas.microsoft.com/office/drawing/2014/main" val="2106254751"/>
                    </a:ext>
                  </a:extLst>
                </a:gridCol>
                <a:gridCol w="1152128">
                  <a:extLst>
                    <a:ext uri="{9D8B030D-6E8A-4147-A177-3AD203B41FA5}">
                      <a16:colId xmlns="" xmlns:a16="http://schemas.microsoft.com/office/drawing/2014/main" val="385340486"/>
                    </a:ext>
                  </a:extLst>
                </a:gridCol>
                <a:gridCol w="936104">
                  <a:extLst>
                    <a:ext uri="{9D8B030D-6E8A-4147-A177-3AD203B41FA5}">
                      <a16:colId xmlns="" xmlns:a16="http://schemas.microsoft.com/office/drawing/2014/main" val="4252478112"/>
                    </a:ext>
                  </a:extLst>
                </a:gridCol>
                <a:gridCol w="1224135">
                  <a:extLst>
                    <a:ext uri="{9D8B030D-6E8A-4147-A177-3AD203B41FA5}">
                      <a16:colId xmlns="" xmlns:a16="http://schemas.microsoft.com/office/drawing/2014/main" val="734270095"/>
                    </a:ext>
                  </a:extLst>
                </a:gridCol>
              </a:tblGrid>
              <a:tr h="525612">
                <a:tc>
                  <a:txBody>
                    <a:bodyPr/>
                    <a:lstStyle/>
                    <a:p>
                      <a:pPr algn="ctr">
                        <a:lnSpc>
                          <a:spcPct val="107000"/>
                        </a:lnSpc>
                        <a:spcAft>
                          <a:spcPts val="0"/>
                        </a:spcAft>
                      </a:pPr>
                      <a:r>
                        <a:rPr lang="en-IN" sz="1500" baseline="0" dirty="0" smtClean="0">
                          <a:effectLst/>
                          <a:latin typeface="Times New Roman" pitchFamily="18" charset="0"/>
                          <a:cs typeface="Times New Roman" pitchFamily="18" charset="0"/>
                        </a:rPr>
                        <a:t> </a:t>
                      </a:r>
                      <a:r>
                        <a:rPr lang="en-IN" sz="1500" dirty="0" smtClean="0">
                          <a:effectLst/>
                          <a:latin typeface="Times New Roman" pitchFamily="18" charset="0"/>
                          <a:cs typeface="Times New Roman" pitchFamily="18" charset="0"/>
                        </a:rPr>
                        <a:t>Month</a:t>
                      </a:r>
                      <a:endParaRPr lang="en-IN" sz="1500" dirty="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just">
                        <a:lnSpc>
                          <a:spcPct val="107000"/>
                        </a:lnSpc>
                        <a:spcAft>
                          <a:spcPts val="0"/>
                        </a:spcAft>
                      </a:pPr>
                      <a:r>
                        <a:rPr lang="en-IN" sz="1500" dirty="0">
                          <a:effectLst/>
                          <a:latin typeface="Times New Roman" pitchFamily="18" charset="0"/>
                          <a:cs typeface="Times New Roman" pitchFamily="18" charset="0"/>
                        </a:rPr>
                        <a:t>Topics searching</a:t>
                      </a:r>
                      <a:endParaRPr lang="en-IN" sz="1500" dirty="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just">
                        <a:lnSpc>
                          <a:spcPct val="107000"/>
                        </a:lnSpc>
                        <a:spcAft>
                          <a:spcPts val="0"/>
                        </a:spcAft>
                      </a:pPr>
                      <a:r>
                        <a:rPr lang="en-IN" sz="1500" dirty="0">
                          <a:effectLst/>
                          <a:latin typeface="Times New Roman" pitchFamily="18" charset="0"/>
                          <a:cs typeface="Times New Roman" pitchFamily="18" charset="0"/>
                        </a:rPr>
                        <a:t>Literature survey</a:t>
                      </a:r>
                      <a:endParaRPr lang="en-IN" sz="1500" dirty="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just">
                        <a:lnSpc>
                          <a:spcPct val="107000"/>
                        </a:lnSpc>
                        <a:spcAft>
                          <a:spcPts val="0"/>
                        </a:spcAft>
                      </a:pPr>
                      <a:r>
                        <a:rPr lang="en-IN" sz="1500" dirty="0">
                          <a:effectLst/>
                          <a:latin typeface="Times New Roman" pitchFamily="18" charset="0"/>
                          <a:cs typeface="Times New Roman" pitchFamily="18" charset="0"/>
                        </a:rPr>
                        <a:t>Detail study</a:t>
                      </a:r>
                      <a:endParaRPr lang="en-IN" sz="1500" dirty="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just">
                        <a:lnSpc>
                          <a:spcPct val="107000"/>
                        </a:lnSpc>
                        <a:spcAft>
                          <a:spcPts val="0"/>
                        </a:spcAft>
                      </a:pPr>
                      <a:r>
                        <a:rPr lang="en-IN" sz="1500" dirty="0" smtClean="0">
                          <a:effectLst/>
                          <a:latin typeface="Times New Roman" pitchFamily="18" charset="0"/>
                          <a:cs typeface="Times New Roman" pitchFamily="18" charset="0"/>
                        </a:rPr>
                        <a:t> </a:t>
                      </a:r>
                      <a:r>
                        <a:rPr lang="en-IN" sz="1500" dirty="0" err="1" smtClean="0">
                          <a:effectLst/>
                          <a:latin typeface="Times New Roman" pitchFamily="18" charset="0"/>
                          <a:cs typeface="Times New Roman" pitchFamily="18" charset="0"/>
                        </a:rPr>
                        <a:t>B</a:t>
                      </a:r>
                      <a:r>
                        <a:rPr lang="en-IN" sz="1500" smtClean="0">
                          <a:effectLst/>
                          <a:latin typeface="Times New Roman" pitchFamily="18" charset="0"/>
                          <a:cs typeface="Times New Roman" pitchFamily="18" charset="0"/>
                        </a:rPr>
                        <a:t>lendind</a:t>
                      </a:r>
                      <a:r>
                        <a:rPr lang="en-IN" sz="1500" baseline="0" dirty="0" smtClean="0">
                          <a:effectLst/>
                          <a:latin typeface="Times New Roman" pitchFamily="18" charset="0"/>
                          <a:cs typeface="Times New Roman" pitchFamily="18" charset="0"/>
                        </a:rPr>
                        <a:t> of biodiesel </a:t>
                      </a:r>
                      <a:endParaRPr lang="en-IN" sz="1500" dirty="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just">
                        <a:lnSpc>
                          <a:spcPct val="107000"/>
                        </a:lnSpc>
                        <a:spcAft>
                          <a:spcPts val="0"/>
                        </a:spcAft>
                      </a:pPr>
                      <a:r>
                        <a:rPr lang="en-IN" sz="1500" dirty="0">
                          <a:effectLst/>
                          <a:latin typeface="Times New Roman" pitchFamily="18" charset="0"/>
                          <a:cs typeface="Times New Roman" pitchFamily="18" charset="0"/>
                        </a:rPr>
                        <a:t>Experimentation</a:t>
                      </a:r>
                      <a:endParaRPr lang="en-IN" sz="1500" dirty="0">
                        <a:effectLst/>
                        <a:latin typeface="Times New Roman" pitchFamily="18" charset="0"/>
                        <a:ea typeface="Calibri" panose="020F0502020204030204" pitchFamily="34" charset="0"/>
                        <a:cs typeface="Times New Roman" pitchFamily="18" charset="0"/>
                      </a:endParaRPr>
                    </a:p>
                  </a:txBody>
                  <a:tcPr marL="68580" marR="68580" marT="0" marB="0"/>
                </a:tc>
                <a:extLst>
                  <a:ext uri="{0D108BD9-81ED-4DB2-BD59-A6C34878D82A}">
                    <a16:rowId xmlns="" xmlns:a16="http://schemas.microsoft.com/office/drawing/2014/main" val="1847166063"/>
                  </a:ext>
                </a:extLst>
              </a:tr>
              <a:tr h="486916">
                <a:tc>
                  <a:txBody>
                    <a:bodyPr/>
                    <a:lstStyle/>
                    <a:p>
                      <a:pPr algn="ctr">
                        <a:lnSpc>
                          <a:spcPct val="107000"/>
                        </a:lnSpc>
                        <a:spcAft>
                          <a:spcPts val="0"/>
                        </a:spcAft>
                      </a:pPr>
                      <a:r>
                        <a:rPr lang="en-IN" sz="1500" dirty="0">
                          <a:effectLst/>
                          <a:latin typeface="Times New Roman" pitchFamily="18" charset="0"/>
                          <a:cs typeface="Times New Roman" pitchFamily="18" charset="0"/>
                        </a:rPr>
                        <a:t>June 19</a:t>
                      </a:r>
                      <a:endParaRPr lang="en-IN" sz="1500" dirty="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just">
                        <a:lnSpc>
                          <a:spcPct val="107000"/>
                        </a:lnSpc>
                        <a:spcAft>
                          <a:spcPts val="0"/>
                        </a:spcAft>
                      </a:pPr>
                      <a:r>
                        <a:rPr lang="en-IN" sz="12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6">
                        <a:lumMod val="75000"/>
                      </a:schemeClr>
                    </a:solidFill>
                  </a:tcPr>
                </a:tc>
                <a:tc>
                  <a:txBody>
                    <a:bodyPr/>
                    <a:lstStyle/>
                    <a:p>
                      <a:pPr algn="just">
                        <a:lnSpc>
                          <a:spcPct val="107000"/>
                        </a:lnSpc>
                        <a:spcAft>
                          <a:spcPts val="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4012926593"/>
                  </a:ext>
                </a:extLst>
              </a:tr>
              <a:tr h="475712">
                <a:tc>
                  <a:txBody>
                    <a:bodyPr/>
                    <a:lstStyle/>
                    <a:p>
                      <a:pPr algn="ctr">
                        <a:lnSpc>
                          <a:spcPct val="107000"/>
                        </a:lnSpc>
                        <a:spcAft>
                          <a:spcPts val="0"/>
                        </a:spcAft>
                      </a:pPr>
                      <a:r>
                        <a:rPr lang="en-IN" sz="1500" dirty="0">
                          <a:effectLst/>
                          <a:latin typeface="Times New Roman" pitchFamily="18" charset="0"/>
                          <a:cs typeface="Times New Roman" pitchFamily="18" charset="0"/>
                        </a:rPr>
                        <a:t>July 19</a:t>
                      </a:r>
                      <a:endParaRPr lang="en-IN" sz="1500" dirty="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just">
                        <a:lnSpc>
                          <a:spcPct val="107000"/>
                        </a:lnSpc>
                        <a:spcAft>
                          <a:spcPts val="0"/>
                        </a:spcAft>
                      </a:pPr>
                      <a:r>
                        <a:rPr lang="en-IN" sz="12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6">
                        <a:lumMod val="75000"/>
                      </a:schemeClr>
                    </a:solidFill>
                  </a:tcPr>
                </a:tc>
                <a:tc>
                  <a:txBody>
                    <a:bodyPr/>
                    <a:lstStyle/>
                    <a:p>
                      <a:pPr algn="just">
                        <a:lnSpc>
                          <a:spcPct val="107000"/>
                        </a:lnSpc>
                        <a:spcAft>
                          <a:spcPts val="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2966880640"/>
                  </a:ext>
                </a:extLst>
              </a:tr>
              <a:tr h="486916">
                <a:tc>
                  <a:txBody>
                    <a:bodyPr/>
                    <a:lstStyle/>
                    <a:p>
                      <a:pPr algn="ctr">
                        <a:lnSpc>
                          <a:spcPct val="107000"/>
                        </a:lnSpc>
                        <a:spcAft>
                          <a:spcPts val="0"/>
                        </a:spcAft>
                      </a:pPr>
                      <a:r>
                        <a:rPr lang="en-IN" sz="1500" dirty="0">
                          <a:effectLst/>
                          <a:latin typeface="Times New Roman" pitchFamily="18" charset="0"/>
                          <a:cs typeface="Times New Roman" pitchFamily="18" charset="0"/>
                        </a:rPr>
                        <a:t>Aug 19</a:t>
                      </a:r>
                      <a:endParaRPr lang="en-IN" sz="1500" dirty="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just">
                        <a:lnSpc>
                          <a:spcPct val="107000"/>
                        </a:lnSpc>
                        <a:spcAft>
                          <a:spcPts val="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FF0000"/>
                    </a:solidFill>
                  </a:tcPr>
                </a:tc>
                <a:tc>
                  <a:txBody>
                    <a:bodyPr/>
                    <a:lstStyle/>
                    <a:p>
                      <a:pPr algn="just">
                        <a:lnSpc>
                          <a:spcPct val="107000"/>
                        </a:lnSpc>
                        <a:spcAft>
                          <a:spcPts val="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2835452842"/>
                  </a:ext>
                </a:extLst>
              </a:tr>
              <a:tr h="486916">
                <a:tc>
                  <a:txBody>
                    <a:bodyPr/>
                    <a:lstStyle/>
                    <a:p>
                      <a:pPr algn="ctr">
                        <a:lnSpc>
                          <a:spcPct val="107000"/>
                        </a:lnSpc>
                        <a:spcAft>
                          <a:spcPts val="0"/>
                        </a:spcAft>
                      </a:pPr>
                      <a:r>
                        <a:rPr lang="en-IN" sz="1500" dirty="0">
                          <a:effectLst/>
                          <a:latin typeface="Times New Roman" pitchFamily="18" charset="0"/>
                          <a:cs typeface="Times New Roman" pitchFamily="18" charset="0"/>
                        </a:rPr>
                        <a:t>Sept 19</a:t>
                      </a:r>
                      <a:endParaRPr lang="en-IN" sz="1500" dirty="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just">
                        <a:lnSpc>
                          <a:spcPct val="107000"/>
                        </a:lnSpc>
                        <a:spcAft>
                          <a:spcPts val="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FF0000"/>
                    </a:solidFill>
                  </a:tcPr>
                </a:tc>
                <a:tc>
                  <a:txBody>
                    <a:bodyPr/>
                    <a:lstStyle/>
                    <a:p>
                      <a:pPr algn="just">
                        <a:lnSpc>
                          <a:spcPct val="107000"/>
                        </a:lnSpc>
                        <a:spcAft>
                          <a:spcPts val="0"/>
                        </a:spcAft>
                      </a:pPr>
                      <a:r>
                        <a:rPr lang="en-IN" sz="12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B0F0"/>
                    </a:solidFill>
                  </a:tcPr>
                </a:tc>
                <a:tc>
                  <a:txBody>
                    <a:bodyPr/>
                    <a:lstStyle/>
                    <a:p>
                      <a:pPr algn="just">
                        <a:lnSpc>
                          <a:spcPct val="107000"/>
                        </a:lnSpc>
                        <a:spcAft>
                          <a:spcPts val="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3471272543"/>
                  </a:ext>
                </a:extLst>
              </a:tr>
              <a:tr h="486916">
                <a:tc>
                  <a:txBody>
                    <a:bodyPr/>
                    <a:lstStyle/>
                    <a:p>
                      <a:pPr algn="ctr">
                        <a:lnSpc>
                          <a:spcPct val="107000"/>
                        </a:lnSpc>
                        <a:spcAft>
                          <a:spcPts val="0"/>
                        </a:spcAft>
                      </a:pPr>
                      <a:r>
                        <a:rPr lang="en-IN" sz="1500" dirty="0">
                          <a:effectLst/>
                          <a:latin typeface="Times New Roman" pitchFamily="18" charset="0"/>
                          <a:cs typeface="Times New Roman" pitchFamily="18" charset="0"/>
                        </a:rPr>
                        <a:t>Oct 19</a:t>
                      </a:r>
                      <a:endParaRPr lang="en-IN" sz="1500" dirty="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just">
                        <a:lnSpc>
                          <a:spcPct val="107000"/>
                        </a:lnSpc>
                        <a:spcAft>
                          <a:spcPts val="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FF0000"/>
                    </a:solidFill>
                  </a:tcPr>
                </a:tc>
                <a:tc>
                  <a:txBody>
                    <a:bodyPr/>
                    <a:lstStyle/>
                    <a:p>
                      <a:pPr algn="just">
                        <a:lnSpc>
                          <a:spcPct val="107000"/>
                        </a:lnSpc>
                        <a:spcAft>
                          <a:spcPts val="0"/>
                        </a:spcAft>
                      </a:pPr>
                      <a:r>
                        <a:rPr lang="en-IN" sz="12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B0F0"/>
                    </a:solidFill>
                  </a:tcPr>
                </a:tc>
                <a:tc>
                  <a:txBody>
                    <a:bodyPr/>
                    <a:lstStyle/>
                    <a:p>
                      <a:pPr algn="just">
                        <a:lnSpc>
                          <a:spcPct val="107000"/>
                        </a:lnSpc>
                        <a:spcAft>
                          <a:spcPts val="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2830327795"/>
                  </a:ext>
                </a:extLst>
              </a:tr>
              <a:tr h="486916">
                <a:tc>
                  <a:txBody>
                    <a:bodyPr/>
                    <a:lstStyle/>
                    <a:p>
                      <a:pPr algn="ctr">
                        <a:lnSpc>
                          <a:spcPct val="107000"/>
                        </a:lnSpc>
                        <a:spcAft>
                          <a:spcPts val="0"/>
                        </a:spcAft>
                      </a:pPr>
                      <a:r>
                        <a:rPr lang="en-IN" sz="1500" dirty="0">
                          <a:effectLst/>
                          <a:latin typeface="Times New Roman" pitchFamily="18" charset="0"/>
                          <a:cs typeface="Times New Roman" pitchFamily="18" charset="0"/>
                        </a:rPr>
                        <a:t>Nov19</a:t>
                      </a:r>
                      <a:endParaRPr lang="en-IN" sz="1500" dirty="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just">
                        <a:lnSpc>
                          <a:spcPct val="107000"/>
                        </a:lnSpc>
                        <a:spcAft>
                          <a:spcPts val="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3568499390"/>
                  </a:ext>
                </a:extLst>
              </a:tr>
              <a:tr h="498119">
                <a:tc>
                  <a:txBody>
                    <a:bodyPr/>
                    <a:lstStyle/>
                    <a:p>
                      <a:pPr algn="ctr">
                        <a:lnSpc>
                          <a:spcPct val="107000"/>
                        </a:lnSpc>
                        <a:spcAft>
                          <a:spcPts val="0"/>
                        </a:spcAft>
                      </a:pPr>
                      <a:r>
                        <a:rPr lang="en-IN" sz="1500" dirty="0">
                          <a:effectLst/>
                          <a:latin typeface="Times New Roman" pitchFamily="18" charset="0"/>
                          <a:cs typeface="Times New Roman" pitchFamily="18" charset="0"/>
                        </a:rPr>
                        <a:t>Dec 19</a:t>
                      </a:r>
                      <a:endParaRPr lang="en-IN" sz="1500" dirty="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just">
                        <a:lnSpc>
                          <a:spcPct val="107000"/>
                        </a:lnSpc>
                        <a:spcAft>
                          <a:spcPts val="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7030A0"/>
                    </a:solidFill>
                  </a:tcPr>
                </a:tc>
                <a:tc>
                  <a:txBody>
                    <a:bodyPr/>
                    <a:lstStyle/>
                    <a:p>
                      <a:pPr algn="just">
                        <a:lnSpc>
                          <a:spcPct val="107000"/>
                        </a:lnSpc>
                        <a:spcAft>
                          <a:spcPts val="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3736842160"/>
                  </a:ext>
                </a:extLst>
              </a:tr>
              <a:tr h="525612">
                <a:tc>
                  <a:txBody>
                    <a:bodyPr/>
                    <a:lstStyle/>
                    <a:p>
                      <a:pPr algn="ctr">
                        <a:lnSpc>
                          <a:spcPct val="107000"/>
                        </a:lnSpc>
                        <a:spcAft>
                          <a:spcPts val="0"/>
                        </a:spcAft>
                      </a:pPr>
                      <a:r>
                        <a:rPr lang="en-IN" sz="1500" dirty="0" smtClean="0">
                          <a:effectLst/>
                          <a:latin typeface="Times New Roman" pitchFamily="18" charset="0"/>
                          <a:cs typeface="Times New Roman" pitchFamily="18" charset="0"/>
                        </a:rPr>
                        <a:t>Jan</a:t>
                      </a:r>
                      <a:r>
                        <a:rPr lang="en-IN" sz="1500" baseline="0" dirty="0" smtClean="0">
                          <a:effectLst/>
                          <a:latin typeface="Times New Roman" pitchFamily="18" charset="0"/>
                          <a:cs typeface="Times New Roman" pitchFamily="18" charset="0"/>
                        </a:rPr>
                        <a:t> 20</a:t>
                      </a:r>
                      <a:endParaRPr lang="en-IN" sz="1500" dirty="0">
                        <a:effectLst/>
                        <a:latin typeface="Times New Roman" pitchFamily="18" charset="0"/>
                        <a:cs typeface="Times New Roman" pitchFamily="18" charset="0"/>
                      </a:endParaRPr>
                    </a:p>
                    <a:p>
                      <a:pPr algn="ctr">
                        <a:lnSpc>
                          <a:spcPct val="107000"/>
                        </a:lnSpc>
                        <a:spcAft>
                          <a:spcPts val="0"/>
                        </a:spcAft>
                      </a:pPr>
                      <a:r>
                        <a:rPr lang="en-IN" sz="1500" dirty="0">
                          <a:effectLst/>
                          <a:latin typeface="Times New Roman" pitchFamily="18" charset="0"/>
                          <a:cs typeface="Times New Roman" pitchFamily="18" charset="0"/>
                        </a:rPr>
                        <a:t> </a:t>
                      </a:r>
                      <a:endParaRPr lang="en-IN" sz="1500" dirty="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just">
                        <a:lnSpc>
                          <a:spcPct val="107000"/>
                        </a:lnSpc>
                        <a:spcAft>
                          <a:spcPts val="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6">
                        <a:lumMod val="60000"/>
                        <a:lumOff val="40000"/>
                      </a:schemeClr>
                    </a:solidFill>
                  </a:tcPr>
                </a:tc>
                <a:extLst>
                  <a:ext uri="{0D108BD9-81ED-4DB2-BD59-A6C34878D82A}">
                    <a16:rowId xmlns="" xmlns:a16="http://schemas.microsoft.com/office/drawing/2014/main" val="795600564"/>
                  </a:ext>
                </a:extLst>
              </a:tr>
            </a:tbl>
          </a:graphicData>
        </a:graphic>
      </p:graphicFrame>
    </p:spTree>
    <p:extLst>
      <p:ext uri="{BB962C8B-B14F-4D97-AF65-F5344CB8AC3E}">
        <p14:creationId xmlns="" xmlns:p14="http://schemas.microsoft.com/office/powerpoint/2010/main" val="35667004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a:bodyPr>
          <a:lstStyle/>
          <a:p>
            <a:r>
              <a:rPr lang="en-IN" sz="3200" b="1" dirty="0" smtClean="0">
                <a:latin typeface="Times New Roman" pitchFamily="18" charset="0"/>
                <a:cs typeface="Times New Roman" pitchFamily="18" charset="0"/>
              </a:rPr>
              <a:t>Summary</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96752"/>
            <a:ext cx="8229600" cy="4929411"/>
          </a:xfrm>
        </p:spPr>
        <p:txBody>
          <a:bodyPr>
            <a:normAutofit/>
          </a:bodyPr>
          <a:lstStyle/>
          <a:p>
            <a:pPr algn="just"/>
            <a:r>
              <a:rPr lang="en-IN" sz="2500" dirty="0" smtClean="0">
                <a:latin typeface="Times New Roman" pitchFamily="18" charset="0"/>
                <a:cs typeface="Times New Roman" pitchFamily="18" charset="0"/>
              </a:rPr>
              <a:t>The literature survey has been done and from that we have concluded that : due to high yield of oil from seeds </a:t>
            </a:r>
            <a:r>
              <a:rPr lang="en-IN" sz="2500" dirty="0" err="1" smtClean="0">
                <a:latin typeface="Times New Roman" pitchFamily="18" charset="0"/>
                <a:cs typeface="Times New Roman" pitchFamily="18" charset="0"/>
              </a:rPr>
              <a:t>Undi</a:t>
            </a:r>
            <a:r>
              <a:rPr lang="en-IN" sz="2500" dirty="0" smtClean="0">
                <a:latin typeface="Times New Roman" pitchFamily="18" charset="0"/>
                <a:cs typeface="Times New Roman" pitchFamily="18" charset="0"/>
              </a:rPr>
              <a:t> has a promising source of feedstock for making of biodiesel in India.</a:t>
            </a:r>
          </a:p>
          <a:p>
            <a:pPr algn="just"/>
            <a:r>
              <a:rPr lang="en-IN" sz="2500" dirty="0" smtClean="0">
                <a:latin typeface="Times New Roman" pitchFamily="18" charset="0"/>
                <a:cs typeface="Times New Roman" pitchFamily="18" charset="0"/>
              </a:rPr>
              <a:t>The esters obtained clearly indicates that the </a:t>
            </a:r>
            <a:r>
              <a:rPr lang="en-IN" sz="2500" dirty="0" err="1" smtClean="0">
                <a:latin typeface="Times New Roman" pitchFamily="18" charset="0"/>
                <a:cs typeface="Times New Roman" pitchFamily="18" charset="0"/>
              </a:rPr>
              <a:t>Undi</a:t>
            </a:r>
            <a:r>
              <a:rPr lang="en-IN" sz="2500" dirty="0" smtClean="0">
                <a:latin typeface="Times New Roman" pitchFamily="18" charset="0"/>
                <a:cs typeface="Times New Roman" pitchFamily="18" charset="0"/>
              </a:rPr>
              <a:t> plant seeds can be used directly without extraction of oil from seeds for the preparation of (Biodiesel) which will be suitable for use as replacement of diesel without any change in engine.</a:t>
            </a:r>
          </a:p>
          <a:p>
            <a:pPr algn="just"/>
            <a:r>
              <a:rPr lang="en-IN" sz="2500" dirty="0" smtClean="0">
                <a:latin typeface="Times New Roman" pitchFamily="18" charset="0"/>
                <a:cs typeface="Times New Roman" pitchFamily="18" charset="0"/>
              </a:rPr>
              <a:t>Till now we have selected </a:t>
            </a:r>
            <a:r>
              <a:rPr lang="en-IN" sz="2500" dirty="0" err="1" smtClean="0">
                <a:latin typeface="Times New Roman" pitchFamily="18" charset="0"/>
                <a:cs typeface="Times New Roman" pitchFamily="18" charset="0"/>
              </a:rPr>
              <a:t>undi</a:t>
            </a:r>
            <a:r>
              <a:rPr lang="en-IN" sz="2500" dirty="0" smtClean="0">
                <a:latin typeface="Times New Roman" pitchFamily="18" charset="0"/>
                <a:cs typeface="Times New Roman" pitchFamily="18" charset="0"/>
              </a:rPr>
              <a:t> plant for extraction of biodiesel and from that we have found that </a:t>
            </a:r>
            <a:r>
              <a:rPr lang="en-IN" sz="2500" dirty="0" err="1" smtClean="0">
                <a:latin typeface="Times New Roman" pitchFamily="18" charset="0"/>
                <a:cs typeface="Times New Roman" pitchFamily="18" charset="0"/>
              </a:rPr>
              <a:t>undi</a:t>
            </a:r>
            <a:r>
              <a:rPr lang="en-IN" sz="2500" dirty="0" smtClean="0">
                <a:latin typeface="Times New Roman" pitchFamily="18" charset="0"/>
                <a:cs typeface="Times New Roman" pitchFamily="18" charset="0"/>
              </a:rPr>
              <a:t> is suitable to use as fuel in engine.</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latin typeface="Times New Roman" pitchFamily="18" charset="0"/>
                <a:cs typeface="Times New Roman" pitchFamily="18" charset="0"/>
              </a:rPr>
              <a:t>References </a:t>
            </a:r>
          </a:p>
        </p:txBody>
      </p:sp>
      <p:sp>
        <p:nvSpPr>
          <p:cNvPr id="3" name="Content Placeholder 2"/>
          <p:cNvSpPr>
            <a:spLocks noGrp="1"/>
          </p:cNvSpPr>
          <p:nvPr>
            <p:ph idx="1"/>
          </p:nvPr>
        </p:nvSpPr>
        <p:spPr>
          <a:xfrm>
            <a:off x="457200" y="1268760"/>
            <a:ext cx="8229600" cy="4857403"/>
          </a:xfrm>
        </p:spPr>
        <p:txBody>
          <a:bodyPr>
            <a:normAutofit/>
          </a:bodyPr>
          <a:lstStyle/>
          <a:p>
            <a:pPr marL="457200" indent="-457200" algn="just">
              <a:buFont typeface="+mj-lt"/>
              <a:buAutoNum type="arabicPeriod"/>
            </a:pPr>
            <a:r>
              <a:rPr lang="en-IN" sz="2000" dirty="0" err="1" smtClean="0">
                <a:latin typeface="Times New Roman" pitchFamily="18" charset="0"/>
                <a:cs typeface="Times New Roman" pitchFamily="18" charset="0"/>
              </a:rPr>
              <a:t>Harshad.T.Magar</a:t>
            </a:r>
            <a:r>
              <a:rPr lang="en-IN" sz="2000" dirty="0" smtClean="0">
                <a:latin typeface="Times New Roman" pitchFamily="18" charset="0"/>
                <a:cs typeface="Times New Roman" pitchFamily="18" charset="0"/>
              </a:rPr>
              <a:t>, "Experimental Investigation Of </a:t>
            </a:r>
            <a:r>
              <a:rPr lang="en-IN" sz="2000" dirty="0" err="1" smtClean="0">
                <a:latin typeface="Times New Roman" pitchFamily="18" charset="0"/>
                <a:cs typeface="Times New Roman" pitchFamily="18" charset="0"/>
              </a:rPr>
              <a:t>Undi</a:t>
            </a:r>
            <a:r>
              <a:rPr lang="en-IN" sz="2000" dirty="0" smtClean="0">
                <a:latin typeface="Times New Roman" pitchFamily="18" charset="0"/>
                <a:cs typeface="Times New Roman" pitchFamily="18" charset="0"/>
              </a:rPr>
              <a:t> Oil Methyl Ester And Diesel Blends As A Fuel In </a:t>
            </a:r>
            <a:r>
              <a:rPr lang="en-IN" sz="2000" dirty="0" err="1" smtClean="0">
                <a:latin typeface="Times New Roman" pitchFamily="18" charset="0"/>
                <a:cs typeface="Times New Roman" pitchFamily="18" charset="0"/>
              </a:rPr>
              <a:t>vcr</a:t>
            </a:r>
            <a:r>
              <a:rPr lang="en-IN" sz="2000" dirty="0" smtClean="0">
                <a:latin typeface="Times New Roman" pitchFamily="18" charset="0"/>
                <a:cs typeface="Times New Roman" pitchFamily="18" charset="0"/>
              </a:rPr>
              <a:t> Diesel Engine And Development Of Emission Models", International Engineering Research Journal (IERJ) Special Issue 2 Page 4741-4745, 2015, ISSN 2395-1621.</a:t>
            </a:r>
          </a:p>
          <a:p>
            <a:pPr marL="457200" indent="-457200" algn="just">
              <a:buFont typeface="+mj-lt"/>
              <a:buAutoNum type="arabicPeriod"/>
            </a:pPr>
            <a:r>
              <a:rPr lang="en-IN" sz="2000" dirty="0" err="1" smtClean="0">
                <a:latin typeface="Times New Roman" pitchFamily="18" charset="0"/>
                <a:cs typeface="Times New Roman" pitchFamily="18" charset="0"/>
              </a:rPr>
              <a:t>Rahul</a:t>
            </a:r>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Krishnaji</a:t>
            </a:r>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Bawane</a:t>
            </a:r>
            <a:r>
              <a:rPr lang="en-IN" sz="2000" dirty="0" smtClean="0">
                <a:latin typeface="Times New Roman" pitchFamily="18" charset="0"/>
                <a:cs typeface="Times New Roman" pitchFamily="18" charset="0"/>
              </a:rPr>
              <a:t>, "Performance Test of CI Engine </a:t>
            </a:r>
            <a:r>
              <a:rPr lang="en-IN" sz="2000" dirty="0" err="1" smtClean="0">
                <a:latin typeface="Times New Roman" pitchFamily="18" charset="0"/>
                <a:cs typeface="Times New Roman" pitchFamily="18" charset="0"/>
              </a:rPr>
              <a:t>fueled</a:t>
            </a:r>
            <a:r>
              <a:rPr lang="en-IN" sz="2000" dirty="0" smtClean="0">
                <a:latin typeface="Times New Roman" pitchFamily="18" charset="0"/>
                <a:cs typeface="Times New Roman" pitchFamily="18" charset="0"/>
              </a:rPr>
              <a:t> with </a:t>
            </a:r>
            <a:r>
              <a:rPr lang="en-IN" sz="2000" dirty="0" err="1" smtClean="0">
                <a:latin typeface="Times New Roman" pitchFamily="18" charset="0"/>
                <a:cs typeface="Times New Roman" pitchFamily="18" charset="0"/>
              </a:rPr>
              <a:t>Undi</a:t>
            </a:r>
            <a:r>
              <a:rPr lang="en-IN" sz="2000" dirty="0" smtClean="0">
                <a:latin typeface="Times New Roman" pitchFamily="18" charset="0"/>
                <a:cs typeface="Times New Roman" pitchFamily="18" charset="0"/>
              </a:rPr>
              <a:t> Oil Biodiesel under Variation in Blend Proportion, Compression Ratio &amp; Engine Load International Journal of Science", Engineering and Technology Research (IJSETR), Volume 3, Issue 8, August 2014.</a:t>
            </a:r>
          </a:p>
          <a:p>
            <a:pPr marL="457200" indent="-457200" algn="just">
              <a:buFont typeface="+mj-lt"/>
              <a:buAutoNum type="arabicPeriod"/>
            </a:pPr>
            <a:r>
              <a:rPr lang="en-IN" sz="2000" dirty="0" smtClean="0">
                <a:latin typeface="Times New Roman" pitchFamily="18" charset="0"/>
                <a:cs typeface="Times New Roman" pitchFamily="18" charset="0"/>
              </a:rPr>
              <a:t>S. A. </a:t>
            </a:r>
            <a:r>
              <a:rPr lang="en-IN" sz="2000" dirty="0" err="1" smtClean="0">
                <a:latin typeface="Times New Roman" pitchFamily="18" charset="0"/>
                <a:cs typeface="Times New Roman" pitchFamily="18" charset="0"/>
              </a:rPr>
              <a:t>Ransing</a:t>
            </a:r>
            <a:r>
              <a:rPr lang="en-IN" sz="2000" dirty="0" smtClean="0">
                <a:latin typeface="Times New Roman" pitchFamily="18" charset="0"/>
                <a:cs typeface="Times New Roman" pitchFamily="18" charset="0"/>
              </a:rPr>
              <a:t>, " Experimental Study on Diesel Engine Performance Using </a:t>
            </a:r>
            <a:r>
              <a:rPr lang="en-IN" sz="2000" dirty="0" err="1" smtClean="0">
                <a:latin typeface="Times New Roman" pitchFamily="18" charset="0"/>
                <a:cs typeface="Times New Roman" pitchFamily="18" charset="0"/>
              </a:rPr>
              <a:t>Undi</a:t>
            </a:r>
            <a:r>
              <a:rPr lang="en-IN" sz="2000" dirty="0" smtClean="0">
                <a:latin typeface="Times New Roman" pitchFamily="18" charset="0"/>
                <a:cs typeface="Times New Roman" pitchFamily="18" charset="0"/>
              </a:rPr>
              <a:t> Oil Biodiesel and Its Blends", International Engineering Research Journal (IERJ) Special Issue 2 Page 4761-4765, 2015, ISSN 2395-1621.</a:t>
            </a:r>
          </a:p>
          <a:p>
            <a:pPr marL="457200" indent="-457200" algn="just">
              <a:buFont typeface="+mj-lt"/>
              <a:buAutoNum type="arabicPeriod"/>
            </a:pPr>
            <a:r>
              <a:rPr lang="en-IN" sz="2000" dirty="0" smtClean="0">
                <a:latin typeface="Times New Roman" pitchFamily="18" charset="0"/>
                <a:cs typeface="Times New Roman" pitchFamily="18" charset="0"/>
              </a:rPr>
              <a:t>M. Vijay Kumar, "The impacts on combustion, performance and emissions of biodiesel by using additives in direct injection diesel engine", Alexandria Engineering Journal (2018) 57, 509–51. </a:t>
            </a:r>
          </a:p>
          <a:p>
            <a:pPr marL="457200" indent="-457200" algn="just">
              <a:buFont typeface="+mj-lt"/>
              <a:buAutoNum type="arabicPeriod"/>
            </a:pPr>
            <a:endParaRPr lang="en-IN" sz="2000" dirty="0" smtClean="0">
              <a:latin typeface="Times New Roman" pitchFamily="18" charset="0"/>
              <a:cs typeface="Times New Roman" pitchFamily="18" charset="0"/>
            </a:endParaRPr>
          </a:p>
          <a:p>
            <a:pPr marL="457200" indent="-457200" algn="just">
              <a:buFont typeface="+mj-lt"/>
              <a:buAutoNum type="arabicPeriod"/>
            </a:pPr>
            <a:endParaRPr lang="en-IN" sz="2200" dirty="0">
              <a:latin typeface="Times New Roman" pitchFamily="18" charset="0"/>
              <a:cs typeface="Times New Roman" pitchFamily="18" charset="0"/>
            </a:endParaRPr>
          </a:p>
          <a:p>
            <a:pPr>
              <a:buNone/>
            </a:pPr>
            <a:endParaRPr lang="en-IN" sz="2000" dirty="0">
              <a:latin typeface="Times New Roman" pitchFamily="18" charset="0"/>
              <a:cs typeface="Times New Roman" pitchFamily="18" charset="0"/>
            </a:endParaRPr>
          </a:p>
          <a:p>
            <a:pPr>
              <a:buNone/>
            </a:pPr>
            <a:endParaRPr lang="en-IN" sz="2000" dirty="0">
              <a:latin typeface="Times New Roman" pitchFamily="18" charset="0"/>
              <a:cs typeface="Times New Roman" pitchFamily="18" charset="0"/>
            </a:endParaRPr>
          </a:p>
          <a:p>
            <a:pPr>
              <a:buNone/>
            </a:pPr>
            <a:endParaRPr lang="en-IN" sz="2000" dirty="0">
              <a:latin typeface="Times New Roman" pitchFamily="18" charset="0"/>
              <a:cs typeface="Times New Roman" pitchFamily="18" charset="0"/>
            </a:endParaRPr>
          </a:p>
          <a:p>
            <a:pPr>
              <a:buNone/>
            </a:pPr>
            <a:endParaRPr lang="en-IN" sz="2000" dirty="0">
              <a:latin typeface="Times New Roman" pitchFamily="18" charset="0"/>
              <a:cs typeface="Times New Roman" pitchFamily="18" charset="0"/>
            </a:endParaRPr>
          </a:p>
          <a:p>
            <a:pPr>
              <a:buNone/>
            </a:pPr>
            <a:endParaRPr lang="en-IN" sz="2000" dirty="0">
              <a:latin typeface="Times New Roman" pitchFamily="18" charset="0"/>
              <a:cs typeface="Times New Roman" pitchFamily="18" charset="0"/>
            </a:endParaRPr>
          </a:p>
          <a:p>
            <a:pPr marL="514350" indent="-514350">
              <a:buFont typeface="+mj-lt"/>
              <a:buAutoNum type="arabicPeriod"/>
            </a:pPr>
            <a:endParaRPr lang="en-IN"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a:bodyPr>
          <a:lstStyle/>
          <a:p>
            <a:pPr marL="514350" indent="-514350" algn="just">
              <a:buAutoNum type="arabicPeriod" startAt="5"/>
            </a:pPr>
            <a:r>
              <a:rPr lang="en-IN" sz="2000" dirty="0" err="1" smtClean="0">
                <a:latin typeface="Times New Roman" pitchFamily="18" charset="0"/>
                <a:cs typeface="Times New Roman" pitchFamily="18" charset="0"/>
              </a:rPr>
              <a:t>Raahul</a:t>
            </a:r>
            <a:r>
              <a:rPr lang="en-IN" sz="2000" dirty="0" smtClean="0">
                <a:latin typeface="Times New Roman" pitchFamily="18" charset="0"/>
                <a:cs typeface="Times New Roman" pitchFamily="18" charset="0"/>
              </a:rPr>
              <a:t> Krishna, "Experimental Investigation of Emission Characteristics of VCR Engine using </a:t>
            </a:r>
            <a:r>
              <a:rPr lang="en-IN" sz="2000" dirty="0" err="1" smtClean="0">
                <a:latin typeface="Times New Roman" pitchFamily="18" charset="0"/>
                <a:cs typeface="Times New Roman" pitchFamily="18" charset="0"/>
              </a:rPr>
              <a:t>Calophyllum</a:t>
            </a:r>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Inophyllum</a:t>
            </a:r>
            <a:r>
              <a:rPr lang="en-IN" sz="2000" dirty="0" smtClean="0">
                <a:latin typeface="Times New Roman" pitchFamily="18" charset="0"/>
                <a:cs typeface="Times New Roman" pitchFamily="18" charset="0"/>
              </a:rPr>
              <a:t> Bio-Diesel Blends as a Fuel", International Journal on Recent Technologies in Mechanical and Electrical Engineering (IJRMEE) Volume: 2 Issue: 2.</a:t>
            </a:r>
          </a:p>
          <a:p>
            <a:pPr marL="514350" indent="-514350" algn="just">
              <a:buAutoNum type="arabicPeriod" startAt="5"/>
            </a:pPr>
            <a:r>
              <a:rPr lang="en-IN" sz="2000" dirty="0" err="1" smtClean="0">
                <a:latin typeface="Times New Roman" pitchFamily="18" charset="0"/>
                <a:cs typeface="Times New Roman" pitchFamily="18" charset="0"/>
              </a:rPr>
              <a:t>Gaurav</a:t>
            </a:r>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Dwivedi,"Diesel</a:t>
            </a:r>
            <a:r>
              <a:rPr lang="en-IN" sz="2000" dirty="0" smtClean="0">
                <a:latin typeface="Times New Roman" pitchFamily="18" charset="0"/>
                <a:cs typeface="Times New Roman" pitchFamily="18" charset="0"/>
              </a:rPr>
              <a:t> engine performance and emission analysis using biodiesel from various oil sources - Review", J. Mater. Environ. Sci. 4 (4) (2013) 434-447 ISSN : 2028-2508.</a:t>
            </a:r>
          </a:p>
          <a:p>
            <a:pPr marL="514350" indent="-514350" algn="just">
              <a:buAutoNum type="arabicPeriod" startAt="5"/>
            </a:pPr>
            <a:r>
              <a:rPr lang="en-IN" sz="2000" dirty="0" smtClean="0">
                <a:latin typeface="Times New Roman" pitchFamily="18" charset="0"/>
                <a:cs typeface="Times New Roman" pitchFamily="18" charset="0"/>
              </a:rPr>
              <a:t>Wail M. </a:t>
            </a:r>
            <a:r>
              <a:rPr lang="en-IN" sz="2000" dirty="0" err="1" smtClean="0">
                <a:latin typeface="Times New Roman" pitchFamily="18" charset="0"/>
                <a:cs typeface="Times New Roman" pitchFamily="18" charset="0"/>
              </a:rPr>
              <a:t>Adaileh</a:t>
            </a:r>
            <a:r>
              <a:rPr lang="en-IN" sz="2000" dirty="0" smtClean="0">
                <a:latin typeface="Times New Roman" pitchFamily="18" charset="0"/>
                <a:cs typeface="Times New Roman" pitchFamily="18" charset="0"/>
              </a:rPr>
              <a:t> ," Performance of Diesel Engine Fuelled by a Biodiesel Extracted From A Waste Cocking Oil ",Elsevier Ltd, Energy </a:t>
            </a:r>
            <a:r>
              <a:rPr lang="en-IN" sz="2000" dirty="0" err="1" smtClean="0">
                <a:latin typeface="Times New Roman" pitchFamily="18" charset="0"/>
                <a:cs typeface="Times New Roman" pitchFamily="18" charset="0"/>
              </a:rPr>
              <a:t>Procedia</a:t>
            </a:r>
            <a:r>
              <a:rPr lang="en-IN" sz="2000" dirty="0" smtClean="0">
                <a:latin typeface="Times New Roman" pitchFamily="18" charset="0"/>
                <a:cs typeface="Times New Roman" pitchFamily="18" charset="0"/>
              </a:rPr>
              <a:t> 18 ( 2012 ) 1317 – 1334.</a:t>
            </a:r>
          </a:p>
          <a:p>
            <a:pPr marL="514350" indent="-514350" algn="just">
              <a:buAutoNum type="arabicPeriod" startAt="5"/>
            </a:pPr>
            <a:r>
              <a:rPr lang="en-IN" sz="2000" dirty="0" smtClean="0">
                <a:latin typeface="Times New Roman" pitchFamily="18" charset="0"/>
                <a:cs typeface="Times New Roman" pitchFamily="18" charset="0"/>
              </a:rPr>
              <a:t>A. </a:t>
            </a:r>
            <a:r>
              <a:rPr lang="en-IN" sz="2000" dirty="0" err="1" smtClean="0">
                <a:latin typeface="Times New Roman" pitchFamily="18" charset="0"/>
                <a:cs typeface="Times New Roman" pitchFamily="18" charset="0"/>
              </a:rPr>
              <a:t>Tamilvanan</a:t>
            </a:r>
            <a:r>
              <a:rPr lang="en-IN" sz="2000" dirty="0" smtClean="0">
                <a:latin typeface="Times New Roman" pitchFamily="18" charset="0"/>
                <a:cs typeface="Times New Roman" pitchFamily="18" charset="0"/>
              </a:rPr>
              <a:t>, " Effects of </a:t>
            </a:r>
            <a:r>
              <a:rPr lang="en-IN" sz="2000" dirty="0" err="1" smtClean="0">
                <a:latin typeface="Times New Roman" pitchFamily="18" charset="0"/>
                <a:cs typeface="Times New Roman" pitchFamily="18" charset="0"/>
              </a:rPr>
              <a:t>nano</a:t>
            </a:r>
            <a:r>
              <a:rPr lang="en-IN" sz="2000" dirty="0" smtClean="0">
                <a:latin typeface="Times New Roman" pitchFamily="18" charset="0"/>
                <a:cs typeface="Times New Roman" pitchFamily="18" charset="0"/>
              </a:rPr>
              <a:t>-copper additive on performance, combustion and emission characteristics of </a:t>
            </a:r>
            <a:r>
              <a:rPr lang="en-IN" sz="2000" dirty="0" err="1" smtClean="0">
                <a:latin typeface="Times New Roman" pitchFamily="18" charset="0"/>
                <a:cs typeface="Times New Roman" pitchFamily="18" charset="0"/>
              </a:rPr>
              <a:t>Calophyllum</a:t>
            </a:r>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inophyllum</a:t>
            </a:r>
            <a:r>
              <a:rPr lang="en-IN" sz="2000" dirty="0" smtClean="0">
                <a:latin typeface="Times New Roman" pitchFamily="18" charset="0"/>
                <a:cs typeface="Times New Roman" pitchFamily="18" charset="0"/>
              </a:rPr>
              <a:t> biodiesel in CI engine", Journal of Thermal Analysis and </a:t>
            </a:r>
            <a:r>
              <a:rPr lang="en-IN" sz="2000" dirty="0" err="1" smtClean="0">
                <a:latin typeface="Times New Roman" pitchFamily="18" charset="0"/>
                <a:cs typeface="Times New Roman" pitchFamily="18" charset="0"/>
              </a:rPr>
              <a:t>Calorimetry</a:t>
            </a:r>
            <a:r>
              <a:rPr lang="en-IN" sz="2000" dirty="0" smtClean="0">
                <a:latin typeface="Times New Roman" pitchFamily="18" charset="0"/>
                <a:cs typeface="Times New Roman" pitchFamily="18" charset="0"/>
              </a:rPr>
              <a:t>.</a:t>
            </a:r>
          </a:p>
          <a:p>
            <a:pPr marL="514350" indent="-514350" algn="just">
              <a:buAutoNum type="arabicPeriod" startAt="5"/>
            </a:pPr>
            <a:endParaRPr lang="en-IN"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6856" y="980728"/>
            <a:ext cx="8229600" cy="4525963"/>
          </a:xfrm>
        </p:spPr>
        <p:txBody>
          <a:bodyPr/>
          <a:lstStyle/>
          <a:p>
            <a:pPr>
              <a:buNone/>
            </a:pPr>
            <a:r>
              <a:rPr lang="en-IN" dirty="0" smtClean="0">
                <a:latin typeface="Times New Roman" pitchFamily="18" charset="0"/>
                <a:cs typeface="Times New Roman" pitchFamily="18" charset="0"/>
              </a:rPr>
              <a:t>                           </a:t>
            </a:r>
          </a:p>
          <a:p>
            <a:pPr>
              <a:buNone/>
            </a:pPr>
            <a:endParaRPr lang="en-IN"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                              </a:t>
            </a:r>
          </a:p>
          <a:p>
            <a:pPr>
              <a:buNone/>
            </a:pPr>
            <a:r>
              <a:rPr lang="en-IN" dirty="0" smtClean="0">
                <a:latin typeface="Times New Roman" pitchFamily="18" charset="0"/>
                <a:cs typeface="Times New Roman" pitchFamily="18" charset="0"/>
              </a:rPr>
              <a:t>                            </a:t>
            </a:r>
            <a:r>
              <a:rPr lang="en-IN" sz="4200" b="1" dirty="0" smtClean="0">
                <a:solidFill>
                  <a:srgbClr val="FF0000"/>
                </a:solidFill>
                <a:latin typeface="Times New Roman" pitchFamily="18" charset="0"/>
                <a:cs typeface="Times New Roman" pitchFamily="18" charset="0"/>
              </a:rPr>
              <a:t>Thank You </a:t>
            </a:r>
            <a:endParaRPr lang="en-IN" sz="4200" b="1"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fontScale="90000"/>
          </a:bodyPr>
          <a:lstStyle/>
          <a:p>
            <a:r>
              <a:rPr lang="en-IN" dirty="0" smtClean="0"/>
              <a:t/>
            </a:r>
            <a:br>
              <a:rPr lang="en-IN" dirty="0" smtClean="0"/>
            </a:br>
            <a:r>
              <a:rPr lang="en-IN" sz="3600" b="1" dirty="0" smtClean="0">
                <a:latin typeface="Times New Roman" pitchFamily="18" charset="0"/>
                <a:cs typeface="Times New Roman" pitchFamily="18" charset="0"/>
              </a:rPr>
              <a:t>Introduction</a:t>
            </a:r>
            <a:r>
              <a:rPr lang="en-IN" dirty="0"/>
              <a:t/>
            </a:r>
            <a:br>
              <a:rPr lang="en-IN" dirty="0"/>
            </a:br>
            <a:endParaRPr lang="en-IN" dirty="0"/>
          </a:p>
        </p:txBody>
      </p:sp>
      <p:sp>
        <p:nvSpPr>
          <p:cNvPr id="3" name="Content Placeholder 2"/>
          <p:cNvSpPr>
            <a:spLocks noGrp="1"/>
          </p:cNvSpPr>
          <p:nvPr>
            <p:ph idx="1"/>
          </p:nvPr>
        </p:nvSpPr>
        <p:spPr>
          <a:xfrm>
            <a:off x="179512" y="1196752"/>
            <a:ext cx="8784976" cy="5112568"/>
          </a:xfrm>
        </p:spPr>
        <p:txBody>
          <a:bodyPr>
            <a:noAutofit/>
          </a:bodyPr>
          <a:lstStyle/>
          <a:p>
            <a:pPr marL="0" indent="0" algn="just"/>
            <a:r>
              <a:rPr lang="en-US" sz="2500" dirty="0" smtClean="0">
                <a:latin typeface="Times New Roman" pitchFamily="18" charset="0"/>
                <a:cs typeface="Times New Roman" pitchFamily="18" charset="0"/>
              </a:rPr>
              <a:t>  The </a:t>
            </a:r>
            <a:r>
              <a:rPr lang="en-US" sz="2500" dirty="0">
                <a:latin typeface="Times New Roman" pitchFamily="18" charset="0"/>
                <a:cs typeface="Times New Roman" pitchFamily="18" charset="0"/>
              </a:rPr>
              <a:t>availability of energy resource plays a critical role in the </a:t>
            </a:r>
            <a:r>
              <a:rPr lang="en-US" sz="2500" dirty="0" smtClean="0">
                <a:latin typeface="Times New Roman" pitchFamily="18" charset="0"/>
                <a:cs typeface="Times New Roman" pitchFamily="18" charset="0"/>
              </a:rPr>
              <a:t>             progress </a:t>
            </a:r>
            <a:r>
              <a:rPr lang="en-US" sz="2500" dirty="0">
                <a:latin typeface="Times New Roman" pitchFamily="18" charset="0"/>
                <a:cs typeface="Times New Roman" pitchFamily="18" charset="0"/>
              </a:rPr>
              <a:t>of a nation. </a:t>
            </a:r>
            <a:r>
              <a:rPr lang="en-US" sz="2500" dirty="0" smtClean="0">
                <a:latin typeface="Times New Roman" pitchFamily="18" charset="0"/>
                <a:cs typeface="Times New Roman" pitchFamily="18" charset="0"/>
              </a:rPr>
              <a:t>Almost </a:t>
            </a:r>
            <a:r>
              <a:rPr lang="en-US" sz="2500" dirty="0">
                <a:latin typeface="Times New Roman" pitchFamily="18" charset="0"/>
                <a:cs typeface="Times New Roman" pitchFamily="18" charset="0"/>
              </a:rPr>
              <a:t>all the human energy needs are currently met from the fast depleting fossil fuels associated with serious environmental consequences</a:t>
            </a:r>
            <a:r>
              <a:rPr lang="en-US" sz="2500" dirty="0" smtClean="0">
                <a:latin typeface="Times New Roman" pitchFamily="18" charset="0"/>
                <a:cs typeface="Times New Roman" pitchFamily="18" charset="0"/>
              </a:rPr>
              <a:t>.</a:t>
            </a:r>
          </a:p>
          <a:p>
            <a:pPr marL="0" indent="0" algn="just"/>
            <a:r>
              <a:rPr lang="en-IN" sz="2500" dirty="0" smtClean="0">
                <a:latin typeface="Times New Roman" pitchFamily="18" charset="0"/>
                <a:cs typeface="Times New Roman" pitchFamily="18" charset="0"/>
              </a:rPr>
              <a:t>  The rapid increase in the consumption of fossil fuels is resulting    into climate change which is considered as the most important environmental problem of the present century. </a:t>
            </a:r>
          </a:p>
          <a:p>
            <a:pPr marL="0" indent="0" algn="just"/>
            <a:r>
              <a:rPr lang="en-IN" sz="2500" dirty="0" smtClean="0">
                <a:latin typeface="Times New Roman" pitchFamily="18" charset="0"/>
                <a:cs typeface="Times New Roman" pitchFamily="18" charset="0"/>
              </a:rPr>
              <a:t>  The recent studies indicates that the emission of green house gases to the atmosphere have contributed to the increase in the global mean temperature by approximately 0.8 °C during the past century. </a:t>
            </a:r>
            <a:endParaRPr lang="en-IN" sz="25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id="{12B4C70D-AC9F-40FF-98AF-3B3897823125}"/>
              </a:ext>
            </a:extLst>
          </p:cNvPr>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179512" y="476672"/>
            <a:ext cx="8712968" cy="5472608"/>
          </a:xfrm>
        </p:spPr>
      </p:pic>
    </p:spTree>
    <p:extLst>
      <p:ext uri="{BB962C8B-B14F-4D97-AF65-F5344CB8AC3E}">
        <p14:creationId xmlns="" xmlns:p14="http://schemas.microsoft.com/office/powerpoint/2010/main" val="22560951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2723205-9746-4A2D-8C18-19E982B1D146}"/>
              </a:ext>
            </a:extLst>
          </p:cNvPr>
          <p:cNvSpPr>
            <a:spLocks noGrp="1"/>
          </p:cNvSpPr>
          <p:nvPr>
            <p:ph type="title"/>
          </p:nvPr>
        </p:nvSpPr>
        <p:spPr/>
        <p:txBody>
          <a:bodyPr>
            <a:normAutofit/>
          </a:bodyPr>
          <a:lstStyle/>
          <a:p>
            <a:r>
              <a:rPr lang="en-IN" sz="3200" b="1" dirty="0">
                <a:latin typeface="Times New Roman" pitchFamily="18" charset="0"/>
                <a:cs typeface="Times New Roman" pitchFamily="18" charset="0"/>
              </a:rPr>
              <a:t>Alternative fuels</a:t>
            </a:r>
            <a:endParaRPr lang="en-IN" sz="3200"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CA5B0686-7BC9-466B-A957-B9A15D638D6C}"/>
              </a:ext>
            </a:extLst>
          </p:cNvPr>
          <p:cNvSpPr>
            <a:spLocks noGrp="1"/>
          </p:cNvSpPr>
          <p:nvPr>
            <p:ph idx="1"/>
          </p:nvPr>
        </p:nvSpPr>
        <p:spPr/>
        <p:txBody>
          <a:bodyPr>
            <a:normAutofit/>
          </a:bodyPr>
          <a:lstStyle/>
          <a:p>
            <a:pPr algn="just"/>
            <a:r>
              <a:rPr lang="en-IN" sz="2500" dirty="0" smtClean="0">
                <a:latin typeface="Times New Roman" pitchFamily="18" charset="0"/>
                <a:cs typeface="Times New Roman" pitchFamily="18" charset="0"/>
              </a:rPr>
              <a:t>The future of alternative fuels for compression-ignition engine has become imperative due to exhaustion of petroleum products and its major contribution in pollution.</a:t>
            </a:r>
            <a:endParaRPr lang="en-US" sz="2500" dirty="0" smtClean="0">
              <a:latin typeface="Times New Roman" pitchFamily="18" charset="0"/>
              <a:cs typeface="Times New Roman" pitchFamily="18" charset="0"/>
            </a:endParaRPr>
          </a:p>
          <a:p>
            <a:pPr algn="just"/>
            <a:r>
              <a:rPr lang="en-US" sz="2500" dirty="0" smtClean="0">
                <a:latin typeface="Times New Roman" pitchFamily="18" charset="0"/>
                <a:cs typeface="Times New Roman" pitchFamily="18" charset="0"/>
              </a:rPr>
              <a:t>In </a:t>
            </a:r>
            <a:r>
              <a:rPr lang="en-US" sz="2500" dirty="0">
                <a:latin typeface="Times New Roman" pitchFamily="18" charset="0"/>
                <a:cs typeface="Times New Roman" pitchFamily="18" charset="0"/>
              </a:rPr>
              <a:t>the </a:t>
            </a:r>
            <a:r>
              <a:rPr lang="en-US" sz="2500" dirty="0" smtClean="0">
                <a:latin typeface="Times New Roman" pitchFamily="18" charset="0"/>
                <a:cs typeface="Times New Roman" pitchFamily="18" charset="0"/>
              </a:rPr>
              <a:t>future, the demand </a:t>
            </a:r>
            <a:r>
              <a:rPr lang="en-US" sz="2500" dirty="0">
                <a:latin typeface="Times New Roman" pitchFamily="18" charset="0"/>
                <a:cs typeface="Times New Roman" pitchFamily="18" charset="0"/>
              </a:rPr>
              <a:t>for biodiesel may be </a:t>
            </a:r>
            <a:r>
              <a:rPr lang="en-US" sz="2500" dirty="0" smtClean="0">
                <a:latin typeface="Times New Roman" pitchFamily="18" charset="0"/>
                <a:cs typeface="Times New Roman" pitchFamily="18" charset="0"/>
              </a:rPr>
              <a:t>predictable </a:t>
            </a:r>
            <a:r>
              <a:rPr lang="en-US" sz="2500" dirty="0">
                <a:latin typeface="Times New Roman" pitchFamily="18" charset="0"/>
                <a:cs typeface="Times New Roman" pitchFamily="18" charset="0"/>
              </a:rPr>
              <a:t>to increase due to </a:t>
            </a:r>
            <a:r>
              <a:rPr lang="en-US" sz="2500" dirty="0" smtClean="0">
                <a:latin typeface="Times New Roman" pitchFamily="18" charset="0"/>
                <a:cs typeface="Times New Roman" pitchFamily="18" charset="0"/>
              </a:rPr>
              <a:t>fast </a:t>
            </a:r>
            <a:r>
              <a:rPr lang="en-US" sz="2500" dirty="0" err="1" smtClean="0">
                <a:latin typeface="Times New Roman" pitchFamily="18" charset="0"/>
                <a:cs typeface="Times New Roman" pitchFamily="18" charset="0"/>
              </a:rPr>
              <a:t>deplition</a:t>
            </a:r>
            <a:r>
              <a:rPr lang="en-US" sz="2500" dirty="0" smtClean="0">
                <a:latin typeface="Times New Roman" pitchFamily="18" charset="0"/>
                <a:cs typeface="Times New Roman" pitchFamily="18" charset="0"/>
              </a:rPr>
              <a:t> of </a:t>
            </a:r>
            <a:r>
              <a:rPr lang="en-US" sz="2500" dirty="0">
                <a:latin typeface="Times New Roman" pitchFamily="18" charset="0"/>
                <a:cs typeface="Times New Roman" pitchFamily="18" charset="0"/>
              </a:rPr>
              <a:t>fossil fuels and improvement of vehicle </a:t>
            </a:r>
            <a:r>
              <a:rPr lang="en-US" sz="2500" dirty="0" smtClean="0">
                <a:latin typeface="Times New Roman" pitchFamily="18" charset="0"/>
                <a:cs typeface="Times New Roman" pitchFamily="18" charset="0"/>
              </a:rPr>
              <a:t>transportation.</a:t>
            </a:r>
          </a:p>
          <a:p>
            <a:pPr algn="just"/>
            <a:r>
              <a:rPr lang="en-IN" sz="2500" dirty="0" smtClean="0">
                <a:latin typeface="Times New Roman" pitchFamily="18" charset="0"/>
                <a:cs typeface="Times New Roman" pitchFamily="18" charset="0"/>
              </a:rPr>
              <a:t>Alternative fuel may be of three types:</a:t>
            </a:r>
          </a:p>
          <a:p>
            <a:pPr>
              <a:buNone/>
            </a:pPr>
            <a:r>
              <a:rPr lang="en-IN" sz="2500" dirty="0" smtClean="0">
                <a:latin typeface="Times New Roman" pitchFamily="18" charset="0"/>
                <a:cs typeface="Times New Roman" pitchFamily="18" charset="0"/>
              </a:rPr>
              <a:t>         (</a:t>
            </a:r>
            <a:r>
              <a:rPr lang="en-IN" sz="2500" dirty="0" err="1" smtClean="0">
                <a:latin typeface="Times New Roman" pitchFamily="18" charset="0"/>
                <a:cs typeface="Times New Roman" pitchFamily="18" charset="0"/>
              </a:rPr>
              <a:t>i</a:t>
            </a:r>
            <a:r>
              <a:rPr lang="en-IN" sz="2500" dirty="0" smtClean="0">
                <a:latin typeface="Times New Roman" pitchFamily="18" charset="0"/>
                <a:cs typeface="Times New Roman" pitchFamily="18" charset="0"/>
              </a:rPr>
              <a:t>)    Bio Solid fuel from nature (For direct burning). </a:t>
            </a:r>
          </a:p>
          <a:p>
            <a:pPr>
              <a:buNone/>
            </a:pPr>
            <a:r>
              <a:rPr lang="en-IN" sz="2500" dirty="0" smtClean="0">
                <a:latin typeface="Times New Roman" pitchFamily="18" charset="0"/>
                <a:cs typeface="Times New Roman" pitchFamily="18" charset="0"/>
              </a:rPr>
              <a:t>         (ii)   Bio Gaseous fuel.</a:t>
            </a:r>
          </a:p>
          <a:p>
            <a:pPr>
              <a:buNone/>
            </a:pPr>
            <a:r>
              <a:rPr lang="en-IN" sz="2500" dirty="0" smtClean="0">
                <a:latin typeface="Times New Roman" pitchFamily="18" charset="0"/>
                <a:cs typeface="Times New Roman" pitchFamily="18" charset="0"/>
              </a:rPr>
              <a:t>        (iii)   Bio Liquid fuel (Produced specially for C.I engine).</a:t>
            </a:r>
          </a:p>
          <a:p>
            <a:pPr algn="just">
              <a:buNone/>
            </a:pPr>
            <a:endParaRPr lang="en-IN" sz="2500" dirty="0">
              <a:latin typeface="Times New Roman" pitchFamily="18" charset="0"/>
              <a:cs typeface="Times New Roman" pitchFamily="18" charset="0"/>
            </a:endParaRPr>
          </a:p>
        </p:txBody>
      </p:sp>
    </p:spTree>
    <p:extLst>
      <p:ext uri="{BB962C8B-B14F-4D97-AF65-F5344CB8AC3E}">
        <p14:creationId xmlns="" xmlns:p14="http://schemas.microsoft.com/office/powerpoint/2010/main" val="26785169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F1A152-A9C3-4781-A76B-3218573FFD4A}"/>
              </a:ext>
            </a:extLst>
          </p:cNvPr>
          <p:cNvSpPr>
            <a:spLocks noGrp="1"/>
          </p:cNvSpPr>
          <p:nvPr>
            <p:ph type="title"/>
          </p:nvPr>
        </p:nvSpPr>
        <p:spPr/>
        <p:txBody>
          <a:bodyPr>
            <a:normAutofit/>
          </a:bodyPr>
          <a:lstStyle/>
          <a:p>
            <a:r>
              <a:rPr lang="en-IN" sz="3200" b="1" dirty="0" err="1" smtClean="0">
                <a:latin typeface="Times New Roman" pitchFamily="18" charset="0"/>
                <a:cs typeface="Times New Roman" pitchFamily="18" charset="0"/>
              </a:rPr>
              <a:t>Comparision</a:t>
            </a:r>
            <a:r>
              <a:rPr lang="en-IN" sz="3200" b="1" dirty="0" smtClean="0">
                <a:latin typeface="Times New Roman" pitchFamily="18" charset="0"/>
                <a:cs typeface="Times New Roman" pitchFamily="18" charset="0"/>
              </a:rPr>
              <a:t> of diesel &amp; Biodiesel</a:t>
            </a:r>
            <a:endParaRPr lang="en-IN" sz="3200" b="1" dirty="0">
              <a:latin typeface="Times New Roman" pitchFamily="18" charset="0"/>
              <a:cs typeface="Times New Roman" pitchFamily="18" charset="0"/>
            </a:endParaRPr>
          </a:p>
        </p:txBody>
      </p:sp>
      <p:sp>
        <p:nvSpPr>
          <p:cNvPr id="7" name="TextBox 6">
            <a:extLst>
              <a:ext uri="{FF2B5EF4-FFF2-40B4-BE49-F238E27FC236}">
                <a16:creationId xmlns="" xmlns:a16="http://schemas.microsoft.com/office/drawing/2014/main" id="{A3D8121F-1343-4BAE-B104-19C2793B114C}"/>
              </a:ext>
            </a:extLst>
          </p:cNvPr>
          <p:cNvSpPr txBox="1"/>
          <p:nvPr/>
        </p:nvSpPr>
        <p:spPr>
          <a:xfrm>
            <a:off x="827584" y="4414753"/>
            <a:ext cx="7653536" cy="1246495"/>
          </a:xfrm>
          <a:prstGeom prst="rect">
            <a:avLst/>
          </a:prstGeom>
          <a:noFill/>
        </p:spPr>
        <p:txBody>
          <a:bodyPr wrap="square" rtlCol="0">
            <a:spAutoFit/>
          </a:bodyPr>
          <a:lstStyle/>
          <a:p>
            <a:pPr algn="just"/>
            <a:r>
              <a:rPr lang="en-IN" sz="2500" dirty="0">
                <a:latin typeface="Times New Roman" pitchFamily="18" charset="0"/>
                <a:cs typeface="Times New Roman" pitchFamily="18" charset="0"/>
              </a:rPr>
              <a:t>Biodiesel shows very less emission and have same performance </a:t>
            </a:r>
            <a:r>
              <a:rPr lang="en-IN" sz="2500" dirty="0" smtClean="0">
                <a:latin typeface="Times New Roman" pitchFamily="18" charset="0"/>
                <a:cs typeface="Times New Roman" pitchFamily="18" charset="0"/>
              </a:rPr>
              <a:t>characteristics </a:t>
            </a:r>
            <a:r>
              <a:rPr lang="en-IN" sz="2500" dirty="0">
                <a:latin typeface="Times New Roman" pitchFamily="18" charset="0"/>
                <a:cs typeface="Times New Roman" pitchFamily="18" charset="0"/>
              </a:rPr>
              <a:t>as that of diesel when used in engine</a:t>
            </a:r>
          </a:p>
        </p:txBody>
      </p:sp>
      <p:graphicFrame>
        <p:nvGraphicFramePr>
          <p:cNvPr id="6" name="Table 5"/>
          <p:cNvGraphicFramePr>
            <a:graphicFrameLocks noGrp="1"/>
          </p:cNvGraphicFramePr>
          <p:nvPr/>
        </p:nvGraphicFramePr>
        <p:xfrm>
          <a:off x="1187624" y="1268762"/>
          <a:ext cx="6696743" cy="2808309"/>
        </p:xfrm>
        <a:graphic>
          <a:graphicData uri="http://schemas.openxmlformats.org/drawingml/2006/table">
            <a:tbl>
              <a:tblPr firstRow="1" bandRow="1">
                <a:tableStyleId>{5C22544A-7EE6-4342-B048-85BDC9FD1C3A}</a:tableStyleId>
              </a:tblPr>
              <a:tblGrid>
                <a:gridCol w="817038"/>
                <a:gridCol w="2689542"/>
                <a:gridCol w="1515977"/>
                <a:gridCol w="1674186"/>
              </a:tblGrid>
              <a:tr h="401187">
                <a:tc>
                  <a:txBody>
                    <a:bodyPr/>
                    <a:lstStyle/>
                    <a:p>
                      <a:r>
                        <a:rPr lang="en-IN" sz="1800" dirty="0" err="1" smtClean="0">
                          <a:latin typeface="Times New Roman" pitchFamily="18" charset="0"/>
                          <a:cs typeface="Times New Roman" pitchFamily="18" charset="0"/>
                        </a:rPr>
                        <a:t>Sr.No</a:t>
                      </a:r>
                      <a:endParaRPr lang="en-IN" sz="1800" dirty="0">
                        <a:latin typeface="Times New Roman" pitchFamily="18" charset="0"/>
                        <a:cs typeface="Times New Roman" pitchFamily="18" charset="0"/>
                      </a:endParaRPr>
                    </a:p>
                  </a:txBody>
                  <a:tcPr/>
                </a:tc>
                <a:tc>
                  <a:txBody>
                    <a:bodyPr/>
                    <a:lstStyle/>
                    <a:p>
                      <a:pPr algn="ctr"/>
                      <a:r>
                        <a:rPr lang="en-IN" sz="1800" dirty="0" smtClean="0">
                          <a:latin typeface="Times New Roman" pitchFamily="18" charset="0"/>
                          <a:cs typeface="Times New Roman" pitchFamily="18" charset="0"/>
                        </a:rPr>
                        <a:t>Type of emission</a:t>
                      </a:r>
                      <a:endParaRPr lang="en-IN" sz="1800" dirty="0">
                        <a:latin typeface="Times New Roman" pitchFamily="18" charset="0"/>
                        <a:cs typeface="Times New Roman" pitchFamily="18" charset="0"/>
                      </a:endParaRPr>
                    </a:p>
                  </a:txBody>
                  <a:tcPr/>
                </a:tc>
                <a:tc>
                  <a:txBody>
                    <a:bodyPr/>
                    <a:lstStyle/>
                    <a:p>
                      <a:pPr algn="ctr"/>
                      <a:r>
                        <a:rPr lang="en-IN" sz="1800" dirty="0" smtClean="0">
                          <a:latin typeface="Times New Roman" pitchFamily="18" charset="0"/>
                          <a:cs typeface="Times New Roman" pitchFamily="18" charset="0"/>
                        </a:rPr>
                        <a:t>B100</a:t>
                      </a:r>
                      <a:endParaRPr lang="en-IN" sz="1800" dirty="0">
                        <a:latin typeface="Times New Roman" pitchFamily="18" charset="0"/>
                        <a:cs typeface="Times New Roman" pitchFamily="18" charset="0"/>
                      </a:endParaRPr>
                    </a:p>
                  </a:txBody>
                  <a:tcPr/>
                </a:tc>
                <a:tc>
                  <a:txBody>
                    <a:bodyPr/>
                    <a:lstStyle/>
                    <a:p>
                      <a:pPr algn="ctr"/>
                      <a:r>
                        <a:rPr lang="en-IN" sz="1800" dirty="0" smtClean="0">
                          <a:latin typeface="Times New Roman" pitchFamily="18" charset="0"/>
                          <a:cs typeface="Times New Roman" pitchFamily="18" charset="0"/>
                        </a:rPr>
                        <a:t>B20</a:t>
                      </a:r>
                      <a:endParaRPr lang="en-IN" sz="1800" dirty="0">
                        <a:latin typeface="Times New Roman" pitchFamily="18" charset="0"/>
                        <a:cs typeface="Times New Roman" pitchFamily="18" charset="0"/>
                      </a:endParaRPr>
                    </a:p>
                  </a:txBody>
                  <a:tcPr/>
                </a:tc>
              </a:tr>
              <a:tr h="401187">
                <a:tc>
                  <a:txBody>
                    <a:bodyPr/>
                    <a:lstStyle/>
                    <a:p>
                      <a:pPr algn="ctr"/>
                      <a:r>
                        <a:rPr lang="en-IN" dirty="0" smtClean="0"/>
                        <a:t>1</a:t>
                      </a:r>
                      <a:endParaRPr lang="en-IN" dirty="0"/>
                    </a:p>
                  </a:txBody>
                  <a:tcPr/>
                </a:tc>
                <a:tc>
                  <a:txBody>
                    <a:bodyPr/>
                    <a:lstStyle/>
                    <a:p>
                      <a:pPr algn="l"/>
                      <a:r>
                        <a:rPr lang="en-IN" sz="1800" dirty="0" smtClean="0">
                          <a:latin typeface="Times New Roman" pitchFamily="18" charset="0"/>
                          <a:cs typeface="Times New Roman" pitchFamily="18" charset="0"/>
                        </a:rPr>
                        <a:t>Hydrocarbon (HC)</a:t>
                      </a:r>
                    </a:p>
                  </a:txBody>
                  <a:tcPr/>
                </a:tc>
                <a:tc>
                  <a:txBody>
                    <a:bodyPr/>
                    <a:lstStyle/>
                    <a:p>
                      <a:pPr algn="ctr"/>
                      <a:r>
                        <a:rPr lang="en-IN" dirty="0" smtClean="0"/>
                        <a:t>-67%</a:t>
                      </a:r>
                      <a:endParaRPr lang="en-IN" dirty="0"/>
                    </a:p>
                  </a:txBody>
                  <a:tcPr/>
                </a:tc>
                <a:tc>
                  <a:txBody>
                    <a:bodyPr/>
                    <a:lstStyle/>
                    <a:p>
                      <a:pPr algn="ctr"/>
                      <a:r>
                        <a:rPr lang="en-IN" dirty="0" smtClean="0"/>
                        <a:t>-20%</a:t>
                      </a:r>
                      <a:endParaRPr lang="en-IN" dirty="0"/>
                    </a:p>
                  </a:txBody>
                  <a:tcPr/>
                </a:tc>
              </a:tr>
              <a:tr h="401187">
                <a:tc>
                  <a:txBody>
                    <a:bodyPr/>
                    <a:lstStyle/>
                    <a:p>
                      <a:pPr algn="ctr"/>
                      <a:r>
                        <a:rPr lang="en-IN" dirty="0" smtClean="0"/>
                        <a:t>2</a:t>
                      </a:r>
                      <a:endParaRPr lang="en-IN" dirty="0"/>
                    </a:p>
                  </a:txBody>
                  <a:tcPr/>
                </a:tc>
                <a:tc>
                  <a:txBody>
                    <a:bodyPr/>
                    <a:lstStyle/>
                    <a:p>
                      <a:r>
                        <a:rPr lang="en-IN" dirty="0" smtClean="0"/>
                        <a:t>Carbon monoxide (CO)</a:t>
                      </a:r>
                      <a:endParaRPr lang="en-IN" dirty="0"/>
                    </a:p>
                  </a:txBody>
                  <a:tcPr/>
                </a:tc>
                <a:tc>
                  <a:txBody>
                    <a:bodyPr/>
                    <a:lstStyle/>
                    <a:p>
                      <a:pPr algn="ctr"/>
                      <a:r>
                        <a:rPr lang="en-IN" dirty="0" smtClean="0"/>
                        <a:t>-48%</a:t>
                      </a:r>
                      <a:endParaRPr lang="en-IN" dirty="0"/>
                    </a:p>
                  </a:txBody>
                  <a:tcPr/>
                </a:tc>
                <a:tc>
                  <a:txBody>
                    <a:bodyPr/>
                    <a:lstStyle/>
                    <a:p>
                      <a:pPr algn="ctr"/>
                      <a:r>
                        <a:rPr lang="en-IN" dirty="0" smtClean="0"/>
                        <a:t>-12%</a:t>
                      </a:r>
                      <a:endParaRPr lang="en-IN" dirty="0"/>
                    </a:p>
                  </a:txBody>
                  <a:tcPr/>
                </a:tc>
              </a:tr>
              <a:tr h="401187">
                <a:tc>
                  <a:txBody>
                    <a:bodyPr/>
                    <a:lstStyle/>
                    <a:p>
                      <a:pPr algn="ctr"/>
                      <a:r>
                        <a:rPr lang="en-IN" dirty="0" smtClean="0"/>
                        <a:t>3</a:t>
                      </a:r>
                      <a:endParaRPr lang="en-IN" dirty="0"/>
                    </a:p>
                  </a:txBody>
                  <a:tcPr/>
                </a:tc>
                <a:tc>
                  <a:txBody>
                    <a:bodyPr/>
                    <a:lstStyle/>
                    <a:p>
                      <a:r>
                        <a:rPr lang="en-IN" dirty="0" smtClean="0"/>
                        <a:t>Particulate</a:t>
                      </a:r>
                      <a:r>
                        <a:rPr lang="en-IN" baseline="0" dirty="0" smtClean="0"/>
                        <a:t> matter (PM)</a:t>
                      </a:r>
                      <a:endParaRPr lang="en-IN" dirty="0"/>
                    </a:p>
                  </a:txBody>
                  <a:tcPr/>
                </a:tc>
                <a:tc>
                  <a:txBody>
                    <a:bodyPr/>
                    <a:lstStyle/>
                    <a:p>
                      <a:pPr algn="ctr"/>
                      <a:r>
                        <a:rPr lang="en-IN" dirty="0" smtClean="0"/>
                        <a:t>-47</a:t>
                      </a:r>
                      <a:endParaRPr lang="en-IN" dirty="0"/>
                    </a:p>
                  </a:txBody>
                  <a:tcPr/>
                </a:tc>
                <a:tc>
                  <a:txBody>
                    <a:bodyPr/>
                    <a:lstStyle/>
                    <a:p>
                      <a:pPr algn="ctr"/>
                      <a:r>
                        <a:rPr lang="en-IN" dirty="0" smtClean="0"/>
                        <a:t>-2%</a:t>
                      </a:r>
                    </a:p>
                  </a:txBody>
                  <a:tcPr/>
                </a:tc>
              </a:tr>
              <a:tr h="401187">
                <a:tc>
                  <a:txBody>
                    <a:bodyPr/>
                    <a:lstStyle/>
                    <a:p>
                      <a:pPr algn="ctr"/>
                      <a:r>
                        <a:rPr lang="en-IN" dirty="0" smtClean="0"/>
                        <a:t>4</a:t>
                      </a:r>
                      <a:endParaRPr lang="en-IN" dirty="0"/>
                    </a:p>
                  </a:txBody>
                  <a:tcPr/>
                </a:tc>
                <a:tc>
                  <a:txBody>
                    <a:bodyPr/>
                    <a:lstStyle/>
                    <a:p>
                      <a:r>
                        <a:rPr lang="en-IN" dirty="0" err="1" smtClean="0"/>
                        <a:t>NOx</a:t>
                      </a:r>
                      <a:endParaRPr lang="en-IN" dirty="0"/>
                    </a:p>
                  </a:txBody>
                  <a:tcPr/>
                </a:tc>
                <a:tc>
                  <a:txBody>
                    <a:bodyPr/>
                    <a:lstStyle/>
                    <a:p>
                      <a:pPr algn="ctr"/>
                      <a:r>
                        <a:rPr lang="en-IN" dirty="0" smtClean="0"/>
                        <a:t>+10%</a:t>
                      </a:r>
                      <a:endParaRPr lang="en-IN" dirty="0"/>
                    </a:p>
                  </a:txBody>
                  <a:tcPr/>
                </a:tc>
                <a:tc>
                  <a:txBody>
                    <a:bodyPr/>
                    <a:lstStyle/>
                    <a:p>
                      <a:pPr algn="ctr"/>
                      <a:r>
                        <a:rPr lang="en-IN" dirty="0" smtClean="0"/>
                        <a:t>+2%</a:t>
                      </a:r>
                      <a:endParaRPr lang="en-IN" dirty="0"/>
                    </a:p>
                  </a:txBody>
                  <a:tcPr/>
                </a:tc>
              </a:tr>
              <a:tr h="401187">
                <a:tc>
                  <a:txBody>
                    <a:bodyPr/>
                    <a:lstStyle/>
                    <a:p>
                      <a:pPr algn="ctr"/>
                      <a:r>
                        <a:rPr lang="en-IN" dirty="0" smtClean="0"/>
                        <a:t>5</a:t>
                      </a:r>
                      <a:endParaRPr lang="en-IN" dirty="0"/>
                    </a:p>
                  </a:txBody>
                  <a:tcPr/>
                </a:tc>
                <a:tc>
                  <a:txBody>
                    <a:bodyPr/>
                    <a:lstStyle/>
                    <a:p>
                      <a:r>
                        <a:rPr lang="en-IN" dirty="0" smtClean="0"/>
                        <a:t>SO2</a:t>
                      </a:r>
                      <a:endParaRPr lang="en-IN" dirty="0"/>
                    </a:p>
                  </a:txBody>
                  <a:tcPr/>
                </a:tc>
                <a:tc>
                  <a:txBody>
                    <a:bodyPr/>
                    <a:lstStyle/>
                    <a:p>
                      <a:pPr algn="ctr"/>
                      <a:r>
                        <a:rPr lang="en-IN" dirty="0" smtClean="0"/>
                        <a:t>-100%</a:t>
                      </a:r>
                      <a:endParaRPr lang="en-IN" dirty="0"/>
                    </a:p>
                  </a:txBody>
                  <a:tcPr/>
                </a:tc>
                <a:tc>
                  <a:txBody>
                    <a:bodyPr/>
                    <a:lstStyle/>
                    <a:p>
                      <a:pPr algn="ctr"/>
                      <a:r>
                        <a:rPr lang="en-IN" dirty="0" smtClean="0"/>
                        <a:t>-20%</a:t>
                      </a:r>
                      <a:endParaRPr lang="en-IN" dirty="0"/>
                    </a:p>
                  </a:txBody>
                  <a:tcPr/>
                </a:tc>
              </a:tr>
              <a:tr h="401187">
                <a:tc>
                  <a:txBody>
                    <a:bodyPr/>
                    <a:lstStyle/>
                    <a:p>
                      <a:pPr algn="ctr"/>
                      <a:r>
                        <a:rPr lang="en-IN" dirty="0" smtClean="0"/>
                        <a:t>6</a:t>
                      </a:r>
                      <a:endParaRPr lang="en-IN" dirty="0"/>
                    </a:p>
                  </a:txBody>
                  <a:tcPr/>
                </a:tc>
                <a:tc>
                  <a:txBody>
                    <a:bodyPr/>
                    <a:lstStyle/>
                    <a:p>
                      <a:r>
                        <a:rPr lang="en-IN" dirty="0" smtClean="0"/>
                        <a:t>PAH</a:t>
                      </a:r>
                      <a:endParaRPr lang="en-IN" dirty="0"/>
                    </a:p>
                  </a:txBody>
                  <a:tcPr/>
                </a:tc>
                <a:tc>
                  <a:txBody>
                    <a:bodyPr/>
                    <a:lstStyle/>
                    <a:p>
                      <a:pPr algn="ctr"/>
                      <a:r>
                        <a:rPr lang="en-IN" dirty="0" smtClean="0"/>
                        <a:t>-80%</a:t>
                      </a:r>
                      <a:endParaRPr lang="en-IN" dirty="0"/>
                    </a:p>
                  </a:txBody>
                  <a:tcPr/>
                </a:tc>
                <a:tc>
                  <a:txBody>
                    <a:bodyPr/>
                    <a:lstStyle/>
                    <a:p>
                      <a:pPr algn="ctr"/>
                      <a:r>
                        <a:rPr lang="en-IN" dirty="0" smtClean="0"/>
                        <a:t>-13%</a:t>
                      </a:r>
                      <a:endParaRPr lang="en-IN" dirty="0"/>
                    </a:p>
                  </a:txBody>
                  <a:tcPr/>
                </a:tc>
              </a:tr>
            </a:tbl>
          </a:graphicData>
        </a:graphic>
      </p:graphicFrame>
    </p:spTree>
    <p:extLst>
      <p:ext uri="{BB962C8B-B14F-4D97-AF65-F5344CB8AC3E}">
        <p14:creationId xmlns="" xmlns:p14="http://schemas.microsoft.com/office/powerpoint/2010/main" val="15435481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normAutofit/>
          </a:bodyPr>
          <a:lstStyle/>
          <a:p>
            <a:r>
              <a:rPr lang="en-IN" sz="3200" b="1" dirty="0">
                <a:latin typeface="Times New Roman" pitchFamily="18" charset="0"/>
                <a:cs typeface="Times New Roman" pitchFamily="18" charset="0"/>
              </a:rPr>
              <a:t>Objectives</a:t>
            </a:r>
          </a:p>
        </p:txBody>
      </p:sp>
      <p:sp>
        <p:nvSpPr>
          <p:cNvPr id="3" name="Content Placeholder 2"/>
          <p:cNvSpPr>
            <a:spLocks noGrp="1"/>
          </p:cNvSpPr>
          <p:nvPr>
            <p:ph idx="1"/>
          </p:nvPr>
        </p:nvSpPr>
        <p:spPr>
          <a:xfrm>
            <a:off x="323528" y="1124744"/>
            <a:ext cx="8229600" cy="5328592"/>
          </a:xfrm>
        </p:spPr>
        <p:txBody>
          <a:bodyPr>
            <a:normAutofit/>
          </a:bodyPr>
          <a:lstStyle/>
          <a:p>
            <a:pPr marL="514350" indent="-514350" algn="just">
              <a:buFont typeface="+mj-lt"/>
              <a:buAutoNum type="arabicPeriod"/>
            </a:pPr>
            <a:r>
              <a:rPr lang="en-US" sz="2500" dirty="0" smtClean="0">
                <a:latin typeface="Times New Roman" pitchFamily="18" charset="0"/>
                <a:cs typeface="Times New Roman" pitchFamily="18" charset="0"/>
              </a:rPr>
              <a:t>To obtain different engine performance parameters for the various blends of biodiesel. </a:t>
            </a:r>
          </a:p>
          <a:p>
            <a:pPr marL="514350" indent="-514350" algn="just">
              <a:buFont typeface="+mj-lt"/>
              <a:buAutoNum type="arabicPeriod"/>
            </a:pPr>
            <a:r>
              <a:rPr lang="en-US" sz="2500" dirty="0" smtClean="0">
                <a:latin typeface="Times New Roman" pitchFamily="18" charset="0"/>
                <a:cs typeface="Times New Roman" pitchFamily="18" charset="0"/>
              </a:rPr>
              <a:t>To compare engine performance with pure </a:t>
            </a:r>
            <a:r>
              <a:rPr lang="en-US" sz="2500" dirty="0" smtClean="0">
                <a:latin typeface="Times New Roman" pitchFamily="18" charset="0"/>
                <a:cs typeface="Times New Roman" pitchFamily="18" charset="0"/>
              </a:rPr>
              <a:t>diesel </a:t>
            </a:r>
            <a:r>
              <a:rPr lang="en-US" sz="2500" dirty="0" smtClean="0">
                <a:latin typeface="Times New Roman" pitchFamily="18" charset="0"/>
                <a:cs typeface="Times New Roman" pitchFamily="18" charset="0"/>
              </a:rPr>
              <a:t>and blended </a:t>
            </a:r>
            <a:r>
              <a:rPr lang="en-US" sz="2500" dirty="0" smtClean="0">
                <a:latin typeface="Times New Roman" pitchFamily="18" charset="0"/>
                <a:cs typeface="Times New Roman" pitchFamily="18" charset="0"/>
              </a:rPr>
              <a:t>biodiesel(B6,B12,B18,B24,B30,B36) . </a:t>
            </a:r>
            <a:endParaRPr lang="en-US" sz="2500" dirty="0" smtClean="0">
              <a:latin typeface="Times New Roman" pitchFamily="18" charset="0"/>
              <a:cs typeface="Times New Roman" pitchFamily="18" charset="0"/>
            </a:endParaRPr>
          </a:p>
          <a:p>
            <a:pPr marL="514350" indent="-514350" algn="just">
              <a:buFont typeface="+mj-lt"/>
              <a:buAutoNum type="arabicPeriod"/>
            </a:pPr>
            <a:r>
              <a:rPr lang="en-US" sz="2500" dirty="0" smtClean="0">
                <a:latin typeface="Times New Roman" pitchFamily="18" charset="0"/>
                <a:cs typeface="Times New Roman" pitchFamily="18" charset="0"/>
              </a:rPr>
              <a:t>To obtain blend with nominal emission parameter at same       compression ratio.</a:t>
            </a:r>
            <a:endParaRPr lang="en-IN" sz="2500" dirty="0">
              <a:latin typeface="Times New Roman" pitchFamily="18" charset="0"/>
              <a:cs typeface="Times New Roman" pitchFamily="18" charset="0"/>
            </a:endParaRPr>
          </a:p>
          <a:p>
            <a:pPr>
              <a:buNone/>
            </a:pPr>
            <a:endParaRPr lang="en-IN"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latin typeface="Times New Roman" pitchFamily="18" charset="0"/>
                <a:cs typeface="Times New Roman" pitchFamily="18" charset="0"/>
              </a:rPr>
              <a:t>Scope of project</a:t>
            </a:r>
          </a:p>
        </p:txBody>
      </p:sp>
      <p:pic>
        <p:nvPicPr>
          <p:cNvPr id="4" name="Content Placeholder 3" descr="quote-the-use-of-plant-oil-as-fuel-may-seem-insignificant-today-but-such-products-can-in-time-rudolf-diesel-59-49-87.jpg"/>
          <p:cNvPicPr>
            <a:picLocks noGrp="1" noChangeAspect="1"/>
          </p:cNvPicPr>
          <p:nvPr>
            <p:ph idx="1"/>
          </p:nvPr>
        </p:nvPicPr>
        <p:blipFill>
          <a:blip r:embed="rId2" cstate="print"/>
          <a:stretch>
            <a:fillRect/>
          </a:stretch>
        </p:blipFill>
        <p:spPr>
          <a:xfrm>
            <a:off x="539552" y="1628801"/>
            <a:ext cx="7992888" cy="4170758"/>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764704"/>
            <a:ext cx="8229600" cy="5688632"/>
          </a:xfrm>
        </p:spPr>
        <p:txBody>
          <a:bodyPr>
            <a:noAutofit/>
          </a:bodyPr>
          <a:lstStyle/>
          <a:p>
            <a:pPr marL="514350" indent="-514350">
              <a:buSzPct val="100000"/>
              <a:buFont typeface="+mj-lt"/>
              <a:buAutoNum type="arabicPeriod"/>
            </a:pPr>
            <a:r>
              <a:rPr lang="en-IN" sz="2500" dirty="0">
                <a:latin typeface="Times New Roman" pitchFamily="18" charset="0"/>
                <a:cs typeface="Times New Roman" pitchFamily="18" charset="0"/>
              </a:rPr>
              <a:t>Biodiesel will prove to be an alternative for fossil fuels and will reduce the current demand of </a:t>
            </a:r>
            <a:r>
              <a:rPr lang="en-IN" sz="2500" dirty="0" smtClean="0">
                <a:latin typeface="Times New Roman" pitchFamily="18" charset="0"/>
                <a:cs typeface="Times New Roman" pitchFamily="18" charset="0"/>
              </a:rPr>
              <a:t>diesel.</a:t>
            </a:r>
            <a:endParaRPr lang="en-IN" sz="2500" dirty="0">
              <a:latin typeface="Times New Roman" pitchFamily="18" charset="0"/>
              <a:cs typeface="Times New Roman" pitchFamily="18" charset="0"/>
            </a:endParaRPr>
          </a:p>
          <a:p>
            <a:pPr marL="514350" indent="-514350">
              <a:buSzPct val="100000"/>
              <a:buFont typeface="+mj-lt"/>
              <a:buAutoNum type="arabicPeriod"/>
            </a:pPr>
            <a:r>
              <a:rPr lang="en-IN" sz="2500" dirty="0">
                <a:latin typeface="Times New Roman" pitchFamily="18" charset="0"/>
                <a:cs typeface="Times New Roman" pitchFamily="18" charset="0"/>
              </a:rPr>
              <a:t>This will open new employment opportunities to people in rural areas.</a:t>
            </a:r>
          </a:p>
          <a:p>
            <a:pPr marL="514350" indent="-514350">
              <a:buSzPct val="100000"/>
              <a:buFont typeface="+mj-lt"/>
              <a:buAutoNum type="arabicPeriod"/>
            </a:pPr>
            <a:r>
              <a:rPr lang="en-IN" sz="2500" dirty="0" smtClean="0">
                <a:latin typeface="Times New Roman" pitchFamily="18" charset="0"/>
                <a:cs typeface="Times New Roman" pitchFamily="18" charset="0"/>
              </a:rPr>
              <a:t>Biodiesel will reduce environmental pollution.</a:t>
            </a:r>
            <a:endParaRPr lang="en-IN" sz="2500" dirty="0">
              <a:latin typeface="Times New Roman" pitchFamily="18" charset="0"/>
              <a:cs typeface="Times New Roman" pitchFamily="18" charset="0"/>
            </a:endParaRPr>
          </a:p>
          <a:p>
            <a:pPr marL="514350" indent="-514350">
              <a:buSzPct val="100000"/>
              <a:buFont typeface="+mj-lt"/>
              <a:buAutoNum type="arabicPeriod"/>
            </a:pPr>
            <a:r>
              <a:rPr lang="en-IN" sz="2500" dirty="0">
                <a:latin typeface="Times New Roman" pitchFamily="18" charset="0"/>
                <a:cs typeface="Times New Roman" pitchFamily="18" charset="0"/>
              </a:rPr>
              <a:t>New </a:t>
            </a:r>
            <a:r>
              <a:rPr lang="en-IN" sz="2500" dirty="0" smtClean="0">
                <a:latin typeface="Times New Roman" pitchFamily="18" charset="0"/>
                <a:cs typeface="Times New Roman" pitchFamily="18" charset="0"/>
              </a:rPr>
              <a:t>refineries </a:t>
            </a:r>
            <a:r>
              <a:rPr lang="en-IN" sz="2500" dirty="0">
                <a:latin typeface="Times New Roman" pitchFamily="18" charset="0"/>
                <a:cs typeface="Times New Roman" pitchFamily="18" charset="0"/>
              </a:rPr>
              <a:t>can be set up providing new employment opportunities to the peoples.</a:t>
            </a:r>
          </a:p>
          <a:p>
            <a:pPr marL="514350" indent="-514350">
              <a:buSzPct val="100000"/>
              <a:buFont typeface="+mj-lt"/>
              <a:buAutoNum type="arabicPeriod"/>
            </a:pPr>
            <a:r>
              <a:rPr lang="en-IN" sz="2500" dirty="0" smtClean="0">
                <a:latin typeface="Times New Roman" pitchFamily="18" charset="0"/>
                <a:cs typeface="Times New Roman" pitchFamily="18" charset="0"/>
              </a:rPr>
              <a:t>Intercrops </a:t>
            </a:r>
            <a:r>
              <a:rPr lang="en-IN" sz="2500" dirty="0">
                <a:latin typeface="Times New Roman" pitchFamily="18" charset="0"/>
                <a:cs typeface="Times New Roman" pitchFamily="18" charset="0"/>
              </a:rPr>
              <a:t>system can be implemented for earning more profit via farming.</a:t>
            </a:r>
          </a:p>
          <a:p>
            <a:pPr marL="514350" indent="-514350">
              <a:buSzPct val="100000"/>
              <a:buFont typeface="+mj-lt"/>
              <a:buAutoNum type="arabicPeriod"/>
            </a:pPr>
            <a:r>
              <a:rPr lang="en-IN" sz="2500" dirty="0">
                <a:latin typeface="Times New Roman" pitchFamily="18" charset="0"/>
                <a:cs typeface="Times New Roman" pitchFamily="18" charset="0"/>
              </a:rPr>
              <a:t>Diesel import can be reduced indirectly affecting the economy.</a:t>
            </a:r>
          </a:p>
          <a:p>
            <a:pPr marL="514350" indent="-514350">
              <a:buSzPct val="100000"/>
              <a:buFont typeface="+mj-lt"/>
              <a:buAutoNum type="arabicPeriod"/>
            </a:pPr>
            <a:r>
              <a:rPr lang="en-IN" sz="2500" dirty="0">
                <a:latin typeface="Times New Roman" pitchFamily="18" charset="0"/>
                <a:cs typeface="Times New Roman" pitchFamily="18" charset="0"/>
              </a:rPr>
              <a:t>This will affect the national economy in profitable manner.</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976</TotalTime>
  <Words>2066</Words>
  <Application>Microsoft Office PowerPoint</Application>
  <PresentationFormat>On-screen Show (4:3)</PresentationFormat>
  <Paragraphs>263</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S. G. R. education FOUNDATION’S G.H. RAISONI COLLEGE  OF ENGINEERING AND MANAGEMENT, chas,  AHMEDNAGAR </vt:lpstr>
      <vt:lpstr>Contents </vt:lpstr>
      <vt:lpstr> Introduction </vt:lpstr>
      <vt:lpstr>Slide 4</vt:lpstr>
      <vt:lpstr>Alternative fuels</vt:lpstr>
      <vt:lpstr>Comparision of diesel &amp; Biodiesel</vt:lpstr>
      <vt:lpstr>Objectives</vt:lpstr>
      <vt:lpstr>Scope of project</vt:lpstr>
      <vt:lpstr>Slide 9</vt:lpstr>
      <vt:lpstr>Literature Review</vt:lpstr>
      <vt:lpstr>Slide 11</vt:lpstr>
      <vt:lpstr>Slide 12</vt:lpstr>
      <vt:lpstr>Slide 13</vt:lpstr>
      <vt:lpstr>Methodology </vt:lpstr>
      <vt:lpstr>Blending (Phase II) </vt:lpstr>
      <vt:lpstr>Proportion </vt:lpstr>
      <vt:lpstr>Slide 17</vt:lpstr>
      <vt:lpstr>BLEND REPORTS </vt:lpstr>
      <vt:lpstr>Slide 19</vt:lpstr>
      <vt:lpstr>Proposed tests </vt:lpstr>
      <vt:lpstr>Proposed setup layout </vt:lpstr>
      <vt:lpstr>Scheme of Implementation </vt:lpstr>
      <vt:lpstr>Summary</vt:lpstr>
      <vt:lpstr>References </vt:lpstr>
      <vt:lpstr>Slide 25</vt:lpstr>
      <vt:lpstr>Slide 26</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 lap</dc:creator>
  <cp:lastModifiedBy>hp lap</cp:lastModifiedBy>
  <cp:revision>113</cp:revision>
  <dcterms:created xsi:type="dcterms:W3CDTF">2019-09-25T05:53:48Z</dcterms:created>
  <dcterms:modified xsi:type="dcterms:W3CDTF">2020-09-23T07:23:33Z</dcterms:modified>
</cp:coreProperties>
</file>