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56" r:id="rId3"/>
    <p:sldId id="261" r:id="rId4"/>
    <p:sldId id="258" r:id="rId5"/>
    <p:sldId id="259" r:id="rId6"/>
    <p:sldId id="262" r:id="rId7"/>
    <p:sldId id="265" r:id="rId8"/>
    <p:sldId id="263" r:id="rId9"/>
    <p:sldId id="266" r:id="rId10"/>
    <p:sldId id="268" r:id="rId11"/>
    <p:sldId id="276" r:id="rId12"/>
    <p:sldId id="274" r:id="rId13"/>
    <p:sldId id="271" r:id="rId14"/>
    <p:sldId id="275" r:id="rId15"/>
    <p:sldId id="272" r:id="rId16"/>
    <p:sldId id="273"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D9A5D5-0A7E-4205-B25F-7DC46F84DB7D}">
          <p14:sldIdLst>
            <p14:sldId id="278"/>
            <p14:sldId id="256"/>
            <p14:sldId id="261"/>
            <p14:sldId id="258"/>
            <p14:sldId id="259"/>
          </p14:sldIdLst>
        </p14:section>
        <p14:section name="Untitled Section" id="{2911AAEE-E86D-4ED0-86E1-91A5DD5FBC0F}">
          <p14:sldIdLst>
            <p14:sldId id="262"/>
            <p14:sldId id="265"/>
            <p14:sldId id="263"/>
            <p14:sldId id="266"/>
            <p14:sldId id="268"/>
            <p14:sldId id="276"/>
            <p14:sldId id="274"/>
            <p14:sldId id="271"/>
            <p14:sldId id="275"/>
            <p14:sldId id="272"/>
            <p14:sldId id="273"/>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19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A1E3-CE68-4CE7-A686-EA835E5C6FB4}" type="datetimeFigureOut">
              <a:rPr lang="en-IN" smtClean="0"/>
              <a:t>20-11-2019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8E21F-FE3B-469D-88E5-79D0BBA3263D}" type="slidenum">
              <a:rPr lang="en-IN" smtClean="0"/>
              <a:t>‹#›</a:t>
            </a:fld>
            <a:endParaRPr lang="en-IN"/>
          </a:p>
        </p:txBody>
      </p:sp>
    </p:spTree>
    <p:extLst>
      <p:ext uri="{BB962C8B-B14F-4D97-AF65-F5344CB8AC3E}">
        <p14:creationId xmlns:p14="http://schemas.microsoft.com/office/powerpoint/2010/main" val="366882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7</a:t>
            </a:fld>
            <a:endParaRPr lang="en-IN"/>
          </a:p>
        </p:txBody>
      </p:sp>
    </p:spTree>
    <p:extLst>
      <p:ext uri="{BB962C8B-B14F-4D97-AF65-F5344CB8AC3E}">
        <p14:creationId xmlns:p14="http://schemas.microsoft.com/office/powerpoint/2010/main" val="1981879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16</a:t>
            </a:fld>
            <a:endParaRPr lang="en-IN"/>
          </a:p>
        </p:txBody>
      </p:sp>
    </p:spTree>
    <p:extLst>
      <p:ext uri="{BB962C8B-B14F-4D97-AF65-F5344CB8AC3E}">
        <p14:creationId xmlns:p14="http://schemas.microsoft.com/office/powerpoint/2010/main" val="372297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17</a:t>
            </a:fld>
            <a:endParaRPr lang="en-IN"/>
          </a:p>
        </p:txBody>
      </p:sp>
    </p:spTree>
    <p:extLst>
      <p:ext uri="{BB962C8B-B14F-4D97-AF65-F5344CB8AC3E}">
        <p14:creationId xmlns:p14="http://schemas.microsoft.com/office/powerpoint/2010/main" val="102006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8</a:t>
            </a:fld>
            <a:endParaRPr lang="en-IN"/>
          </a:p>
        </p:txBody>
      </p:sp>
    </p:spTree>
    <p:extLst>
      <p:ext uri="{BB962C8B-B14F-4D97-AF65-F5344CB8AC3E}">
        <p14:creationId xmlns:p14="http://schemas.microsoft.com/office/powerpoint/2010/main" val="190576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9</a:t>
            </a:fld>
            <a:endParaRPr lang="en-IN"/>
          </a:p>
        </p:txBody>
      </p:sp>
    </p:spTree>
    <p:extLst>
      <p:ext uri="{BB962C8B-B14F-4D97-AF65-F5344CB8AC3E}">
        <p14:creationId xmlns:p14="http://schemas.microsoft.com/office/powerpoint/2010/main" val="101270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10</a:t>
            </a:fld>
            <a:endParaRPr lang="en-IN"/>
          </a:p>
        </p:txBody>
      </p:sp>
    </p:spTree>
    <p:extLst>
      <p:ext uri="{BB962C8B-B14F-4D97-AF65-F5344CB8AC3E}">
        <p14:creationId xmlns:p14="http://schemas.microsoft.com/office/powerpoint/2010/main" val="363806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11</a:t>
            </a:fld>
            <a:endParaRPr lang="en-IN"/>
          </a:p>
        </p:txBody>
      </p:sp>
    </p:spTree>
    <p:extLst>
      <p:ext uri="{BB962C8B-B14F-4D97-AF65-F5344CB8AC3E}">
        <p14:creationId xmlns:p14="http://schemas.microsoft.com/office/powerpoint/2010/main" val="78495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12</a:t>
            </a:fld>
            <a:endParaRPr lang="en-IN"/>
          </a:p>
        </p:txBody>
      </p:sp>
    </p:spTree>
    <p:extLst>
      <p:ext uri="{BB962C8B-B14F-4D97-AF65-F5344CB8AC3E}">
        <p14:creationId xmlns:p14="http://schemas.microsoft.com/office/powerpoint/2010/main" val="164270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13</a:t>
            </a:fld>
            <a:endParaRPr lang="en-IN"/>
          </a:p>
        </p:txBody>
      </p:sp>
    </p:spTree>
    <p:extLst>
      <p:ext uri="{BB962C8B-B14F-4D97-AF65-F5344CB8AC3E}">
        <p14:creationId xmlns:p14="http://schemas.microsoft.com/office/powerpoint/2010/main" val="47969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14</a:t>
            </a:fld>
            <a:endParaRPr lang="en-IN"/>
          </a:p>
        </p:txBody>
      </p:sp>
    </p:spTree>
    <p:extLst>
      <p:ext uri="{BB962C8B-B14F-4D97-AF65-F5344CB8AC3E}">
        <p14:creationId xmlns:p14="http://schemas.microsoft.com/office/powerpoint/2010/main" val="377629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E21F-FE3B-469D-88E5-79D0BBA3263D}" type="slidenum">
              <a:rPr lang="en-IN" smtClean="0"/>
              <a:t>15</a:t>
            </a:fld>
            <a:endParaRPr lang="en-IN"/>
          </a:p>
        </p:txBody>
      </p:sp>
    </p:spTree>
    <p:extLst>
      <p:ext uri="{BB962C8B-B14F-4D97-AF65-F5344CB8AC3E}">
        <p14:creationId xmlns:p14="http://schemas.microsoft.com/office/powerpoint/2010/main" val="32423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7346-7739-4F99-BAB8-51EAB609B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7D1F0-E8DB-4C45-B291-14D59329A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0779B8-F45B-4D36-8074-D4E637127248}"/>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06699881-C927-4509-BB67-D846C4020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FD2BD-B6CC-435C-AC2B-82B40C221805}"/>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132980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7240-F068-41AC-B56D-C749FF38C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DBE924-0486-437E-9964-95029DA5E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5F2C4-68B6-4310-A6A5-58A2B6B66D33}"/>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F7E3B91C-0208-4F2F-9298-B12D110F5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3DDC3-C303-44D8-B280-4D804CA471BB}"/>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272660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C9003-824D-4583-A6C1-15C89FEAE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1885F-F2D4-4B57-A9C5-192546DD2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E25D0-1E1C-4763-8544-5011A1B37541}"/>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A10B59A7-D85B-40B8-856C-AD419E063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A551A-6FC5-4859-817D-2E19D60FB2C2}"/>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342760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7E2D-7F49-4D67-BC5D-D17A58D1B7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3D0E70-A777-4F80-BD95-6F3EC37ECD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26A8A-4496-4B24-978E-07E3CE91BFD5}"/>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4C31D3AB-DC64-42EC-9720-5B4489B76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D698C-36E7-47CD-A172-B3A080933A94}"/>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225320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A1AE-7A50-4EA2-884A-7F35DD1EF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FAE870-734D-473A-BBFE-336180881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8BC5B-08D6-4F29-89EF-850C813B3841}"/>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D1DD2738-FF35-4781-A1AC-52EAA36FE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30BF8-95EC-4660-99D9-EB8ECC4644DA}"/>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151467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3302-F3C6-452C-9761-5F3D39EBC2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D4B51-C561-4309-A536-3E247E4FA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7C771A-D171-4042-90F2-6481C1C0DF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62D5C0-395C-42C5-9314-2748FD1A1262}"/>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6" name="Footer Placeholder 5">
            <a:extLst>
              <a:ext uri="{FF2B5EF4-FFF2-40B4-BE49-F238E27FC236}">
                <a16:creationId xmlns:a16="http://schemas.microsoft.com/office/drawing/2014/main" id="{C167C224-B985-44BC-8703-5E8D0A815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3E978-0EAA-465E-B091-2731F2DB955B}"/>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92068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1292-7483-41AE-92A2-BA430BB7F7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80719E-F3C0-4F9A-9515-39EB47F84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DD51C-EABA-47FC-94A4-53297DF434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829FE1-EBE7-4E6C-8872-26DE2470A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D7ED4-8A92-46CB-9C8D-454F7217DC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4244D-B508-4326-9419-44324F092B16}"/>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8" name="Footer Placeholder 7">
            <a:extLst>
              <a:ext uri="{FF2B5EF4-FFF2-40B4-BE49-F238E27FC236}">
                <a16:creationId xmlns:a16="http://schemas.microsoft.com/office/drawing/2014/main" id="{48220103-9F94-4494-B821-DE99970ACE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94650-1FF2-4A72-8CCC-35D7015CB847}"/>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284263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C91E-7B34-4620-B38F-12D0DFE3C1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A223D7-48CE-4DE4-AD9A-2EA476B8DEC0}"/>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4" name="Footer Placeholder 3">
            <a:extLst>
              <a:ext uri="{FF2B5EF4-FFF2-40B4-BE49-F238E27FC236}">
                <a16:creationId xmlns:a16="http://schemas.microsoft.com/office/drawing/2014/main" id="{4C79F363-4E80-409C-9C07-DC65CCB17E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0480FE-4317-47FC-985E-87BB07F0AF30}"/>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46611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851BB-E91B-44C0-98F2-32CAF5BEC3A7}"/>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3" name="Footer Placeholder 2">
            <a:extLst>
              <a:ext uri="{FF2B5EF4-FFF2-40B4-BE49-F238E27FC236}">
                <a16:creationId xmlns:a16="http://schemas.microsoft.com/office/drawing/2014/main" id="{21058F20-0690-438E-B990-8F7992D8CD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F5211B-2EAA-45A2-B56A-5E8E218E65E7}"/>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33131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538C-DB39-4E2D-AEC1-1AEDA989B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E2E6F-6C84-471F-B25C-1E145E571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11C812-5B86-4805-A44C-AF25F8B25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5CB28-9585-4D33-B45E-F2C1D5EED8D8}"/>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6" name="Footer Placeholder 5">
            <a:extLst>
              <a:ext uri="{FF2B5EF4-FFF2-40B4-BE49-F238E27FC236}">
                <a16:creationId xmlns:a16="http://schemas.microsoft.com/office/drawing/2014/main" id="{E367FF1F-92BC-457E-83D3-C20E977AA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BE424-6800-48B9-9E80-9FECE118A478}"/>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222593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89DF-9ED7-471F-8221-C0CB9ACC9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5A9CB9-15D5-4DE9-AB30-D119A6DA5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5E51D-3AC4-4798-BD0C-D4BF3B7B8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9F27D-3160-4D7E-886C-8AC15BC31B85}"/>
              </a:ext>
            </a:extLst>
          </p:cNvPr>
          <p:cNvSpPr>
            <a:spLocks noGrp="1"/>
          </p:cNvSpPr>
          <p:nvPr>
            <p:ph type="dt" sz="half" idx="10"/>
          </p:nvPr>
        </p:nvSpPr>
        <p:spPr/>
        <p:txBody>
          <a:bodyPr/>
          <a:lstStyle/>
          <a:p>
            <a:fld id="{2892A2A9-8233-4165-B6AB-A305A2A1EE1D}" type="datetimeFigureOut">
              <a:rPr lang="en-IN" smtClean="0"/>
              <a:t>20-11-2019</a:t>
            </a:fld>
            <a:endParaRPr lang="en-IN"/>
          </a:p>
        </p:txBody>
      </p:sp>
      <p:sp>
        <p:nvSpPr>
          <p:cNvPr id="6" name="Footer Placeholder 5">
            <a:extLst>
              <a:ext uri="{FF2B5EF4-FFF2-40B4-BE49-F238E27FC236}">
                <a16:creationId xmlns:a16="http://schemas.microsoft.com/office/drawing/2014/main" id="{811068E1-0B61-4E89-B652-6EC1F1DB1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6317F-2E25-4F2E-B2C2-CE4C9D01D9B1}"/>
              </a:ext>
            </a:extLst>
          </p:cNvPr>
          <p:cNvSpPr>
            <a:spLocks noGrp="1"/>
          </p:cNvSpPr>
          <p:nvPr>
            <p:ph type="sldNum" sz="quarter" idx="12"/>
          </p:nvPr>
        </p:nvSpPr>
        <p:spPr/>
        <p:txBody>
          <a:bodyPr/>
          <a:lstStyle/>
          <a:p>
            <a:fld id="{7A1DB94F-6D6C-4A14-9FC0-AD6D74950986}" type="slidenum">
              <a:rPr lang="en-IN" smtClean="0"/>
              <a:t>‹#›</a:t>
            </a:fld>
            <a:endParaRPr lang="en-IN"/>
          </a:p>
        </p:txBody>
      </p:sp>
    </p:spTree>
    <p:extLst>
      <p:ext uri="{BB962C8B-B14F-4D97-AF65-F5344CB8AC3E}">
        <p14:creationId xmlns:p14="http://schemas.microsoft.com/office/powerpoint/2010/main" val="387735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FDB43-75F7-4264-8C1B-F290B31E2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5D869C-284C-4C94-85E6-52433B754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5361A-B231-4D93-86DB-A4036EF0D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2A2A9-8233-4165-B6AB-A305A2A1EE1D}" type="datetimeFigureOut">
              <a:rPr lang="en-IN" smtClean="0"/>
              <a:t>20-11-2019</a:t>
            </a:fld>
            <a:endParaRPr lang="en-IN"/>
          </a:p>
        </p:txBody>
      </p:sp>
      <p:sp>
        <p:nvSpPr>
          <p:cNvPr id="5" name="Footer Placeholder 4">
            <a:extLst>
              <a:ext uri="{FF2B5EF4-FFF2-40B4-BE49-F238E27FC236}">
                <a16:creationId xmlns:a16="http://schemas.microsoft.com/office/drawing/2014/main" id="{AC963521-2916-4DDB-8C68-18938205F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C14A91-EC22-46D0-BDF0-E82AE148A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DB94F-6D6C-4A14-9FC0-AD6D74950986}" type="slidenum">
              <a:rPr lang="en-IN" smtClean="0"/>
              <a:t>‹#›</a:t>
            </a:fld>
            <a:endParaRPr lang="en-IN"/>
          </a:p>
        </p:txBody>
      </p:sp>
    </p:spTree>
    <p:extLst>
      <p:ext uri="{BB962C8B-B14F-4D97-AF65-F5344CB8AC3E}">
        <p14:creationId xmlns:p14="http://schemas.microsoft.com/office/powerpoint/2010/main" val="2409804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9A4-E6FF-4499-8C66-E0486F4CD9A0}"/>
              </a:ext>
            </a:extLst>
          </p:cNvPr>
          <p:cNvSpPr>
            <a:spLocks noGrp="1"/>
          </p:cNvSpPr>
          <p:nvPr>
            <p:ph type="ctrTitle"/>
          </p:nvPr>
        </p:nvSpPr>
        <p:spPr>
          <a:xfrm>
            <a:off x="559097" y="1743464"/>
            <a:ext cx="9144000" cy="2387600"/>
          </a:xfrm>
        </p:spPr>
        <p:txBody>
          <a:bodyPr/>
          <a:lstStyle/>
          <a:p>
            <a:r>
              <a:rPr lang="en-IN" dirty="0"/>
              <a:t>             Telecom Case Study</a:t>
            </a:r>
            <a:br>
              <a:rPr lang="en-IN" dirty="0"/>
            </a:br>
            <a:r>
              <a:rPr lang="en-IN" dirty="0"/>
              <a:t>            (</a:t>
            </a:r>
            <a:r>
              <a:rPr lang="en-IN" dirty="0" err="1"/>
              <a:t>Mobicom</a:t>
            </a:r>
            <a:r>
              <a:rPr lang="en-IN" dirty="0"/>
              <a:t>)</a:t>
            </a:r>
          </a:p>
        </p:txBody>
      </p:sp>
      <p:sp>
        <p:nvSpPr>
          <p:cNvPr id="7" name="Subtitle 6">
            <a:extLst>
              <a:ext uri="{FF2B5EF4-FFF2-40B4-BE49-F238E27FC236}">
                <a16:creationId xmlns:a16="http://schemas.microsoft.com/office/drawing/2014/main" id="{3B494B86-0D92-4E3C-9EAE-9741E63B13E4}"/>
              </a:ext>
            </a:extLst>
          </p:cNvPr>
          <p:cNvSpPr>
            <a:spLocks noGrp="1"/>
          </p:cNvSpPr>
          <p:nvPr>
            <p:ph type="subTitle" idx="1"/>
          </p:nvPr>
        </p:nvSpPr>
        <p:spPr>
          <a:xfrm>
            <a:off x="5473965" y="5551917"/>
            <a:ext cx="9144000" cy="1655762"/>
          </a:xfrm>
        </p:spPr>
        <p:txBody>
          <a:bodyPr/>
          <a:lstStyle/>
          <a:p>
            <a:r>
              <a:rPr lang="en-IN" dirty="0"/>
              <a:t>Presented by : Ishita Gupta</a:t>
            </a:r>
          </a:p>
          <a:p>
            <a:r>
              <a:rPr lang="en-IN" dirty="0"/>
              <a:t> Jigsaw ID : Jig18974</a:t>
            </a:r>
          </a:p>
          <a:p>
            <a:r>
              <a:rPr lang="en-IN" dirty="0"/>
              <a:t>                Date : 20-Nov-2019</a:t>
            </a:r>
          </a:p>
          <a:p>
            <a:endParaRPr lang="en-IN" dirty="0"/>
          </a:p>
        </p:txBody>
      </p:sp>
    </p:spTree>
    <p:extLst>
      <p:ext uri="{BB962C8B-B14F-4D97-AF65-F5344CB8AC3E}">
        <p14:creationId xmlns:p14="http://schemas.microsoft.com/office/powerpoint/2010/main" val="106893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3) Model Validations</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5632311"/>
          </a:xfrm>
          <a:prstGeom prst="rect">
            <a:avLst/>
          </a:prstGeom>
          <a:noFill/>
        </p:spPr>
        <p:txBody>
          <a:bodyPr wrap="square" rtlCol="0">
            <a:spAutoFit/>
          </a:bodyPr>
          <a:lstStyle/>
          <a:p>
            <a:pPr marL="457200" indent="-457200">
              <a:buAutoNum type="arabicParenR"/>
            </a:pPr>
            <a:r>
              <a:rPr lang="en-IN" sz="2000" dirty="0"/>
              <a:t>Multicollinearity – </a:t>
            </a:r>
            <a:r>
              <a:rPr lang="en-IN" sz="2000" dirty="0" err="1"/>
              <a:t>vif</a:t>
            </a:r>
            <a:r>
              <a:rPr lang="en-IN" sz="2000" dirty="0"/>
              <a:t>()</a:t>
            </a:r>
          </a:p>
          <a:p>
            <a:pPr marL="342900" indent="-342900">
              <a:buFont typeface="Arial" panose="020B0604020202020204" pitchFamily="34" charset="0"/>
              <a:buChar char="•"/>
            </a:pPr>
            <a:r>
              <a:rPr lang="en-IN" sz="2000" dirty="0"/>
              <a:t>        2 variables are highly corelated – </a:t>
            </a:r>
            <a:r>
              <a:rPr lang="en-IN" sz="2000" dirty="0" err="1"/>
              <a:t>totcalls</a:t>
            </a:r>
            <a:r>
              <a:rPr lang="en-IN" sz="2000" dirty="0"/>
              <a:t> &amp; </a:t>
            </a:r>
            <a:r>
              <a:rPr lang="en-IN" sz="2000" dirty="0" err="1"/>
              <a:t>adjqty</a:t>
            </a:r>
            <a:r>
              <a:rPr lang="en-IN" sz="2000" dirty="0"/>
              <a:t> (as </a:t>
            </a:r>
            <a:r>
              <a:rPr lang="en-IN" sz="2000" dirty="0" err="1"/>
              <a:t>vif</a:t>
            </a:r>
            <a:r>
              <a:rPr lang="en-IN" sz="2000" dirty="0"/>
              <a:t> &gt; 10)</a:t>
            </a:r>
          </a:p>
          <a:p>
            <a:pPr marL="342900" indent="-342900">
              <a:buFont typeface="Arial" panose="020B0604020202020204" pitchFamily="34" charset="0"/>
              <a:buChar char="•"/>
            </a:pPr>
            <a:r>
              <a:rPr lang="en-IN" sz="2000" dirty="0"/>
              <a:t>        AIC – 57704, total 9 variables </a:t>
            </a:r>
            <a:r>
              <a:rPr lang="en-IN" sz="2000" dirty="0" err="1"/>
              <a:t>siginificant</a:t>
            </a: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457200" indent="-457200">
              <a:buAutoNum type="arabicParenR" startAt="2"/>
            </a:pPr>
            <a:r>
              <a:rPr lang="en-IN" sz="2000" dirty="0"/>
              <a:t>Confusion Matrix </a:t>
            </a:r>
          </a:p>
          <a:p>
            <a:pPr marL="457200" indent="-457200">
              <a:buFont typeface="Arial" panose="020B0604020202020204" pitchFamily="34" charset="0"/>
              <a:buChar char="•"/>
            </a:pPr>
            <a:r>
              <a:rPr lang="en-IN" sz="2000" dirty="0"/>
              <a:t>       76% accuracy at 0.6 cut-off</a:t>
            </a:r>
          </a:p>
          <a:p>
            <a:pPr marL="457200" indent="-457200">
              <a:buFont typeface="Arial" panose="020B0604020202020204" pitchFamily="34" charset="0"/>
              <a:buChar char="•"/>
            </a:pPr>
            <a:r>
              <a:rPr lang="en-IN" sz="2000" dirty="0"/>
              <a:t>       1 is predicted as 1- 3 times ,  0 is predicted as 0  - 10082 times</a:t>
            </a:r>
          </a:p>
          <a:p>
            <a:pPr marL="457200" indent="-457200">
              <a:buFont typeface="Arial" panose="020B0604020202020204" pitchFamily="34" charset="0"/>
              <a:buChar char="•"/>
            </a:pPr>
            <a:r>
              <a:rPr lang="en-IN" sz="2000" dirty="0"/>
              <a:t>       </a:t>
            </a:r>
            <a:r>
              <a:rPr lang="en-IN" sz="2000" dirty="0" err="1"/>
              <a:t>Highlighed</a:t>
            </a:r>
            <a:r>
              <a:rPr lang="en-IN" sz="2000" dirty="0"/>
              <a:t> yellow is mis-classification          </a:t>
            </a:r>
          </a:p>
          <a:p>
            <a:endParaRPr lang="en-IN" sz="2000" dirty="0"/>
          </a:p>
          <a:p>
            <a:endParaRPr lang="en-IN" sz="2000" dirty="0"/>
          </a:p>
          <a:p>
            <a:pPr marL="457200" indent="-457200">
              <a:buAutoNum type="arabicParenR" startAt="3"/>
            </a:pPr>
            <a:r>
              <a:rPr lang="en-IN" sz="2000" dirty="0"/>
              <a:t>Area under Curve (AUC)</a:t>
            </a:r>
          </a:p>
          <a:p>
            <a:pPr marL="342900" indent="-342900">
              <a:buFont typeface="Arial" panose="020B0604020202020204" pitchFamily="34" charset="0"/>
              <a:buChar char="•"/>
            </a:pPr>
            <a:r>
              <a:rPr lang="en-IN" sz="2000" dirty="0"/>
              <a:t>          the higher the AUC, the good the model is </a:t>
            </a:r>
          </a:p>
          <a:p>
            <a:pPr marL="342900" indent="-342900">
              <a:buFont typeface="Arial" panose="020B0604020202020204" pitchFamily="34" charset="0"/>
              <a:buChar char="•"/>
            </a:pPr>
            <a:r>
              <a:rPr lang="en-IN" sz="2000" dirty="0"/>
              <a:t>          Achieved AUC – 58%</a:t>
            </a:r>
          </a:p>
          <a:p>
            <a:pPr marL="457200" indent="-457200">
              <a:buAutoNum type="arabicParenR" startAt="3"/>
            </a:pPr>
            <a:endParaRPr lang="en-IN" sz="2000" dirty="0"/>
          </a:p>
          <a:p>
            <a:endParaRPr lang="en-IN" sz="2000" dirty="0"/>
          </a:p>
          <a:p>
            <a:endParaRPr lang="en-IN" sz="2000" dirty="0"/>
          </a:p>
          <a:p>
            <a:endParaRPr lang="en-IN" sz="2000" dirty="0"/>
          </a:p>
        </p:txBody>
      </p:sp>
      <p:graphicFrame>
        <p:nvGraphicFramePr>
          <p:cNvPr id="4" name="Table 3">
            <a:extLst>
              <a:ext uri="{FF2B5EF4-FFF2-40B4-BE49-F238E27FC236}">
                <a16:creationId xmlns:a16="http://schemas.microsoft.com/office/drawing/2014/main" id="{31DAF567-D429-42C3-A98D-D53B651CF358}"/>
              </a:ext>
            </a:extLst>
          </p:cNvPr>
          <p:cNvGraphicFramePr>
            <a:graphicFrameLocks noGrp="1"/>
          </p:cNvGraphicFramePr>
          <p:nvPr>
            <p:extLst>
              <p:ext uri="{D42A27DB-BD31-4B8C-83A1-F6EECF244321}">
                <p14:modId xmlns:p14="http://schemas.microsoft.com/office/powerpoint/2010/main" val="2011878391"/>
              </p:ext>
            </p:extLst>
          </p:nvPr>
        </p:nvGraphicFramePr>
        <p:xfrm>
          <a:off x="8338089" y="3549114"/>
          <a:ext cx="18288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25563997"/>
                    </a:ext>
                  </a:extLst>
                </a:gridCol>
                <a:gridCol w="609600">
                  <a:extLst>
                    <a:ext uri="{9D8B030D-6E8A-4147-A177-3AD203B41FA5}">
                      <a16:colId xmlns:a16="http://schemas.microsoft.com/office/drawing/2014/main" val="3132045099"/>
                    </a:ext>
                  </a:extLst>
                </a:gridCol>
                <a:gridCol w="609600">
                  <a:extLst>
                    <a:ext uri="{9D8B030D-6E8A-4147-A177-3AD203B41FA5}">
                      <a16:colId xmlns:a16="http://schemas.microsoft.com/office/drawing/2014/main" val="1297892728"/>
                    </a:ext>
                  </a:extLst>
                </a:gridCol>
              </a:tblGrid>
              <a:tr h="190500">
                <a:tc>
                  <a:txBody>
                    <a:bodyPr/>
                    <a:lstStyle/>
                    <a:p>
                      <a:pPr algn="l" fontAlgn="b"/>
                      <a:r>
                        <a:rPr lang="en-IN" sz="1100" u="none" strike="noStrike" dirty="0">
                          <a:effectLst/>
                        </a:rPr>
                        <a:t>Matrix-</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884246"/>
                  </a:ext>
                </a:extLst>
              </a:tr>
              <a:tr h="190500">
                <a:tc>
                  <a:txBody>
                    <a:bodyPr/>
                    <a:lstStyle/>
                    <a:p>
                      <a:pPr algn="r" fontAlgn="b"/>
                      <a:r>
                        <a:rPr lang="en-IN" sz="1100" u="none" strike="noStrike" dirty="0">
                          <a:effectLst/>
                        </a:rPr>
                        <a:t>0</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10082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highlight>
                            <a:srgbClr val="FFFF00"/>
                          </a:highlight>
                        </a:rPr>
                        <a:t>3173</a:t>
                      </a:r>
                      <a:endParaRPr lang="en-IN" sz="11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79898661"/>
                  </a:ext>
                </a:extLst>
              </a:tr>
              <a:tr h="190500">
                <a:tc>
                  <a:txBody>
                    <a:bodyPr/>
                    <a:lstStyle/>
                    <a:p>
                      <a:pPr algn="r" fontAlgn="b"/>
                      <a:r>
                        <a:rPr lang="en-IN" sz="1100" u="none" strike="noStrike" dirty="0">
                          <a:effectLst/>
                        </a:rPr>
                        <a:t>1</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417928392"/>
                  </a:ext>
                </a:extLst>
              </a:tr>
            </a:tbl>
          </a:graphicData>
        </a:graphic>
      </p:graphicFrame>
    </p:spTree>
    <p:extLst>
      <p:ext uri="{BB962C8B-B14F-4D97-AF65-F5344CB8AC3E}">
        <p14:creationId xmlns:p14="http://schemas.microsoft.com/office/powerpoint/2010/main" val="327571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217EE-1AF4-47C5-9199-14AD7029BC77}"/>
              </a:ext>
            </a:extLst>
          </p:cNvPr>
          <p:cNvSpPr txBox="1"/>
          <p:nvPr/>
        </p:nvSpPr>
        <p:spPr>
          <a:xfrm>
            <a:off x="418456" y="388827"/>
            <a:ext cx="11468746" cy="6186309"/>
          </a:xfrm>
          <a:prstGeom prst="rect">
            <a:avLst/>
          </a:prstGeom>
          <a:noFill/>
        </p:spPr>
        <p:txBody>
          <a:bodyPr wrap="square" rtlCol="0">
            <a:spAutoFit/>
          </a:bodyPr>
          <a:lstStyle/>
          <a:p>
            <a:endParaRPr lang="en-IN" sz="4400" dirty="0">
              <a:latin typeface="+mj-lt"/>
            </a:endParaRPr>
          </a:p>
          <a:p>
            <a:endParaRPr lang="en-IN" sz="4400" dirty="0">
              <a:latin typeface="+mj-lt"/>
            </a:endParaRPr>
          </a:p>
          <a:p>
            <a:endParaRPr lang="en-IN" sz="4400" dirty="0">
              <a:latin typeface="+mj-lt"/>
            </a:endParaRPr>
          </a:p>
          <a:p>
            <a:r>
              <a:rPr lang="en-IN" sz="4400" dirty="0">
                <a:latin typeface="+mj-lt"/>
              </a:rPr>
              <a:t>                    Questions to Senior Management             </a:t>
            </a:r>
          </a:p>
          <a:p>
            <a:r>
              <a:rPr lang="en-IN" sz="4400" dirty="0">
                <a:latin typeface="+mj-lt"/>
              </a:rPr>
              <a:t>                                       answered –</a:t>
            </a:r>
          </a:p>
          <a:p>
            <a:endParaRPr lang="en-IN" sz="4400" dirty="0">
              <a:latin typeface="+mj-lt"/>
            </a:endParaRPr>
          </a:p>
          <a:p>
            <a:endParaRPr lang="en-IN" sz="4400" dirty="0">
              <a:latin typeface="+mj-lt"/>
            </a:endParaRPr>
          </a:p>
          <a:p>
            <a:endParaRPr lang="en-IN" sz="4400" dirty="0">
              <a:latin typeface="+mj-lt"/>
            </a:endParaRPr>
          </a:p>
          <a:p>
            <a:endParaRPr lang="en-IN" sz="4400" dirty="0">
              <a:latin typeface="+mj-lt"/>
            </a:endParaRPr>
          </a:p>
        </p:txBody>
      </p:sp>
    </p:spTree>
    <p:extLst>
      <p:ext uri="{BB962C8B-B14F-4D97-AF65-F5344CB8AC3E}">
        <p14:creationId xmlns:p14="http://schemas.microsoft.com/office/powerpoint/2010/main" val="353138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Top 5 factors </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2246769"/>
          </a:xfrm>
          <a:prstGeom prst="rect">
            <a:avLst/>
          </a:prstGeom>
          <a:noFill/>
        </p:spPr>
        <p:txBody>
          <a:bodyPr wrap="square" rtlCol="0">
            <a:spAutoFit/>
          </a:bodyPr>
          <a:lstStyle/>
          <a:p>
            <a:pPr lvl="0"/>
            <a:r>
              <a:rPr lang="en-IN" sz="2000" dirty="0"/>
              <a:t>Q1) What are the top five factors driving likelihood of churn at </a:t>
            </a:r>
            <a:r>
              <a:rPr lang="en-IN" sz="2000" dirty="0" err="1"/>
              <a:t>Mobicom</a:t>
            </a:r>
            <a:r>
              <a:rPr lang="en-IN" sz="2000" dirty="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457200" indent="-457200">
              <a:buAutoNum type="arabicParenR" startAt="3"/>
            </a:pPr>
            <a:endParaRPr lang="en-IN" sz="2000" dirty="0"/>
          </a:p>
          <a:p>
            <a:endParaRPr lang="en-IN" sz="2000" dirty="0"/>
          </a:p>
          <a:p>
            <a:endParaRPr lang="en-IN" sz="2000" dirty="0"/>
          </a:p>
          <a:p>
            <a:endParaRPr lang="en-IN" sz="2000" dirty="0"/>
          </a:p>
        </p:txBody>
      </p:sp>
      <p:graphicFrame>
        <p:nvGraphicFramePr>
          <p:cNvPr id="6" name="Table 5">
            <a:extLst>
              <a:ext uri="{FF2B5EF4-FFF2-40B4-BE49-F238E27FC236}">
                <a16:creationId xmlns:a16="http://schemas.microsoft.com/office/drawing/2014/main" id="{F2520934-85FE-4BE0-AAD7-B3189BD06710}"/>
              </a:ext>
            </a:extLst>
          </p:cNvPr>
          <p:cNvGraphicFramePr>
            <a:graphicFrameLocks noGrp="1"/>
          </p:cNvGraphicFramePr>
          <p:nvPr>
            <p:extLst>
              <p:ext uri="{D42A27DB-BD31-4B8C-83A1-F6EECF244321}">
                <p14:modId xmlns:p14="http://schemas.microsoft.com/office/powerpoint/2010/main" val="1056501852"/>
              </p:ext>
            </p:extLst>
          </p:nvPr>
        </p:nvGraphicFramePr>
        <p:xfrm>
          <a:off x="838200" y="2836190"/>
          <a:ext cx="11141990" cy="3202333"/>
        </p:xfrm>
        <a:graphic>
          <a:graphicData uri="http://schemas.openxmlformats.org/drawingml/2006/table">
            <a:tbl>
              <a:tblPr>
                <a:tableStyleId>{5C22544A-7EE6-4342-B048-85BDC9FD1C3A}</a:tableStyleId>
              </a:tblPr>
              <a:tblGrid>
                <a:gridCol w="618284">
                  <a:extLst>
                    <a:ext uri="{9D8B030D-6E8A-4147-A177-3AD203B41FA5}">
                      <a16:colId xmlns:a16="http://schemas.microsoft.com/office/drawing/2014/main" val="3564492256"/>
                    </a:ext>
                  </a:extLst>
                </a:gridCol>
                <a:gridCol w="1146401">
                  <a:extLst>
                    <a:ext uri="{9D8B030D-6E8A-4147-A177-3AD203B41FA5}">
                      <a16:colId xmlns:a16="http://schemas.microsoft.com/office/drawing/2014/main" val="1426770464"/>
                    </a:ext>
                  </a:extLst>
                </a:gridCol>
                <a:gridCol w="1094878">
                  <a:extLst>
                    <a:ext uri="{9D8B030D-6E8A-4147-A177-3AD203B41FA5}">
                      <a16:colId xmlns:a16="http://schemas.microsoft.com/office/drawing/2014/main" val="2628361557"/>
                    </a:ext>
                  </a:extLst>
                </a:gridCol>
                <a:gridCol w="4984913">
                  <a:extLst>
                    <a:ext uri="{9D8B030D-6E8A-4147-A177-3AD203B41FA5}">
                      <a16:colId xmlns:a16="http://schemas.microsoft.com/office/drawing/2014/main" val="1868096098"/>
                    </a:ext>
                  </a:extLst>
                </a:gridCol>
                <a:gridCol w="3297514">
                  <a:extLst>
                    <a:ext uri="{9D8B030D-6E8A-4147-A177-3AD203B41FA5}">
                      <a16:colId xmlns:a16="http://schemas.microsoft.com/office/drawing/2014/main" val="1268909889"/>
                    </a:ext>
                  </a:extLst>
                </a:gridCol>
              </a:tblGrid>
              <a:tr h="315051">
                <a:tc>
                  <a:txBody>
                    <a:bodyPr/>
                    <a:lstStyle/>
                    <a:p>
                      <a:pPr algn="l" fontAlgn="b"/>
                      <a:r>
                        <a:rPr lang="en-IN" sz="1100" b="1" u="none" strike="noStrike" dirty="0">
                          <a:effectLst/>
                        </a:rPr>
                        <a:t>S No</a:t>
                      </a:r>
                      <a:endParaRPr lang="en-IN" sz="1100" b="1"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n-IN" sz="1100" b="1" u="none" strike="noStrike" dirty="0">
                          <a:effectLst/>
                        </a:rPr>
                        <a:t>variable</a:t>
                      </a:r>
                      <a:endParaRPr lang="en-IN" sz="1100" b="1"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n-IN" sz="1100" b="1" u="none" strike="noStrike" dirty="0">
                          <a:effectLst/>
                        </a:rPr>
                        <a:t>co-efficient</a:t>
                      </a:r>
                      <a:endParaRPr lang="en-IN" sz="1100" b="1"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n-IN" sz="1100" b="1" u="none" strike="noStrike" dirty="0">
                          <a:effectLst/>
                        </a:rPr>
                        <a:t>variable definition</a:t>
                      </a:r>
                      <a:endParaRPr lang="en-IN" sz="1100" b="1"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n-IN" sz="1100" b="1" u="none" strike="noStrike" dirty="0">
                          <a:effectLst/>
                        </a:rPr>
                        <a:t>Analysis</a:t>
                      </a:r>
                      <a:endParaRPr lang="en-IN" sz="1100" b="1"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3773349966"/>
                  </a:ext>
                </a:extLst>
              </a:tr>
              <a:tr h="366874">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area</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-0.1519</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Geographic area</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Location is an important factor in deciding the churn rate</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545121674"/>
                  </a:ext>
                </a:extLst>
              </a:tr>
              <a:tr h="315051">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drop_blk_Mean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0.11446</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Mean number of dropped or blocked calls</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more dropped calls, more churn</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2294156284"/>
                  </a:ext>
                </a:extLst>
              </a:tr>
              <a:tr h="315051">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totmrc_Mean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-0.007435</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Mean total monthly recurring charge</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less monthly recurring charge, more churn</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3924336105"/>
                  </a:ext>
                </a:extLst>
              </a:tr>
              <a:tr h="315051">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rev_Mean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0.00358</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Mean monthly revenue (charge amount)</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More revenue, more churn</a:t>
                      </a:r>
                      <a:endParaRPr lang="en-IN"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735460901"/>
                  </a:ext>
                </a:extLst>
              </a:tr>
              <a:tr h="315051">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ovrev_Mean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0.00227</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Mean overage revenue</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more overage revenue, more churn</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162259107"/>
                  </a:ext>
                </a:extLst>
              </a:tr>
              <a:tr h="315051">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mou_Mean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-0.00074</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Mean number of monthly minutes of use</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more minutes usage, less churn</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942978435"/>
                  </a:ext>
                </a:extLst>
              </a:tr>
              <a:tr h="315051">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avgmou</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0.00068</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Average monthly minutes of use over the life of the customer</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dirty="0">
                          <a:effectLst/>
                        </a:rPr>
                        <a:t>more minutes usage, more churn </a:t>
                      </a:r>
                      <a:endParaRPr lang="en-U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638427524"/>
                  </a:ext>
                </a:extLst>
              </a:tr>
              <a:tr h="315051">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complete_Mean</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-0.00036</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Mean number of completed/attempted  data/voice calls </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more completed/attempted calls, less churn</a:t>
                      </a:r>
                      <a:endParaRPr lang="en-US" sz="1100" b="0" i="0" u="none" strike="noStrike">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210065515"/>
                  </a:ext>
                </a:extLst>
              </a:tr>
              <a:tr h="315051">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IN" sz="1100" u="none" strike="noStrike">
                          <a:effectLst/>
                        </a:rPr>
                        <a:t>change_mou</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r" fontAlgn="b"/>
                      <a:r>
                        <a:rPr lang="en-IN" sz="1100" u="none" strike="noStrike">
                          <a:effectLst/>
                        </a:rPr>
                        <a:t>-0.00011</a:t>
                      </a:r>
                      <a:endParaRPr lang="en-IN"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a:effectLst/>
                        </a:rPr>
                        <a:t>percentage change in monthly minutes of use vs previous three months average</a:t>
                      </a:r>
                      <a:endParaRPr lang="en-U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n-US" sz="1100" u="none" strike="noStrike" dirty="0">
                          <a:effectLst/>
                        </a:rPr>
                        <a:t>more changes in minutes usage, less churn</a:t>
                      </a:r>
                      <a:endParaRPr lang="en-U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3582840213"/>
                  </a:ext>
                </a:extLst>
              </a:tr>
            </a:tbl>
          </a:graphicData>
        </a:graphic>
      </p:graphicFrame>
    </p:spTree>
    <p:extLst>
      <p:ext uri="{BB962C8B-B14F-4D97-AF65-F5344CB8AC3E}">
        <p14:creationId xmlns:p14="http://schemas.microsoft.com/office/powerpoint/2010/main" val="248389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Cost &amp; Billing, Network &amp; Service quality</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659691"/>
            <a:ext cx="11468746" cy="6247864"/>
          </a:xfrm>
          <a:prstGeom prst="rect">
            <a:avLst/>
          </a:prstGeom>
          <a:noFill/>
        </p:spPr>
        <p:txBody>
          <a:bodyPr wrap="square" rtlCol="0">
            <a:spAutoFit/>
          </a:bodyPr>
          <a:lstStyle/>
          <a:p>
            <a:r>
              <a:rPr lang="en-IN" sz="2000" dirty="0"/>
              <a:t>Q2) Validation of survey findings. a) Whether “cost and billing” and “network and service quality” are important factors influencing churn behaviour.  b) Are data usage connectivity issues turning out to be costly? In other words, is it leading to churn?</a:t>
            </a:r>
          </a:p>
          <a:p>
            <a:endParaRPr lang="en-IN" sz="2000" dirty="0"/>
          </a:p>
          <a:p>
            <a:r>
              <a:rPr lang="en-IN" sz="2000" dirty="0"/>
              <a:t>   Cost &amp; Billing -                                                                                        Network &amp; Service quality -</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marL="342900" indent="-342900">
              <a:buFont typeface="Arial" panose="020B0604020202020204" pitchFamily="34" charset="0"/>
              <a:buChar char="•"/>
            </a:pPr>
            <a:r>
              <a:rPr lang="en-IN" sz="2000" dirty="0"/>
              <a:t>   Most of the variables are ‘yes’ which means they are important factors in deciding churn rate</a:t>
            </a:r>
          </a:p>
          <a:p>
            <a:pPr marL="342900" indent="-342900">
              <a:buFont typeface="Arial" panose="020B0604020202020204" pitchFamily="34" charset="0"/>
              <a:buChar char="•"/>
            </a:pPr>
            <a:r>
              <a:rPr lang="en-IN" sz="2000" dirty="0"/>
              <a:t>   Yes, ‘Cost &amp; Billing’ and ‘Network &amp; Service quality’ are important factors in influencing churn behaviour</a:t>
            </a:r>
          </a:p>
          <a:p>
            <a:pPr marL="342900" indent="-342900">
              <a:buFont typeface="Arial" panose="020B0604020202020204" pitchFamily="34" charset="0"/>
              <a:buChar char="•"/>
            </a:pPr>
            <a:r>
              <a:rPr lang="en-IN" sz="2000" dirty="0"/>
              <a:t>   No information about data usage connectivity issues is available. So, can’t comment whether this  </a:t>
            </a:r>
          </a:p>
          <a:p>
            <a:r>
              <a:rPr lang="en-IN" sz="2000" dirty="0"/>
              <a:t>         connectivity issue leads to churn </a:t>
            </a:r>
          </a:p>
          <a:p>
            <a:pPr marL="457200" indent="-457200">
              <a:buAutoNum type="arabicParenR" startAt="3"/>
            </a:pPr>
            <a:endParaRPr lang="en-IN" sz="2000" dirty="0"/>
          </a:p>
          <a:p>
            <a:endParaRPr lang="en-IN" sz="2000" dirty="0"/>
          </a:p>
          <a:p>
            <a:endParaRPr lang="en-IN" sz="2000" dirty="0"/>
          </a:p>
          <a:p>
            <a:endParaRPr lang="en-IN" sz="2000" dirty="0"/>
          </a:p>
        </p:txBody>
      </p:sp>
      <p:graphicFrame>
        <p:nvGraphicFramePr>
          <p:cNvPr id="8" name="Table 7">
            <a:extLst>
              <a:ext uri="{FF2B5EF4-FFF2-40B4-BE49-F238E27FC236}">
                <a16:creationId xmlns:a16="http://schemas.microsoft.com/office/drawing/2014/main" id="{D272CA63-5067-4F2F-8B53-3DFDBD7DB03A}"/>
              </a:ext>
            </a:extLst>
          </p:cNvPr>
          <p:cNvGraphicFramePr>
            <a:graphicFrameLocks noGrp="1"/>
          </p:cNvGraphicFramePr>
          <p:nvPr>
            <p:extLst>
              <p:ext uri="{D42A27DB-BD31-4B8C-83A1-F6EECF244321}">
                <p14:modId xmlns:p14="http://schemas.microsoft.com/office/powerpoint/2010/main" val="2175225316"/>
              </p:ext>
            </p:extLst>
          </p:nvPr>
        </p:nvGraphicFramePr>
        <p:xfrm>
          <a:off x="7274144" y="3286848"/>
          <a:ext cx="4721546" cy="381000"/>
        </p:xfrm>
        <a:graphic>
          <a:graphicData uri="http://schemas.openxmlformats.org/drawingml/2006/table">
            <a:tbl>
              <a:tblPr>
                <a:tableStyleId>{5C22544A-7EE6-4342-B048-85BDC9FD1C3A}</a:tableStyleId>
              </a:tblPr>
              <a:tblGrid>
                <a:gridCol w="1032949">
                  <a:extLst>
                    <a:ext uri="{9D8B030D-6E8A-4147-A177-3AD203B41FA5}">
                      <a16:colId xmlns:a16="http://schemas.microsoft.com/office/drawing/2014/main" val="3912942419"/>
                    </a:ext>
                  </a:extLst>
                </a:gridCol>
                <a:gridCol w="278970">
                  <a:extLst>
                    <a:ext uri="{9D8B030D-6E8A-4147-A177-3AD203B41FA5}">
                      <a16:colId xmlns:a16="http://schemas.microsoft.com/office/drawing/2014/main" val="1623337117"/>
                    </a:ext>
                  </a:extLst>
                </a:gridCol>
                <a:gridCol w="3409627">
                  <a:extLst>
                    <a:ext uri="{9D8B030D-6E8A-4147-A177-3AD203B41FA5}">
                      <a16:colId xmlns:a16="http://schemas.microsoft.com/office/drawing/2014/main" val="575038792"/>
                    </a:ext>
                  </a:extLst>
                </a:gridCol>
              </a:tblGrid>
              <a:tr h="190500">
                <a:tc>
                  <a:txBody>
                    <a:bodyPr/>
                    <a:lstStyle/>
                    <a:p>
                      <a:pPr algn="l" fontAlgn="b"/>
                      <a:r>
                        <a:rPr lang="en-IN" sz="1100" u="none" strike="noStrike">
                          <a:effectLst/>
                        </a:rPr>
                        <a:t>drop_blk_Mean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number of dropped or blocked calls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0072649"/>
                  </a:ext>
                </a:extLst>
              </a:tr>
              <a:tr h="190500">
                <a:tc>
                  <a:txBody>
                    <a:bodyPr/>
                    <a:lstStyle/>
                    <a:p>
                      <a:pPr algn="l" fontAlgn="b"/>
                      <a:r>
                        <a:rPr lang="en-IN" sz="1100" u="none" strike="noStrike">
                          <a:effectLst/>
                        </a:rPr>
                        <a:t>drop_vce_Range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Range of  number of dropped(failed) voice calls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415652"/>
                  </a:ext>
                </a:extLst>
              </a:tr>
            </a:tbl>
          </a:graphicData>
        </a:graphic>
      </p:graphicFrame>
      <p:graphicFrame>
        <p:nvGraphicFramePr>
          <p:cNvPr id="4" name="Table 3">
            <a:extLst>
              <a:ext uri="{FF2B5EF4-FFF2-40B4-BE49-F238E27FC236}">
                <a16:creationId xmlns:a16="http://schemas.microsoft.com/office/drawing/2014/main" id="{424669DC-43C9-4A6A-BFDB-A5F9A6E63C90}"/>
              </a:ext>
            </a:extLst>
          </p:cNvPr>
          <p:cNvGraphicFramePr>
            <a:graphicFrameLocks noGrp="1"/>
          </p:cNvGraphicFramePr>
          <p:nvPr>
            <p:extLst>
              <p:ext uri="{D42A27DB-BD31-4B8C-83A1-F6EECF244321}">
                <p14:modId xmlns:p14="http://schemas.microsoft.com/office/powerpoint/2010/main" val="2641615389"/>
              </p:ext>
            </p:extLst>
          </p:nvPr>
        </p:nvGraphicFramePr>
        <p:xfrm>
          <a:off x="821223" y="3262398"/>
          <a:ext cx="5812328" cy="2095500"/>
        </p:xfrm>
        <a:graphic>
          <a:graphicData uri="http://schemas.openxmlformats.org/drawingml/2006/table">
            <a:tbl>
              <a:tblPr>
                <a:tableStyleId>{5C22544A-7EE6-4342-B048-85BDC9FD1C3A}</a:tableStyleId>
              </a:tblPr>
              <a:tblGrid>
                <a:gridCol w="922099">
                  <a:extLst>
                    <a:ext uri="{9D8B030D-6E8A-4147-A177-3AD203B41FA5}">
                      <a16:colId xmlns:a16="http://schemas.microsoft.com/office/drawing/2014/main" val="3172268977"/>
                    </a:ext>
                  </a:extLst>
                </a:gridCol>
                <a:gridCol w="880656">
                  <a:extLst>
                    <a:ext uri="{9D8B030D-6E8A-4147-A177-3AD203B41FA5}">
                      <a16:colId xmlns:a16="http://schemas.microsoft.com/office/drawing/2014/main" val="1193094823"/>
                    </a:ext>
                  </a:extLst>
                </a:gridCol>
                <a:gridCol w="4009573">
                  <a:extLst>
                    <a:ext uri="{9D8B030D-6E8A-4147-A177-3AD203B41FA5}">
                      <a16:colId xmlns:a16="http://schemas.microsoft.com/office/drawing/2014/main" val="355543082"/>
                    </a:ext>
                  </a:extLst>
                </a:gridCol>
              </a:tblGrid>
              <a:tr h="190500">
                <a:tc>
                  <a:txBody>
                    <a:bodyPr/>
                    <a:lstStyle/>
                    <a:p>
                      <a:pPr algn="l" fontAlgn="b"/>
                      <a:r>
                        <a:rPr lang="en-IN" sz="1100" u="none" strike="noStrike">
                          <a:effectLst/>
                        </a:rPr>
                        <a:t>totcalls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number of calls over the life of the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5850099"/>
                  </a:ext>
                </a:extLst>
              </a:tr>
              <a:tr h="190500">
                <a:tc>
                  <a:txBody>
                    <a:bodyPr/>
                    <a:lstStyle/>
                    <a:p>
                      <a:pPr algn="l" fontAlgn="b"/>
                      <a:r>
                        <a:rPr lang="en-IN" sz="1100" u="none" strike="noStrike">
                          <a:effectLst/>
                        </a:rPr>
                        <a:t>totrev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Total revenue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4754277"/>
                  </a:ext>
                </a:extLst>
              </a:tr>
              <a:tr h="190500">
                <a:tc>
                  <a:txBody>
                    <a:bodyPr/>
                    <a:lstStyle/>
                    <a:p>
                      <a:pPr algn="l" fontAlgn="b"/>
                      <a:r>
                        <a:rPr lang="en-IN" sz="1100" u="none" strike="noStrike">
                          <a:effectLst/>
                        </a:rPr>
                        <a:t>months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number of months in 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966437"/>
                  </a:ext>
                </a:extLst>
              </a:tr>
              <a:tr h="190500">
                <a:tc>
                  <a:txBody>
                    <a:bodyPr/>
                    <a:lstStyle/>
                    <a:p>
                      <a:pPr algn="l" fontAlgn="b"/>
                      <a:r>
                        <a:rPr lang="en-IN" sz="1100" u="none" strike="noStrike">
                          <a:effectLst/>
                        </a:rPr>
                        <a:t>totmrc_Mean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total monthly recurring charge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517764"/>
                  </a:ext>
                </a:extLst>
              </a:tr>
              <a:tr h="190500">
                <a:tc>
                  <a:txBody>
                    <a:bodyPr/>
                    <a:lstStyle/>
                    <a:p>
                      <a:pPr algn="l" fontAlgn="b"/>
                      <a:r>
                        <a:rPr lang="en-IN" sz="1100" u="none" strike="noStrike">
                          <a:effectLst/>
                        </a:rPr>
                        <a:t>rev_Mean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monthly revenue (charge 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1880413"/>
                  </a:ext>
                </a:extLst>
              </a:tr>
              <a:tr h="190500">
                <a:tc>
                  <a:txBody>
                    <a:bodyPr/>
                    <a:lstStyle/>
                    <a:p>
                      <a:pPr algn="l" fontAlgn="b"/>
                      <a:r>
                        <a:rPr lang="en-IN" sz="1100" u="none" strike="noStrike">
                          <a:effectLst/>
                        </a:rPr>
                        <a:t>mou_Mean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number of monthly minutes of use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270175"/>
                  </a:ext>
                </a:extLst>
              </a:tr>
              <a:tr h="190500">
                <a:tc>
                  <a:txBody>
                    <a:bodyPr/>
                    <a:lstStyle/>
                    <a:p>
                      <a:pPr algn="l" fontAlgn="b"/>
                      <a:r>
                        <a:rPr lang="en-IN" sz="1100" u="none" strike="noStrike">
                          <a:effectLst/>
                        </a:rPr>
                        <a:t>rev_Range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Range of Revenue (charge 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9547357"/>
                  </a:ext>
                </a:extLst>
              </a:tr>
              <a:tr h="190500">
                <a:tc>
                  <a:txBody>
                    <a:bodyPr/>
                    <a:lstStyle/>
                    <a:p>
                      <a:pPr algn="l" fontAlgn="b"/>
                      <a:r>
                        <a:rPr lang="en-IN" sz="1100" u="none" strike="noStrike">
                          <a:effectLst/>
                        </a:rPr>
                        <a:t>mou_Range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Range of number of minutes of use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233021"/>
                  </a:ext>
                </a:extLst>
              </a:tr>
              <a:tr h="190500">
                <a:tc>
                  <a:txBody>
                    <a:bodyPr/>
                    <a:lstStyle/>
                    <a:p>
                      <a:pPr algn="l" fontAlgn="b"/>
                      <a:r>
                        <a:rPr lang="en-IN" sz="1100" u="none" strike="noStrike">
                          <a:effectLst/>
                        </a:rPr>
                        <a:t>adjrev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monthly revenue over the life of the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6795101"/>
                  </a:ext>
                </a:extLst>
              </a:tr>
              <a:tr h="190500">
                <a:tc>
                  <a:txBody>
                    <a:bodyPr/>
                    <a:lstStyle/>
                    <a:p>
                      <a:pPr algn="l" fontAlgn="b"/>
                      <a:r>
                        <a:rPr lang="en-IN" sz="1100" u="none" strike="noStrike">
                          <a:effectLst/>
                        </a:rPr>
                        <a:t>adjqty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monthly number of calls over the life of the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9134454"/>
                  </a:ext>
                </a:extLst>
              </a:tr>
              <a:tr h="190500">
                <a:tc>
                  <a:txBody>
                    <a:bodyPr/>
                    <a:lstStyle/>
                    <a:p>
                      <a:pPr algn="l" fontAlgn="b"/>
                      <a:r>
                        <a:rPr lang="en-IN" sz="1100" u="none" strike="noStrike">
                          <a:effectLst/>
                        </a:rPr>
                        <a:t>adjmou</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Average monthly minutes of use over the life of the customer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0831440"/>
                  </a:ext>
                </a:extLst>
              </a:tr>
            </a:tbl>
          </a:graphicData>
        </a:graphic>
      </p:graphicFrame>
    </p:spTree>
    <p:extLst>
      <p:ext uri="{BB962C8B-B14F-4D97-AF65-F5344CB8AC3E}">
        <p14:creationId xmlns:p14="http://schemas.microsoft.com/office/powerpoint/2010/main" val="315759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Rate plan migration</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3785652"/>
          </a:xfrm>
          <a:prstGeom prst="rect">
            <a:avLst/>
          </a:prstGeom>
          <a:noFill/>
        </p:spPr>
        <p:txBody>
          <a:bodyPr wrap="square" rtlCol="0">
            <a:spAutoFit/>
          </a:bodyPr>
          <a:lstStyle/>
          <a:p>
            <a:pPr lvl="0"/>
            <a:r>
              <a:rPr lang="en-IN" sz="2000" dirty="0"/>
              <a:t>Q3) Would you recommend rate plan migration as a proactive retention strategy?</a:t>
            </a:r>
          </a:p>
          <a:p>
            <a:endParaRPr lang="en-IN" sz="2000" dirty="0"/>
          </a:p>
          <a:p>
            <a:pPr marL="457200" indent="-457200">
              <a:buFont typeface="Arial" panose="020B0604020202020204" pitchFamily="34" charset="0"/>
              <a:buChar char="•"/>
            </a:pPr>
            <a:r>
              <a:rPr lang="en-IN" sz="2000" dirty="0"/>
              <a:t>Yes, will suggest the customers to move from non-optimal plans to optimal plans as we have data available of their actual voice usage &amp; associated overage charges</a:t>
            </a:r>
          </a:p>
          <a:p>
            <a:pPr marL="457200" indent="-457200">
              <a:buFont typeface="Arial" panose="020B0604020202020204" pitchFamily="34" charset="0"/>
              <a:buChar char="•"/>
            </a:pPr>
            <a:endParaRPr lang="en-IN" sz="2000" dirty="0"/>
          </a:p>
          <a:p>
            <a:pPr marL="457200" indent="-457200">
              <a:buFont typeface="Arial" panose="020B0604020202020204" pitchFamily="34" charset="0"/>
              <a:buChar char="•"/>
            </a:pPr>
            <a:r>
              <a:rPr lang="en-IN" sz="2000" dirty="0"/>
              <a:t>Optimal rate plan includes a fixed number of voice minutes that a customer uses per  month</a:t>
            </a:r>
          </a:p>
          <a:p>
            <a:pPr marL="457200" indent="-457200">
              <a:buAutoNum type="arabicParenR" startAt="3"/>
            </a:pPr>
            <a:endParaRPr lang="en-IN" sz="2000" dirty="0"/>
          </a:p>
          <a:p>
            <a:pPr marL="457200" indent="-457200">
              <a:buAutoNum type="arabicParenR" startAt="3"/>
            </a:pPr>
            <a:endParaRPr lang="en-IN" sz="2000" dirty="0"/>
          </a:p>
          <a:p>
            <a:pPr marL="457200" indent="-457200">
              <a:buAutoNum type="arabicParenR" startAt="3"/>
            </a:pPr>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144763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Customer Segments</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4401205"/>
          </a:xfrm>
          <a:prstGeom prst="rect">
            <a:avLst/>
          </a:prstGeom>
          <a:noFill/>
        </p:spPr>
        <p:txBody>
          <a:bodyPr wrap="square" rtlCol="0">
            <a:spAutoFit/>
          </a:bodyPr>
          <a:lstStyle/>
          <a:p>
            <a:pPr lvl="0"/>
            <a:r>
              <a:rPr lang="en-IN" sz="2000" dirty="0"/>
              <a:t>Q4) What would be your recommendation on how to use this churn model for prioritisation of customers for    </a:t>
            </a:r>
          </a:p>
          <a:p>
            <a:pPr lvl="0"/>
            <a:r>
              <a:rPr lang="en-IN" sz="2000" dirty="0"/>
              <a:t>        proactive retention campaigns in the future?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Create Customer Segments and categorize the customers into </a:t>
            </a:r>
          </a:p>
          <a:p>
            <a:pPr marL="457200" indent="-457200">
              <a:buFont typeface="+mj-lt"/>
              <a:buAutoNum type="arabicPeriod"/>
            </a:pPr>
            <a:r>
              <a:rPr lang="en-IN" sz="2000" dirty="0"/>
              <a:t>       	high/medium/low revenue</a:t>
            </a:r>
          </a:p>
          <a:p>
            <a:pPr marL="457200" indent="-457200">
              <a:buFont typeface="+mj-lt"/>
              <a:buAutoNum type="arabicPeriod"/>
            </a:pPr>
            <a:r>
              <a:rPr lang="en-IN" sz="2000" dirty="0"/>
              <a:t>       	high/medium/low probability of Churn</a:t>
            </a:r>
          </a:p>
          <a:p>
            <a:pPr marL="342900" indent="-342900">
              <a:buFont typeface="Arial" panose="020B0604020202020204" pitchFamily="34" charset="0"/>
              <a:buChar char="•"/>
            </a:pPr>
            <a:endParaRPr lang="en-IN" sz="2000" dirty="0"/>
          </a:p>
          <a:p>
            <a:pPr marL="457200" indent="-457200">
              <a:buAutoNum type="arabicParenR" startAt="3"/>
            </a:pPr>
            <a:endParaRPr lang="en-IN" sz="2000" dirty="0"/>
          </a:p>
          <a:p>
            <a:endParaRPr lang="en-IN" sz="2000" dirty="0"/>
          </a:p>
          <a:p>
            <a:endParaRPr lang="en-IN" sz="2000" dirty="0"/>
          </a:p>
          <a:p>
            <a:endParaRPr lang="en-IN" sz="2000" dirty="0"/>
          </a:p>
          <a:p>
            <a:endParaRPr lang="en-IN" sz="2000" dirty="0"/>
          </a:p>
          <a:p>
            <a:pPr marL="342900" indent="-342900">
              <a:buFont typeface="Arial" panose="020B0604020202020204" pitchFamily="34" charset="0"/>
              <a:buChar char="•"/>
            </a:pPr>
            <a:r>
              <a:rPr lang="en-IN" sz="2000" dirty="0"/>
              <a:t>Highlighted green are target ones </a:t>
            </a:r>
          </a:p>
          <a:p>
            <a:endParaRPr lang="en-IN" sz="2000" dirty="0"/>
          </a:p>
        </p:txBody>
      </p:sp>
      <p:graphicFrame>
        <p:nvGraphicFramePr>
          <p:cNvPr id="7" name="Table 6">
            <a:extLst>
              <a:ext uri="{FF2B5EF4-FFF2-40B4-BE49-F238E27FC236}">
                <a16:creationId xmlns:a16="http://schemas.microsoft.com/office/drawing/2014/main" id="{0C5BCC83-6339-41CD-92F1-EA03992A4B36}"/>
              </a:ext>
            </a:extLst>
          </p:cNvPr>
          <p:cNvGraphicFramePr>
            <a:graphicFrameLocks noGrp="1"/>
          </p:cNvGraphicFramePr>
          <p:nvPr>
            <p:extLst>
              <p:ext uri="{D42A27DB-BD31-4B8C-83A1-F6EECF244321}">
                <p14:modId xmlns:p14="http://schemas.microsoft.com/office/powerpoint/2010/main" val="1530738724"/>
              </p:ext>
            </p:extLst>
          </p:nvPr>
        </p:nvGraphicFramePr>
        <p:xfrm>
          <a:off x="2634712" y="4394091"/>
          <a:ext cx="3048000" cy="95250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4244050807"/>
                    </a:ext>
                  </a:extLst>
                </a:gridCol>
                <a:gridCol w="609600">
                  <a:extLst>
                    <a:ext uri="{9D8B030D-6E8A-4147-A177-3AD203B41FA5}">
                      <a16:colId xmlns:a16="http://schemas.microsoft.com/office/drawing/2014/main" val="2913290387"/>
                    </a:ext>
                  </a:extLst>
                </a:gridCol>
                <a:gridCol w="609600">
                  <a:extLst>
                    <a:ext uri="{9D8B030D-6E8A-4147-A177-3AD203B41FA5}">
                      <a16:colId xmlns:a16="http://schemas.microsoft.com/office/drawing/2014/main" val="127166128"/>
                    </a:ext>
                  </a:extLst>
                </a:gridCol>
                <a:gridCol w="609600">
                  <a:extLst>
                    <a:ext uri="{9D8B030D-6E8A-4147-A177-3AD203B41FA5}">
                      <a16:colId xmlns:a16="http://schemas.microsoft.com/office/drawing/2014/main" val="2019071875"/>
                    </a:ext>
                  </a:extLst>
                </a:gridCol>
              </a:tblGrid>
              <a:tr h="190500">
                <a:tc>
                  <a:txBody>
                    <a:bodyPr/>
                    <a:lstStyle/>
                    <a:p>
                      <a:pPr algn="ctr" fontAlgn="b"/>
                      <a:r>
                        <a:rPr lang="en-IN" sz="1100" u="none" strike="noStrike">
                          <a:effectLst/>
                        </a:rPr>
                        <a:t>Probability of Churn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Medium</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0998230"/>
                  </a:ext>
                </a:extLst>
              </a:tr>
              <a:tr h="190500">
                <a:tc>
                  <a:txBody>
                    <a:bodyPr/>
                    <a:lstStyle/>
                    <a:p>
                      <a:pPr algn="ctr" fontAlgn="b"/>
                      <a:r>
                        <a:rPr lang="en-IN" sz="1100" u="none" strike="noStrike">
                          <a:effectLst/>
                        </a:rPr>
                        <a:t>(Score)/Revenue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8052249"/>
                  </a:ext>
                </a:extLst>
              </a:tr>
              <a:tr h="190500">
                <a:tc>
                  <a:txBody>
                    <a:bodyPr/>
                    <a:lstStyle/>
                    <a:p>
                      <a:pPr algn="ctr"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431809"/>
                  </a:ext>
                </a:extLst>
              </a:tr>
              <a:tr h="190500">
                <a:tc>
                  <a:txBody>
                    <a:bodyPr/>
                    <a:lstStyle/>
                    <a:p>
                      <a:pPr algn="ctr" fontAlgn="b"/>
                      <a:r>
                        <a:rPr lang="en-IN" sz="1100" u="none" strike="noStrike">
                          <a:effectLst/>
                        </a:rPr>
                        <a:t>Medium</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5036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highlight>
                            <a:srgbClr val="00FF00"/>
                          </a:highlight>
                        </a:rPr>
                        <a:t>3</a:t>
                      </a:r>
                      <a:endParaRPr lang="en-IN" sz="1100" b="0" i="0" u="none" strike="noStrike" dirty="0">
                        <a:solidFill>
                          <a:srgbClr val="00000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480806229"/>
                  </a:ext>
                </a:extLst>
              </a:tr>
              <a:tr h="190500">
                <a:tc>
                  <a:txBody>
                    <a:bodyPr/>
                    <a:lstStyle/>
                    <a:p>
                      <a:pPr algn="ctr"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highlight>
                            <a:srgbClr val="00FF00"/>
                          </a:highlight>
                        </a:rPr>
                        <a:t>5</a:t>
                      </a:r>
                      <a:endParaRPr lang="en-IN" sz="1100" b="0" i="0" u="none" strike="noStrike" dirty="0">
                        <a:solidFill>
                          <a:srgbClr val="000000"/>
                        </a:solidFill>
                        <a:effectLst/>
                        <a:highlight>
                          <a:srgbClr val="00FF00"/>
                        </a:highlight>
                        <a:latin typeface="Calibri" panose="020F0502020204030204" pitchFamily="34" charset="0"/>
                      </a:endParaRPr>
                    </a:p>
                  </a:txBody>
                  <a:tcPr marL="9525" marR="9525" marT="9525" marB="0" anchor="b"/>
                </a:tc>
                <a:tc>
                  <a:txBody>
                    <a:bodyPr/>
                    <a:lstStyle/>
                    <a:p>
                      <a:pPr algn="r" fontAlgn="b"/>
                      <a:r>
                        <a:rPr lang="en-IN" sz="1100" u="none" strike="noStrike" dirty="0">
                          <a:effectLst/>
                          <a:highlight>
                            <a:srgbClr val="00FF00"/>
                          </a:highlight>
                        </a:rPr>
                        <a:t>0</a:t>
                      </a:r>
                      <a:endParaRPr lang="en-IN" sz="1100" b="0" i="0" u="none" strike="noStrike" dirty="0">
                        <a:solidFill>
                          <a:srgbClr val="00000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1500520111"/>
                  </a:ext>
                </a:extLst>
              </a:tr>
            </a:tbl>
          </a:graphicData>
        </a:graphic>
      </p:graphicFrame>
    </p:spTree>
    <p:extLst>
      <p:ext uri="{BB962C8B-B14F-4D97-AF65-F5344CB8AC3E}">
        <p14:creationId xmlns:p14="http://schemas.microsoft.com/office/powerpoint/2010/main" val="167586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Customer Segments</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4401205"/>
          </a:xfrm>
          <a:prstGeom prst="rect">
            <a:avLst/>
          </a:prstGeom>
          <a:noFill/>
        </p:spPr>
        <p:txBody>
          <a:bodyPr wrap="square" rtlCol="0">
            <a:spAutoFit/>
          </a:bodyPr>
          <a:lstStyle/>
          <a:p>
            <a:pPr lvl="0"/>
            <a:r>
              <a:rPr lang="en-IN" sz="2000" dirty="0"/>
              <a:t>Q5) What would be the target segments for proactive retention campaigns? Falling ARPU forecast is also a concern and therefore, </a:t>
            </a:r>
            <a:r>
              <a:rPr lang="en-IN" sz="2000" dirty="0" err="1"/>
              <a:t>Mobicom</a:t>
            </a:r>
            <a:r>
              <a:rPr lang="en-IN" sz="2000" dirty="0"/>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Target segments for proactive retention campaigns are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457200" indent="-457200">
              <a:buAutoNum type="arabicParenR" startAt="3"/>
            </a:pPr>
            <a:endParaRPr lang="en-IN" sz="2000" dirty="0"/>
          </a:p>
          <a:p>
            <a:endParaRPr lang="en-IN" sz="2000" dirty="0"/>
          </a:p>
          <a:p>
            <a:endParaRPr lang="en-IN" sz="2000" dirty="0"/>
          </a:p>
          <a:p>
            <a:endParaRPr lang="en-IN" sz="2000" dirty="0"/>
          </a:p>
        </p:txBody>
      </p:sp>
      <p:graphicFrame>
        <p:nvGraphicFramePr>
          <p:cNvPr id="4" name="Table 3">
            <a:extLst>
              <a:ext uri="{FF2B5EF4-FFF2-40B4-BE49-F238E27FC236}">
                <a16:creationId xmlns:a16="http://schemas.microsoft.com/office/drawing/2014/main" id="{4B7FF2EA-E1FC-4BC3-A249-D31D32601419}"/>
              </a:ext>
            </a:extLst>
          </p:cNvPr>
          <p:cNvGraphicFramePr>
            <a:graphicFrameLocks noGrp="1"/>
          </p:cNvGraphicFramePr>
          <p:nvPr>
            <p:extLst>
              <p:ext uri="{D42A27DB-BD31-4B8C-83A1-F6EECF244321}">
                <p14:modId xmlns:p14="http://schemas.microsoft.com/office/powerpoint/2010/main" val="1768519436"/>
              </p:ext>
            </p:extLst>
          </p:nvPr>
        </p:nvGraphicFramePr>
        <p:xfrm>
          <a:off x="1379351" y="4463510"/>
          <a:ext cx="6168606" cy="762000"/>
        </p:xfrm>
        <a:graphic>
          <a:graphicData uri="http://schemas.openxmlformats.org/drawingml/2006/table">
            <a:tbl>
              <a:tblPr>
                <a:tableStyleId>{5C22544A-7EE6-4342-B048-85BDC9FD1C3A}</a:tableStyleId>
              </a:tblPr>
              <a:tblGrid>
                <a:gridCol w="913304">
                  <a:extLst>
                    <a:ext uri="{9D8B030D-6E8A-4147-A177-3AD203B41FA5}">
                      <a16:colId xmlns:a16="http://schemas.microsoft.com/office/drawing/2014/main" val="620537201"/>
                    </a:ext>
                  </a:extLst>
                </a:gridCol>
                <a:gridCol w="730643">
                  <a:extLst>
                    <a:ext uri="{9D8B030D-6E8A-4147-A177-3AD203B41FA5}">
                      <a16:colId xmlns:a16="http://schemas.microsoft.com/office/drawing/2014/main" val="1426348973"/>
                    </a:ext>
                  </a:extLst>
                </a:gridCol>
                <a:gridCol w="1248182">
                  <a:extLst>
                    <a:ext uri="{9D8B030D-6E8A-4147-A177-3AD203B41FA5}">
                      <a16:colId xmlns:a16="http://schemas.microsoft.com/office/drawing/2014/main" val="293925759"/>
                    </a:ext>
                  </a:extLst>
                </a:gridCol>
                <a:gridCol w="3276477">
                  <a:extLst>
                    <a:ext uri="{9D8B030D-6E8A-4147-A177-3AD203B41FA5}">
                      <a16:colId xmlns:a16="http://schemas.microsoft.com/office/drawing/2014/main" val="525412135"/>
                    </a:ext>
                  </a:extLst>
                </a:gridCol>
              </a:tblGrid>
              <a:tr h="190500">
                <a:tc>
                  <a:txBody>
                    <a:bodyPr/>
                    <a:lstStyle/>
                    <a:p>
                      <a:pPr algn="ctr" fontAlgn="b"/>
                      <a:r>
                        <a:rPr lang="en-IN" sz="1100" u="none" strike="noStrike" dirty="0" err="1">
                          <a:effectLst/>
                        </a:rPr>
                        <a:t>Prob_Churn</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Revenue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No of customers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Customer_ID</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8192614"/>
                  </a:ext>
                </a:extLst>
              </a:tr>
              <a:tr h="190500">
                <a:tc>
                  <a:txBody>
                    <a:bodyPr/>
                    <a:lstStyle/>
                    <a:p>
                      <a:pPr algn="ctr"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4292740"/>
                  </a:ext>
                </a:extLst>
              </a:tr>
              <a:tr h="190500">
                <a:tc>
                  <a:txBody>
                    <a:bodyPr/>
                    <a:lstStyle/>
                    <a:p>
                      <a:pPr algn="ctr" fontAlgn="b"/>
                      <a:r>
                        <a:rPr lang="en-IN" sz="1100" u="none" strike="noStrike" dirty="0">
                          <a:effectLst/>
                        </a:rPr>
                        <a:t>Medium</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High</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1010652, 1000930, 1001662, 1001990, 1009400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7783476"/>
                  </a:ext>
                </a:extLst>
              </a:tr>
              <a:tr h="190500">
                <a:tc>
                  <a:txBody>
                    <a:bodyPr/>
                    <a:lstStyle/>
                    <a:p>
                      <a:pPr algn="ctr"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1078686, 1076359, 1093990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3268312"/>
                  </a:ext>
                </a:extLst>
              </a:tr>
            </a:tbl>
          </a:graphicData>
        </a:graphic>
      </p:graphicFrame>
    </p:spTree>
    <p:extLst>
      <p:ext uri="{BB962C8B-B14F-4D97-AF65-F5344CB8AC3E}">
        <p14:creationId xmlns:p14="http://schemas.microsoft.com/office/powerpoint/2010/main" val="102942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217EE-1AF4-47C5-9199-14AD7029BC77}"/>
              </a:ext>
            </a:extLst>
          </p:cNvPr>
          <p:cNvSpPr txBox="1"/>
          <p:nvPr/>
        </p:nvSpPr>
        <p:spPr>
          <a:xfrm>
            <a:off x="418456" y="388827"/>
            <a:ext cx="11468746" cy="6186309"/>
          </a:xfrm>
          <a:prstGeom prst="rect">
            <a:avLst/>
          </a:prstGeom>
          <a:noFill/>
        </p:spPr>
        <p:txBody>
          <a:bodyPr wrap="square" rtlCol="0">
            <a:spAutoFit/>
          </a:bodyPr>
          <a:lstStyle/>
          <a:p>
            <a:endParaRPr lang="en-IN" sz="4400" dirty="0">
              <a:latin typeface="+mj-lt"/>
            </a:endParaRPr>
          </a:p>
          <a:p>
            <a:endParaRPr lang="en-IN" sz="4400" dirty="0">
              <a:latin typeface="+mj-lt"/>
            </a:endParaRPr>
          </a:p>
          <a:p>
            <a:r>
              <a:rPr lang="en-IN" sz="4400" dirty="0">
                <a:latin typeface="+mj-lt"/>
              </a:rPr>
              <a:t>    </a:t>
            </a:r>
          </a:p>
          <a:p>
            <a:endParaRPr lang="en-IN" sz="4400" dirty="0">
              <a:latin typeface="+mj-lt"/>
            </a:endParaRPr>
          </a:p>
          <a:p>
            <a:r>
              <a:rPr lang="en-IN" sz="4400">
                <a:latin typeface="+mj-lt"/>
              </a:rPr>
              <a:t>                            </a:t>
            </a:r>
            <a:r>
              <a:rPr lang="en-IN" sz="4400" dirty="0">
                <a:latin typeface="+mj-lt"/>
              </a:rPr>
              <a:t>&lt;End Of The Slide&gt;</a:t>
            </a:r>
          </a:p>
          <a:p>
            <a:endParaRPr lang="en-IN" sz="4400" dirty="0">
              <a:latin typeface="+mj-lt"/>
            </a:endParaRPr>
          </a:p>
          <a:p>
            <a:endParaRPr lang="en-IN" sz="4400" dirty="0">
              <a:latin typeface="+mj-lt"/>
            </a:endParaRPr>
          </a:p>
          <a:p>
            <a:endParaRPr lang="en-IN" sz="4400" dirty="0">
              <a:latin typeface="+mj-lt"/>
            </a:endParaRPr>
          </a:p>
          <a:p>
            <a:endParaRPr lang="en-IN" sz="4400" dirty="0">
              <a:latin typeface="+mj-lt"/>
            </a:endParaRPr>
          </a:p>
        </p:txBody>
      </p:sp>
    </p:spTree>
    <p:extLst>
      <p:ext uri="{BB962C8B-B14F-4D97-AF65-F5344CB8AC3E}">
        <p14:creationId xmlns:p14="http://schemas.microsoft.com/office/powerpoint/2010/main" val="104514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9A4-E6FF-4499-8C66-E0486F4CD9A0}"/>
              </a:ext>
            </a:extLst>
          </p:cNvPr>
          <p:cNvSpPr>
            <a:spLocks noGrp="1"/>
          </p:cNvSpPr>
          <p:nvPr>
            <p:ph type="title"/>
          </p:nvPr>
        </p:nvSpPr>
        <p:spPr>
          <a:xfrm>
            <a:off x="838200" y="287633"/>
            <a:ext cx="10515600" cy="1325563"/>
          </a:xfrm>
        </p:spPr>
        <p:txBody>
          <a:bodyPr/>
          <a:lstStyle/>
          <a:p>
            <a:r>
              <a:rPr lang="en-IN" dirty="0"/>
              <a:t>                    Topics to be covered</a:t>
            </a:r>
          </a:p>
        </p:txBody>
      </p:sp>
      <p:sp>
        <p:nvSpPr>
          <p:cNvPr id="3" name="Content Placeholder 2">
            <a:extLst>
              <a:ext uri="{FF2B5EF4-FFF2-40B4-BE49-F238E27FC236}">
                <a16:creationId xmlns:a16="http://schemas.microsoft.com/office/drawing/2014/main" id="{4E03895D-7DC4-41D5-9629-3EECED80FB75}"/>
              </a:ext>
            </a:extLst>
          </p:cNvPr>
          <p:cNvSpPr>
            <a:spLocks noGrp="1"/>
          </p:cNvSpPr>
          <p:nvPr>
            <p:ph idx="1"/>
          </p:nvPr>
        </p:nvSpPr>
        <p:spPr/>
        <p:txBody>
          <a:bodyPr>
            <a:normAutofit lnSpcReduction="10000"/>
          </a:bodyPr>
          <a:lstStyle/>
          <a:p>
            <a:r>
              <a:rPr lang="en-IN" dirty="0"/>
              <a:t>Problem Identification</a:t>
            </a:r>
          </a:p>
          <a:p>
            <a:pPr lvl="1"/>
            <a:r>
              <a:rPr lang="en-IN" dirty="0"/>
              <a:t>Introduction</a:t>
            </a:r>
          </a:p>
          <a:p>
            <a:pPr lvl="1"/>
            <a:r>
              <a:rPr lang="en-IN" dirty="0"/>
              <a:t>Business Challenges</a:t>
            </a:r>
          </a:p>
          <a:p>
            <a:r>
              <a:rPr lang="en-IN" dirty="0"/>
              <a:t>Solution Design</a:t>
            </a:r>
          </a:p>
          <a:p>
            <a:pPr lvl="1"/>
            <a:r>
              <a:rPr lang="en-IN" dirty="0"/>
              <a:t>High Level Solution</a:t>
            </a:r>
          </a:p>
          <a:p>
            <a:r>
              <a:rPr lang="en-IN" dirty="0"/>
              <a:t>Solution Implementation</a:t>
            </a:r>
          </a:p>
          <a:p>
            <a:pPr lvl="1"/>
            <a:r>
              <a:rPr lang="en-IN" dirty="0"/>
              <a:t>Data Preparation &amp; Analysis</a:t>
            </a:r>
          </a:p>
          <a:p>
            <a:pPr lvl="1"/>
            <a:r>
              <a:rPr lang="en-IN" dirty="0"/>
              <a:t>Model Building &amp; Validations</a:t>
            </a:r>
          </a:p>
          <a:p>
            <a:r>
              <a:rPr lang="en-IN" dirty="0"/>
              <a:t>Results</a:t>
            </a:r>
          </a:p>
          <a:p>
            <a:pPr lvl="1"/>
            <a:r>
              <a:rPr lang="en-IN" dirty="0"/>
              <a:t>Top Senior Management answers</a:t>
            </a:r>
          </a:p>
          <a:p>
            <a:endParaRPr lang="en-IN" dirty="0"/>
          </a:p>
        </p:txBody>
      </p:sp>
    </p:spTree>
    <p:extLst>
      <p:ext uri="{BB962C8B-B14F-4D97-AF65-F5344CB8AC3E}">
        <p14:creationId xmlns:p14="http://schemas.microsoft.com/office/powerpoint/2010/main" val="413434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Introduction</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613196"/>
            <a:ext cx="11468746"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management team at </a:t>
            </a:r>
            <a:r>
              <a:rPr lang="en-IN" sz="2000" dirty="0" err="1"/>
              <a:t>Mobicom</a:t>
            </a:r>
            <a:r>
              <a:rPr lang="en-IN" sz="2000" dirty="0"/>
              <a:t> is focusing on retaining their customers on a reactive basis when the subscriber calls in to close the account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u="sng" dirty="0"/>
              <a:t>Churn Market Survey Report</a:t>
            </a:r>
            <a:r>
              <a:rPr lang="en-IN" sz="2000" dirty="0"/>
              <a:t> : 40% of Customers globally planning to switch provider in the next 12 months</a:t>
            </a:r>
          </a:p>
          <a:p>
            <a:endParaRPr lang="en-IN" sz="2000" dirty="0"/>
          </a:p>
          <a:p>
            <a:r>
              <a:rPr lang="en-IN" sz="2000" dirty="0"/>
              <a:t>Following factors play key role across markets when deciding to stay with operator-</a:t>
            </a:r>
          </a:p>
          <a:p>
            <a:pPr marL="342900" indent="-342900">
              <a:buAutoNum type="arabicParenR"/>
            </a:pPr>
            <a:endParaRPr lang="en-IN" sz="2000" dirty="0"/>
          </a:p>
          <a:p>
            <a:pPr marL="342900" indent="-342900">
              <a:buAutoNum type="arabicParenR"/>
            </a:pPr>
            <a:r>
              <a:rPr lang="en-IN" sz="2000" dirty="0"/>
              <a:t>Cost &amp; Billing</a:t>
            </a:r>
          </a:p>
          <a:p>
            <a:pPr marL="342900" indent="-342900">
              <a:buAutoNum type="arabicParenR"/>
            </a:pPr>
            <a:endParaRPr lang="en-IN" sz="2000" dirty="0"/>
          </a:p>
          <a:p>
            <a:pPr marL="342900" indent="-342900">
              <a:buAutoNum type="arabicParenR"/>
            </a:pPr>
            <a:r>
              <a:rPr lang="en-IN" sz="2000" dirty="0"/>
              <a:t>Network &amp; Service Quality </a:t>
            </a:r>
          </a:p>
          <a:p>
            <a:pPr marL="342900" indent="-342900">
              <a:buAutoNum type="arabicParenR"/>
            </a:pPr>
            <a:endParaRPr lang="en-IN" sz="2000" dirty="0"/>
          </a:p>
          <a:p>
            <a:pPr marL="342900" indent="-342900">
              <a:buAutoNum type="arabicParenR"/>
            </a:pPr>
            <a:r>
              <a:rPr lang="en-IN" sz="2000" dirty="0"/>
              <a:t>Internet, family &amp; friend’s recommendation</a:t>
            </a:r>
          </a:p>
          <a:p>
            <a:pPr marL="342900" indent="-342900">
              <a:buAutoNum type="arabicParenR"/>
            </a:pPr>
            <a:endParaRPr lang="en-IN" sz="2000" dirty="0"/>
          </a:p>
          <a:p>
            <a:pPr marL="342900" indent="-342900">
              <a:buAutoNum type="arabicParenR"/>
            </a:pPr>
            <a:r>
              <a:rPr lang="en-IN" sz="2000" dirty="0"/>
              <a:t>Customer Care</a:t>
            </a:r>
          </a:p>
          <a:p>
            <a:endParaRPr lang="en-IN" sz="2000" dirty="0"/>
          </a:p>
          <a:p>
            <a:endParaRPr lang="en-IN" sz="2000" dirty="0"/>
          </a:p>
        </p:txBody>
      </p:sp>
    </p:spTree>
    <p:extLst>
      <p:ext uri="{BB962C8B-B14F-4D97-AF65-F5344CB8AC3E}">
        <p14:creationId xmlns:p14="http://schemas.microsoft.com/office/powerpoint/2010/main" val="308764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Business Challenges</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613196"/>
            <a:ext cx="11468746"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t>Churn rate at </a:t>
            </a:r>
            <a:r>
              <a:rPr lang="en-IN" sz="2000" dirty="0" err="1"/>
              <a:t>Mobicom</a:t>
            </a:r>
            <a:r>
              <a:rPr lang="en-IN" sz="2000" dirty="0"/>
              <a:t> is very high</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In data usage, number of subscribers experiencing problem is high – slow download speed(20%), data throttling(17%), applications not working (16%)</a:t>
            </a:r>
          </a:p>
          <a:p>
            <a:pPr marL="342900" indent="-342900">
              <a:buFont typeface="Arial" panose="020B0604020202020204" pitchFamily="34" charset="0"/>
              <a:buChar char="•"/>
            </a:pPr>
            <a:endParaRPr lang="en-IN" sz="2000" dirty="0"/>
          </a:p>
          <a:p>
            <a:pPr marL="342900" indent="-342900">
              <a:buFontTx/>
              <a:buAutoNum type="arabicParenR"/>
            </a:pPr>
            <a:endParaRPr lang="en-IN" sz="2000" dirty="0"/>
          </a:p>
          <a:p>
            <a:pPr marL="342900" indent="-342900">
              <a:buFontTx/>
              <a:buAutoNum type="arabicParenR"/>
            </a:pPr>
            <a:endParaRPr lang="en-IN" sz="2000" dirty="0"/>
          </a:p>
          <a:p>
            <a:pPr marL="342900" indent="-342900">
              <a:buFontTx/>
              <a:buAutoNum type="arabicParenR"/>
            </a:pPr>
            <a:endParaRPr lang="en-IN" sz="2000" dirty="0"/>
          </a:p>
          <a:p>
            <a:pPr marL="342900" indent="-342900">
              <a:buFontTx/>
              <a:buAutoNum type="arabicParenR"/>
            </a:pPr>
            <a:endParaRPr lang="en-IN" sz="2000" dirty="0"/>
          </a:p>
          <a:p>
            <a:pPr marL="342900" indent="-342900">
              <a:buFontTx/>
              <a:buAutoNum type="arabicParenR"/>
            </a:pPr>
            <a:endParaRPr lang="en-IN" sz="2000" dirty="0"/>
          </a:p>
          <a:p>
            <a:pPr marL="342900" indent="-342900">
              <a:buAutoNum type="arabicParenR"/>
            </a:pPr>
            <a:endParaRPr lang="en-IN" sz="2000" dirty="0"/>
          </a:p>
        </p:txBody>
      </p:sp>
    </p:spTree>
    <p:extLst>
      <p:ext uri="{BB962C8B-B14F-4D97-AF65-F5344CB8AC3E}">
        <p14:creationId xmlns:p14="http://schemas.microsoft.com/office/powerpoint/2010/main" val="258589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High Level Solution</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3477875"/>
          </a:xfrm>
          <a:prstGeom prst="rect">
            <a:avLst/>
          </a:prstGeom>
          <a:noFill/>
        </p:spPr>
        <p:txBody>
          <a:bodyPr wrap="square" rtlCol="0">
            <a:spAutoFit/>
          </a:bodyPr>
          <a:lstStyle/>
          <a:p>
            <a:r>
              <a:rPr lang="en-IN" sz="2000" dirty="0"/>
              <a:t>        The team is keen to take more initiatives : Roll out targeted proactive retention programs</a:t>
            </a:r>
          </a:p>
          <a:p>
            <a:pPr marL="342900" indent="-342900">
              <a:buFont typeface="Arial" panose="020B0604020202020204" pitchFamily="34" charset="0"/>
              <a:buChar char="•"/>
            </a:pPr>
            <a:endParaRPr lang="en-IN" sz="2000" dirty="0"/>
          </a:p>
          <a:p>
            <a:r>
              <a:rPr lang="en-IN" sz="2000" dirty="0"/>
              <a:t>         </a:t>
            </a:r>
            <a:r>
              <a:rPr lang="en-IN" sz="2000" u="sng" dirty="0"/>
              <a:t>Usage Enhancing Marketing Programs / Usage based promotions </a:t>
            </a:r>
          </a:p>
          <a:p>
            <a:endParaRPr lang="en-IN" sz="2000" u="sng" dirty="0"/>
          </a:p>
          <a:p>
            <a:pPr marL="457200" indent="-457200">
              <a:buFont typeface="+mj-lt"/>
              <a:buAutoNum type="arabicPeriod"/>
            </a:pPr>
            <a:r>
              <a:rPr lang="en-IN" sz="2000" dirty="0"/>
              <a:t>Increased  MOU (minutes of usage) – voice &amp; data : low usage and high churn go hand in hand</a:t>
            </a:r>
          </a:p>
          <a:p>
            <a:pPr marL="457200" indent="-457200">
              <a:buFont typeface="+mj-lt"/>
              <a:buAutoNum type="arabicPeriod"/>
            </a:pPr>
            <a:endParaRPr lang="en-IN" sz="2000" dirty="0"/>
          </a:p>
          <a:p>
            <a:pPr marL="457200" indent="-457200">
              <a:buFont typeface="+mj-lt"/>
              <a:buAutoNum type="arabicPeriod"/>
            </a:pPr>
            <a:r>
              <a:rPr lang="en-IN" sz="2000" dirty="0"/>
              <a:t>Rate plan migration : Strategy to move customers from non-optimal plans to optimal plans because subscribers on non-optimal rate plans have higher odds of churn</a:t>
            </a:r>
          </a:p>
          <a:p>
            <a:endParaRPr lang="en-IN" sz="2000" dirty="0"/>
          </a:p>
          <a:p>
            <a:r>
              <a:rPr lang="en-IN" sz="2000" dirty="0"/>
              <a:t>3.     Offer bundling &amp; churn – negative corelated ; referrals from family and friends</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5041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1) Data Preparation &amp; Analysis</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4708981"/>
          </a:xfrm>
          <a:prstGeom prst="rect">
            <a:avLst/>
          </a:prstGeom>
          <a:noFill/>
        </p:spPr>
        <p:txBody>
          <a:bodyPr wrap="square" rtlCol="0">
            <a:spAutoFit/>
          </a:bodyPr>
          <a:lstStyle/>
          <a:p>
            <a:r>
              <a:rPr lang="en-IN" sz="2000" u="sng" dirty="0"/>
              <a:t>Dataset Characteristics</a:t>
            </a:r>
          </a:p>
          <a:p>
            <a:pPr marL="514350" indent="-514350">
              <a:buFont typeface="Arial" panose="020B0604020202020204" pitchFamily="34" charset="0"/>
              <a:buChar char="•"/>
            </a:pPr>
            <a:r>
              <a:rPr lang="en-IN" sz="2000" dirty="0"/>
              <a:t>Customers are selected who were with company for </a:t>
            </a:r>
            <a:r>
              <a:rPr lang="en-IN" sz="2000" dirty="0" err="1"/>
              <a:t>atleast</a:t>
            </a:r>
            <a:r>
              <a:rPr lang="en-IN" sz="2000" dirty="0"/>
              <a:t> 6 months</a:t>
            </a:r>
          </a:p>
          <a:p>
            <a:pPr marL="514350" indent="-514350">
              <a:buFont typeface="Arial" panose="020B0604020202020204" pitchFamily="34" charset="0"/>
              <a:buChar char="•"/>
            </a:pPr>
            <a:r>
              <a:rPr lang="en-IN" sz="2000" dirty="0"/>
              <a:t>Total Subscriber base – 66297 * 81 </a:t>
            </a:r>
          </a:p>
          <a:p>
            <a:endParaRPr lang="en-IN" sz="2000" u="sng" dirty="0"/>
          </a:p>
          <a:p>
            <a:r>
              <a:rPr lang="en-IN" sz="2000" u="sng" dirty="0"/>
              <a:t>Data Quality Report</a:t>
            </a:r>
          </a:p>
          <a:p>
            <a:r>
              <a:rPr lang="en-IN" sz="2000" dirty="0"/>
              <a:t>Two different csv files - one for numeric &amp; the other for character variables are created </a:t>
            </a:r>
          </a:p>
          <a:p>
            <a:pPr marL="514350" indent="-514350">
              <a:buFont typeface="Arial" panose="020B0604020202020204" pitchFamily="34" charset="0"/>
              <a:buChar char="•"/>
            </a:pPr>
            <a:r>
              <a:rPr lang="en-IN" sz="2000" dirty="0"/>
              <a:t>telecom_numeric.csv : 60 variables</a:t>
            </a:r>
          </a:p>
          <a:p>
            <a:pPr marL="514350" indent="-514350">
              <a:buFont typeface="Arial" panose="020B0604020202020204" pitchFamily="34" charset="0"/>
              <a:buChar char="•"/>
            </a:pPr>
            <a:r>
              <a:rPr lang="en-IN" sz="2000" dirty="0"/>
              <a:t>telecom_char.csv  : 21 variables</a:t>
            </a:r>
          </a:p>
          <a:p>
            <a:r>
              <a:rPr lang="en-IN" sz="2000" dirty="0"/>
              <a:t>These files tell which variable has lots of missing values, calculate the mean, min, max, percentiles, etc for all the variables</a:t>
            </a:r>
          </a:p>
          <a:p>
            <a:endParaRPr lang="en-IN" sz="2000" dirty="0"/>
          </a:p>
          <a:p>
            <a:r>
              <a:rPr lang="en-IN" sz="2000" u="sng" dirty="0"/>
              <a:t>Missing values</a:t>
            </a:r>
          </a:p>
          <a:p>
            <a:r>
              <a:rPr lang="en-IN" sz="2000" dirty="0"/>
              <a:t>Variables with more than 15% of missing values are omitted from the analysis : total 36 variables excluded</a:t>
            </a:r>
          </a:p>
          <a:p>
            <a:r>
              <a:rPr lang="en-IN" sz="2000" dirty="0"/>
              <a:t>36 also included those variables which are considered as not important for analysis</a:t>
            </a:r>
          </a:p>
          <a:p>
            <a:endParaRPr lang="en-IN" sz="2000" u="sng" dirty="0"/>
          </a:p>
        </p:txBody>
      </p:sp>
    </p:spTree>
    <p:extLst>
      <p:ext uri="{BB962C8B-B14F-4D97-AF65-F5344CB8AC3E}">
        <p14:creationId xmlns:p14="http://schemas.microsoft.com/office/powerpoint/2010/main" val="314167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Data Preparation &amp; Analysis </a:t>
            </a:r>
            <a:r>
              <a:rPr lang="en-IN" dirty="0" err="1"/>
              <a:t>cont</a:t>
            </a:r>
            <a:r>
              <a:rPr lang="en-IN" dirty="0"/>
              <a:t>…</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5940088"/>
          </a:xfrm>
          <a:prstGeom prst="rect">
            <a:avLst/>
          </a:prstGeom>
          <a:noFill/>
        </p:spPr>
        <p:txBody>
          <a:bodyPr wrap="square" rtlCol="0">
            <a:spAutoFit/>
          </a:bodyPr>
          <a:lstStyle/>
          <a:p>
            <a:r>
              <a:rPr lang="en-IN" sz="2000" u="sng" dirty="0"/>
              <a:t>Derived variables :</a:t>
            </a:r>
            <a:r>
              <a:rPr lang="en-IN" sz="2000" dirty="0"/>
              <a:t> Mean number of completed data/voice calls &amp; Mean number of attempted data/voice calls are clubbed together into a new variable called </a:t>
            </a:r>
            <a:r>
              <a:rPr lang="en-IN" sz="2000" dirty="0" err="1"/>
              <a:t>complete_Mean</a:t>
            </a:r>
            <a:endParaRPr lang="en-IN" sz="2000" dirty="0"/>
          </a:p>
          <a:p>
            <a:endParaRPr lang="en-IN" sz="2000" dirty="0"/>
          </a:p>
          <a:p>
            <a:r>
              <a:rPr lang="en-IN" sz="2000" u="sng" dirty="0"/>
              <a:t>Decile Binning</a:t>
            </a:r>
            <a:r>
              <a:rPr lang="en-IN" sz="2000" dirty="0"/>
              <a:t> : Divide the data into 10/8/6/4/3/2 groups and understand relation between 2 variables – target variable i.e. churn &amp; the variable.</a:t>
            </a:r>
          </a:p>
          <a:p>
            <a:endParaRPr lang="en-IN" sz="2000" dirty="0"/>
          </a:p>
          <a:p>
            <a:pPr marL="457200" indent="-457200">
              <a:buFont typeface="Arial" panose="020B0604020202020204" pitchFamily="34" charset="0"/>
              <a:buChar char="•"/>
            </a:pPr>
            <a:r>
              <a:rPr lang="en-IN" sz="2000" dirty="0"/>
              <a:t>If that variable shows increasing &amp; decreasing trend both, then ignore it</a:t>
            </a:r>
          </a:p>
          <a:p>
            <a:pPr marL="457200" indent="-457200">
              <a:buFont typeface="Arial" panose="020B0604020202020204" pitchFamily="34" charset="0"/>
              <a:buChar char="•"/>
            </a:pPr>
            <a:r>
              <a:rPr lang="en-IN" sz="2000" dirty="0"/>
              <a:t>If that variable shows increasing/decreasing trend, then chose that variable for model iterations</a:t>
            </a:r>
          </a:p>
          <a:p>
            <a:pPr marL="457200" indent="-457200">
              <a:buFont typeface="Arial" panose="020B0604020202020204" pitchFamily="34" charset="0"/>
              <a:buChar char="•"/>
            </a:pPr>
            <a:r>
              <a:rPr lang="en-IN" sz="2000" dirty="0"/>
              <a:t>If that variable shows both trend and also that variable is important for analysis, then don’t ignore it &amp; keep for model iterations</a:t>
            </a:r>
          </a:p>
          <a:p>
            <a:endParaRPr lang="en-IN" sz="2000" dirty="0"/>
          </a:p>
          <a:p>
            <a:r>
              <a:rPr lang="en-IN" sz="2000" dirty="0"/>
              <a:t>Total 3 variables are ignored as showing both trend – </a:t>
            </a:r>
            <a:r>
              <a:rPr lang="en-IN" sz="2000" dirty="0" err="1"/>
              <a:t>callwait_Range</a:t>
            </a:r>
            <a:r>
              <a:rPr lang="en-IN" sz="2000" dirty="0"/>
              <a:t>, </a:t>
            </a:r>
            <a:r>
              <a:rPr lang="en-IN" sz="2000" dirty="0" err="1"/>
              <a:t>uniqsubs</a:t>
            </a:r>
            <a:r>
              <a:rPr lang="en-IN" sz="2000" dirty="0"/>
              <a:t>, </a:t>
            </a:r>
            <a:r>
              <a:rPr lang="en-IN" sz="2000" dirty="0" err="1"/>
              <a:t>csa</a:t>
            </a:r>
            <a:endParaRPr lang="en-IN" sz="2000" dirty="0"/>
          </a:p>
          <a:p>
            <a:endParaRPr lang="en-IN" sz="2000" dirty="0"/>
          </a:p>
          <a:p>
            <a:r>
              <a:rPr lang="en-IN" sz="2000" u="sng" dirty="0"/>
              <a:t>Missing value imputation</a:t>
            </a:r>
            <a:r>
              <a:rPr lang="en-IN" sz="2000" dirty="0"/>
              <a:t> : Missing values for numeric variables are imputed with mean &amp; for character variables NA’s are imputed with the most </a:t>
            </a:r>
            <a:r>
              <a:rPr lang="en-IN" sz="2000" dirty="0" err="1"/>
              <a:t>occurence</a:t>
            </a:r>
            <a:r>
              <a:rPr lang="en-IN" sz="2000" dirty="0"/>
              <a:t> ones</a:t>
            </a:r>
          </a:p>
          <a:p>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28934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Data Preparation &amp; Analysis cont..</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4401205"/>
          </a:xfrm>
          <a:prstGeom prst="rect">
            <a:avLst/>
          </a:prstGeom>
          <a:noFill/>
        </p:spPr>
        <p:txBody>
          <a:bodyPr wrap="square" rtlCol="0">
            <a:spAutoFit/>
          </a:bodyPr>
          <a:lstStyle/>
          <a:p>
            <a:r>
              <a:rPr lang="en-IN" sz="2000" u="sng" dirty="0"/>
              <a:t>Data Preparation – Categorical variables</a:t>
            </a:r>
            <a:r>
              <a:rPr lang="en-IN" sz="2000" dirty="0"/>
              <a:t> : There are categorical variables with several levels, based on the similarity in event rate, these levels are reduced. </a:t>
            </a:r>
          </a:p>
          <a:p>
            <a:r>
              <a:rPr lang="en-IN" sz="2000" dirty="0"/>
              <a:t>Ideally, one should not use a variable with more than 3 levels, if variable has a lot of levels then they should  be reduced.</a:t>
            </a:r>
          </a:p>
          <a:p>
            <a:endParaRPr lang="en-IN" sz="2000" dirty="0"/>
          </a:p>
          <a:p>
            <a:r>
              <a:rPr lang="en-IN" sz="2000" u="sng" dirty="0"/>
              <a:t>Data Preparation – Continuous variables</a:t>
            </a:r>
            <a:r>
              <a:rPr lang="en-IN" sz="2000" dirty="0"/>
              <a:t> : Deciles with similar event rates are clubbed together into one group and a categorical variable is created</a:t>
            </a:r>
          </a:p>
          <a:p>
            <a:endParaRPr lang="en-IN" sz="2000" dirty="0"/>
          </a:p>
          <a:p>
            <a:pPr marL="342900" indent="-342900">
              <a:buFont typeface="Arial" panose="020B0604020202020204" pitchFamily="34" charset="0"/>
              <a:buChar char="•"/>
            </a:pPr>
            <a:r>
              <a:rPr lang="en-IN" sz="2000" dirty="0"/>
              <a:t>Total 2 categorical variables – area and </a:t>
            </a:r>
            <a:r>
              <a:rPr lang="en-IN" sz="2000" dirty="0" err="1"/>
              <a:t>crclscod</a:t>
            </a:r>
            <a:r>
              <a:rPr lang="en-IN" sz="2000" dirty="0"/>
              <a:t> have been reduced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1 continuous variable - </a:t>
            </a:r>
            <a:r>
              <a:rPr lang="en-IN" sz="2000" dirty="0" err="1"/>
              <a:t>drop_blk_Mean</a:t>
            </a:r>
            <a:r>
              <a:rPr lang="en-IN" sz="2000" dirty="0"/>
              <a:t> is converted to categorical variable</a:t>
            </a:r>
          </a:p>
          <a:p>
            <a:endParaRPr lang="en-IN" sz="2000" dirty="0"/>
          </a:p>
          <a:p>
            <a:endParaRPr lang="en-IN" sz="2000" dirty="0"/>
          </a:p>
          <a:p>
            <a:endParaRPr lang="en-IN" sz="2000" dirty="0"/>
          </a:p>
        </p:txBody>
      </p:sp>
    </p:spTree>
    <p:extLst>
      <p:ext uri="{BB962C8B-B14F-4D97-AF65-F5344CB8AC3E}">
        <p14:creationId xmlns:p14="http://schemas.microsoft.com/office/powerpoint/2010/main" val="8038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3D3-BB1D-444E-A956-8ABFB15AAB9E}"/>
              </a:ext>
            </a:extLst>
          </p:cNvPr>
          <p:cNvSpPr>
            <a:spLocks noGrp="1"/>
          </p:cNvSpPr>
          <p:nvPr>
            <p:ph type="title"/>
          </p:nvPr>
        </p:nvSpPr>
        <p:spPr/>
        <p:txBody>
          <a:bodyPr/>
          <a:lstStyle/>
          <a:p>
            <a:r>
              <a:rPr lang="en-IN" dirty="0"/>
              <a:t>                   2) Model Building</a:t>
            </a:r>
          </a:p>
        </p:txBody>
      </p:sp>
      <p:sp>
        <p:nvSpPr>
          <p:cNvPr id="3" name="TextBox 2">
            <a:extLst>
              <a:ext uri="{FF2B5EF4-FFF2-40B4-BE49-F238E27FC236}">
                <a16:creationId xmlns:a16="http://schemas.microsoft.com/office/drawing/2014/main" id="{CFC217EE-1AF4-47C5-9199-14AD7029BC77}"/>
              </a:ext>
            </a:extLst>
          </p:cNvPr>
          <p:cNvSpPr txBox="1"/>
          <p:nvPr/>
        </p:nvSpPr>
        <p:spPr>
          <a:xfrm>
            <a:off x="511444" y="1985154"/>
            <a:ext cx="11468746" cy="5940088"/>
          </a:xfrm>
          <a:prstGeom prst="rect">
            <a:avLst/>
          </a:prstGeom>
          <a:noFill/>
        </p:spPr>
        <p:txBody>
          <a:bodyPr wrap="square" rtlCol="0">
            <a:spAutoFit/>
          </a:bodyPr>
          <a:lstStyle/>
          <a:p>
            <a:pPr marL="457200" indent="-457200">
              <a:buAutoNum type="arabicParenR"/>
            </a:pPr>
            <a:r>
              <a:rPr lang="en-IN" sz="2000" dirty="0"/>
              <a:t>All variables are in numeric form:</a:t>
            </a:r>
          </a:p>
          <a:p>
            <a:pPr marL="342900" indent="-342900">
              <a:buFont typeface="Arial" panose="020B0604020202020204" pitchFamily="34" charset="0"/>
              <a:buChar char="•"/>
            </a:pPr>
            <a:r>
              <a:rPr lang="en-IN" sz="2000" dirty="0"/>
              <a:t>        Total 5 variables are converted to 1’s &amp; 0’s - </a:t>
            </a:r>
            <a:r>
              <a:rPr lang="en-IN" sz="2000" dirty="0" err="1"/>
              <a:t>asl_flag</a:t>
            </a:r>
            <a:r>
              <a:rPr lang="en-IN" sz="2000" dirty="0"/>
              <a:t>, </a:t>
            </a:r>
            <a:r>
              <a:rPr lang="en-IN" sz="2000" dirty="0" err="1"/>
              <a:t>refurb_new</a:t>
            </a:r>
            <a:r>
              <a:rPr lang="en-IN" sz="2000" dirty="0"/>
              <a:t>, area, </a:t>
            </a:r>
            <a:r>
              <a:rPr lang="en-IN" sz="2000" dirty="0" err="1"/>
              <a:t>crclscod</a:t>
            </a:r>
            <a:r>
              <a:rPr lang="en-IN" sz="2000" dirty="0"/>
              <a:t>, </a:t>
            </a:r>
            <a:r>
              <a:rPr lang="en-IN" sz="2000" dirty="0" err="1"/>
              <a:t>drop_blk_Mean</a:t>
            </a:r>
            <a:endParaRPr lang="en-IN" sz="2000" dirty="0"/>
          </a:p>
          <a:p>
            <a:endParaRPr lang="en-IN" sz="2000" dirty="0"/>
          </a:p>
          <a:p>
            <a:r>
              <a:rPr lang="en-IN" sz="2000" dirty="0"/>
              <a:t>2)    Split data into test &amp; training sets :</a:t>
            </a:r>
          </a:p>
          <a:p>
            <a:pPr marL="342900" indent="-342900">
              <a:buFont typeface="Arial" panose="020B0604020202020204" pitchFamily="34" charset="0"/>
              <a:buChar char="•"/>
            </a:pPr>
            <a:r>
              <a:rPr lang="en-IN" sz="2000" dirty="0"/>
              <a:t>        Divided the data into 80% training &amp; 20% test sets</a:t>
            </a:r>
          </a:p>
          <a:p>
            <a:pPr marL="342900" indent="-342900">
              <a:buFont typeface="Arial" panose="020B0604020202020204" pitchFamily="34" charset="0"/>
              <a:buChar char="•"/>
            </a:pPr>
            <a:r>
              <a:rPr lang="en-IN" sz="2000" dirty="0"/>
              <a:t>        train – 53037 * 39, test – 13260 * 39 </a:t>
            </a:r>
          </a:p>
          <a:p>
            <a:pPr marL="342900" indent="-342900">
              <a:buFont typeface="Arial" panose="020B0604020202020204" pitchFamily="34" charset="0"/>
              <a:buChar char="•"/>
            </a:pPr>
            <a:r>
              <a:rPr lang="en-IN" sz="2000" dirty="0"/>
              <a:t>        </a:t>
            </a:r>
            <a:r>
              <a:rPr lang="en-IN" sz="2000" dirty="0" err="1"/>
              <a:t>set.seed</a:t>
            </a:r>
            <a:r>
              <a:rPr lang="en-IN" sz="2000" dirty="0"/>
              <a:t>(123) is used as results are reproducible and same set is selected every time</a:t>
            </a:r>
          </a:p>
          <a:p>
            <a:endParaRPr lang="en-IN" sz="2000" dirty="0"/>
          </a:p>
          <a:p>
            <a:pPr marL="457200" indent="-457200">
              <a:buAutoNum type="arabicParenR" startAt="3"/>
            </a:pPr>
            <a:r>
              <a:rPr lang="en-IN" sz="2000" dirty="0" err="1"/>
              <a:t>glm</a:t>
            </a:r>
            <a:r>
              <a:rPr lang="en-IN" sz="2000" dirty="0"/>
              <a:t> model : </a:t>
            </a:r>
          </a:p>
          <a:p>
            <a:pPr marL="342900" indent="-342900">
              <a:buFont typeface="Arial" panose="020B0604020202020204" pitchFamily="34" charset="0"/>
              <a:buChar char="•"/>
            </a:pPr>
            <a:r>
              <a:rPr lang="en-IN" sz="2000" dirty="0"/>
              <a:t>        </a:t>
            </a:r>
            <a:r>
              <a:rPr lang="en-IN" sz="2000" dirty="0" err="1"/>
              <a:t>glm</a:t>
            </a:r>
            <a:r>
              <a:rPr lang="en-IN" sz="2000" dirty="0"/>
              <a:t>(churn ~ . , data=train, family=“</a:t>
            </a:r>
            <a:r>
              <a:rPr lang="en-IN" sz="2000" dirty="0" err="1"/>
              <a:t>bionomial</a:t>
            </a:r>
            <a:r>
              <a:rPr lang="en-IN" sz="2000" dirty="0"/>
              <a:t>”) </a:t>
            </a:r>
          </a:p>
          <a:p>
            <a:pPr marL="342900" indent="-342900">
              <a:buFont typeface="Arial" panose="020B0604020202020204" pitchFamily="34" charset="0"/>
              <a:buChar char="•"/>
            </a:pPr>
            <a:r>
              <a:rPr lang="en-IN" sz="2000" dirty="0"/>
              <a:t>        the lower the AIC, the better the model is </a:t>
            </a:r>
          </a:p>
          <a:p>
            <a:pPr marL="342900" indent="-342900">
              <a:buFont typeface="Arial" panose="020B0604020202020204" pitchFamily="34" charset="0"/>
              <a:buChar char="•"/>
            </a:pPr>
            <a:r>
              <a:rPr lang="en-IN" sz="2000" dirty="0"/>
              <a:t>        Achieved AIC – 57683, total 11 variables significant</a:t>
            </a:r>
          </a:p>
          <a:p>
            <a:pPr marL="342900" indent="-342900">
              <a:buFont typeface="Arial" panose="020B0604020202020204" pitchFamily="34" charset="0"/>
              <a:buChar char="•"/>
            </a:pPr>
            <a:r>
              <a:rPr lang="en-IN" sz="2000" dirty="0"/>
              <a:t>        Null deviance –  53036 (53037-1) </a:t>
            </a:r>
          </a:p>
          <a:p>
            <a:pPr marL="342900" indent="-342900">
              <a:buFont typeface="Arial" panose="020B0604020202020204" pitchFamily="34" charset="0"/>
              <a:buChar char="•"/>
            </a:pPr>
            <a:r>
              <a:rPr lang="en-IN" sz="2000" dirty="0"/>
              <a:t>        Residual deviance – 53025 (53036 – 11)</a:t>
            </a:r>
          </a:p>
          <a:p>
            <a:r>
              <a:rPr lang="en-IN" sz="2000" dirty="0"/>
              <a:t>         </a:t>
            </a:r>
          </a:p>
          <a:p>
            <a:pPr marL="457200" indent="-457200">
              <a:buAutoNum type="arabicParenR" startAt="3"/>
            </a:pPr>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3447473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13019</TotalTime>
  <Words>1680</Words>
  <Application>Microsoft Office PowerPoint</Application>
  <PresentationFormat>Widescreen</PresentationFormat>
  <Paragraphs>336</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Telecom Case Study             (Mobicom)</vt:lpstr>
      <vt:lpstr>                    Topics to be covered</vt:lpstr>
      <vt:lpstr>                       Introduction</vt:lpstr>
      <vt:lpstr>                Business Challenges</vt:lpstr>
      <vt:lpstr>                   High Level Solution</vt:lpstr>
      <vt:lpstr>             1) Data Preparation &amp; Analysis</vt:lpstr>
      <vt:lpstr>           Data Preparation &amp; Analysis cont…</vt:lpstr>
      <vt:lpstr>            Data Preparation &amp; Analysis cont..</vt:lpstr>
      <vt:lpstr>                   2) Model Building</vt:lpstr>
      <vt:lpstr>                     3) Model Validations</vt:lpstr>
      <vt:lpstr>PowerPoint Presentation</vt:lpstr>
      <vt:lpstr>                      Top 5 factors </vt:lpstr>
      <vt:lpstr>Cost &amp; Billing, Network &amp; Service quality</vt:lpstr>
      <vt:lpstr>                 Rate plan migration</vt:lpstr>
      <vt:lpstr>                      Customer Segments</vt:lpstr>
      <vt:lpstr>                      Customer Segments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Outline</dc:title>
  <dc:creator>Ajay Kumar</dc:creator>
  <cp:lastModifiedBy>Ajay Kumar</cp:lastModifiedBy>
  <cp:revision>92</cp:revision>
  <dcterms:created xsi:type="dcterms:W3CDTF">2019-11-09T06:17:19Z</dcterms:created>
  <dcterms:modified xsi:type="dcterms:W3CDTF">2019-11-20T06:11:29Z</dcterms:modified>
</cp:coreProperties>
</file>