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0" d="100"/>
          <a:sy n="80" d="100"/>
        </p:scale>
        <p:origin x="67"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24/04/2025</a:t>
            </a:fld>
            <a:endParaRPr lang="en-GB" dirty="0"/>
          </a:p>
        </p:txBody>
      </p:sp>
      <p:sp>
        <p:nvSpPr>
          <p:cNvPr id="5" name="Footer Placeholder 4"/>
          <p:cNvSpPr>
            <a:spLocks noGrp="1"/>
          </p:cNvSpPr>
          <p:nvPr>
            <p:ph type="ftr" sz="quarter" idx="11"/>
          </p:nvPr>
        </p:nvSpPr>
        <p:spPr/>
        <p:txBody>
          <a:bodyPr/>
          <a:lstStyle/>
          <a:p>
            <a:r>
              <a:rPr lang="en-GB"/>
              <a:t>SOLELY FOR PURPOSES OF FORAGE WORK EXPERIENCE</a:t>
            </a:r>
            <a:endParaRPr lang="en-GB" dirty="0"/>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4A59DBAA-BB7A-305A-FB54-21BCED0EC418}"/>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75017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24/04/2025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697018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77103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133735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59350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336118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840745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335293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226275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62DFAF2-3633-77EA-C0CD-2F8CC127F545}"/>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75927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043587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24/04/2025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10658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24/04/2025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8267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24/04/2025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936142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0FE10-F406-47AF-8AE1-E9BA4C7E25F2}" type="datetimeFigureOut">
              <a:rPr lang="en-GB" smtClean="0"/>
              <a:t>24/04/2025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723793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24/04/2025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549942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6670FE10-F406-47AF-8AE1-E9BA4C7E25F2}" type="datetimeFigureOut">
              <a:rPr lang="en-GB" smtClean="0"/>
              <a:t>24/04/2025</a:t>
            </a:fld>
            <a:endParaRPr lang="en-GB"/>
          </a:p>
        </p:txBody>
      </p:sp>
      <p:sp>
        <p:nvSpPr>
          <p:cNvPr id="6" name="Footer Placeholder 5"/>
          <p:cNvSpPr>
            <a:spLocks noGrp="1"/>
          </p:cNvSpPr>
          <p:nvPr>
            <p:ph type="ftr" sz="quarter" idx="11"/>
          </p:nvPr>
        </p:nvSpPr>
        <p:spPr>
          <a:xfrm>
            <a:off x="1141412" y="5883275"/>
            <a:ext cx="5105400" cy="365125"/>
          </a:xfrm>
        </p:spPr>
        <p:txBody>
          <a:bodyPr/>
          <a:lstStyle/>
          <a:p>
            <a:endParaRPr lang="en-GB"/>
          </a:p>
        </p:txBody>
      </p:sp>
      <p:sp>
        <p:nvSpPr>
          <p:cNvPr id="7" name="Slide Number Placeholder 6"/>
          <p:cNvSpPr>
            <a:spLocks noGrp="1"/>
          </p:cNvSpPr>
          <p:nvPr>
            <p:ph type="sldNum" sz="quarter" idx="12"/>
          </p:nvPr>
        </p:nvSpPr>
        <p:spPr>
          <a:xfrm>
            <a:off x="10742612" y="5883275"/>
            <a:ext cx="322567" cy="365125"/>
          </a:xfrm>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47803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670FE10-F406-47AF-8AE1-E9BA4C7E25F2}" type="datetimeFigureOut">
              <a:rPr lang="en-GB" smtClean="0"/>
              <a:t>24/04/2025</a:t>
            </a:fld>
            <a:endParaRPr lang="en-GB"/>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GB"/>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83466081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FA6EDAA-21D9-7CCC-8405-4A6BB54C9C08}"/>
              </a:ext>
            </a:extLst>
          </p:cNvPr>
          <p:cNvSpPr>
            <a:spLocks noGrp="1"/>
          </p:cNvSpPr>
          <p:nvPr>
            <p:ph type="ctrTitle"/>
          </p:nvPr>
        </p:nvSpPr>
        <p:spPr>
          <a:xfrm>
            <a:off x="2781300" y="1041400"/>
            <a:ext cx="6629400" cy="2387600"/>
          </a:xfrm>
        </p:spPr>
        <p:txBody>
          <a:bodyPr/>
          <a:lstStyle/>
          <a:p>
            <a:r>
              <a:rPr lang="en-GB" dirty="0"/>
              <a:t>British Airways</a:t>
            </a:r>
          </a:p>
        </p:txBody>
      </p:sp>
      <p:sp>
        <p:nvSpPr>
          <p:cNvPr id="15" name="Subtitle 2">
            <a:extLst>
              <a:ext uri="{FF2B5EF4-FFF2-40B4-BE49-F238E27FC236}">
                <a16:creationId xmlns:a16="http://schemas.microsoft.com/office/drawing/2014/main" id="{E4F7BD61-AB9D-9BEA-3E33-321B74FDFAE6}"/>
              </a:ext>
            </a:extLst>
          </p:cNvPr>
          <p:cNvSpPr>
            <a:spLocks noGrp="1"/>
          </p:cNvSpPr>
          <p:nvPr>
            <p:ph type="subTitle" idx="1"/>
          </p:nvPr>
        </p:nvSpPr>
        <p:spPr>
          <a:xfrm>
            <a:off x="1524000" y="3914708"/>
            <a:ext cx="9144000" cy="870483"/>
          </a:xfrm>
        </p:spPr>
        <p:txBody>
          <a:bodyPr/>
          <a:lstStyle/>
          <a:p>
            <a:r>
              <a:rPr lang="en-GB" dirty="0"/>
              <a:t>Customer ratings analysis and insights</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8487D3-D85C-2D1D-156E-508604D276FF}"/>
              </a:ext>
            </a:extLst>
          </p:cNvPr>
          <p:cNvSpPr txBox="1"/>
          <p:nvPr/>
        </p:nvSpPr>
        <p:spPr>
          <a:xfrm>
            <a:off x="112316" y="0"/>
            <a:ext cx="2707084" cy="584775"/>
          </a:xfrm>
          <a:prstGeom prst="rect">
            <a:avLst/>
          </a:prstGeom>
          <a:noFill/>
        </p:spPr>
        <p:txBody>
          <a:bodyPr wrap="square" rtlCol="0">
            <a:spAutoFit/>
          </a:bodyPr>
          <a:lstStyle/>
          <a:p>
            <a:r>
              <a:rPr lang="en-US" sz="3200" dirty="0">
                <a:solidFill>
                  <a:schemeClr val="bg1">
                    <a:lumMod val="95000"/>
                    <a:lumOff val="5000"/>
                  </a:schemeClr>
                </a:solidFill>
              </a:rPr>
              <a:t>KEY METRICS</a:t>
            </a:r>
            <a:endParaRPr lang="en-IN" sz="3200" dirty="0">
              <a:solidFill>
                <a:schemeClr val="bg1">
                  <a:lumMod val="95000"/>
                  <a:lumOff val="5000"/>
                </a:schemeClr>
              </a:solidFill>
            </a:endParaRPr>
          </a:p>
        </p:txBody>
      </p:sp>
      <p:grpSp>
        <p:nvGrpSpPr>
          <p:cNvPr id="8" name="Group 7">
            <a:extLst>
              <a:ext uri="{FF2B5EF4-FFF2-40B4-BE49-F238E27FC236}">
                <a16:creationId xmlns:a16="http://schemas.microsoft.com/office/drawing/2014/main" id="{9BB51442-53BF-6D4B-B5CD-F650600FB2A3}"/>
              </a:ext>
            </a:extLst>
          </p:cNvPr>
          <p:cNvGrpSpPr/>
          <p:nvPr/>
        </p:nvGrpSpPr>
        <p:grpSpPr>
          <a:xfrm>
            <a:off x="112316" y="769110"/>
            <a:ext cx="2262074" cy="991056"/>
            <a:chOff x="558495" y="1385290"/>
            <a:chExt cx="2611789" cy="991056"/>
          </a:xfrm>
        </p:grpSpPr>
        <p:sp>
          <p:nvSpPr>
            <p:cNvPr id="9" name="Rectangle: Rounded Corners 8">
              <a:extLst>
                <a:ext uri="{FF2B5EF4-FFF2-40B4-BE49-F238E27FC236}">
                  <a16:creationId xmlns:a16="http://schemas.microsoft.com/office/drawing/2014/main" id="{DDD43C32-30EB-DB61-E451-FAB26943F3AC}"/>
                </a:ext>
              </a:extLst>
            </p:cNvPr>
            <p:cNvSpPr/>
            <p:nvPr/>
          </p:nvSpPr>
          <p:spPr>
            <a:xfrm>
              <a:off x="558495" y="1385290"/>
              <a:ext cx="2611789" cy="99105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lumMod val="75000"/>
                    </a:schemeClr>
                  </a:solidFill>
                </a:rPr>
                <a:t>Average Overall Rating</a:t>
              </a:r>
            </a:p>
            <a:p>
              <a:pPr algn="ctr"/>
              <a:r>
                <a:rPr lang="en-CA" sz="2400" b="1" dirty="0">
                  <a:solidFill>
                    <a:schemeClr val="tx1">
                      <a:lumMod val="75000"/>
                    </a:schemeClr>
                  </a:solidFill>
                </a:rPr>
                <a:t>4.51 /10</a:t>
              </a:r>
            </a:p>
          </p:txBody>
        </p:sp>
        <p:sp>
          <p:nvSpPr>
            <p:cNvPr id="10" name="Star: 5 Points 9">
              <a:extLst>
                <a:ext uri="{FF2B5EF4-FFF2-40B4-BE49-F238E27FC236}">
                  <a16:creationId xmlns:a16="http://schemas.microsoft.com/office/drawing/2014/main" id="{22D4CD64-0B61-E85B-F805-A80C654DC7CF}"/>
                </a:ext>
              </a:extLst>
            </p:cNvPr>
            <p:cNvSpPr/>
            <p:nvPr/>
          </p:nvSpPr>
          <p:spPr>
            <a:xfrm>
              <a:off x="859213" y="2001078"/>
              <a:ext cx="278575" cy="253394"/>
            </a:xfrm>
            <a:prstGeom prst="star5">
              <a:avLst>
                <a:gd name="adj" fmla="val 24599"/>
                <a:gd name="hf" fmla="val 105146"/>
                <a:gd name="vf" fmla="val 11055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11" name="Rectangle: Rounded Corners 10">
            <a:extLst>
              <a:ext uri="{FF2B5EF4-FFF2-40B4-BE49-F238E27FC236}">
                <a16:creationId xmlns:a16="http://schemas.microsoft.com/office/drawing/2014/main" id="{EEE2CCA9-F423-A9F6-C099-4E2A2978DA6B}"/>
              </a:ext>
            </a:extLst>
          </p:cNvPr>
          <p:cNvSpPr/>
          <p:nvPr/>
        </p:nvSpPr>
        <p:spPr>
          <a:xfrm>
            <a:off x="2819400" y="769110"/>
            <a:ext cx="1887872" cy="99105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lumMod val="75000"/>
                  </a:schemeClr>
                </a:solidFill>
              </a:rPr>
              <a:t>Reviews from </a:t>
            </a:r>
            <a:r>
              <a:rPr lang="en-CA" sz="2400" b="1" dirty="0">
                <a:solidFill>
                  <a:schemeClr val="tx1">
                    <a:lumMod val="75000"/>
                  </a:schemeClr>
                </a:solidFill>
              </a:rPr>
              <a:t>71</a:t>
            </a:r>
            <a:r>
              <a:rPr lang="en-CA" dirty="0">
                <a:solidFill>
                  <a:schemeClr val="tx1">
                    <a:lumMod val="75000"/>
                  </a:schemeClr>
                </a:solidFill>
              </a:rPr>
              <a:t> Countries</a:t>
            </a:r>
          </a:p>
        </p:txBody>
      </p:sp>
      <p:sp>
        <p:nvSpPr>
          <p:cNvPr id="12" name="Rectangle: Rounded Corners 11">
            <a:extLst>
              <a:ext uri="{FF2B5EF4-FFF2-40B4-BE49-F238E27FC236}">
                <a16:creationId xmlns:a16="http://schemas.microsoft.com/office/drawing/2014/main" id="{883C2979-DBDA-0F9C-D135-84BC765D95ED}"/>
              </a:ext>
            </a:extLst>
          </p:cNvPr>
          <p:cNvSpPr/>
          <p:nvPr/>
        </p:nvSpPr>
        <p:spPr>
          <a:xfrm>
            <a:off x="5152392" y="769110"/>
            <a:ext cx="1887215" cy="99105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solidFill>
                  <a:schemeClr val="tx1">
                    <a:lumMod val="75000"/>
                  </a:schemeClr>
                </a:solidFill>
              </a:rPr>
              <a:t>3499</a:t>
            </a:r>
            <a:r>
              <a:rPr lang="en-CA" dirty="0">
                <a:solidFill>
                  <a:schemeClr val="tx1">
                    <a:lumMod val="75000"/>
                  </a:schemeClr>
                </a:solidFill>
              </a:rPr>
              <a:t> Total reviews</a:t>
            </a:r>
          </a:p>
          <a:p>
            <a:pPr algn="ctr"/>
            <a:r>
              <a:rPr lang="en-CA" dirty="0">
                <a:solidFill>
                  <a:schemeClr val="tx1">
                    <a:lumMod val="75000"/>
                  </a:schemeClr>
                </a:solidFill>
              </a:rPr>
              <a:t>collected</a:t>
            </a:r>
          </a:p>
        </p:txBody>
      </p:sp>
      <p:pic>
        <p:nvPicPr>
          <p:cNvPr id="14" name="Picture 13">
            <a:extLst>
              <a:ext uri="{FF2B5EF4-FFF2-40B4-BE49-F238E27FC236}">
                <a16:creationId xmlns:a16="http://schemas.microsoft.com/office/drawing/2014/main" id="{9F2576C5-84BF-B107-4E13-4D469F15820B}"/>
              </a:ext>
            </a:extLst>
          </p:cNvPr>
          <p:cNvPicPr>
            <a:picLocks noChangeAspect="1"/>
          </p:cNvPicPr>
          <p:nvPr/>
        </p:nvPicPr>
        <p:blipFill>
          <a:blip r:embed="rId2"/>
          <a:stretch>
            <a:fillRect/>
          </a:stretch>
        </p:blipFill>
        <p:spPr>
          <a:xfrm>
            <a:off x="188283" y="1944501"/>
            <a:ext cx="5679117" cy="3257058"/>
          </a:xfrm>
          <a:prstGeom prst="rect">
            <a:avLst/>
          </a:prstGeom>
        </p:spPr>
      </p:pic>
      <p:sp>
        <p:nvSpPr>
          <p:cNvPr id="15" name="Content Placeholder 2">
            <a:extLst>
              <a:ext uri="{FF2B5EF4-FFF2-40B4-BE49-F238E27FC236}">
                <a16:creationId xmlns:a16="http://schemas.microsoft.com/office/drawing/2014/main" id="{41540A8D-EF81-FF3B-7311-018659D0A664}"/>
              </a:ext>
            </a:extLst>
          </p:cNvPr>
          <p:cNvSpPr txBox="1">
            <a:spLocks/>
          </p:cNvSpPr>
          <p:nvPr/>
        </p:nvSpPr>
        <p:spPr>
          <a:xfrm>
            <a:off x="183638" y="5295696"/>
            <a:ext cx="5256168" cy="1352529"/>
          </a:xfrm>
          <a:prstGeom prst="rect">
            <a:avLst/>
          </a:prstGeom>
          <a:solidFill>
            <a:schemeClr val="bg2">
              <a:lumMod val="20000"/>
              <a:lumOff val="80000"/>
            </a:schemeClr>
          </a:solidFill>
        </p:spPr>
        <p:txBody>
          <a:bodyPr vert="horz" lIns="91440" tIns="45720" rIns="91440" bIns="45720" rtlCol="0" anchor="ctr"/>
          <a:lstStyle>
            <a:defPPr>
              <a:defRPr lang="en-US"/>
            </a:defPPr>
            <a:lvl1pPr marL="0" algn="l" defTabSz="457200" rtl="0" eaLnBrk="1" latinLnBrk="0" hangingPunct="1">
              <a:defRPr sz="900" b="1" i="0" kern="1200">
                <a:solidFill>
                  <a:schemeClr val="tx1">
                    <a:lumMod val="75000"/>
                  </a:schemeClr>
                </a:solidFill>
                <a:effectLst>
                  <a:outerShdw blurRad="50800" dist="38100" dir="2700000" algn="tl" rotWithShape="0">
                    <a:srgbClr val="000000">
                      <a:alpha val="43000"/>
                    </a:srgb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400" b="0" dirty="0">
                <a:solidFill>
                  <a:srgbClr val="0070C0"/>
                </a:solidFill>
              </a:rPr>
              <a:t>All Customers liked Cabin crew service and staff, general economy seats. </a:t>
            </a:r>
            <a:r>
              <a:rPr lang="en-GB" sz="1400" b="0" i="1" dirty="0">
                <a:solidFill>
                  <a:schemeClr val="accent5">
                    <a:lumMod val="75000"/>
                  </a:schemeClr>
                </a:solidFill>
              </a:rPr>
              <a:t>Many</a:t>
            </a:r>
            <a:r>
              <a:rPr lang="en-GB" sz="1400" b="0" dirty="0">
                <a:solidFill>
                  <a:schemeClr val="accent5">
                    <a:lumMod val="75000"/>
                  </a:schemeClr>
                </a:solidFill>
              </a:rPr>
              <a:t> </a:t>
            </a:r>
            <a:r>
              <a:rPr lang="en-GB" sz="1400" b="0" i="1" dirty="0">
                <a:solidFill>
                  <a:schemeClr val="accent5">
                    <a:lumMod val="75000"/>
                  </a:schemeClr>
                </a:solidFill>
              </a:rPr>
              <a:t>travelled</a:t>
            </a:r>
            <a:r>
              <a:rPr lang="en-GB" sz="1400" b="0" dirty="0">
                <a:solidFill>
                  <a:schemeClr val="tx1"/>
                </a:solidFill>
              </a:rPr>
              <a:t> in </a:t>
            </a:r>
            <a:r>
              <a:rPr lang="en-GB" sz="1400" b="0" i="1" dirty="0">
                <a:solidFill>
                  <a:schemeClr val="accent5">
                    <a:lumMod val="75000"/>
                  </a:schemeClr>
                </a:solidFill>
              </a:rPr>
              <a:t>Business</a:t>
            </a:r>
            <a:r>
              <a:rPr lang="en-GB" sz="1400" b="0" dirty="0">
                <a:solidFill>
                  <a:schemeClr val="accent5">
                    <a:lumMod val="75000"/>
                  </a:schemeClr>
                </a:solidFill>
              </a:rPr>
              <a:t> class</a:t>
            </a:r>
            <a:r>
              <a:rPr lang="en-GB" sz="1400" b="0" dirty="0">
                <a:solidFill>
                  <a:schemeClr val="tx1"/>
                </a:solidFill>
              </a:rPr>
              <a:t>.</a:t>
            </a:r>
          </a:p>
          <a:p>
            <a:endParaRPr lang="en-GB" sz="1400" b="0" dirty="0">
              <a:solidFill>
                <a:schemeClr val="tx1"/>
              </a:solidFill>
            </a:endParaRPr>
          </a:p>
          <a:p>
            <a:r>
              <a:rPr lang="en-GB" sz="1200" b="0" dirty="0">
                <a:solidFill>
                  <a:srgbClr val="FF0000"/>
                </a:solidFill>
              </a:rPr>
              <a:t>Focus on </a:t>
            </a:r>
            <a:r>
              <a:rPr lang="en-GB" sz="1200" b="0" dirty="0">
                <a:solidFill>
                  <a:schemeClr val="tx1"/>
                </a:solidFill>
              </a:rPr>
              <a:t>– Economy class service, seats, enhance inflight entertainment experience and importantly Delays. Enhance the experience of business class, it seems customers want value for money. Improve Customer service on refund requests and process. </a:t>
            </a:r>
          </a:p>
        </p:txBody>
      </p:sp>
      <p:sp>
        <p:nvSpPr>
          <p:cNvPr id="16" name="Content Placeholder 2">
            <a:extLst>
              <a:ext uri="{FF2B5EF4-FFF2-40B4-BE49-F238E27FC236}">
                <a16:creationId xmlns:a16="http://schemas.microsoft.com/office/drawing/2014/main" id="{919DB2F6-0658-779C-D1CC-A6666628BCF8}"/>
              </a:ext>
            </a:extLst>
          </p:cNvPr>
          <p:cNvSpPr txBox="1">
            <a:spLocks/>
          </p:cNvSpPr>
          <p:nvPr/>
        </p:nvSpPr>
        <p:spPr>
          <a:xfrm>
            <a:off x="5953595" y="3392055"/>
            <a:ext cx="2878284" cy="2893807"/>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What customers are happy and unsatisfied about for different ratings class:</a:t>
            </a:r>
          </a:p>
          <a:p>
            <a:endParaRPr lang="en-GB" sz="1200" dirty="0"/>
          </a:p>
        </p:txBody>
      </p:sp>
      <p:sp>
        <p:nvSpPr>
          <p:cNvPr id="19" name="Rectangle 3">
            <a:extLst>
              <a:ext uri="{FF2B5EF4-FFF2-40B4-BE49-F238E27FC236}">
                <a16:creationId xmlns:a16="http://schemas.microsoft.com/office/drawing/2014/main" id="{02687478-E4CE-5522-6680-51C7A4824080}"/>
              </a:ext>
            </a:extLst>
          </p:cNvPr>
          <p:cNvSpPr>
            <a:spLocks noChangeArrowheads="1"/>
          </p:cNvSpPr>
          <p:nvPr/>
        </p:nvSpPr>
        <p:spPr bwMode="auto">
          <a:xfrm>
            <a:off x="5953595" y="3974419"/>
            <a:ext cx="3245807"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b="1" dirty="0">
                <a:solidFill>
                  <a:srgbClr val="0B5574"/>
                </a:solidFill>
                <a:latin typeface="Mylius Modern" panose="020B0504020202020204" pitchFamily="34" charset="0"/>
              </a:rPr>
              <a:t>7–10 Ratings: </a:t>
            </a:r>
            <a:r>
              <a:rPr kumimoji="0" lang="en-US" altLang="en-US" sz="1400" b="0" i="0" u="none" strike="noStrike" cap="none" normalizeH="0" baseline="0" dirty="0">
                <a:ln>
                  <a:noFill/>
                </a:ln>
                <a:solidFill>
                  <a:schemeClr val="tx2">
                    <a:lumMod val="50000"/>
                  </a:schemeClr>
                </a:solidFill>
                <a:effectLst/>
                <a:latin typeface="+mj-lt"/>
              </a:rPr>
              <a:t>Customers </a:t>
            </a:r>
            <a:r>
              <a:rPr kumimoji="0" lang="en-US" altLang="en-US" sz="1400" b="0" i="0" u="none" strike="noStrike" cap="none" normalizeH="0" baseline="0" dirty="0">
                <a:ln>
                  <a:noFill/>
                </a:ln>
                <a:solidFill>
                  <a:srgbClr val="00B050"/>
                </a:solidFill>
                <a:effectLst/>
                <a:latin typeface="+mj-lt"/>
              </a:rPr>
              <a:t>praised </a:t>
            </a:r>
            <a:r>
              <a:rPr kumimoji="0" lang="en-US" altLang="en-US" sz="1400" b="0" i="0" u="none" strike="noStrike" cap="none" normalizeH="0" baseline="0" dirty="0">
                <a:ln>
                  <a:noFill/>
                </a:ln>
                <a:solidFill>
                  <a:schemeClr val="tx2">
                    <a:lumMod val="50000"/>
                  </a:schemeClr>
                </a:solidFill>
                <a:effectLst/>
                <a:latin typeface="+mj-lt"/>
              </a:rPr>
              <a:t>comfortable seats, </a:t>
            </a:r>
            <a:r>
              <a:rPr kumimoji="0" lang="en-US" altLang="en-US" sz="1400" b="0" i="0" u="none" strike="noStrike" cap="none" normalizeH="0" baseline="0" dirty="0">
                <a:ln>
                  <a:noFill/>
                </a:ln>
                <a:solidFill>
                  <a:srgbClr val="00B050"/>
                </a:solidFill>
                <a:effectLst/>
                <a:latin typeface="+mj-lt"/>
              </a:rPr>
              <a:t>good</a:t>
            </a:r>
            <a:r>
              <a:rPr kumimoji="0" lang="en-US" altLang="en-US" sz="1400" b="0" i="0" u="none" strike="noStrike" cap="none" normalizeH="0" baseline="0" dirty="0">
                <a:ln>
                  <a:noFill/>
                </a:ln>
                <a:solidFill>
                  <a:schemeClr val="tx2">
                    <a:lumMod val="50000"/>
                  </a:schemeClr>
                </a:solidFill>
                <a:effectLst/>
                <a:latin typeface="+mj-lt"/>
              </a:rPr>
              <a:t> entertainment, and </a:t>
            </a:r>
            <a:r>
              <a:rPr kumimoji="0" lang="en-US" altLang="en-US" sz="1400" b="0" i="0" u="none" strike="noStrike" cap="none" normalizeH="0" baseline="0" dirty="0">
                <a:ln>
                  <a:noFill/>
                </a:ln>
                <a:solidFill>
                  <a:srgbClr val="00B050"/>
                </a:solidFill>
                <a:effectLst/>
                <a:latin typeface="+mj-lt"/>
              </a:rPr>
              <a:t>quality food.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b="1" dirty="0">
                <a:solidFill>
                  <a:srgbClr val="0B5574"/>
                </a:solidFill>
                <a:latin typeface="Mylius Modern" panose="020B0504020202020204" pitchFamily="34" charset="0"/>
              </a:rPr>
              <a:t>4–6 Ratings: </a:t>
            </a:r>
            <a:r>
              <a:rPr kumimoji="0" lang="en-US" altLang="en-US" sz="1400" b="0" i="0" u="none" strike="noStrike" cap="none" normalizeH="0" baseline="0" dirty="0">
                <a:ln>
                  <a:noFill/>
                </a:ln>
                <a:solidFill>
                  <a:schemeClr val="tx2">
                    <a:lumMod val="50000"/>
                  </a:schemeClr>
                </a:solidFill>
                <a:effectLst/>
                <a:latin typeface="+mj-lt"/>
              </a:rPr>
              <a:t>Customers </a:t>
            </a:r>
            <a:r>
              <a:rPr kumimoji="0" lang="en-US" altLang="en-US" sz="1400" b="0" i="0" u="none" strike="noStrike" cap="none" normalizeH="0" baseline="0" dirty="0">
                <a:ln>
                  <a:noFill/>
                </a:ln>
                <a:solidFill>
                  <a:schemeClr val="accent5">
                    <a:lumMod val="75000"/>
                  </a:schemeClr>
                </a:solidFill>
                <a:effectLst/>
                <a:latin typeface="+mj-lt"/>
              </a:rPr>
              <a:t>faced issues </a:t>
            </a:r>
            <a:r>
              <a:rPr kumimoji="0" lang="en-US" altLang="en-US" sz="1400" b="0" i="0" u="none" strike="noStrike" cap="none" normalizeH="0" baseline="0" dirty="0">
                <a:ln>
                  <a:noFill/>
                </a:ln>
                <a:solidFill>
                  <a:schemeClr val="tx2">
                    <a:lumMod val="50000"/>
                  </a:schemeClr>
                </a:solidFill>
                <a:effectLst/>
                <a:latin typeface="+mj-lt"/>
              </a:rPr>
              <a:t>with small screens, long queues, and </a:t>
            </a:r>
            <a:r>
              <a:rPr kumimoji="0" lang="en-US" altLang="en-US" sz="1400" b="0" i="0" u="none" strike="noStrike" cap="none" normalizeH="0" baseline="0" dirty="0">
                <a:ln>
                  <a:noFill/>
                </a:ln>
                <a:solidFill>
                  <a:schemeClr val="accent5">
                    <a:lumMod val="75000"/>
                  </a:schemeClr>
                </a:solidFill>
                <a:effectLst/>
                <a:latin typeface="+mj-lt"/>
              </a:rPr>
              <a:t>inconsistent</a:t>
            </a:r>
            <a:r>
              <a:rPr kumimoji="0" lang="en-US" altLang="en-US" sz="1400" b="0" i="0" u="none" strike="noStrike" cap="none" normalizeH="0" baseline="0" dirty="0">
                <a:ln>
                  <a:noFill/>
                </a:ln>
                <a:solidFill>
                  <a:schemeClr val="tx2">
                    <a:lumMod val="50000"/>
                  </a:schemeClr>
                </a:solidFill>
                <a:effectLst/>
                <a:latin typeface="+mj-lt"/>
              </a:rPr>
              <a:t> business class experiences.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b="1" dirty="0">
                <a:solidFill>
                  <a:srgbClr val="0B5574"/>
                </a:solidFill>
                <a:latin typeface="Mylius Modern" panose="020B0504020202020204" pitchFamily="34" charset="0"/>
              </a:rPr>
              <a:t>1–3 Ratings: </a:t>
            </a:r>
            <a:r>
              <a:rPr kumimoji="0" lang="en-US" altLang="en-US" sz="1400" b="0" i="0" u="none" strike="noStrike" cap="none" normalizeH="0" baseline="0" dirty="0">
                <a:ln>
                  <a:noFill/>
                </a:ln>
                <a:solidFill>
                  <a:schemeClr val="tx2">
                    <a:lumMod val="50000"/>
                  </a:schemeClr>
                </a:solidFill>
                <a:effectLst/>
                <a:latin typeface="+mj-lt"/>
              </a:rPr>
              <a:t>Customers were </a:t>
            </a:r>
            <a:r>
              <a:rPr kumimoji="0" lang="en-US" altLang="en-US" sz="1400" b="0" i="0" u="none" strike="noStrike" cap="none" normalizeH="0" baseline="0" dirty="0">
                <a:ln>
                  <a:noFill/>
                </a:ln>
                <a:solidFill>
                  <a:srgbClr val="FF0000"/>
                </a:solidFill>
                <a:effectLst/>
                <a:latin typeface="+mj-lt"/>
              </a:rPr>
              <a:t>dissatisfied</a:t>
            </a:r>
            <a:r>
              <a:rPr kumimoji="0" lang="en-US" altLang="en-US" sz="1400" b="0" i="0" u="none" strike="noStrike" cap="none" normalizeH="0" baseline="0" dirty="0">
                <a:ln>
                  <a:noFill/>
                </a:ln>
                <a:solidFill>
                  <a:schemeClr val="tx2">
                    <a:lumMod val="50000"/>
                  </a:schemeClr>
                </a:solidFill>
                <a:effectLst/>
                <a:latin typeface="+mj-lt"/>
              </a:rPr>
              <a:t> with cramped seating, small screens, </a:t>
            </a:r>
            <a:r>
              <a:rPr kumimoji="0" lang="en-US" altLang="en-US" sz="1400" b="0" i="0" u="none" strike="noStrike" cap="none" normalizeH="0" baseline="0" dirty="0">
                <a:ln>
                  <a:noFill/>
                </a:ln>
                <a:solidFill>
                  <a:srgbClr val="FF0000"/>
                </a:solidFill>
                <a:effectLst/>
                <a:latin typeface="+mj-lt"/>
              </a:rPr>
              <a:t>and poor service </a:t>
            </a:r>
            <a:r>
              <a:rPr kumimoji="0" lang="en-US" altLang="en-US" sz="1400" b="0" i="0" u="none" strike="noStrike" cap="none" normalizeH="0" baseline="0" dirty="0">
                <a:ln>
                  <a:noFill/>
                </a:ln>
                <a:solidFill>
                  <a:schemeClr val="tx2">
                    <a:lumMod val="50000"/>
                  </a:schemeClr>
                </a:solidFill>
                <a:effectLst/>
                <a:latin typeface="+mj-lt"/>
              </a:rPr>
              <a:t>despite liking the food.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j-lt"/>
            </a:endParaRPr>
          </a:p>
        </p:txBody>
      </p:sp>
      <p:pic>
        <p:nvPicPr>
          <p:cNvPr id="1029" name="Picture 5">
            <a:extLst>
              <a:ext uri="{FF2B5EF4-FFF2-40B4-BE49-F238E27FC236}">
                <a16:creationId xmlns:a16="http://schemas.microsoft.com/office/drawing/2014/main" id="{CB9281AD-31B3-05E9-743F-26B7E9E82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3048" y="213520"/>
            <a:ext cx="3155157" cy="3093291"/>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6AC0CE6A-6F94-7B17-2B86-D5294F16BB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7822" y="3573030"/>
            <a:ext cx="3065895" cy="3065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081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21</TotalTime>
  <Words>150</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Mylius Modern</vt:lpstr>
      <vt:lpstr>Mesh</vt:lpstr>
      <vt:lpstr>British Airways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Purab Gupta</cp:lastModifiedBy>
  <cp:revision>2</cp:revision>
  <dcterms:created xsi:type="dcterms:W3CDTF">2022-12-06T11:13:27Z</dcterms:created>
  <dcterms:modified xsi:type="dcterms:W3CDTF">2025-04-23T19:58:56Z</dcterms:modified>
</cp:coreProperties>
</file>