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0"/>
  </p:notesMasterIdLst>
  <p:sldIdLst>
    <p:sldId id="256" r:id="rId2"/>
    <p:sldId id="301" r:id="rId3"/>
    <p:sldId id="279" r:id="rId4"/>
    <p:sldId id="280" r:id="rId5"/>
    <p:sldId id="281" r:id="rId6"/>
    <p:sldId id="282" r:id="rId7"/>
    <p:sldId id="302" r:id="rId8"/>
    <p:sldId id="260" r:id="rId9"/>
    <p:sldId id="293" r:id="rId10"/>
    <p:sldId id="266" r:id="rId11"/>
    <p:sldId id="258" r:id="rId12"/>
    <p:sldId id="262" r:id="rId13"/>
    <p:sldId id="269" r:id="rId14"/>
    <p:sldId id="283" r:id="rId15"/>
    <p:sldId id="273" r:id="rId16"/>
    <p:sldId id="272" r:id="rId17"/>
    <p:sldId id="286" r:id="rId18"/>
    <p:sldId id="270" r:id="rId19"/>
    <p:sldId id="289" r:id="rId20"/>
    <p:sldId id="271" r:id="rId21"/>
    <p:sldId id="274" r:id="rId22"/>
    <p:sldId id="294" r:id="rId23"/>
    <p:sldId id="295" r:id="rId24"/>
    <p:sldId id="296" r:id="rId25"/>
    <p:sldId id="275" r:id="rId26"/>
    <p:sldId id="291" r:id="rId27"/>
    <p:sldId id="297" r:id="rId28"/>
    <p:sldId id="299"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AF3D70C-ACF8-47AA-B3C0-683BDA1050A9}">
  <a:tblStyle styleId="{CAF3D70C-ACF8-47AA-B3C0-683BDA1050A9}"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EFF3E9"/>
          </a:solidFill>
        </a:fill>
      </a:tcStyle>
    </a:wholeTbl>
    <a:band1H>
      <a:tcStyle>
        <a:tcBdr/>
        <a:fill>
          <a:solidFill>
            <a:srgbClr val="DEE7D0"/>
          </a:solidFill>
        </a:fill>
      </a:tcStyle>
    </a:band1H>
    <a:band1V>
      <a:tcStyle>
        <a:tcBdr/>
        <a:fill>
          <a:solidFill>
            <a:srgbClr val="DEE7D0"/>
          </a:solidFill>
        </a:fill>
      </a:tcStyle>
    </a:band1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fill>
          <a:solidFill>
            <a:srgbClr val="EFF3E9"/>
          </a:solidFill>
        </a:fill>
      </a:tcStyle>
    </a:lastRow>
    <a:firstRow>
      <a:tcTxStyle b="on" i="off">
        <a:font>
          <a:latin typeface="Arial"/>
          <a:ea typeface="Arial"/>
          <a:cs typeface="Arial"/>
        </a:font>
        <a:schemeClr val="lt1"/>
      </a:tcTxStyle>
      <a:tcStyle>
        <a:tcBdr/>
        <a:fill>
          <a:solidFill>
            <a:schemeClr val="accent4"/>
          </a:solidFill>
        </a:fill>
      </a:tcStyle>
    </a:firstRow>
  </a:tblStyle>
  <a:tblStyle styleId="{7C5CAE79-E048-40EB-8F19-96C132D24B54}"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8754" autoAdjust="0"/>
  </p:normalViewPr>
  <p:slideViewPr>
    <p:cSldViewPr>
      <p:cViewPr>
        <p:scale>
          <a:sx n="80" d="100"/>
          <a:sy n="80" d="100"/>
        </p:scale>
        <p:origin x="-107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r" rtl="0">
              <a:lnSpc>
                <a:spcPct val="100000"/>
              </a:lnSpc>
              <a:spcBef>
                <a:spcPts val="0"/>
              </a:spcBef>
              <a:spcAft>
                <a:spcPts val="0"/>
              </a:spcAft>
              <a:buClr>
                <a:srgbClr val="000000"/>
              </a:buClr>
              <a:buFont typeface="Arial"/>
              <a:buNone/>
            </a:pP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879919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93" name="Shape 193"/>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ctr" anchorCtr="0">
            <a:noAutofit/>
          </a:bodyPr>
          <a:lstStyle/>
          <a:p>
            <a:pPr lvl="0">
              <a:spcBef>
                <a:spcPts val="0"/>
              </a:spcBef>
              <a:buNone/>
            </a:pPr>
            <a:endParaRPr/>
          </a:p>
        </p:txBody>
      </p:sp>
      <p:sp>
        <p:nvSpPr>
          <p:cNvPr id="156" name="Shape 156"/>
          <p:cNvSpPr txBox="1">
            <a:spLocks noGrp="1"/>
          </p:cNvSpPr>
          <p:nvPr>
            <p:ph type="sldNum" idx="12"/>
          </p:nvPr>
        </p:nvSpPr>
        <p:spPr>
          <a:xfrm>
            <a:off x="3884612" y="8685213"/>
            <a:ext cx="2971799" cy="457200"/>
          </a:xfrm>
          <a:prstGeom prst="rect">
            <a:avLst/>
          </a:prstGeom>
        </p:spPr>
        <p:txBody>
          <a:bodyPr lIns="91425" tIns="91425" rIns="91425" bIns="91425" anchor="b" anchorCtr="0">
            <a:noAutofit/>
          </a:bodyPr>
          <a:lstStyle/>
          <a:p>
            <a:pPr lvl="0">
              <a:spcBef>
                <a:spcPts val="0"/>
              </a:spcBef>
              <a:buClr>
                <a:srgbClr val="000000"/>
              </a:buClr>
              <a:buSzPct val="25000"/>
              <a:buFont typeface="Arial"/>
              <a:buNone/>
            </a:pPr>
            <a:endParaRPr/>
          </a:p>
          <a:p>
            <a:pPr lvl="1">
              <a:spcBef>
                <a:spcPts val="0"/>
              </a:spcBef>
              <a:buClr>
                <a:srgbClr val="000000"/>
              </a:buClr>
              <a:buSzPct val="25000"/>
              <a:buFont typeface="Arial"/>
              <a:buNone/>
            </a:pPr>
            <a:endParaRPr/>
          </a:p>
          <a:p>
            <a:pPr lvl="2">
              <a:spcBef>
                <a:spcPts val="0"/>
              </a:spcBef>
              <a:buClr>
                <a:srgbClr val="000000"/>
              </a:buClr>
              <a:buSzPct val="25000"/>
              <a:buFont typeface="Arial"/>
              <a:buNone/>
            </a:pPr>
            <a:endParaRPr/>
          </a:p>
          <a:p>
            <a:pPr lvl="3">
              <a:spcBef>
                <a:spcPts val="0"/>
              </a:spcBef>
              <a:buClr>
                <a:srgbClr val="000000"/>
              </a:buClr>
              <a:buSzPct val="25000"/>
              <a:buFont typeface="Arial"/>
              <a:buNone/>
            </a:pPr>
            <a:endParaRPr/>
          </a:p>
          <a:p>
            <a:pPr lvl="4">
              <a:spcBef>
                <a:spcPts val="0"/>
              </a:spcBef>
              <a:buClr>
                <a:srgbClr val="000000"/>
              </a:buClr>
              <a:buSzPct val="25000"/>
              <a:buFont typeface="Arial"/>
              <a:buNone/>
            </a:pPr>
            <a:endParaRPr/>
          </a:p>
          <a:p>
            <a:pPr lvl="5">
              <a:spcBef>
                <a:spcPts val="0"/>
              </a:spcBef>
              <a:buClr>
                <a:srgbClr val="000000"/>
              </a:buClr>
              <a:buSzPct val="25000"/>
              <a:buFont typeface="Arial"/>
              <a:buNone/>
            </a:pPr>
            <a:endParaRPr/>
          </a:p>
          <a:p>
            <a:pPr lvl="6">
              <a:spcBef>
                <a:spcPts val="0"/>
              </a:spcBef>
              <a:buClr>
                <a:srgbClr val="000000"/>
              </a:buClr>
              <a:buSzPct val="25000"/>
              <a:buFont typeface="Arial"/>
              <a:buNone/>
            </a:pPr>
            <a:endParaRPr/>
          </a:p>
          <a:p>
            <a:pPr lvl="7">
              <a:spcBef>
                <a:spcPts val="0"/>
              </a:spcBef>
              <a:buClr>
                <a:srgbClr val="000000"/>
              </a:buClr>
              <a:buSzPct val="25000"/>
              <a:buFont typeface="Arial"/>
              <a:buNone/>
            </a:pPr>
            <a:endParaRPr/>
          </a:p>
          <a:p>
            <a:pPr lvl="8">
              <a:spcBef>
                <a:spcPts val="0"/>
              </a:spcBef>
              <a:buClr>
                <a:srgbClr val="000000"/>
              </a:buClr>
              <a:buSzPct val="250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4254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28477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274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Tuscon</a:t>
            </a:r>
            <a:r>
              <a:rPr lang="en-US" dirty="0" smtClean="0"/>
              <a:t>,</a:t>
            </a:r>
            <a:r>
              <a:rPr lang="en-US" baseline="0" dirty="0" smtClean="0"/>
              <a:t> AZ. </a:t>
            </a:r>
            <a:r>
              <a:rPr lang="en-US" dirty="0" smtClean="0"/>
              <a:t>I gave her some ibuprofen. As the night wore on, her pain got worse. where they said she had symptoms of a virus But over the next few days, the pain spread and the fever got worse. Went to another hospital that had specialized in children's care, They put her on antibiotics, diagnosed her with pneumonia, then she had little infected boils all over her body at</a:t>
            </a:r>
            <a:r>
              <a:rPr lang="en-US" baseline="0" dirty="0" smtClean="0"/>
              <a:t> which point they tested her for MRSA infection. The</a:t>
            </a:r>
            <a:r>
              <a:rPr lang="en-US" dirty="0" smtClean="0"/>
              <a:t> infection had so damaged her lungs, that</a:t>
            </a:r>
            <a:r>
              <a:rPr lang="en-US" baseline="0" dirty="0" smtClean="0"/>
              <a:t> she was put on life support. Lost both her lungs, legs, vision and one arm. </a:t>
            </a:r>
          </a:p>
          <a:p>
            <a:r>
              <a:rPr lang="en-US" baseline="0" dirty="0" smtClean="0"/>
              <a:t>The culprit was MRSA, what is MRSA.</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Font typeface="Arial"/>
              <a:buNone/>
            </a:pPr>
            <a:endParaRPr lang="en-US" sz="1200" b="0" i="0" u="none" strike="noStrike" cap="none" smtClean="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592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450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1388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039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68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457200" marR="0" lvl="0" indent="-381000" algn="just" rtl="0">
              <a:lnSpc>
                <a:spcPct val="115000"/>
              </a:lnSpc>
              <a:spcBef>
                <a:spcPts val="0"/>
              </a:spcBef>
              <a:buClr>
                <a:schemeClr val="dk1"/>
              </a:buClr>
              <a:buSzPct val="100000"/>
              <a:buFont typeface="Arial"/>
              <a:buChar char="●"/>
            </a:pPr>
            <a:r>
              <a:rPr lang="en-US" sz="2400" b="0" i="0" u="none" strike="noStrike" cap="none" dirty="0">
                <a:solidFill>
                  <a:schemeClr val="dk1"/>
                </a:solidFill>
                <a:latin typeface="Arial"/>
                <a:ea typeface="Arial"/>
                <a:cs typeface="Arial"/>
                <a:sym typeface="Arial"/>
              </a:rPr>
              <a:t>one in 3 people have Staph on the surface of the skin and nose, without causing infections</a:t>
            </a:r>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20" name="Shape 120"/>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US" sz="1800" b="0" i="0" u="none" strike="noStrike" cap="none" dirty="0" smtClean="0">
                <a:solidFill>
                  <a:schemeClr val="dk1"/>
                </a:solidFill>
                <a:latin typeface="Arial"/>
                <a:ea typeface="Arial"/>
                <a:cs typeface="Arial"/>
                <a:sym typeface="Arial"/>
              </a:rPr>
              <a:t>Now, shifting base, I will introduce Eczema, which </a:t>
            </a:r>
            <a:endParaRPr sz="1800" b="0" i="0" u="none" strike="noStrike" cap="none" dirty="0">
              <a:solidFill>
                <a:schemeClr val="dk1"/>
              </a:solidFill>
              <a:latin typeface="Arial"/>
              <a:ea typeface="Arial"/>
              <a:cs typeface="Arial"/>
              <a:sym typeface="Arial"/>
            </a:endParaRPr>
          </a:p>
        </p:txBody>
      </p:sp>
      <p:sp>
        <p:nvSpPr>
          <p:cNvPr id="130" name="Shape 130"/>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342900" lvl="0" indent="-228600" rtl="0">
              <a:spcBef>
                <a:spcPts val="0"/>
              </a:spcBef>
              <a:buClr>
                <a:schemeClr val="dk1"/>
              </a:buClr>
              <a:buSzPct val="25000"/>
              <a:buFont typeface="Arial"/>
              <a:buNone/>
            </a:pPr>
            <a:r>
              <a:rPr lang="en-US" sz="3200" dirty="0">
                <a:latin typeface="Calibri"/>
                <a:ea typeface="Calibri"/>
                <a:cs typeface="Calibri"/>
                <a:sym typeface="Calibri"/>
              </a:rPr>
              <a:t>   Our </a:t>
            </a:r>
            <a:r>
              <a:rPr lang="en-US" sz="3200" dirty="0" smtClean="0">
                <a:latin typeface="Calibri"/>
                <a:ea typeface="Calibri"/>
                <a:cs typeface="Calibri"/>
                <a:sym typeface="Calibri"/>
              </a:rPr>
              <a:t>overarching hypothesis </a:t>
            </a:r>
            <a:r>
              <a:rPr lang="en-US" sz="3200" dirty="0" err="1" smtClean="0">
                <a:latin typeface="Calibri"/>
                <a:ea typeface="Calibri"/>
                <a:cs typeface="Calibri"/>
                <a:sym typeface="Calibri"/>
              </a:rPr>
              <a:t>hypothesis</a:t>
            </a:r>
            <a:r>
              <a:rPr lang="en-US" sz="3200" dirty="0" smtClean="0">
                <a:latin typeface="Calibri"/>
                <a:ea typeface="Calibri"/>
                <a:cs typeface="Calibri"/>
                <a:sym typeface="Calibri"/>
              </a:rPr>
              <a:t> </a:t>
            </a:r>
            <a:r>
              <a:rPr lang="en-US" sz="3200" dirty="0">
                <a:latin typeface="Calibri"/>
                <a:ea typeface="Calibri"/>
                <a:cs typeface="Calibri"/>
                <a:sym typeface="Calibri"/>
              </a:rPr>
              <a:t>is that eczema will predispose a person to MRSA, therefore patients who have eczema will have a higher chance of getting MRSA.</a:t>
            </a:r>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2847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08895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p:nvPr/>
        </p:nvSpPr>
        <p:spPr>
          <a:xfrm>
            <a:off x="0" y="0"/>
            <a:ext cx="9144000" cy="6858000"/>
          </a:xfrm>
          <a:prstGeom prst="rect">
            <a:avLst/>
          </a:prstGeom>
          <a:solidFill>
            <a:srgbClr val="3B185A"/>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7" name="Shape 17"/>
          <p:cNvPicPr preferRelativeResize="0"/>
          <p:nvPr/>
        </p:nvPicPr>
        <p:blipFill rotWithShape="1">
          <a:blip r:embed="rId2">
            <a:alphaModFix/>
          </a:blip>
          <a:srcRect/>
          <a:stretch/>
        </p:blipFill>
        <p:spPr>
          <a:xfrm>
            <a:off x="304800" y="230187"/>
            <a:ext cx="3578223" cy="282574"/>
          </a:xfrm>
          <a:prstGeom prst="rect">
            <a:avLst/>
          </a:prstGeom>
          <a:noFill/>
          <a:ln>
            <a:noFill/>
          </a:ln>
        </p:spPr>
      </p:pic>
      <p:sp>
        <p:nvSpPr>
          <p:cNvPr id="18" name="Shape 18"/>
          <p:cNvSpPr txBox="1">
            <a:spLocks noGrp="1"/>
          </p:cNvSpPr>
          <p:nvPr>
            <p:ph type="ctrTitle"/>
          </p:nvPr>
        </p:nvSpPr>
        <p:spPr>
          <a:xfrm>
            <a:off x="685800" y="2130425"/>
            <a:ext cx="77724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1"/>
              </a:buClr>
              <a:buFont typeface="Calibri"/>
              <a:buNone/>
              <a:defRPr sz="4400" b="0" i="0" u="none" strike="noStrike" cap="none">
                <a:solidFill>
                  <a:schemeClr val="lt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Font typeface="Calibri"/>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Font typeface="Calibri"/>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1"/>
              </a:buClr>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762000"/>
            <a:ext cx="8229600" cy="8381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1"/>
          </p:nvPr>
        </p:nvSpPr>
        <p:spPr>
          <a:xfrm rot="5400000">
            <a:off x="2347117" y="-213517"/>
            <a:ext cx="4449761" cy="8229600"/>
          </a:xfrm>
          <a:prstGeom prst="rect">
            <a:avLst/>
          </a:prstGeom>
          <a:noFill/>
          <a:ln>
            <a:noFill/>
          </a:ln>
        </p:spPr>
        <p:txBody>
          <a:bodyPr lIns="91425" tIns="91425" rIns="91425" bIns="91425" anchor="t" anchorCtr="0"/>
          <a:lstStyle>
            <a:lvl1pPr marL="342900" marR="0" lvl="0" indent="1778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714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165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rot="5400000">
            <a:off x="4976016" y="2415381"/>
            <a:ext cx="5364163" cy="2057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body" idx="1"/>
          </p:nvPr>
        </p:nvSpPr>
        <p:spPr>
          <a:xfrm rot="5400000">
            <a:off x="785016" y="434180"/>
            <a:ext cx="5364163" cy="6019798"/>
          </a:xfrm>
          <a:prstGeom prst="rect">
            <a:avLst/>
          </a:prstGeom>
          <a:noFill/>
          <a:ln>
            <a:noFill/>
          </a:ln>
        </p:spPr>
        <p:txBody>
          <a:bodyPr lIns="91425" tIns="91425" rIns="91425" bIns="91425" anchor="t" anchorCtr="0"/>
          <a:lstStyle>
            <a:lvl1pPr marL="342900" marR="0" lvl="0" indent="1778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714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165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_OBJECT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762000"/>
            <a:ext cx="8229600" cy="8381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a:off x="457200" y="1676400"/>
            <a:ext cx="4038597" cy="4449761"/>
          </a:xfrm>
          <a:prstGeom prst="rect">
            <a:avLst/>
          </a:prstGeom>
          <a:noFill/>
          <a:ln>
            <a:noFill/>
          </a:ln>
        </p:spPr>
        <p:txBody>
          <a:bodyPr lIns="91425" tIns="91425" rIns="91425" bIns="91425" anchor="t" anchorCtr="0"/>
          <a:lstStyle>
            <a:lvl1pPr marL="342900" marR="0" lvl="0" indent="127000" algn="l" rtl="0">
              <a:lnSpc>
                <a:spcPct val="100000"/>
              </a:lnSpc>
              <a:spcBef>
                <a:spcPts val="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20650" algn="l" rtl="0">
              <a:lnSpc>
                <a:spcPct val="100000"/>
              </a:lnSpc>
              <a:spcBef>
                <a:spcPts val="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143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4648200" y="1676400"/>
            <a:ext cx="4038597" cy="4449761"/>
          </a:xfrm>
          <a:prstGeom prst="rect">
            <a:avLst/>
          </a:prstGeom>
          <a:noFill/>
          <a:ln>
            <a:noFill/>
          </a:ln>
        </p:spPr>
        <p:txBody>
          <a:bodyPr lIns="91425" tIns="91425" rIns="91425" bIns="91425" anchor="t" anchorCtr="0"/>
          <a:lstStyle>
            <a:lvl1pPr marL="342900" marR="0" lvl="0" indent="127000" algn="l" rtl="0">
              <a:lnSpc>
                <a:spcPct val="100000"/>
              </a:lnSpc>
              <a:spcBef>
                <a:spcPts val="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20650" algn="l" rtl="0">
              <a:lnSpc>
                <a:spcPct val="100000"/>
              </a:lnSpc>
              <a:spcBef>
                <a:spcPts val="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143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762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30"/>
        <p:cNvGrpSpPr/>
        <p:nvPr/>
      </p:nvGrpSpPr>
      <p:grpSpPr>
        <a:xfrm>
          <a:off x="0" y="0"/>
          <a:ext cx="0" cy="0"/>
          <a:chOff x="0" y="0"/>
          <a:chExt cx="0" cy="0"/>
        </a:xfrm>
      </p:grpSpPr>
      <p:sp>
        <p:nvSpPr>
          <p:cNvPr id="31" name="Shape 31"/>
          <p:cNvSpPr/>
          <p:nvPr/>
        </p:nvSpPr>
        <p:spPr>
          <a:xfrm>
            <a:off x="0" y="0"/>
            <a:ext cx="9144000" cy="609599"/>
          </a:xfrm>
          <a:prstGeom prst="rect">
            <a:avLst/>
          </a:prstGeom>
          <a:solidFill>
            <a:srgbClr val="3B185A"/>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32" name="Shape 32"/>
          <p:cNvPicPr preferRelativeResize="0"/>
          <p:nvPr/>
        </p:nvPicPr>
        <p:blipFill rotWithShape="1">
          <a:blip r:embed="rId2">
            <a:alphaModFix/>
          </a:blip>
          <a:srcRect/>
          <a:stretch/>
        </p:blipFill>
        <p:spPr>
          <a:xfrm>
            <a:off x="304800" y="230187"/>
            <a:ext cx="3578223" cy="282574"/>
          </a:xfrm>
          <a:prstGeom prst="rect">
            <a:avLst/>
          </a:prstGeom>
          <a:noFill/>
          <a:ln>
            <a:noFill/>
          </a:ln>
        </p:spPr>
      </p:pic>
      <p:sp>
        <p:nvSpPr>
          <p:cNvPr id="33" name="Shape 33"/>
          <p:cNvSpPr/>
          <p:nvPr/>
        </p:nvSpPr>
        <p:spPr>
          <a:xfrm>
            <a:off x="0" y="6705600"/>
            <a:ext cx="9144000" cy="152399"/>
          </a:xfrm>
          <a:prstGeom prst="rect">
            <a:avLst/>
          </a:prstGeom>
          <a:solidFill>
            <a:srgbClr val="D7A90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457200" y="1828800"/>
            <a:ext cx="8229600" cy="4297363"/>
          </a:xfrm>
          <a:prstGeom prst="rect">
            <a:avLst/>
          </a:prstGeom>
          <a:noFill/>
          <a:ln>
            <a:noFill/>
          </a:ln>
        </p:spPr>
        <p:txBody>
          <a:bodyPr lIns="91425" tIns="91425" rIns="91425" bIns="91425" anchor="t" anchorCtr="0"/>
          <a:lstStyle>
            <a:lvl1pPr marL="342900" marR="0" lvl="0" indent="1778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714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165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OBJECT">
    <p:spTree>
      <p:nvGrpSpPr>
        <p:cNvPr id="1" name="Shape 39"/>
        <p:cNvGrpSpPr/>
        <p:nvPr/>
      </p:nvGrpSpPr>
      <p:grpSpPr>
        <a:xfrm>
          <a:off x="0" y="0"/>
          <a:ext cx="0" cy="0"/>
          <a:chOff x="0" y="0"/>
          <a:chExt cx="0" cy="0"/>
        </a:xfrm>
      </p:grpSpPr>
      <p:sp>
        <p:nvSpPr>
          <p:cNvPr id="40" name="Shape 40"/>
          <p:cNvSpPr/>
          <p:nvPr/>
        </p:nvSpPr>
        <p:spPr>
          <a:xfrm>
            <a:off x="0" y="0"/>
            <a:ext cx="9144000" cy="609599"/>
          </a:xfrm>
          <a:prstGeom prst="rect">
            <a:avLst/>
          </a:prstGeom>
          <a:solidFill>
            <a:srgbClr val="3B185A"/>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41" name="Shape 41"/>
          <p:cNvPicPr preferRelativeResize="0"/>
          <p:nvPr/>
        </p:nvPicPr>
        <p:blipFill rotWithShape="1">
          <a:blip r:embed="rId2">
            <a:alphaModFix/>
          </a:blip>
          <a:srcRect/>
          <a:stretch/>
        </p:blipFill>
        <p:spPr>
          <a:xfrm>
            <a:off x="304800" y="230187"/>
            <a:ext cx="3578223" cy="282574"/>
          </a:xfrm>
          <a:prstGeom prst="rect">
            <a:avLst/>
          </a:prstGeom>
          <a:noFill/>
          <a:ln>
            <a:noFill/>
          </a:ln>
        </p:spPr>
      </p:pic>
      <p:sp>
        <p:nvSpPr>
          <p:cNvPr id="42" name="Shape 42"/>
          <p:cNvSpPr/>
          <p:nvPr/>
        </p:nvSpPr>
        <p:spPr>
          <a:xfrm>
            <a:off x="0" y="6705600"/>
            <a:ext cx="9144000" cy="152399"/>
          </a:xfrm>
          <a:prstGeom prst="rect">
            <a:avLst/>
          </a:prstGeom>
          <a:solidFill>
            <a:srgbClr val="D7A90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4000" b="1" i="0" u="none" strike="noStrike" cap="small">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888888"/>
              </a:buClr>
              <a:buFont typeface="Calibri"/>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rgbClr val="888888"/>
              </a:buClr>
              <a:buFont typeface="Calibri"/>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0"/>
              </a:spcBef>
              <a:spcAft>
                <a:spcPts val="0"/>
              </a:spcAft>
              <a:buClr>
                <a:srgbClr val="888888"/>
              </a:buClr>
              <a:buFont typeface="Calibri"/>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0"/>
              </a:spcBef>
              <a:spcAft>
                <a:spcPts val="0"/>
              </a:spcAft>
              <a:buClr>
                <a:srgbClr val="888888"/>
              </a:buClr>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762000"/>
            <a:ext cx="8229600" cy="8381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457200" y="1676399"/>
            <a:ext cx="4040187" cy="49847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457200" y="2174875"/>
            <a:ext cx="4040187" cy="3951285"/>
          </a:xfrm>
          <a:prstGeom prst="rect">
            <a:avLst/>
          </a:prstGeom>
          <a:noFill/>
          <a:ln>
            <a:noFill/>
          </a:ln>
        </p:spPr>
        <p:txBody>
          <a:bodyPr lIns="91425" tIns="91425" rIns="91425" bIns="91425" anchor="t" anchorCtr="0"/>
          <a:lstStyle>
            <a:lvl1pPr marL="342900" marR="0" lvl="0" indent="76200" algn="l" rtl="0">
              <a:lnSpc>
                <a:spcPct val="100000"/>
              </a:lnSpc>
              <a:spcBef>
                <a:spcPts val="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889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3"/>
          </p:nvPr>
        </p:nvSpPr>
        <p:spPr>
          <a:xfrm>
            <a:off x="4645025" y="1676399"/>
            <a:ext cx="4041772" cy="49847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4"/>
          </p:nvPr>
        </p:nvSpPr>
        <p:spPr>
          <a:xfrm>
            <a:off x="4645025" y="2174875"/>
            <a:ext cx="4041772" cy="3951285"/>
          </a:xfrm>
          <a:prstGeom prst="rect">
            <a:avLst/>
          </a:prstGeom>
          <a:noFill/>
          <a:ln>
            <a:noFill/>
          </a:ln>
        </p:spPr>
        <p:txBody>
          <a:bodyPr lIns="91425" tIns="91425" rIns="91425" bIns="91425" anchor="t" anchorCtr="0"/>
          <a:lstStyle>
            <a:lvl1pPr marL="342900" marR="0" lvl="0" indent="76200" algn="l" rtl="0">
              <a:lnSpc>
                <a:spcPct val="100000"/>
              </a:lnSpc>
              <a:spcBef>
                <a:spcPts val="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88900" algn="l" rtl="0">
              <a:lnSpc>
                <a:spcPct val="10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50800" algn="l" rtl="0">
              <a:lnSpc>
                <a:spcPct val="100000"/>
              </a:lnSpc>
              <a:spcBef>
                <a:spcPts val="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762000"/>
            <a:ext cx="8229600" cy="8381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762000"/>
            <a:ext cx="3008313" cy="762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1"/>
          </p:nvPr>
        </p:nvSpPr>
        <p:spPr>
          <a:xfrm>
            <a:off x="3575050" y="762000"/>
            <a:ext cx="5111750" cy="5364163"/>
          </a:xfrm>
          <a:prstGeom prst="rect">
            <a:avLst/>
          </a:prstGeom>
          <a:noFill/>
          <a:ln>
            <a:noFill/>
          </a:ln>
        </p:spPr>
        <p:txBody>
          <a:bodyPr lIns="91425" tIns="91425" rIns="91425" bIns="91425" anchor="t" anchorCtr="0"/>
          <a:lstStyle>
            <a:lvl1pPr marL="342900" marR="0" lvl="0" indent="177800" algn="l" rtl="0">
              <a:lnSpc>
                <a:spcPct val="100000"/>
              </a:lnSpc>
              <a:spcBef>
                <a:spcPts val="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71450" algn="l" rtl="0">
              <a:lnSpc>
                <a:spcPct val="100000"/>
              </a:lnSpc>
              <a:spcBef>
                <a:spcPts val="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165100" algn="l" rtl="0">
              <a:lnSpc>
                <a:spcPct val="100000"/>
              </a:lnSpc>
              <a:spcBef>
                <a:spcPts val="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2"/>
          </p:nvPr>
        </p:nvSpPr>
        <p:spPr>
          <a:xfrm>
            <a:off x="457200" y="1676400"/>
            <a:ext cx="3008313" cy="4449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792288" y="4800600"/>
            <a:ext cx="5486399" cy="566736"/>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80" name="Shape 80"/>
          <p:cNvSpPr>
            <a:spLocks noGrp="1"/>
          </p:cNvSpPr>
          <p:nvPr>
            <p:ph type="pic" idx="2"/>
          </p:nvPr>
        </p:nvSpPr>
        <p:spPr>
          <a:xfrm>
            <a:off x="1792288" y="761999"/>
            <a:ext cx="5486399" cy="396557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3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762000"/>
            <a:ext cx="8229600" cy="8381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76400"/>
            <a:ext cx="8229600" cy="4449761"/>
          </a:xfrm>
          <a:prstGeom prst="rect">
            <a:avLst/>
          </a:prstGeom>
          <a:noFill/>
          <a:ln>
            <a:noFill/>
          </a:ln>
        </p:spPr>
        <p:txBody>
          <a:bodyPr lIns="91425" tIns="91425" rIns="91425" bIns="91425" anchor="t" anchorCtr="0"/>
          <a:lstStyle>
            <a:lvl1pPr marL="342900" marR="0" lvl="0" indent="1778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714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165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8" cy="365125"/>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Font typeface="Arial"/>
              <a:buNone/>
            </a:pPr>
            <a:endParaRPr sz="1200" b="0" i="0" u="none" strike="noStrike" cap="none">
              <a:solidFill>
                <a:srgbClr val="898989"/>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1371600" marR="0" lvl="3"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1828800" marR="0" lvl="4"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2286000" marR="0" lvl="5"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2743200" marR="0" lvl="6"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3200400" marR="0" lvl="7"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a:p>
            <a:pPr marL="3657600" marR="0" lvl="8"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www.pbs.org/wgbh/frontline/film/hunting-the-nightmare-bacteria/" TargetMode="Externa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7.JPG"/><Relationship Id="rId4" Type="http://schemas.openxmlformats.org/officeDocument/2006/relationships/image" Target="../media/image2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304800" y="1219200"/>
            <a:ext cx="8596486" cy="1904999"/>
          </a:xfrm>
          <a:prstGeom prst="rect">
            <a:avLst/>
          </a:prstGeom>
          <a:noFill/>
          <a:ln>
            <a:noFill/>
          </a:ln>
        </p:spPr>
        <p:txBody>
          <a:bodyPr lIns="91425" tIns="45700" rIns="91425" bIns="45700" anchor="ctr" anchorCtr="0">
            <a:noAutofit/>
          </a:bodyPr>
          <a:lstStyle/>
          <a:p>
            <a:pPr marL="0" marR="0" lvl="0" indent="0" algn="ctr" rtl="0">
              <a:lnSpc>
                <a:spcPct val="115000"/>
              </a:lnSpc>
              <a:spcBef>
                <a:spcPts val="0"/>
              </a:spcBef>
              <a:spcAft>
                <a:spcPts val="0"/>
              </a:spcAft>
              <a:buClr>
                <a:schemeClr val="dk1"/>
              </a:buClr>
              <a:buSzPct val="25000"/>
              <a:buFont typeface="Arial"/>
              <a:buNone/>
            </a:pPr>
            <a:r>
              <a:rPr lang="en-US" sz="2400" b="1" i="0" u="none" strike="noStrike" cap="none">
                <a:solidFill>
                  <a:srgbClr val="FFFFFF"/>
                </a:solidFill>
                <a:latin typeface="Arial"/>
                <a:ea typeface="Arial"/>
                <a:cs typeface="Arial"/>
                <a:sym typeface="Arial"/>
              </a:rPr>
              <a:t>Exploring the prevalence of Eczema and MRSA in hospitalized patients in the State of Washington over the last 6 years.</a:t>
            </a:r>
          </a:p>
          <a:p>
            <a:pPr marL="0" marR="0" lvl="0" indent="0" algn="ctr" rtl="0">
              <a:lnSpc>
                <a:spcPct val="100000"/>
              </a:lnSpc>
              <a:spcBef>
                <a:spcPts val="0"/>
              </a:spcBef>
              <a:spcAft>
                <a:spcPts val="0"/>
              </a:spcAft>
              <a:buClr>
                <a:schemeClr val="lt1"/>
              </a:buClr>
              <a:buSzPct val="25000"/>
              <a:buFont typeface="Calibri"/>
              <a:buNone/>
            </a:pPr>
            <a:endParaRPr sz="2400" b="0" i="0" u="none" strike="noStrike" cap="none">
              <a:solidFill>
                <a:srgbClr val="FFFFFF"/>
              </a:solidFill>
              <a:latin typeface="Arial"/>
              <a:ea typeface="Arial"/>
              <a:cs typeface="Arial"/>
              <a:sym typeface="Arial"/>
            </a:endParaRPr>
          </a:p>
        </p:txBody>
      </p:sp>
      <p:sp>
        <p:nvSpPr>
          <p:cNvPr id="102" name="Shape 102"/>
          <p:cNvSpPr txBox="1">
            <a:spLocks noGrp="1"/>
          </p:cNvSpPr>
          <p:nvPr>
            <p:ph type="subTitle" idx="1"/>
          </p:nvPr>
        </p:nvSpPr>
        <p:spPr>
          <a:xfrm>
            <a:off x="1143000" y="2819400"/>
            <a:ext cx="6476732" cy="2669285"/>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3200" b="0" i="0" u="none" strike="noStrike" cap="none">
                <a:solidFill>
                  <a:schemeClr val="lt1"/>
                </a:solidFill>
                <a:latin typeface="Calibri"/>
                <a:ea typeface="Calibri"/>
                <a:cs typeface="Calibri"/>
                <a:sym typeface="Calibri"/>
              </a:rPr>
              <a:t>Arjun Satheesan</a:t>
            </a:r>
          </a:p>
          <a:p>
            <a:pPr marL="0" marR="0" lvl="0" indent="0" algn="ctr" rtl="0">
              <a:lnSpc>
                <a:spcPct val="100000"/>
              </a:lnSpc>
              <a:spcBef>
                <a:spcPts val="0"/>
              </a:spcBef>
              <a:spcAft>
                <a:spcPts val="0"/>
              </a:spcAft>
              <a:buClr>
                <a:schemeClr val="lt1"/>
              </a:buClr>
              <a:buSzPct val="25000"/>
              <a:buFont typeface="Calibri"/>
              <a:buNone/>
            </a:pPr>
            <a:r>
              <a:rPr lang="en-US" sz="3200" b="0" i="0" u="none" strike="noStrike" cap="none">
                <a:solidFill>
                  <a:schemeClr val="lt1"/>
                </a:solidFill>
                <a:latin typeface="Calibri"/>
                <a:ea typeface="Calibri"/>
                <a:cs typeface="Calibri"/>
                <a:sym typeface="Calibri"/>
              </a:rPr>
              <a:t> Felcy Selwyn</a:t>
            </a:r>
          </a:p>
          <a:p>
            <a:pPr marL="0" marR="0" lvl="0" indent="0" algn="ctr" rtl="0">
              <a:lnSpc>
                <a:spcPct val="100000"/>
              </a:lnSpc>
              <a:spcBef>
                <a:spcPts val="0"/>
              </a:spcBef>
              <a:spcAft>
                <a:spcPts val="0"/>
              </a:spcAft>
              <a:buClr>
                <a:schemeClr val="lt1"/>
              </a:buClr>
              <a:buSzPct val="25000"/>
              <a:buFont typeface="Calibri"/>
              <a:buNone/>
            </a:pPr>
            <a:r>
              <a:rPr lang="en-US" sz="3200" b="0" i="0" u="none" strike="noStrike" cap="none">
                <a:solidFill>
                  <a:schemeClr val="lt1"/>
                </a:solidFill>
                <a:latin typeface="Calibri"/>
                <a:ea typeface="Calibri"/>
                <a:cs typeface="Calibri"/>
                <a:sym typeface="Calibri"/>
              </a:rPr>
              <a:t>Shipra Gupta </a:t>
            </a:r>
          </a:p>
          <a:p>
            <a:pPr marL="0" marR="0" lvl="0" indent="0" algn="ctr" rtl="0">
              <a:lnSpc>
                <a:spcPct val="100000"/>
              </a:lnSpc>
              <a:spcBef>
                <a:spcPts val="0"/>
              </a:spcBef>
              <a:spcAft>
                <a:spcPts val="0"/>
              </a:spcAft>
              <a:buClr>
                <a:schemeClr val="lt1"/>
              </a:buClr>
              <a:buSzPct val="25000"/>
              <a:buFont typeface="Calibri"/>
              <a:buNone/>
            </a:pPr>
            <a:r>
              <a:rPr lang="en-US" sz="3200" b="0" i="0" u="none" strike="noStrike" cap="none">
                <a:solidFill>
                  <a:schemeClr val="lt1"/>
                </a:solidFill>
                <a:latin typeface="Calibri"/>
                <a:ea typeface="Calibri"/>
                <a:cs typeface="Calibri"/>
                <a:sym typeface="Calibri"/>
              </a:rPr>
              <a:t>Venessa Lobo</a:t>
            </a:r>
          </a:p>
        </p:txBody>
      </p:sp>
      <p:sp>
        <p:nvSpPr>
          <p:cNvPr id="103" name="Shape 103"/>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104" name="Shape 104"/>
          <p:cNvSpPr/>
          <p:nvPr/>
        </p:nvSpPr>
        <p:spPr>
          <a:xfrm>
            <a:off x="1543050" y="3416300"/>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lang="en-US" sz="1400" b="0" i="0" u="none" strike="noStrike" cap="none">
              <a:solidFill>
                <a:srgbClr val="000000"/>
              </a:solidFill>
              <a:latin typeface="Arial"/>
              <a:ea typeface="Arial"/>
              <a:cs typeface="Arial"/>
              <a:sym typeface="Arial"/>
            </a:endParaRPr>
          </a:p>
        </p:txBody>
      </p:sp>
      <p:sp>
        <p:nvSpPr>
          <p:cNvPr id="105" name="Shape 105"/>
          <p:cNvSpPr/>
          <p:nvPr/>
        </p:nvSpPr>
        <p:spPr>
          <a:xfrm>
            <a:off x="1633537" y="36988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lang="en-US" sz="1400" b="0" i="0" u="none" strike="noStrike" cap="none">
              <a:solidFill>
                <a:srgbClr val="000000"/>
              </a:solidFill>
              <a:latin typeface="Arial"/>
              <a:ea typeface="Arial"/>
              <a:cs typeface="Arial"/>
              <a:sym typeface="Arial"/>
            </a:endParaRPr>
          </a:p>
        </p:txBody>
      </p:sp>
      <p:sp>
        <p:nvSpPr>
          <p:cNvPr id="106" name="Shape 106"/>
          <p:cNvSpPr/>
          <p:nvPr/>
        </p:nvSpPr>
        <p:spPr>
          <a:xfrm>
            <a:off x="1633537" y="36988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lang="en-US"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Sampling  </a:t>
            </a:r>
          </a:p>
        </p:txBody>
      </p:sp>
      <p:sp>
        <p:nvSpPr>
          <p:cNvPr id="196" name="Shape 196"/>
          <p:cNvSpPr txBox="1">
            <a:spLocks noGrp="1"/>
          </p:cNvSpPr>
          <p:nvPr>
            <p:ph type="body" idx="1"/>
          </p:nvPr>
        </p:nvSpPr>
        <p:spPr>
          <a:xfrm>
            <a:off x="457200" y="1828800"/>
            <a:ext cx="8229600" cy="3231624"/>
          </a:xfrm>
          <a:prstGeom prst="rect">
            <a:avLst/>
          </a:prstGeom>
          <a:noFill/>
          <a:ln>
            <a:noFill/>
          </a:ln>
        </p:spPr>
        <p:txBody>
          <a:bodyPr lIns="91425" tIns="91425" rIns="91425" bIns="91425" anchor="t" anchorCtr="0">
            <a:noAutofit/>
          </a:bodyPr>
          <a:lstStyle/>
          <a:p>
            <a:pPr marL="342900" marR="0" lvl="0" indent="-25400" algn="l" rtl="0">
              <a:lnSpc>
                <a:spcPct val="100000"/>
              </a:lnSpc>
              <a:spcBef>
                <a:spcPts val="0"/>
              </a:spcBef>
              <a:spcAft>
                <a:spcPts val="0"/>
              </a:spcAft>
              <a:buClr>
                <a:schemeClr val="dk1"/>
              </a:buClr>
              <a:buSzPct val="100000"/>
              <a:buFont typeface="Arial"/>
              <a:buChar char="●"/>
            </a:pPr>
            <a:r>
              <a:rPr lang="en-US" sz="2400" b="1" i="0" u="none" strike="noStrike" cap="none" dirty="0">
                <a:solidFill>
                  <a:schemeClr val="dk1"/>
                </a:solidFill>
                <a:latin typeface="Calibri"/>
                <a:ea typeface="Calibri"/>
                <a:cs typeface="Calibri"/>
                <a:sym typeface="Calibri"/>
              </a:rPr>
              <a:t> Case – Control  -&gt;  1 : 2</a:t>
            </a:r>
            <a:endParaRPr lang="en-US" sz="2400" b="1" dirty="0"/>
          </a:p>
          <a:p>
            <a:pPr marL="342900" marR="0" lvl="0" indent="-25400" algn="l" rtl="0">
              <a:lnSpc>
                <a:spcPct val="100000"/>
              </a:lnSpc>
              <a:spcBef>
                <a:spcPts val="640"/>
              </a:spcBef>
              <a:spcAft>
                <a:spcPts val="0"/>
              </a:spcAft>
              <a:buClr>
                <a:schemeClr val="dk1"/>
              </a:buClr>
              <a:buSzPct val="100000"/>
              <a:buFont typeface="Arial"/>
              <a:buChar char="●"/>
            </a:pPr>
            <a:r>
              <a:rPr lang="en-US" sz="2400" b="1" i="0" u="none" strike="noStrike" cap="none" dirty="0">
                <a:solidFill>
                  <a:schemeClr val="dk1"/>
                </a:solidFill>
                <a:latin typeface="Calibri"/>
                <a:ea typeface="Calibri"/>
                <a:cs typeface="Calibri"/>
                <a:sym typeface="Calibri"/>
              </a:rPr>
              <a:t> Confounding Factors</a:t>
            </a:r>
          </a:p>
          <a:p>
            <a:pPr marL="742950" marR="0" lvl="1" indent="-6350" algn="l" rtl="0">
              <a:lnSpc>
                <a:spcPct val="100000"/>
              </a:lnSpc>
              <a:spcBef>
                <a:spcPts val="56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Age	</a:t>
            </a:r>
          </a:p>
          <a:p>
            <a:pPr marL="742950" marR="0" lvl="1" indent="-6350" algn="l" rtl="0">
              <a:lnSpc>
                <a:spcPct val="100000"/>
              </a:lnSpc>
              <a:spcBef>
                <a:spcPts val="56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Admission Month</a:t>
            </a:r>
          </a:p>
          <a:p>
            <a:pPr marL="742950" marR="0" lvl="1" indent="-6350" algn="l" rtl="0">
              <a:lnSpc>
                <a:spcPct val="100000"/>
              </a:lnSpc>
              <a:spcBef>
                <a:spcPts val="56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Gender	</a:t>
            </a:r>
          </a:p>
          <a:p>
            <a:pPr marL="742950" marR="0" lvl="1" indent="-6350" algn="l" rtl="0">
              <a:lnSpc>
                <a:spcPct val="100000"/>
              </a:lnSpc>
              <a:spcBef>
                <a:spcPts val="56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Admission Type : </a:t>
            </a:r>
          </a:p>
          <a:p>
            <a:pPr marL="1143000" marR="0" lvl="2" indent="12700" algn="l" rtl="0">
              <a:lnSpc>
                <a:spcPct val="100000"/>
              </a:lnSpc>
              <a:spcBef>
                <a:spcPts val="480"/>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 Emergency</a:t>
            </a:r>
          </a:p>
          <a:p>
            <a:pPr marL="1143000" marR="0" lvl="2" indent="12700" algn="l" rtl="0">
              <a:lnSpc>
                <a:spcPct val="100000"/>
              </a:lnSpc>
              <a:spcBef>
                <a:spcPts val="480"/>
              </a:spcBef>
              <a:spcAft>
                <a:spcPts val="0"/>
              </a:spcAft>
              <a:buClr>
                <a:schemeClr val="dk1"/>
              </a:buClr>
              <a:buSzPct val="100000"/>
              <a:buFont typeface="Arial"/>
              <a:buChar char="●"/>
            </a:pPr>
            <a:r>
              <a:rPr lang="en-US" sz="2000" dirty="0"/>
              <a:t> Urgent</a:t>
            </a:r>
          </a:p>
          <a:p>
            <a:pPr marL="1143000" marR="0" lvl="2" indent="12700" algn="l" rtl="0">
              <a:lnSpc>
                <a:spcPct val="100000"/>
              </a:lnSpc>
              <a:spcBef>
                <a:spcPts val="480"/>
              </a:spcBef>
              <a:spcAft>
                <a:spcPts val="0"/>
              </a:spcAft>
              <a:buClr>
                <a:schemeClr val="dk1"/>
              </a:buClr>
              <a:buSzPct val="100000"/>
              <a:buFont typeface="Arial"/>
              <a:buChar char="●"/>
            </a:pPr>
            <a:r>
              <a:rPr lang="en-US" sz="2000" dirty="0"/>
              <a:t> Elective </a:t>
            </a:r>
            <a:endParaRPr lang="en-US" sz="2000" b="0" i="0" u="none" strike="noStrike" cap="none" dirty="0">
              <a:solidFill>
                <a:schemeClr val="dk1"/>
              </a:solidFill>
              <a:latin typeface="Calibri"/>
              <a:ea typeface="Calibri"/>
              <a:cs typeface="Calibri"/>
              <a:sym typeface="Calibri"/>
            </a:endParaRPr>
          </a:p>
        </p:txBody>
      </p:sp>
      <p:sp>
        <p:nvSpPr>
          <p:cNvPr id="197" name="Shape 197"/>
          <p:cNvSpPr txBox="1"/>
          <p:nvPr/>
        </p:nvSpPr>
        <p:spPr>
          <a:xfrm>
            <a:off x="4469362" y="5318450"/>
            <a:ext cx="3836438" cy="52321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Study: 29653 cases eligible of MRSA</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           61827 control cases without MRSA</a:t>
            </a:r>
          </a:p>
        </p:txBody>
      </p:sp>
      <p:sp>
        <p:nvSpPr>
          <p:cNvPr id="198" name="Shape 198"/>
          <p:cNvSpPr txBox="1"/>
          <p:nvPr/>
        </p:nvSpPr>
        <p:spPr>
          <a:xfrm>
            <a:off x="4005942" y="3576735"/>
            <a:ext cx="4792824"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Target: People with MRSA and Eczema</a:t>
            </a:r>
          </a:p>
        </p:txBody>
      </p:sp>
      <p:sp>
        <p:nvSpPr>
          <p:cNvPr id="199" name="Shape 199"/>
          <p:cNvSpPr txBox="1"/>
          <p:nvPr/>
        </p:nvSpPr>
        <p:spPr>
          <a:xfrm>
            <a:off x="4198776" y="3981062"/>
            <a:ext cx="2628121"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Source:  HCUP Data - WA</a:t>
            </a:r>
          </a:p>
        </p:txBody>
      </p:sp>
      <p:sp>
        <p:nvSpPr>
          <p:cNvPr id="200" name="Shape 200"/>
          <p:cNvSpPr/>
          <p:nvPr/>
        </p:nvSpPr>
        <p:spPr>
          <a:xfrm>
            <a:off x="4002832" y="3508310"/>
            <a:ext cx="4861248" cy="2808514"/>
          </a:xfrm>
          <a:prstGeom prst="rect">
            <a:avLst/>
          </a:prstGeom>
          <a:no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1" name="Shape 201"/>
          <p:cNvSpPr/>
          <p:nvPr/>
        </p:nvSpPr>
        <p:spPr>
          <a:xfrm>
            <a:off x="4133460" y="3928187"/>
            <a:ext cx="4646644" cy="2286000"/>
          </a:xfrm>
          <a:prstGeom prst="rect">
            <a:avLst/>
          </a:prstGeom>
          <a:no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2" name="Shape 202"/>
          <p:cNvSpPr/>
          <p:nvPr/>
        </p:nvSpPr>
        <p:spPr>
          <a:xfrm>
            <a:off x="4292082" y="4422710"/>
            <a:ext cx="4422709" cy="1670180"/>
          </a:xfrm>
          <a:prstGeom prst="rect">
            <a:avLst/>
          </a:prstGeom>
          <a:no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3" name="Shape 203"/>
          <p:cNvSpPr/>
          <p:nvPr/>
        </p:nvSpPr>
        <p:spPr>
          <a:xfrm>
            <a:off x="4478694" y="5141166"/>
            <a:ext cx="4077476" cy="867747"/>
          </a:xfrm>
          <a:prstGeom prst="rect">
            <a:avLst/>
          </a:prstGeom>
          <a:no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4" name="Shape 204"/>
          <p:cNvSpPr txBox="1"/>
          <p:nvPr/>
        </p:nvSpPr>
        <p:spPr>
          <a:xfrm>
            <a:off x="4301412" y="4568891"/>
            <a:ext cx="4758612" cy="52321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Eligible:</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Patients with MRSA and control without MRSA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Research Questions</a:t>
            </a:r>
          </a:p>
        </p:txBody>
      </p:sp>
      <p:sp>
        <p:nvSpPr>
          <p:cNvPr id="119" name="Shape 11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grpSp>
        <p:nvGrpSpPr>
          <p:cNvPr id="120" name="Shape 120"/>
          <p:cNvGrpSpPr/>
          <p:nvPr/>
        </p:nvGrpSpPr>
        <p:grpSpPr>
          <a:xfrm>
            <a:off x="641388" y="1752600"/>
            <a:ext cx="8123654" cy="3053586"/>
            <a:chOff x="206683" y="2059"/>
            <a:chExt cx="7577400" cy="1957932"/>
          </a:xfrm>
        </p:grpSpPr>
        <p:sp>
          <p:nvSpPr>
            <p:cNvPr id="121" name="Shape 121"/>
            <p:cNvSpPr/>
            <p:nvPr/>
          </p:nvSpPr>
          <p:spPr>
            <a:xfrm>
              <a:off x="206683" y="2059"/>
              <a:ext cx="7577400" cy="990600"/>
            </a:xfrm>
            <a:prstGeom prst="roundRect">
              <a:avLst>
                <a:gd name="adj" fmla="val 16667"/>
              </a:avLst>
            </a:prstGeom>
            <a:solidFill>
              <a:schemeClr val="bg2">
                <a:lumMod val="40000"/>
                <a:lumOff val="60000"/>
              </a:schemeClr>
            </a:solidFill>
            <a:ln>
              <a:noFill/>
            </a:ln>
            <a:effectLst>
              <a:outerShdw blurRad="39999" dist="20000" dir="5400000" rotWithShape="0">
                <a:srgbClr val="000000">
                  <a:alpha val="37254"/>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2" name="Shape 122"/>
            <p:cNvSpPr txBox="1"/>
            <p:nvPr/>
          </p:nvSpPr>
          <p:spPr>
            <a:xfrm>
              <a:off x="255036" y="50410"/>
              <a:ext cx="7480500" cy="893700"/>
            </a:xfrm>
            <a:prstGeom prst="rect">
              <a:avLst/>
            </a:prstGeom>
            <a:noFill/>
            <a:ln>
              <a:noFill/>
            </a:ln>
          </p:spPr>
          <p:txBody>
            <a:bodyPr lIns="76200" tIns="38100" rIns="76200" bIns="38100" anchor="ctr" anchorCtr="0">
              <a:noAutofit/>
            </a:bodyPr>
            <a:lstStyle/>
            <a:p>
              <a:pPr lvl="0">
                <a:lnSpc>
                  <a:spcPct val="90000"/>
                </a:lnSpc>
                <a:buClr>
                  <a:schemeClr val="dk1"/>
                </a:buClr>
                <a:buSzPct val="25000"/>
              </a:pPr>
              <a:r>
                <a:rPr lang="en-US" sz="2000" b="1" dirty="0"/>
                <a:t>How often does eczema diagnosis co-occur with MRSA, over the years 2009- 2014, among hospitalized patients in the state of Washington?</a:t>
              </a:r>
              <a:endParaRPr lang="en-US" sz="2000" b="1" i="0" u="none" strike="noStrike" cap="none" dirty="0">
                <a:solidFill>
                  <a:schemeClr val="dk1"/>
                </a:solidFill>
                <a:latin typeface="Arial"/>
                <a:ea typeface="Arial"/>
                <a:cs typeface="Arial"/>
                <a:sym typeface="Arial"/>
              </a:endParaRPr>
            </a:p>
          </p:txBody>
        </p:sp>
        <p:sp>
          <p:nvSpPr>
            <p:cNvPr id="123" name="Shape 123"/>
            <p:cNvSpPr txBox="1"/>
            <p:nvPr/>
          </p:nvSpPr>
          <p:spPr>
            <a:xfrm>
              <a:off x="225411" y="1066291"/>
              <a:ext cx="7439700" cy="893700"/>
            </a:xfrm>
            <a:prstGeom prst="rect">
              <a:avLst/>
            </a:prstGeom>
            <a:noFill/>
            <a:ln>
              <a:noFill/>
            </a:ln>
          </p:spPr>
          <p:txBody>
            <a:bodyPr lIns="76200" tIns="38100" rIns="76200" bIns="38100" anchor="ctr" anchorCtr="0">
              <a:noAutofit/>
            </a:bodyPr>
            <a:lstStyle/>
            <a:p>
              <a:pPr marL="0" marR="0" lvl="0" indent="0" algn="ctr" rtl="0">
                <a:lnSpc>
                  <a:spcPct val="90000"/>
                </a:lnSpc>
                <a:spcBef>
                  <a:spcPts val="0"/>
                </a:spcBef>
                <a:spcAft>
                  <a:spcPts val="0"/>
                </a:spcAft>
                <a:buClr>
                  <a:schemeClr val="dk1"/>
                </a:buClr>
                <a:buFont typeface="Arial"/>
                <a:buNone/>
              </a:pPr>
              <a:endParaRPr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762000"/>
            <a:ext cx="8229600" cy="914400"/>
          </a:xfrm>
          <a:prstGeom prst="rect">
            <a:avLst/>
          </a:prstGeom>
        </p:spPr>
        <p:txBody>
          <a:bodyPr lIns="91425" tIns="91425" rIns="91425" bIns="91425" anchor="ctr" anchorCtr="0">
            <a:noAutofit/>
          </a:bodyPr>
          <a:lstStyle/>
          <a:p>
            <a:pPr lvl="0">
              <a:spcBef>
                <a:spcPts val="0"/>
              </a:spcBef>
              <a:buNone/>
            </a:pPr>
            <a:r>
              <a:rPr lang="en-US" dirty="0"/>
              <a:t>MRSA and Eczema Distribution</a:t>
            </a:r>
          </a:p>
        </p:txBody>
      </p:sp>
      <p:pic>
        <p:nvPicPr>
          <p:cNvPr id="159" name="Shape 159" descr="new-mesa-eczema-plot.png"/>
          <p:cNvPicPr preferRelativeResize="0"/>
          <p:nvPr/>
        </p:nvPicPr>
        <p:blipFill>
          <a:blip r:embed="rId3">
            <a:alphaModFix/>
          </a:blip>
          <a:stretch>
            <a:fillRect/>
          </a:stretch>
        </p:blipFill>
        <p:spPr>
          <a:xfrm>
            <a:off x="685800" y="1600200"/>
            <a:ext cx="8001000" cy="4198125"/>
          </a:xfrm>
          <a:prstGeom prst="rect">
            <a:avLst/>
          </a:prstGeom>
          <a:noFill/>
          <a:ln>
            <a:noFill/>
          </a:ln>
        </p:spPr>
      </p:pic>
      <p:sp>
        <p:nvSpPr>
          <p:cNvPr id="3" name="TextBox 2"/>
          <p:cNvSpPr txBox="1"/>
          <p:nvPr/>
        </p:nvSpPr>
        <p:spPr>
          <a:xfrm>
            <a:off x="457200" y="5909846"/>
            <a:ext cx="8153400" cy="338554"/>
          </a:xfrm>
          <a:prstGeom prst="rect">
            <a:avLst/>
          </a:prstGeom>
          <a:noFill/>
          <a:ln w="25400">
            <a:solidFill>
              <a:srgbClr val="FF0000"/>
            </a:solidFill>
          </a:ln>
        </p:spPr>
        <p:txBody>
          <a:bodyPr wrap="square" rtlCol="0">
            <a:spAutoFit/>
          </a:bodyPr>
          <a:lstStyle/>
          <a:p>
            <a:pPr algn="ctr"/>
            <a:r>
              <a:rPr lang="en-US" sz="1600" dirty="0"/>
              <a:t>Total number of patients with MRSA and eczema co-occurrence over 2009-2014 = 340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783770"/>
            <a:ext cx="3200399" cy="554238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200" b="0" i="0" u="none" strike="noStrike" cap="none">
                <a:solidFill>
                  <a:schemeClr val="dk1"/>
                </a:solidFill>
                <a:latin typeface="Calibri"/>
                <a:ea typeface="Calibri"/>
                <a:cs typeface="Calibri"/>
                <a:sym typeface="Calibri"/>
              </a:rPr>
              <a:t>Does having eczema increase a person</a:t>
            </a:r>
            <a:r>
              <a:rPr lang="en-US" sz="3200"/>
              <a:t>’</a:t>
            </a:r>
            <a:r>
              <a:rPr lang="en-US" sz="3200" b="0" i="0" u="none" strike="noStrike" cap="none">
                <a:solidFill>
                  <a:schemeClr val="dk1"/>
                </a:solidFill>
                <a:latin typeface="Calibri"/>
                <a:ea typeface="Calibri"/>
                <a:cs typeface="Calibri"/>
                <a:sym typeface="Calibri"/>
              </a:rPr>
              <a:t>s chance of getting MRSA infection?</a:t>
            </a:r>
          </a:p>
        </p:txBody>
      </p:sp>
      <p:pic>
        <p:nvPicPr>
          <p:cNvPr id="226" name="Shape 226"/>
          <p:cNvPicPr preferRelativeResize="0"/>
          <p:nvPr/>
        </p:nvPicPr>
        <p:blipFill rotWithShape="1">
          <a:blip r:embed="rId3">
            <a:alphaModFix/>
          </a:blip>
          <a:srcRect/>
          <a:stretch/>
        </p:blipFill>
        <p:spPr>
          <a:xfrm>
            <a:off x="4067175" y="2778966"/>
            <a:ext cx="5076825" cy="1524000"/>
          </a:xfrm>
          <a:prstGeom prst="rect">
            <a:avLst/>
          </a:prstGeom>
          <a:noFill/>
          <a:ln>
            <a:noFill/>
          </a:ln>
        </p:spPr>
      </p:pic>
      <p:sp>
        <p:nvSpPr>
          <p:cNvPr id="227" name="Shape 227"/>
          <p:cNvSpPr/>
          <p:nvPr/>
        </p:nvSpPr>
        <p:spPr>
          <a:xfrm>
            <a:off x="5402423" y="3144416"/>
            <a:ext cx="811764" cy="382554"/>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28" name="Shape 228"/>
          <p:cNvSpPr/>
          <p:nvPr/>
        </p:nvSpPr>
        <p:spPr>
          <a:xfrm>
            <a:off x="7243664" y="3138194"/>
            <a:ext cx="811764" cy="382554"/>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 name="TextBox 1"/>
          <p:cNvSpPr txBox="1"/>
          <p:nvPr/>
        </p:nvSpPr>
        <p:spPr>
          <a:xfrm>
            <a:off x="3810000" y="1931313"/>
            <a:ext cx="5105400" cy="430887"/>
          </a:xfrm>
          <a:prstGeom prst="rect">
            <a:avLst/>
          </a:prstGeom>
          <a:noFill/>
          <a:ln w="19050">
            <a:solidFill>
              <a:schemeClr val="tx1"/>
            </a:solidFill>
          </a:ln>
        </p:spPr>
        <p:txBody>
          <a:bodyPr wrap="square" rtlCol="0">
            <a:spAutoFit/>
          </a:bodyPr>
          <a:lstStyle/>
          <a:p>
            <a:r>
              <a:rPr lang="en-US" sz="2200" b="1" dirty="0"/>
              <a:t>   Conditional Logistic Regression</a:t>
            </a:r>
          </a:p>
        </p:txBody>
      </p:sp>
      <p:sp>
        <p:nvSpPr>
          <p:cNvPr id="3" name="TextBox 2"/>
          <p:cNvSpPr txBox="1"/>
          <p:nvPr/>
        </p:nvSpPr>
        <p:spPr>
          <a:xfrm>
            <a:off x="609600" y="5410200"/>
            <a:ext cx="7924800" cy="707886"/>
          </a:xfrm>
          <a:prstGeom prst="rect">
            <a:avLst/>
          </a:prstGeom>
          <a:noFill/>
          <a:ln w="15875">
            <a:solidFill>
              <a:srgbClr val="FF0000"/>
            </a:solidFill>
          </a:ln>
        </p:spPr>
        <p:txBody>
          <a:bodyPr wrap="square" rtlCol="0">
            <a:spAutoFit/>
          </a:bodyPr>
          <a:lstStyle/>
          <a:p>
            <a:pPr algn="ctr"/>
            <a:r>
              <a:rPr lang="en-US" sz="2000" dirty="0"/>
              <a:t>The odds of the patient having MRSA increases by 60% if they have Eczema</a:t>
            </a:r>
          </a:p>
        </p:txBody>
      </p:sp>
      <p:sp>
        <p:nvSpPr>
          <p:cNvPr id="8" name="Shape 158"/>
          <p:cNvSpPr txBox="1">
            <a:spLocks/>
          </p:cNvSpPr>
          <p:nvPr/>
        </p:nvSpPr>
        <p:spPr>
          <a:xfrm>
            <a:off x="457200" y="762000"/>
            <a:ext cx="8229600" cy="9144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pPr algn="l"/>
            <a:r>
              <a:rPr lang="en-US" dirty="0"/>
              <a:t>Statistically significant?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Research Questions</a:t>
            </a:r>
          </a:p>
        </p:txBody>
      </p:sp>
      <p:sp>
        <p:nvSpPr>
          <p:cNvPr id="119" name="Shape 11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grpSp>
        <p:nvGrpSpPr>
          <p:cNvPr id="120" name="Shape 120"/>
          <p:cNvGrpSpPr/>
          <p:nvPr/>
        </p:nvGrpSpPr>
        <p:grpSpPr>
          <a:xfrm>
            <a:off x="641387" y="1752600"/>
            <a:ext cx="8123655" cy="3053586"/>
            <a:chOff x="206683" y="2059"/>
            <a:chExt cx="7577400" cy="1957932"/>
          </a:xfrm>
        </p:grpSpPr>
        <p:sp>
          <p:nvSpPr>
            <p:cNvPr id="121" name="Shape 121"/>
            <p:cNvSpPr/>
            <p:nvPr/>
          </p:nvSpPr>
          <p:spPr>
            <a:xfrm>
              <a:off x="206683" y="2059"/>
              <a:ext cx="7577400" cy="990600"/>
            </a:xfrm>
            <a:prstGeom prst="roundRect">
              <a:avLst>
                <a:gd name="adj" fmla="val 16667"/>
              </a:avLst>
            </a:prstGeom>
            <a:solidFill>
              <a:schemeClr val="bg2">
                <a:lumMod val="40000"/>
                <a:lumOff val="60000"/>
              </a:schemeClr>
            </a:solidFill>
            <a:ln>
              <a:noFill/>
            </a:ln>
            <a:effectLst>
              <a:outerShdw blurRad="39999" dist="20000" dir="5400000" rotWithShape="0">
                <a:srgbClr val="000000">
                  <a:alpha val="37254"/>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22" name="Shape 122"/>
            <p:cNvSpPr txBox="1"/>
            <p:nvPr/>
          </p:nvSpPr>
          <p:spPr>
            <a:xfrm>
              <a:off x="255036" y="50410"/>
              <a:ext cx="7480500" cy="893700"/>
            </a:xfrm>
            <a:prstGeom prst="rect">
              <a:avLst/>
            </a:prstGeom>
            <a:noFill/>
            <a:ln>
              <a:noFill/>
            </a:ln>
          </p:spPr>
          <p:txBody>
            <a:bodyPr lIns="76200" tIns="38100" rIns="76200" bIns="38100" anchor="ctr" anchorCtr="0">
              <a:noAutofit/>
            </a:bodyPr>
            <a:lstStyle/>
            <a:p>
              <a:pPr lvl="0">
                <a:lnSpc>
                  <a:spcPct val="90000"/>
                </a:lnSpc>
                <a:buClr>
                  <a:schemeClr val="dk1"/>
                </a:buClr>
                <a:buSzPct val="25000"/>
              </a:pPr>
              <a:r>
                <a:rPr lang="en-US" sz="2000" dirty="0">
                  <a:solidFill>
                    <a:schemeClr val="bg1">
                      <a:lumMod val="50000"/>
                    </a:schemeClr>
                  </a:solidFill>
                </a:rPr>
                <a:t>How often does eczema diagnosis co-occur with MRSA, over the years 2009- 2014, among hospitalized patients in the state of Washington?</a:t>
              </a:r>
              <a:endParaRPr lang="en-US" sz="2000" b="0" i="0" u="none" strike="noStrike" cap="none" dirty="0">
                <a:solidFill>
                  <a:schemeClr val="bg1">
                    <a:lumMod val="50000"/>
                  </a:schemeClr>
                </a:solidFill>
                <a:sym typeface="Arial"/>
              </a:endParaRPr>
            </a:p>
          </p:txBody>
        </p:sp>
        <p:sp>
          <p:nvSpPr>
            <p:cNvPr id="123" name="Shape 123"/>
            <p:cNvSpPr txBox="1"/>
            <p:nvPr/>
          </p:nvSpPr>
          <p:spPr>
            <a:xfrm>
              <a:off x="225411" y="1066291"/>
              <a:ext cx="7439700" cy="893700"/>
            </a:xfrm>
            <a:prstGeom prst="rect">
              <a:avLst/>
            </a:prstGeom>
            <a:noFill/>
            <a:ln>
              <a:noFill/>
            </a:ln>
          </p:spPr>
          <p:txBody>
            <a:bodyPr lIns="76200" tIns="38100" rIns="76200" bIns="38100" anchor="ctr" anchorCtr="0">
              <a:noAutofit/>
            </a:bodyPr>
            <a:lstStyle/>
            <a:p>
              <a:pPr marL="0" marR="0" lvl="0" indent="0" algn="ctr" rtl="0">
                <a:lnSpc>
                  <a:spcPct val="90000"/>
                </a:lnSpc>
                <a:spcBef>
                  <a:spcPts val="0"/>
                </a:spcBef>
                <a:spcAft>
                  <a:spcPts val="0"/>
                </a:spcAft>
                <a:buClr>
                  <a:schemeClr val="dk1"/>
                </a:buClr>
                <a:buFont typeface="Arial"/>
                <a:buNone/>
              </a:pPr>
              <a:endParaRPr/>
            </a:p>
          </p:txBody>
        </p:sp>
      </p:grpSp>
      <p:sp>
        <p:nvSpPr>
          <p:cNvPr id="13" name="Shape 121"/>
          <p:cNvSpPr/>
          <p:nvPr/>
        </p:nvSpPr>
        <p:spPr>
          <a:xfrm>
            <a:off x="609600" y="3429000"/>
            <a:ext cx="8123655" cy="1544937"/>
          </a:xfrm>
          <a:prstGeom prst="roundRect">
            <a:avLst>
              <a:gd name="adj" fmla="val 16667"/>
            </a:avLst>
          </a:prstGeom>
          <a:solidFill>
            <a:schemeClr val="bg2">
              <a:lumMod val="40000"/>
              <a:lumOff val="60000"/>
            </a:schemeClr>
          </a:solidFill>
          <a:ln>
            <a:noFill/>
          </a:ln>
          <a:effectLst>
            <a:outerShdw blurRad="39999" dist="20000" dir="5400000" rotWithShape="0">
              <a:srgbClr val="000000">
                <a:alpha val="37254"/>
              </a:srgbClr>
            </a:outerShdw>
          </a:effectLst>
        </p:spPr>
        <p:txBody>
          <a:bodyPr lIns="91425" tIns="91425" rIns="91425" bIns="91425" anchor="ctr" anchorCtr="0">
            <a:noAutofit/>
          </a:bodyPr>
          <a:lstStyle/>
          <a:p>
            <a:pPr fontAlgn="base"/>
            <a:r>
              <a:rPr lang="en-US" sz="2000" b="1" dirty="0">
                <a:solidFill>
                  <a:schemeClr val="tx1"/>
                </a:solidFill>
              </a:rPr>
              <a:t>Is MRSA diagnosis more common in patients with skin infections or patients who have undergone surgical procedures among hospitalized patients in the state of Washington?</a:t>
            </a:r>
          </a:p>
        </p:txBody>
      </p:sp>
    </p:spTree>
    <p:extLst>
      <p:ext uri="{BB962C8B-B14F-4D97-AF65-F5344CB8AC3E}">
        <p14:creationId xmlns:p14="http://schemas.microsoft.com/office/powerpoint/2010/main" val="1554874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214604" y="799322"/>
            <a:ext cx="3498979" cy="5648131"/>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r>
              <a:rPr lang="en-US" sz="3200" b="0" i="0" u="none" strike="noStrike" cap="none" dirty="0">
                <a:solidFill>
                  <a:schemeClr val="dk1"/>
                </a:solidFill>
                <a:latin typeface="Calibri"/>
                <a:ea typeface="Calibri"/>
                <a:cs typeface="Calibri"/>
                <a:sym typeface="Calibri"/>
              </a:rPr>
              <a:t>Does having skin infection increase the chances of getting MRSA infection?</a:t>
            </a:r>
            <a:br>
              <a:rPr lang="en-US" sz="3200" b="0" i="0" u="none" strike="noStrike" cap="none" dirty="0">
                <a:solidFill>
                  <a:schemeClr val="dk1"/>
                </a:solidFill>
                <a:latin typeface="Calibri"/>
                <a:ea typeface="Calibri"/>
                <a:cs typeface="Calibri"/>
                <a:sym typeface="Calibri"/>
              </a:rPr>
            </a:b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endParaRPr lang="en-US" sz="3200" b="0" i="0" u="none" strike="noStrike" cap="none" dirty="0">
              <a:solidFill>
                <a:schemeClr val="dk1"/>
              </a:solidFill>
              <a:latin typeface="Calibri"/>
              <a:ea typeface="Calibri"/>
              <a:cs typeface="Calibri"/>
              <a:sym typeface="Calibri"/>
            </a:endParaRPr>
          </a:p>
        </p:txBody>
      </p:sp>
      <p:pic>
        <p:nvPicPr>
          <p:cNvPr id="254" name="Shape 254"/>
          <p:cNvPicPr preferRelativeResize="0"/>
          <p:nvPr/>
        </p:nvPicPr>
        <p:blipFill rotWithShape="1">
          <a:blip r:embed="rId3">
            <a:alphaModFix/>
          </a:blip>
          <a:srcRect/>
          <a:stretch/>
        </p:blipFill>
        <p:spPr>
          <a:xfrm>
            <a:off x="3672471" y="1758432"/>
            <a:ext cx="5400675" cy="2781300"/>
          </a:xfrm>
          <a:prstGeom prst="rect">
            <a:avLst/>
          </a:prstGeom>
          <a:noFill/>
          <a:ln>
            <a:noFill/>
          </a:ln>
        </p:spPr>
      </p:pic>
      <p:sp>
        <p:nvSpPr>
          <p:cNvPr id="255" name="Shape 255"/>
          <p:cNvSpPr/>
          <p:nvPr/>
        </p:nvSpPr>
        <p:spPr>
          <a:xfrm>
            <a:off x="7641771" y="2528594"/>
            <a:ext cx="998376" cy="475862"/>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56" name="Shape 256"/>
          <p:cNvSpPr/>
          <p:nvPr/>
        </p:nvSpPr>
        <p:spPr>
          <a:xfrm>
            <a:off x="5741435" y="2550366"/>
            <a:ext cx="746448" cy="401216"/>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6" name="TextBox 5"/>
          <p:cNvSpPr txBox="1"/>
          <p:nvPr/>
        </p:nvSpPr>
        <p:spPr>
          <a:xfrm>
            <a:off x="609600" y="5334000"/>
            <a:ext cx="7924800" cy="1323439"/>
          </a:xfrm>
          <a:prstGeom prst="rect">
            <a:avLst/>
          </a:prstGeom>
          <a:noFill/>
          <a:ln w="15875">
            <a:solidFill>
              <a:srgbClr val="FF0000"/>
            </a:solidFill>
          </a:ln>
        </p:spPr>
        <p:txBody>
          <a:bodyPr wrap="square" rtlCol="0">
            <a:spAutoFit/>
          </a:bodyPr>
          <a:lstStyle/>
          <a:p>
            <a:r>
              <a:rPr lang="en-US" sz="2000" dirty="0"/>
              <a:t>The odds ratio of the patient having MRSA is 2.71743</a:t>
            </a:r>
          </a:p>
          <a:p>
            <a:endParaRPr lang="en-US" sz="2000" dirty="0"/>
          </a:p>
          <a:p>
            <a:r>
              <a:rPr lang="en-US" sz="2000" dirty="0"/>
              <a:t>Possibly due undiagnosed MRSA infection within the ICD 9 Skin Infection code </a:t>
            </a:r>
          </a:p>
        </p:txBody>
      </p:sp>
      <p:sp>
        <p:nvSpPr>
          <p:cNvPr id="7" name="TextBox 6"/>
          <p:cNvSpPr txBox="1"/>
          <p:nvPr/>
        </p:nvSpPr>
        <p:spPr>
          <a:xfrm>
            <a:off x="3810000" y="1219200"/>
            <a:ext cx="5105400" cy="430887"/>
          </a:xfrm>
          <a:prstGeom prst="rect">
            <a:avLst/>
          </a:prstGeom>
          <a:noFill/>
          <a:ln w="19050">
            <a:solidFill>
              <a:schemeClr val="tx1"/>
            </a:solidFill>
          </a:ln>
        </p:spPr>
        <p:txBody>
          <a:bodyPr wrap="square" rtlCol="0">
            <a:spAutoFit/>
          </a:bodyPr>
          <a:lstStyle/>
          <a:p>
            <a:r>
              <a:rPr lang="en-US" sz="2200" b="1" dirty="0"/>
              <a:t>   Conditional Logistic Regression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761999"/>
            <a:ext cx="3498979" cy="5648131"/>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200" b="0" i="0" u="none" strike="noStrike" cap="none">
                <a:solidFill>
                  <a:schemeClr val="dk1"/>
                </a:solidFill>
                <a:latin typeface="Calibri"/>
                <a:ea typeface="Calibri"/>
                <a:cs typeface="Calibri"/>
                <a:sym typeface="Calibri"/>
              </a:rPr>
              <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Does having surgery increase the chances of getting MRSA infection?</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
            </a:r>
            <a:br>
              <a:rPr lang="en-US" sz="3200" b="0" i="0" u="none" strike="noStrike" cap="none">
                <a:solidFill>
                  <a:schemeClr val="dk1"/>
                </a:solidFill>
                <a:latin typeface="Calibri"/>
                <a:ea typeface="Calibri"/>
                <a:cs typeface="Calibri"/>
                <a:sym typeface="Calibri"/>
              </a:rPr>
            </a:br>
            <a:endParaRPr lang="en-US" sz="3200" b="0" i="0" u="none" strike="noStrike" cap="none">
              <a:solidFill>
                <a:schemeClr val="dk1"/>
              </a:solidFill>
              <a:latin typeface="Calibri"/>
              <a:ea typeface="Calibri"/>
              <a:cs typeface="Calibri"/>
              <a:sym typeface="Calibri"/>
            </a:endParaRPr>
          </a:p>
        </p:txBody>
      </p:sp>
      <p:pic>
        <p:nvPicPr>
          <p:cNvPr id="246" name="Shape 246"/>
          <p:cNvPicPr preferRelativeResize="0"/>
          <p:nvPr/>
        </p:nvPicPr>
        <p:blipFill rotWithShape="1">
          <a:blip r:embed="rId3">
            <a:alphaModFix/>
          </a:blip>
          <a:srcRect/>
          <a:stretch/>
        </p:blipFill>
        <p:spPr>
          <a:xfrm>
            <a:off x="4029705" y="1903444"/>
            <a:ext cx="4885099" cy="3321698"/>
          </a:xfrm>
          <a:prstGeom prst="rect">
            <a:avLst/>
          </a:prstGeom>
          <a:noFill/>
          <a:ln>
            <a:noFill/>
          </a:ln>
        </p:spPr>
      </p:pic>
      <p:sp>
        <p:nvSpPr>
          <p:cNvPr id="247" name="Shape 247"/>
          <p:cNvSpPr/>
          <p:nvPr/>
        </p:nvSpPr>
        <p:spPr>
          <a:xfrm>
            <a:off x="5029200" y="2873828"/>
            <a:ext cx="737118" cy="494522"/>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48" name="Shape 248"/>
          <p:cNvSpPr/>
          <p:nvPr/>
        </p:nvSpPr>
        <p:spPr>
          <a:xfrm>
            <a:off x="6730479" y="2858277"/>
            <a:ext cx="892628" cy="494522"/>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6" name="TextBox 5"/>
          <p:cNvSpPr txBox="1"/>
          <p:nvPr/>
        </p:nvSpPr>
        <p:spPr>
          <a:xfrm>
            <a:off x="3810000" y="1371600"/>
            <a:ext cx="5105400" cy="430887"/>
          </a:xfrm>
          <a:prstGeom prst="rect">
            <a:avLst/>
          </a:prstGeom>
          <a:noFill/>
          <a:ln w="19050">
            <a:solidFill>
              <a:schemeClr val="tx1"/>
            </a:solidFill>
          </a:ln>
        </p:spPr>
        <p:txBody>
          <a:bodyPr wrap="square" rtlCol="0">
            <a:spAutoFit/>
          </a:bodyPr>
          <a:lstStyle/>
          <a:p>
            <a:r>
              <a:rPr lang="en-US" sz="2200" b="1" dirty="0"/>
              <a:t>   Conditional Logistic Regression</a:t>
            </a:r>
          </a:p>
        </p:txBody>
      </p:sp>
      <p:sp>
        <p:nvSpPr>
          <p:cNvPr id="7" name="TextBox 6"/>
          <p:cNvSpPr txBox="1"/>
          <p:nvPr/>
        </p:nvSpPr>
        <p:spPr>
          <a:xfrm>
            <a:off x="609600" y="5410200"/>
            <a:ext cx="7924800" cy="707886"/>
          </a:xfrm>
          <a:prstGeom prst="rect">
            <a:avLst/>
          </a:prstGeom>
          <a:noFill/>
          <a:ln w="15875">
            <a:solidFill>
              <a:srgbClr val="FF0000"/>
            </a:solidFill>
          </a:ln>
        </p:spPr>
        <p:txBody>
          <a:bodyPr wrap="square" rtlCol="0">
            <a:spAutoFit/>
          </a:bodyPr>
          <a:lstStyle/>
          <a:p>
            <a:pPr algn="ctr"/>
            <a:r>
              <a:rPr lang="en-US" sz="2000" dirty="0"/>
              <a:t>The odds of the patient having MRSA increases by 10% if they have a Surgery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Research Questions</a:t>
            </a:r>
          </a:p>
        </p:txBody>
      </p:sp>
      <p:sp>
        <p:nvSpPr>
          <p:cNvPr id="119" name="Shape 11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grpSp>
        <p:nvGrpSpPr>
          <p:cNvPr id="120" name="Shape 120"/>
          <p:cNvGrpSpPr/>
          <p:nvPr/>
        </p:nvGrpSpPr>
        <p:grpSpPr>
          <a:xfrm>
            <a:off x="641387" y="1752600"/>
            <a:ext cx="8123655" cy="3053586"/>
            <a:chOff x="206683" y="2059"/>
            <a:chExt cx="7577400" cy="1957932"/>
          </a:xfrm>
        </p:grpSpPr>
        <p:sp>
          <p:nvSpPr>
            <p:cNvPr id="121" name="Shape 121"/>
            <p:cNvSpPr/>
            <p:nvPr/>
          </p:nvSpPr>
          <p:spPr>
            <a:xfrm>
              <a:off x="206683" y="2059"/>
              <a:ext cx="7577400" cy="990600"/>
            </a:xfrm>
            <a:prstGeom prst="roundRect">
              <a:avLst>
                <a:gd name="adj" fmla="val 16667"/>
              </a:avLst>
            </a:prstGeom>
            <a:solidFill>
              <a:schemeClr val="bg2">
                <a:lumMod val="60000"/>
                <a:lumOff val="40000"/>
              </a:schemeClr>
            </a:solidFill>
            <a:ln>
              <a:noFill/>
            </a:ln>
          </p:spPr>
          <p:txBody>
            <a:bodyPr lIns="76200" tIns="38100" rIns="76200" bIns="38100" anchor="ctr" anchorCtr="0">
              <a:noAutofit/>
            </a:bodyPr>
            <a:lstStyle/>
            <a:p>
              <a:pPr>
                <a:lnSpc>
                  <a:spcPct val="90000"/>
                </a:lnSpc>
                <a:buClr>
                  <a:schemeClr val="dk1"/>
                </a:buClr>
                <a:buSzPct val="25000"/>
              </a:pPr>
              <a:endParaRPr sz="2000">
                <a:solidFill>
                  <a:schemeClr val="bg1">
                    <a:lumMod val="50000"/>
                  </a:schemeClr>
                </a:solidFill>
              </a:endParaRPr>
            </a:p>
          </p:txBody>
        </p:sp>
        <p:sp>
          <p:nvSpPr>
            <p:cNvPr id="122" name="Shape 122"/>
            <p:cNvSpPr txBox="1"/>
            <p:nvPr/>
          </p:nvSpPr>
          <p:spPr>
            <a:xfrm>
              <a:off x="255036" y="50410"/>
              <a:ext cx="7480500" cy="893700"/>
            </a:xfrm>
            <a:prstGeom prst="rect">
              <a:avLst/>
            </a:prstGeom>
            <a:solidFill>
              <a:schemeClr val="bg2">
                <a:lumMod val="60000"/>
                <a:lumOff val="40000"/>
              </a:schemeClr>
            </a:solidFill>
            <a:ln>
              <a:noFill/>
            </a:ln>
          </p:spPr>
          <p:txBody>
            <a:bodyPr lIns="76200" tIns="38100" rIns="76200" bIns="38100" anchor="ctr" anchorCtr="0">
              <a:noAutofit/>
            </a:bodyPr>
            <a:lstStyle>
              <a:defPPr marR="0" lvl="0" algn="l" rtl="0">
                <a:lnSpc>
                  <a:spcPct val="100000"/>
                </a:lnSpc>
                <a:spcBef>
                  <a:spcPts val="0"/>
                </a:spcBef>
                <a:spcAft>
                  <a:spcPts val="0"/>
                </a:spcAft>
              </a:defPPr>
              <a:lvl1pPr>
                <a:lnSpc>
                  <a:spcPct val="90000"/>
                </a:lnSpc>
                <a:buClr>
                  <a:schemeClr val="dk1"/>
                </a:buClr>
                <a:buSzPct val="25000"/>
                <a:defRPr sz="2000">
                  <a:solidFill>
                    <a:schemeClr val="bg1">
                      <a:lumMod val="50000"/>
                    </a:schemeClr>
                  </a:solidFill>
                </a:defRPr>
              </a:lvl1pPr>
            </a:lstStyle>
            <a:p>
              <a:r>
                <a:rPr lang="en-US" dirty="0"/>
                <a:t>How often does eczema diagnosis co-occur with MRSA, over the years 2009- 2014, among hospitalized patients in the state of Washington?</a:t>
              </a:r>
            </a:p>
          </p:txBody>
        </p:sp>
        <p:sp>
          <p:nvSpPr>
            <p:cNvPr id="123" name="Shape 123"/>
            <p:cNvSpPr txBox="1"/>
            <p:nvPr/>
          </p:nvSpPr>
          <p:spPr>
            <a:xfrm>
              <a:off x="225411" y="1066291"/>
              <a:ext cx="7439700" cy="893700"/>
            </a:xfrm>
            <a:prstGeom prst="rect">
              <a:avLst/>
            </a:prstGeom>
            <a:solidFill>
              <a:schemeClr val="bg2">
                <a:lumMod val="60000"/>
                <a:lumOff val="40000"/>
              </a:schemeClr>
            </a:solidFill>
            <a:ln>
              <a:noFill/>
            </a:ln>
          </p:spPr>
          <p:txBody>
            <a:bodyPr lIns="76200" tIns="38100" rIns="76200" bIns="38100" anchor="ctr" anchorCtr="0">
              <a:noAutofit/>
            </a:bodyPr>
            <a:lstStyle>
              <a:defPPr marR="0" lvl="0" algn="l" rtl="0">
                <a:lnSpc>
                  <a:spcPct val="100000"/>
                </a:lnSpc>
                <a:spcBef>
                  <a:spcPts val="0"/>
                </a:spcBef>
                <a:spcAft>
                  <a:spcPts val="0"/>
                </a:spcAft>
              </a:defPPr>
              <a:lvl1pPr>
                <a:lnSpc>
                  <a:spcPct val="90000"/>
                </a:lnSpc>
                <a:buClr>
                  <a:schemeClr val="dk1"/>
                </a:buClr>
                <a:buSzPct val="25000"/>
                <a:defRPr sz="2000">
                  <a:solidFill>
                    <a:schemeClr val="bg1">
                      <a:lumMod val="50000"/>
                    </a:schemeClr>
                  </a:solidFill>
                </a:defRPr>
              </a:lvl1pPr>
            </a:lstStyle>
            <a:p>
              <a:endParaRPr/>
            </a:p>
          </p:txBody>
        </p:sp>
      </p:grpSp>
      <p:sp>
        <p:nvSpPr>
          <p:cNvPr id="13" name="Shape 121"/>
          <p:cNvSpPr/>
          <p:nvPr/>
        </p:nvSpPr>
        <p:spPr>
          <a:xfrm>
            <a:off x="609600" y="3352800"/>
            <a:ext cx="8123655" cy="1544937"/>
          </a:xfrm>
          <a:prstGeom prst="roundRect">
            <a:avLst>
              <a:gd name="adj" fmla="val 16667"/>
            </a:avLst>
          </a:prstGeom>
          <a:solidFill>
            <a:schemeClr val="bg2">
              <a:lumMod val="60000"/>
              <a:lumOff val="40000"/>
            </a:schemeClr>
          </a:solidFill>
          <a:ln>
            <a:noFill/>
          </a:ln>
        </p:spPr>
        <p:txBody>
          <a:bodyPr lIns="76200" tIns="38100" rIns="76200" bIns="38100" anchor="ctr" anchorCtr="0">
            <a:noAutofit/>
          </a:bodyPr>
          <a:lstStyle/>
          <a:p>
            <a:pPr>
              <a:lnSpc>
                <a:spcPct val="90000"/>
              </a:lnSpc>
              <a:buClr>
                <a:schemeClr val="dk1"/>
              </a:buClr>
              <a:buSzPct val="25000"/>
            </a:pPr>
            <a:r>
              <a:rPr lang="en-US" sz="2000" dirty="0">
                <a:solidFill>
                  <a:schemeClr val="bg1">
                    <a:lumMod val="50000"/>
                  </a:schemeClr>
                </a:solidFill>
              </a:rPr>
              <a:t>Is MRSA diagnosed more often in patients with skin infections or patients who have undergone surgical procedures among hospitalized patients in the state of Washington?</a:t>
            </a:r>
          </a:p>
        </p:txBody>
      </p:sp>
      <p:sp>
        <p:nvSpPr>
          <p:cNvPr id="9" name="Shape 121"/>
          <p:cNvSpPr/>
          <p:nvPr/>
        </p:nvSpPr>
        <p:spPr>
          <a:xfrm>
            <a:off x="609600" y="5105400"/>
            <a:ext cx="8123655" cy="1544937"/>
          </a:xfrm>
          <a:prstGeom prst="roundRect">
            <a:avLst>
              <a:gd name="adj" fmla="val 16667"/>
            </a:avLst>
          </a:prstGeom>
          <a:solidFill>
            <a:schemeClr val="bg2">
              <a:lumMod val="60000"/>
              <a:lumOff val="40000"/>
            </a:schemeClr>
          </a:solidFill>
          <a:ln>
            <a:noFill/>
          </a:ln>
          <a:effectLst>
            <a:outerShdw blurRad="39999" dist="20000" dir="5400000" rotWithShape="0">
              <a:srgbClr val="000000">
                <a:alpha val="37254"/>
              </a:srgbClr>
            </a:outerShdw>
          </a:effectLst>
        </p:spPr>
        <p:txBody>
          <a:bodyPr lIns="91425" tIns="91425" rIns="91425" bIns="91425" anchor="ctr" anchorCtr="0">
            <a:noAutofit/>
          </a:bodyPr>
          <a:lstStyle/>
          <a:p>
            <a:pPr lvl="0">
              <a:lnSpc>
                <a:spcPct val="90000"/>
              </a:lnSpc>
              <a:buClr>
                <a:schemeClr val="dk1"/>
              </a:buClr>
              <a:buSzPct val="25000"/>
            </a:pPr>
            <a:r>
              <a:rPr lang="en-US" sz="2000" b="1" dirty="0"/>
              <a:t>Are incidents of Eczema and MRSA co-occurrence more frequent in hospitalized children (0-3 yrs.) compared to hospitalized older patients (above 60 years), in the state of Washington?</a:t>
            </a:r>
            <a:endParaRPr lang="en-US" sz="2000" b="1" dirty="0">
              <a:solidFill>
                <a:schemeClr val="dk1"/>
              </a:solidFill>
            </a:endParaRPr>
          </a:p>
        </p:txBody>
      </p:sp>
    </p:spTree>
    <p:extLst>
      <p:ext uri="{BB962C8B-B14F-4D97-AF65-F5344CB8AC3E}">
        <p14:creationId xmlns:p14="http://schemas.microsoft.com/office/powerpoint/2010/main" val="900337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rotWithShape="1">
          <a:blip r:embed="rId3">
            <a:alphaModFix/>
          </a:blip>
          <a:srcRect/>
          <a:stretch/>
        </p:blipFill>
        <p:spPr>
          <a:xfrm>
            <a:off x="569168" y="1540533"/>
            <a:ext cx="7887223" cy="5002271"/>
          </a:xfrm>
          <a:prstGeom prst="rect">
            <a:avLst/>
          </a:prstGeom>
          <a:noFill/>
          <a:ln>
            <a:noFill/>
          </a:ln>
        </p:spPr>
      </p:pic>
      <p:sp>
        <p:nvSpPr>
          <p:cNvPr id="234" name="Shape 234"/>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MRSA Occurrence over the ages?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7" name="TextBox 6"/>
          <p:cNvSpPr txBox="1"/>
          <p:nvPr/>
        </p:nvSpPr>
        <p:spPr>
          <a:xfrm>
            <a:off x="2133600" y="838200"/>
            <a:ext cx="5105400" cy="430887"/>
          </a:xfrm>
          <a:prstGeom prst="rect">
            <a:avLst/>
          </a:prstGeom>
          <a:noFill/>
          <a:ln w="19050">
            <a:solidFill>
              <a:schemeClr val="tx1"/>
            </a:solidFill>
          </a:ln>
        </p:spPr>
        <p:txBody>
          <a:bodyPr wrap="square" rtlCol="0">
            <a:spAutoFit/>
          </a:bodyPr>
          <a:lstStyle/>
          <a:p>
            <a:r>
              <a:rPr lang="en-US" sz="2200" b="1" dirty="0"/>
              <a:t>   Conditional Logistic Regression</a:t>
            </a:r>
          </a:p>
        </p:txBody>
      </p:sp>
      <p:pic>
        <p:nvPicPr>
          <p:cNvPr id="5" name="Picture 4"/>
          <p:cNvPicPr>
            <a:picLocks noChangeAspect="1"/>
          </p:cNvPicPr>
          <p:nvPr/>
        </p:nvPicPr>
        <p:blipFill>
          <a:blip r:embed="rId3"/>
          <a:stretch>
            <a:fillRect/>
          </a:stretch>
        </p:blipFill>
        <p:spPr>
          <a:xfrm>
            <a:off x="533400" y="2819400"/>
            <a:ext cx="4322478" cy="2819400"/>
          </a:xfrm>
          <a:prstGeom prst="rect">
            <a:avLst/>
          </a:prstGeom>
        </p:spPr>
      </p:pic>
      <p:pic>
        <p:nvPicPr>
          <p:cNvPr id="8" name="Picture 7"/>
          <p:cNvPicPr>
            <a:picLocks noChangeAspect="1"/>
          </p:cNvPicPr>
          <p:nvPr/>
        </p:nvPicPr>
        <p:blipFill>
          <a:blip r:embed="rId4"/>
          <a:stretch>
            <a:fillRect/>
          </a:stretch>
        </p:blipFill>
        <p:spPr>
          <a:xfrm>
            <a:off x="5105400" y="2819400"/>
            <a:ext cx="3810000" cy="2700337"/>
          </a:xfrm>
          <a:prstGeom prst="rect">
            <a:avLst/>
          </a:prstGeom>
        </p:spPr>
      </p:pic>
      <p:sp>
        <p:nvSpPr>
          <p:cNvPr id="13" name="TextBox 12"/>
          <p:cNvSpPr txBox="1"/>
          <p:nvPr/>
        </p:nvSpPr>
        <p:spPr>
          <a:xfrm>
            <a:off x="533399" y="2362200"/>
            <a:ext cx="2057400" cy="323165"/>
          </a:xfrm>
          <a:prstGeom prst="rect">
            <a:avLst/>
          </a:prstGeom>
          <a:noFill/>
          <a:ln w="19050">
            <a:solidFill>
              <a:schemeClr val="tx1"/>
            </a:solidFill>
          </a:ln>
        </p:spPr>
        <p:txBody>
          <a:bodyPr wrap="square" rtlCol="0">
            <a:spAutoFit/>
          </a:bodyPr>
          <a:lstStyle/>
          <a:p>
            <a:r>
              <a:rPr lang="en-US" sz="1500" b="1" dirty="0"/>
              <a:t>Children &lt;= 3</a:t>
            </a:r>
          </a:p>
        </p:txBody>
      </p:sp>
      <p:sp>
        <p:nvSpPr>
          <p:cNvPr id="14" name="TextBox 13"/>
          <p:cNvSpPr txBox="1"/>
          <p:nvPr/>
        </p:nvSpPr>
        <p:spPr>
          <a:xfrm>
            <a:off x="5029199" y="2362200"/>
            <a:ext cx="2057400" cy="323165"/>
          </a:xfrm>
          <a:prstGeom prst="rect">
            <a:avLst/>
          </a:prstGeom>
          <a:noFill/>
          <a:ln w="19050">
            <a:solidFill>
              <a:schemeClr val="tx1"/>
            </a:solidFill>
          </a:ln>
        </p:spPr>
        <p:txBody>
          <a:bodyPr wrap="square" rtlCol="0">
            <a:spAutoFit/>
          </a:bodyPr>
          <a:lstStyle/>
          <a:p>
            <a:r>
              <a:rPr lang="en-US" sz="1500" b="1" dirty="0"/>
              <a:t>Older patients &gt;= 60</a:t>
            </a:r>
          </a:p>
        </p:txBody>
      </p:sp>
      <p:sp>
        <p:nvSpPr>
          <p:cNvPr id="9" name="Rectangle 8"/>
          <p:cNvSpPr/>
          <p:nvPr/>
        </p:nvSpPr>
        <p:spPr>
          <a:xfrm>
            <a:off x="1600199" y="3657600"/>
            <a:ext cx="6096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57899" y="3587978"/>
            <a:ext cx="6096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9482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real-life story…</a:t>
            </a:r>
            <a:endParaRPr lang="en-US" dirty="0"/>
          </a:p>
        </p:txBody>
      </p:sp>
      <p:sp>
        <p:nvSpPr>
          <p:cNvPr id="6" name="Text Placeholder 5"/>
          <p:cNvSpPr>
            <a:spLocks noGrp="1"/>
          </p:cNvSpPr>
          <p:nvPr>
            <p:ph type="body" idx="1"/>
          </p:nvPr>
        </p:nvSpPr>
        <p:spPr/>
        <p:txBody>
          <a:bodyPr/>
          <a:lstStyle/>
          <a:p>
            <a:pPr indent="0">
              <a:buNone/>
            </a:pPr>
            <a:r>
              <a:rPr lang="en-US" dirty="0" smtClean="0"/>
              <a:t>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54" y="1676401"/>
            <a:ext cx="1792615" cy="1676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2209800"/>
            <a:ext cx="1931248" cy="148606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2971800"/>
            <a:ext cx="1879775" cy="1272570"/>
          </a:xfrm>
          <a:prstGeom prst="rect">
            <a:avLst/>
          </a:prstGeom>
        </p:spPr>
      </p:pic>
      <p:sp>
        <p:nvSpPr>
          <p:cNvPr id="11" name="TextBox 10"/>
          <p:cNvSpPr txBox="1"/>
          <p:nvPr/>
        </p:nvSpPr>
        <p:spPr>
          <a:xfrm>
            <a:off x="523754" y="1371600"/>
            <a:ext cx="1947863" cy="304800"/>
          </a:xfrm>
          <a:prstGeom prst="rect">
            <a:avLst/>
          </a:prstGeom>
          <a:noFill/>
        </p:spPr>
        <p:txBody>
          <a:bodyPr wrap="square" rtlCol="0">
            <a:spAutoFit/>
          </a:bodyPr>
          <a:lstStyle/>
          <a:p>
            <a:r>
              <a:rPr lang="en-US" dirty="0" smtClean="0"/>
              <a:t>May 2011</a:t>
            </a:r>
            <a:endParaRPr lang="en-US" dirty="0"/>
          </a:p>
        </p:txBody>
      </p:sp>
      <p:sp>
        <p:nvSpPr>
          <p:cNvPr id="12" name="TextBox 11"/>
          <p:cNvSpPr txBox="1"/>
          <p:nvPr/>
        </p:nvSpPr>
        <p:spPr>
          <a:xfrm>
            <a:off x="500605" y="3352800"/>
            <a:ext cx="1947863" cy="304800"/>
          </a:xfrm>
          <a:prstGeom prst="rect">
            <a:avLst/>
          </a:prstGeom>
          <a:noFill/>
        </p:spPr>
        <p:txBody>
          <a:bodyPr wrap="square" rtlCol="0">
            <a:spAutoFit/>
          </a:bodyPr>
          <a:lstStyle/>
          <a:p>
            <a:r>
              <a:rPr lang="en-US" dirty="0" smtClean="0"/>
              <a:t>Addy,11 </a:t>
            </a:r>
            <a:r>
              <a:rPr lang="en-US" dirty="0" err="1" smtClean="0"/>
              <a:t>yrs</a:t>
            </a:r>
            <a:r>
              <a:rPr lang="en-US" dirty="0" smtClean="0"/>
              <a:t> old</a:t>
            </a:r>
            <a:endParaRPr lang="en-US" dirty="0"/>
          </a:p>
        </p:txBody>
      </p:sp>
      <p:sp>
        <p:nvSpPr>
          <p:cNvPr id="13" name="TextBox 12"/>
          <p:cNvSpPr txBox="1"/>
          <p:nvPr/>
        </p:nvSpPr>
        <p:spPr>
          <a:xfrm>
            <a:off x="3124200" y="6182380"/>
            <a:ext cx="6019800" cy="523220"/>
          </a:xfrm>
          <a:prstGeom prst="rect">
            <a:avLst/>
          </a:prstGeom>
          <a:noFill/>
        </p:spPr>
        <p:txBody>
          <a:bodyPr wrap="square" rtlCol="0">
            <a:spAutoFit/>
          </a:bodyPr>
          <a:lstStyle/>
          <a:p>
            <a:r>
              <a:rPr lang="en-US" dirty="0">
                <a:hlinkClick r:id="rId6"/>
              </a:rPr>
              <a:t>http://www.pbs.org/wgbh/frontline/film/hunting-the-nightmare-bacteria</a:t>
            </a:r>
            <a:r>
              <a:rPr lang="en-US" dirty="0" smtClean="0">
                <a:hlinkClick r:id="rId6"/>
              </a:rPr>
              <a:t>/</a:t>
            </a:r>
            <a:endParaRPr lang="en-US" dirty="0" smtClean="0"/>
          </a:p>
          <a:p>
            <a:r>
              <a:rPr lang="en-US" dirty="0"/>
              <a:t>http://www.idsociety.org/Addie_Rerecich/</a:t>
            </a:r>
          </a:p>
        </p:txBody>
      </p:sp>
      <p:sp>
        <p:nvSpPr>
          <p:cNvPr id="14" name="TextBox 13"/>
          <p:cNvSpPr txBox="1"/>
          <p:nvPr/>
        </p:nvSpPr>
        <p:spPr>
          <a:xfrm>
            <a:off x="2590800" y="1905000"/>
            <a:ext cx="2295525" cy="307777"/>
          </a:xfrm>
          <a:prstGeom prst="rect">
            <a:avLst/>
          </a:prstGeom>
          <a:noFill/>
        </p:spPr>
        <p:txBody>
          <a:bodyPr wrap="square" rtlCol="0">
            <a:spAutoFit/>
          </a:bodyPr>
          <a:lstStyle/>
          <a:p>
            <a:r>
              <a:rPr lang="en-US" dirty="0" smtClean="0"/>
              <a:t>Pain in the hip</a:t>
            </a:r>
            <a:endParaRPr lang="en-US" dirty="0"/>
          </a:p>
        </p:txBody>
      </p:sp>
      <p:sp>
        <p:nvSpPr>
          <p:cNvPr id="15" name="TextBox 14"/>
          <p:cNvSpPr txBox="1"/>
          <p:nvPr/>
        </p:nvSpPr>
        <p:spPr>
          <a:xfrm>
            <a:off x="4419600" y="2667000"/>
            <a:ext cx="2328863" cy="307777"/>
          </a:xfrm>
          <a:prstGeom prst="rect">
            <a:avLst/>
          </a:prstGeom>
          <a:noFill/>
        </p:spPr>
        <p:txBody>
          <a:bodyPr wrap="square" rtlCol="0">
            <a:spAutoFit/>
          </a:bodyPr>
          <a:lstStyle/>
          <a:p>
            <a:r>
              <a:rPr lang="en-US" dirty="0" smtClean="0"/>
              <a:t>In a few days- Pneumonia</a:t>
            </a:r>
            <a:endParaRPr lang="en-US" dirty="0"/>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0275" y="3429000"/>
            <a:ext cx="2133600" cy="1177076"/>
          </a:xfrm>
          <a:prstGeom prst="rect">
            <a:avLst/>
          </a:prstGeom>
        </p:spPr>
      </p:pic>
      <p:sp>
        <p:nvSpPr>
          <p:cNvPr id="17" name="TextBox 16"/>
          <p:cNvSpPr txBox="1"/>
          <p:nvPr/>
        </p:nvSpPr>
        <p:spPr>
          <a:xfrm>
            <a:off x="6324600" y="3124200"/>
            <a:ext cx="1947863" cy="304800"/>
          </a:xfrm>
          <a:prstGeom prst="rect">
            <a:avLst/>
          </a:prstGeom>
          <a:noFill/>
        </p:spPr>
        <p:txBody>
          <a:bodyPr wrap="square" rtlCol="0">
            <a:spAutoFit/>
          </a:bodyPr>
          <a:lstStyle/>
          <a:p>
            <a:r>
              <a:rPr lang="en-US" dirty="0" smtClean="0"/>
              <a:t>MRSA, Life support</a:t>
            </a:r>
            <a:endParaRPr lang="en-US"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192" y="4838935"/>
            <a:ext cx="1244443" cy="1866665"/>
          </a:xfrm>
          <a:prstGeom prst="rect">
            <a:avLst/>
          </a:prstGeom>
        </p:spPr>
      </p:pic>
      <p:sp>
        <p:nvSpPr>
          <p:cNvPr id="18" name="TextBox 17"/>
          <p:cNvSpPr txBox="1"/>
          <p:nvPr/>
        </p:nvSpPr>
        <p:spPr>
          <a:xfrm>
            <a:off x="32657" y="4531158"/>
            <a:ext cx="1816926" cy="307777"/>
          </a:xfrm>
          <a:prstGeom prst="rect">
            <a:avLst/>
          </a:prstGeom>
          <a:noFill/>
        </p:spPr>
        <p:txBody>
          <a:bodyPr wrap="square" rtlCol="0">
            <a:spAutoFit/>
          </a:bodyPr>
          <a:lstStyle/>
          <a:p>
            <a:r>
              <a:rPr lang="en-US" dirty="0" smtClean="0"/>
              <a:t>Addy on discharge</a:t>
            </a:r>
            <a:endParaRPr lang="en-US" dirty="0"/>
          </a:p>
        </p:txBody>
      </p:sp>
    </p:spTree>
    <p:extLst>
      <p:ext uri="{BB962C8B-B14F-4D97-AF65-F5344CB8AC3E}">
        <p14:creationId xmlns:p14="http://schemas.microsoft.com/office/powerpoint/2010/main" val="1812290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Shape 239"/>
          <p:cNvPicPr preferRelativeResize="0"/>
          <p:nvPr/>
        </p:nvPicPr>
        <p:blipFill rotWithShape="1">
          <a:blip r:embed="rId3">
            <a:alphaModFix/>
          </a:blip>
          <a:srcRect/>
          <a:stretch/>
        </p:blipFill>
        <p:spPr>
          <a:xfrm>
            <a:off x="606487" y="1592416"/>
            <a:ext cx="7952538" cy="5043695"/>
          </a:xfrm>
          <a:prstGeom prst="rect">
            <a:avLst/>
          </a:prstGeom>
          <a:noFill/>
          <a:ln>
            <a:noFill/>
          </a:ln>
        </p:spPr>
      </p:pic>
      <p:sp>
        <p:nvSpPr>
          <p:cNvPr id="240" name="Shape 240"/>
          <p:cNvSpPr txBox="1">
            <a:spLocks noGrp="1"/>
          </p:cNvSpPr>
          <p:nvPr>
            <p:ph type="title"/>
          </p:nvPr>
        </p:nvSpPr>
        <p:spPr>
          <a:xfrm>
            <a:off x="531844" y="976604"/>
            <a:ext cx="8027181" cy="9144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200" b="1" i="0" u="none" strike="noStrike" cap="none" dirty="0">
                <a:solidFill>
                  <a:schemeClr val="dk1"/>
                </a:solidFill>
                <a:latin typeface="Calibri"/>
                <a:ea typeface="Calibri"/>
                <a:cs typeface="Calibri"/>
                <a:sym typeface="Calibri"/>
              </a:rPr>
              <a:t>Can the peaks be explained due to  surgery?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p:nvPr/>
        </p:nvSpPr>
        <p:spPr>
          <a:xfrm>
            <a:off x="7641771" y="2528594"/>
            <a:ext cx="998376" cy="475862"/>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62" name="Shape 262"/>
          <p:cNvSpPr/>
          <p:nvPr/>
        </p:nvSpPr>
        <p:spPr>
          <a:xfrm>
            <a:off x="5741435" y="2550366"/>
            <a:ext cx="746448" cy="401216"/>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263" name="Shape 263"/>
          <p:cNvPicPr preferRelativeResize="0"/>
          <p:nvPr/>
        </p:nvPicPr>
        <p:blipFill rotWithShape="1">
          <a:blip r:embed="rId3">
            <a:alphaModFix/>
          </a:blip>
          <a:srcRect/>
          <a:stretch/>
        </p:blipFill>
        <p:spPr>
          <a:xfrm>
            <a:off x="3874342" y="1996750"/>
            <a:ext cx="5058292" cy="3837215"/>
          </a:xfrm>
          <a:prstGeom prst="rect">
            <a:avLst/>
          </a:prstGeom>
          <a:noFill/>
          <a:ln w="9525" cap="flat" cmpd="sng">
            <a:solidFill>
              <a:schemeClr val="accent1"/>
            </a:solidFill>
            <a:prstDash val="solid"/>
            <a:round/>
            <a:headEnd type="none" w="med" len="med"/>
            <a:tailEnd type="none" w="med" len="med"/>
          </a:ln>
        </p:spPr>
      </p:pic>
      <p:sp>
        <p:nvSpPr>
          <p:cNvPr id="264" name="Shape 264"/>
          <p:cNvSpPr txBox="1">
            <a:spLocks noGrp="1"/>
          </p:cNvSpPr>
          <p:nvPr>
            <p:ph type="title"/>
          </p:nvPr>
        </p:nvSpPr>
        <p:spPr>
          <a:xfrm>
            <a:off x="228600" y="838200"/>
            <a:ext cx="7239000" cy="9144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200" b="0" i="0" u="none" strike="noStrike" cap="none" dirty="0" err="1">
                <a:solidFill>
                  <a:schemeClr val="dk1"/>
                </a:solidFill>
                <a:latin typeface="Calibri"/>
                <a:ea typeface="Calibri"/>
                <a:cs typeface="Calibri"/>
                <a:sym typeface="Calibri"/>
              </a:rPr>
              <a:t>Clogit</a:t>
            </a:r>
            <a:r>
              <a:rPr lang="en-US" sz="3200" b="0" i="0" u="none" strike="noStrike" cap="none" dirty="0">
                <a:solidFill>
                  <a:schemeClr val="dk1"/>
                </a:solidFill>
                <a:latin typeface="Calibri"/>
                <a:ea typeface="Calibri"/>
                <a:cs typeface="Calibri"/>
                <a:sym typeface="Calibri"/>
              </a:rPr>
              <a:t> with multiple predictors</a:t>
            </a:r>
          </a:p>
        </p:txBody>
      </p:sp>
      <p:graphicFrame>
        <p:nvGraphicFramePr>
          <p:cNvPr id="265" name="Shape 265"/>
          <p:cNvGraphicFramePr/>
          <p:nvPr>
            <p:extLst>
              <p:ext uri="{D42A27DB-BD31-4B8C-83A1-F6EECF244321}">
                <p14:modId xmlns:p14="http://schemas.microsoft.com/office/powerpoint/2010/main" val="3806843273"/>
              </p:ext>
            </p:extLst>
          </p:nvPr>
        </p:nvGraphicFramePr>
        <p:xfrm>
          <a:off x="234139" y="2006080"/>
          <a:ext cx="3488775" cy="1666690"/>
        </p:xfrm>
        <a:graphic>
          <a:graphicData uri="http://schemas.openxmlformats.org/drawingml/2006/table">
            <a:tbl>
              <a:tblPr firstRow="1" bandRow="1">
                <a:noFill/>
                <a:tableStyleId>{CAF3D70C-ACF8-47AA-B3C0-683BDA1050A9}</a:tableStyleId>
              </a:tblPr>
              <a:tblGrid>
                <a:gridCol w="2405450">
                  <a:extLst>
                    <a:ext uri="{9D8B030D-6E8A-4147-A177-3AD203B41FA5}">
                      <a16:colId xmlns="" xmlns:a16="http://schemas.microsoft.com/office/drawing/2014/main" val="20000"/>
                    </a:ext>
                  </a:extLst>
                </a:gridCol>
                <a:gridCol w="1083325">
                  <a:extLst>
                    <a:ext uri="{9D8B030D-6E8A-4147-A177-3AD203B41FA5}">
                      <a16:colId xmlns="" xmlns:a16="http://schemas.microsoft.com/office/drawing/2014/main" val="20001"/>
                    </a:ext>
                  </a:extLst>
                </a:gridCol>
              </a:tblGrid>
              <a:tr h="34220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dirty="0" err="1"/>
                        <a:t>Clogit</a:t>
                      </a:r>
                      <a:r>
                        <a:rPr lang="en-US" sz="1800" u="none" strike="noStrike" cap="none" dirty="0"/>
                        <a:t> with 1 predictor</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a:t>exp(coef)</a:t>
                      </a:r>
                    </a:p>
                  </a:txBody>
                  <a:tcPr marL="91450" marR="91450" marT="45725" marB="45725"/>
                </a:tc>
                <a:extLst>
                  <a:ext uri="{0D108BD9-81ED-4DB2-BD59-A6C34878D82A}">
                    <a16:rowId xmlns="" xmlns:a16="http://schemas.microsoft.com/office/drawing/2014/main" val="10000"/>
                  </a:ext>
                </a:extLst>
              </a:tr>
              <a:tr h="342200">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a:t>Eczema</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dirty="0"/>
                        <a:t>1.6060</a:t>
                      </a:r>
                    </a:p>
                  </a:txBody>
                  <a:tcPr marL="91450" marR="91450" marT="45725" marB="45725"/>
                </a:tc>
                <a:extLst>
                  <a:ext uri="{0D108BD9-81ED-4DB2-BD59-A6C34878D82A}">
                    <a16:rowId xmlns="" xmlns:a16="http://schemas.microsoft.com/office/drawing/2014/main" val="10001"/>
                  </a:ext>
                </a:extLst>
              </a:tr>
              <a:tr h="342200">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a:t>Surgery</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a:t>1.10856</a:t>
                      </a:r>
                    </a:p>
                  </a:txBody>
                  <a:tcPr marL="91450" marR="91450" marT="45725" marB="45725"/>
                </a:tc>
                <a:extLst>
                  <a:ext uri="{0D108BD9-81ED-4DB2-BD59-A6C34878D82A}">
                    <a16:rowId xmlns="" xmlns:a16="http://schemas.microsoft.com/office/drawing/2014/main" val="10002"/>
                  </a:ext>
                </a:extLst>
              </a:tr>
              <a:tr h="342200">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a:t>Skin Infection</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dirty="0"/>
                        <a:t>2.71743</a:t>
                      </a:r>
                    </a:p>
                  </a:txBody>
                  <a:tcPr marL="91450" marR="91450" marT="45725" marB="45725"/>
                </a:tc>
                <a:extLst>
                  <a:ext uri="{0D108BD9-81ED-4DB2-BD59-A6C34878D82A}">
                    <a16:rowId xmlns="" xmlns:a16="http://schemas.microsoft.com/office/drawing/2014/main" val="10003"/>
                  </a:ext>
                </a:extLst>
              </a:tr>
            </a:tbl>
          </a:graphicData>
        </a:graphic>
      </p:graphicFrame>
      <p:sp>
        <p:nvSpPr>
          <p:cNvPr id="266" name="Shape 266"/>
          <p:cNvSpPr/>
          <p:nvPr/>
        </p:nvSpPr>
        <p:spPr>
          <a:xfrm>
            <a:off x="5542383" y="2901819"/>
            <a:ext cx="643812" cy="727788"/>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Shape 264"/>
          <p:cNvSpPr txBox="1">
            <a:spLocks noGrp="1"/>
          </p:cNvSpPr>
          <p:nvPr>
            <p:ph type="title"/>
          </p:nvPr>
        </p:nvSpPr>
        <p:spPr>
          <a:xfrm>
            <a:off x="457200" y="609600"/>
            <a:ext cx="441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3200" b="0" i="0" u="none" strike="noStrike" cap="none" dirty="0">
                <a:solidFill>
                  <a:schemeClr val="dk1"/>
                </a:solidFill>
                <a:latin typeface="Calibri"/>
                <a:ea typeface="Calibri"/>
                <a:cs typeface="Calibri"/>
                <a:sym typeface="Calibri"/>
              </a:rPr>
              <a:t>Time Series Analysis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5029200"/>
            <a:ext cx="6858000" cy="14478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256339"/>
            <a:ext cx="6375400" cy="3696661"/>
          </a:xfrm>
          <a:prstGeom prst="rect">
            <a:avLst/>
          </a:prstGeom>
        </p:spPr>
      </p:pic>
    </p:spTree>
    <p:extLst>
      <p:ext uri="{BB962C8B-B14F-4D97-AF65-F5344CB8AC3E}">
        <p14:creationId xmlns:p14="http://schemas.microsoft.com/office/powerpoint/2010/main" val="799326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Shape 264"/>
          <p:cNvSpPr txBox="1">
            <a:spLocks noGrp="1"/>
          </p:cNvSpPr>
          <p:nvPr>
            <p:ph type="title"/>
          </p:nvPr>
        </p:nvSpPr>
        <p:spPr>
          <a:xfrm>
            <a:off x="457200" y="762000"/>
            <a:ext cx="7543800" cy="914400"/>
          </a:xfrm>
          <a:prstGeom prst="rect">
            <a:avLst/>
          </a:prstGeom>
          <a:noFill/>
          <a:ln>
            <a:noFill/>
          </a:ln>
        </p:spPr>
        <p:txBody>
          <a:bodyPr lIns="91425" tIns="91425" rIns="91425" bIns="91425" anchor="ctr" anchorCtr="0">
            <a:noAutofit/>
          </a:bodyPr>
          <a:lstStyle/>
          <a:p>
            <a:pPr lvl="0">
              <a:buSzPct val="25000"/>
            </a:pPr>
            <a:r>
              <a:rPr lang="en-US" sz="3200" dirty="0"/>
              <a:t>Time Series Analysis</a:t>
            </a:r>
            <a:endParaRPr lang="en-US" sz="3200" b="0" i="0" u="none" strike="noStrike" cap="none"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2" y="2057400"/>
            <a:ext cx="8458200" cy="4419600"/>
          </a:xfrm>
          <a:prstGeom prst="rect">
            <a:avLst/>
          </a:prstGeom>
        </p:spPr>
      </p:pic>
      <p:sp>
        <p:nvSpPr>
          <p:cNvPr id="3" name="TextBox 2"/>
          <p:cNvSpPr txBox="1"/>
          <p:nvPr/>
        </p:nvSpPr>
        <p:spPr>
          <a:xfrm>
            <a:off x="838200" y="1676400"/>
            <a:ext cx="4953000" cy="584775"/>
          </a:xfrm>
          <a:prstGeom prst="rect">
            <a:avLst/>
          </a:prstGeom>
          <a:noFill/>
        </p:spPr>
        <p:txBody>
          <a:bodyPr wrap="square" rtlCol="0">
            <a:spAutoFit/>
          </a:bodyPr>
          <a:lstStyle/>
          <a:p>
            <a:r>
              <a:rPr lang="en-US" sz="1600" dirty="0"/>
              <a:t>fit &lt;- </a:t>
            </a:r>
            <a:r>
              <a:rPr lang="en-US" sz="1600" dirty="0" err="1"/>
              <a:t>stl</a:t>
            </a:r>
            <a:r>
              <a:rPr lang="en-US" sz="1600" dirty="0"/>
              <a:t>(</a:t>
            </a:r>
            <a:r>
              <a:rPr lang="en-US" sz="1600" dirty="0" err="1"/>
              <a:t>time_series</a:t>
            </a:r>
            <a:r>
              <a:rPr lang="en-US" sz="1600" dirty="0"/>
              <a:t>, </a:t>
            </a:r>
            <a:r>
              <a:rPr lang="en-US" sz="1600" dirty="0" err="1"/>
              <a:t>s.window</a:t>
            </a:r>
            <a:r>
              <a:rPr lang="en-US" sz="1600" dirty="0"/>
              <a:t>="period")</a:t>
            </a:r>
          </a:p>
          <a:p>
            <a:r>
              <a:rPr lang="en-US" sz="1600" dirty="0"/>
              <a:t>plot(fit)</a:t>
            </a:r>
          </a:p>
        </p:txBody>
      </p:sp>
    </p:spTree>
    <p:extLst>
      <p:ext uri="{BB962C8B-B14F-4D97-AF65-F5344CB8AC3E}">
        <p14:creationId xmlns:p14="http://schemas.microsoft.com/office/powerpoint/2010/main" val="84109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Shape 264"/>
          <p:cNvSpPr txBox="1">
            <a:spLocks noGrp="1"/>
          </p:cNvSpPr>
          <p:nvPr>
            <p:ph type="title"/>
          </p:nvPr>
        </p:nvSpPr>
        <p:spPr>
          <a:xfrm>
            <a:off x="457200" y="762000"/>
            <a:ext cx="7543800" cy="914400"/>
          </a:xfrm>
          <a:prstGeom prst="rect">
            <a:avLst/>
          </a:prstGeom>
          <a:noFill/>
          <a:ln>
            <a:noFill/>
          </a:ln>
        </p:spPr>
        <p:txBody>
          <a:bodyPr lIns="91425" tIns="91425" rIns="91425" bIns="91425" anchor="ctr" anchorCtr="0">
            <a:noAutofit/>
          </a:bodyPr>
          <a:lstStyle/>
          <a:p>
            <a:pPr lvl="0">
              <a:buSzPct val="25000"/>
            </a:pPr>
            <a:r>
              <a:rPr lang="en-US" sz="3200" dirty="0"/>
              <a:t>Time Series Analysis</a:t>
            </a:r>
            <a:endParaRPr lang="en-US" sz="3200" b="0" i="0" u="none" strike="noStrike" cap="none" dirty="0">
              <a:solidFill>
                <a:schemeClr val="dk1"/>
              </a:solidFill>
              <a:latin typeface="Calibri"/>
              <a:ea typeface="Calibri"/>
              <a:cs typeface="Calibri"/>
              <a:sym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14600"/>
            <a:ext cx="9144000" cy="4038600"/>
          </a:xfrm>
          <a:prstGeom prst="rect">
            <a:avLst/>
          </a:prstGeom>
        </p:spPr>
      </p:pic>
      <p:sp>
        <p:nvSpPr>
          <p:cNvPr id="6" name="TextBox 5"/>
          <p:cNvSpPr txBox="1"/>
          <p:nvPr/>
        </p:nvSpPr>
        <p:spPr>
          <a:xfrm>
            <a:off x="457200" y="1661450"/>
            <a:ext cx="7543800" cy="830997"/>
          </a:xfrm>
          <a:prstGeom prst="rect">
            <a:avLst/>
          </a:prstGeom>
          <a:noFill/>
        </p:spPr>
        <p:txBody>
          <a:bodyPr wrap="square" rtlCol="0">
            <a:spAutoFit/>
          </a:bodyPr>
          <a:lstStyle/>
          <a:p>
            <a:r>
              <a:rPr lang="en-US" sz="1600" dirty="0"/>
              <a:t>plot(</a:t>
            </a:r>
            <a:r>
              <a:rPr lang="en-US" sz="1600" dirty="0" err="1"/>
              <a:t>hw_training</a:t>
            </a:r>
            <a:r>
              <a:rPr lang="en-US" sz="1600" dirty="0"/>
              <a:t>, </a:t>
            </a:r>
            <a:r>
              <a:rPr lang="en-US" sz="1600" dirty="0" err="1"/>
              <a:t>forecast_training</a:t>
            </a:r>
            <a:r>
              <a:rPr lang="en-US" sz="1600" dirty="0"/>
              <a:t>, main = "Holt Winters Model with Prediction")</a:t>
            </a:r>
          </a:p>
          <a:p>
            <a:r>
              <a:rPr lang="en-US" sz="1600" dirty="0"/>
              <a:t>plot(</a:t>
            </a:r>
            <a:r>
              <a:rPr lang="en-US" sz="1600" dirty="0" err="1"/>
              <a:t>hw</a:t>
            </a:r>
            <a:r>
              <a:rPr lang="en-US" sz="1600" dirty="0"/>
              <a:t>, main = "Holt Winters Model For Observed Data")</a:t>
            </a:r>
          </a:p>
          <a:p>
            <a:r>
              <a:rPr lang="en-US" sz="1600" dirty="0"/>
              <a:t>par(</a:t>
            </a:r>
            <a:r>
              <a:rPr lang="en-US" sz="1600" dirty="0" err="1"/>
              <a:t>mfrow</a:t>
            </a:r>
            <a:r>
              <a:rPr lang="en-US" sz="1600" dirty="0"/>
              <a:t> = c(1,2))</a:t>
            </a:r>
          </a:p>
        </p:txBody>
      </p:sp>
    </p:spTree>
    <p:extLst>
      <p:ext uri="{BB962C8B-B14F-4D97-AF65-F5344CB8AC3E}">
        <p14:creationId xmlns:p14="http://schemas.microsoft.com/office/powerpoint/2010/main" val="432229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415905" y="2286000"/>
            <a:ext cx="4709434" cy="4348556"/>
          </a:xfrm>
          <a:prstGeom prst="rect">
            <a:avLst/>
          </a:prstGeom>
        </p:spPr>
      </p:pic>
      <p:pic>
        <p:nvPicPr>
          <p:cNvPr id="271" name="Shape 271"/>
          <p:cNvPicPr preferRelativeResize="0"/>
          <p:nvPr/>
        </p:nvPicPr>
        <p:blipFill rotWithShape="1">
          <a:blip r:embed="rId4">
            <a:alphaModFix/>
          </a:blip>
          <a:srcRect/>
          <a:stretch/>
        </p:blipFill>
        <p:spPr>
          <a:xfrm>
            <a:off x="0" y="2362200"/>
            <a:ext cx="4584618" cy="3945785"/>
          </a:xfrm>
          <a:prstGeom prst="rect">
            <a:avLst/>
          </a:prstGeom>
          <a:noFill/>
          <a:ln>
            <a:noFill/>
          </a:ln>
        </p:spPr>
      </p:pic>
      <p:sp>
        <p:nvSpPr>
          <p:cNvPr id="272" name="Shape 272"/>
          <p:cNvSpPr txBox="1">
            <a:spLocks noGrp="1"/>
          </p:cNvSpPr>
          <p:nvPr>
            <p:ph type="title"/>
          </p:nvPr>
        </p:nvSpPr>
        <p:spPr>
          <a:xfrm>
            <a:off x="228600" y="685800"/>
            <a:ext cx="8686800" cy="1447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800" b="0" i="0" u="none" strike="noStrike" cap="none" dirty="0">
                <a:solidFill>
                  <a:schemeClr val="dk1"/>
                </a:solidFill>
                <a:latin typeface="Calibri"/>
                <a:ea typeface="Calibri"/>
                <a:cs typeface="Calibri"/>
                <a:sym typeface="Calibri"/>
              </a:rPr>
              <a:t>What is the top primary diagnosis commonly associated with MRSA and Eczema?</a:t>
            </a:r>
          </a:p>
        </p:txBody>
      </p:sp>
      <p:sp>
        <p:nvSpPr>
          <p:cNvPr id="4" name="Shape 272"/>
          <p:cNvSpPr txBox="1">
            <a:spLocks/>
          </p:cNvSpPr>
          <p:nvPr/>
        </p:nvSpPr>
        <p:spPr>
          <a:xfrm>
            <a:off x="228600" y="685800"/>
            <a:ext cx="3733800" cy="8382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pPr algn="l">
              <a:buSzPct val="25000"/>
            </a:pPr>
            <a:endParaRPr lang="en-US" sz="2800" b="1" dirty="0"/>
          </a:p>
        </p:txBody>
      </p:sp>
      <p:sp>
        <p:nvSpPr>
          <p:cNvPr id="6" name="TextBox 5"/>
          <p:cNvSpPr txBox="1"/>
          <p:nvPr/>
        </p:nvSpPr>
        <p:spPr>
          <a:xfrm>
            <a:off x="1219200" y="2362200"/>
            <a:ext cx="990600" cy="304800"/>
          </a:xfrm>
          <a:prstGeom prst="rect">
            <a:avLst/>
          </a:prstGeom>
          <a:noFill/>
        </p:spPr>
        <p:txBody>
          <a:bodyPr wrap="square" rtlCol="0">
            <a:spAutoFit/>
          </a:bodyPr>
          <a:lstStyle/>
          <a:p>
            <a:r>
              <a:rPr lang="en-US" b="1" dirty="0"/>
              <a:t>MRSA</a:t>
            </a:r>
          </a:p>
        </p:txBody>
      </p:sp>
      <p:pic>
        <p:nvPicPr>
          <p:cNvPr id="9" name="Picture 8"/>
          <p:cNvPicPr>
            <a:picLocks noChangeAspect="1"/>
          </p:cNvPicPr>
          <p:nvPr/>
        </p:nvPicPr>
        <p:blipFill>
          <a:blip r:embed="rId3"/>
          <a:stretch>
            <a:fillRect/>
          </a:stretch>
        </p:blipFill>
        <p:spPr>
          <a:xfrm>
            <a:off x="4425041" y="2286000"/>
            <a:ext cx="4709434" cy="4348556"/>
          </a:xfrm>
          <a:prstGeom prst="rect">
            <a:avLst/>
          </a:prstGeom>
        </p:spPr>
      </p:pic>
      <p:sp>
        <p:nvSpPr>
          <p:cNvPr id="10" name="TextBox 9"/>
          <p:cNvSpPr txBox="1"/>
          <p:nvPr/>
        </p:nvSpPr>
        <p:spPr>
          <a:xfrm>
            <a:off x="5715000" y="2362200"/>
            <a:ext cx="990600" cy="304800"/>
          </a:xfrm>
          <a:prstGeom prst="rect">
            <a:avLst/>
          </a:prstGeom>
          <a:noFill/>
        </p:spPr>
        <p:txBody>
          <a:bodyPr wrap="square" rtlCol="0">
            <a:spAutoFit/>
          </a:bodyPr>
          <a:lstStyle/>
          <a:p>
            <a:r>
              <a:rPr lang="en-US" b="1" dirty="0"/>
              <a:t>Eczema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Shape 272"/>
          <p:cNvSpPr txBox="1">
            <a:spLocks noGrp="1"/>
          </p:cNvSpPr>
          <p:nvPr>
            <p:ph type="title"/>
          </p:nvPr>
        </p:nvSpPr>
        <p:spPr>
          <a:xfrm>
            <a:off x="228600" y="685800"/>
            <a:ext cx="8686800" cy="1371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800" b="0" i="0" u="none" strike="noStrike" cap="none" dirty="0">
                <a:solidFill>
                  <a:schemeClr val="dk1"/>
                </a:solidFill>
                <a:latin typeface="Calibri"/>
                <a:ea typeface="Calibri"/>
                <a:cs typeface="Calibri"/>
                <a:sym typeface="Calibri"/>
              </a:rPr>
              <a:t>What is the most common admission type associated with </a:t>
            </a:r>
            <a:r>
              <a:rPr lang="en-US" sz="2800" b="0" i="0" u="none" strike="noStrike" cap="none" dirty="0" smtClean="0">
                <a:solidFill>
                  <a:schemeClr val="dk1"/>
                </a:solidFill>
                <a:latin typeface="Calibri"/>
                <a:ea typeface="Calibri"/>
                <a:cs typeface="Calibri"/>
                <a:sym typeface="Calibri"/>
              </a:rPr>
              <a:t>MRSA and Eczema Hospitalizations </a:t>
            </a:r>
            <a:r>
              <a:rPr lang="en-US" sz="2800" dirty="0"/>
              <a:t>?</a:t>
            </a:r>
            <a:endParaRPr lang="en-US" sz="2800" b="0" i="0" u="none" strike="noStrike" cap="none" dirty="0">
              <a:solidFill>
                <a:schemeClr val="dk1"/>
              </a:solidFill>
              <a:latin typeface="Calibri"/>
              <a:ea typeface="Calibri"/>
              <a:cs typeface="Calibri"/>
              <a:sym typeface="Calibri"/>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1828800"/>
            <a:ext cx="1339453" cy="1143000"/>
          </a:xfrm>
          <a:prstGeom prst="rect">
            <a:avLst/>
          </a:prstGeom>
        </p:spPr>
      </p:pic>
      <p:pic>
        <p:nvPicPr>
          <p:cNvPr id="3" name="Picture 2"/>
          <p:cNvPicPr>
            <a:picLocks noChangeAspect="1"/>
          </p:cNvPicPr>
          <p:nvPr/>
        </p:nvPicPr>
        <p:blipFill>
          <a:blip r:embed="rId4"/>
          <a:stretch>
            <a:fillRect/>
          </a:stretch>
        </p:blipFill>
        <p:spPr>
          <a:xfrm>
            <a:off x="304800" y="1828800"/>
            <a:ext cx="3609975" cy="4003218"/>
          </a:xfrm>
          <a:prstGeom prst="rect">
            <a:avLst/>
          </a:prstGeom>
        </p:spPr>
      </p:pic>
      <p:pic>
        <p:nvPicPr>
          <p:cNvPr id="6" name="Picture 5"/>
          <p:cNvPicPr>
            <a:picLocks noChangeAspect="1"/>
          </p:cNvPicPr>
          <p:nvPr/>
        </p:nvPicPr>
        <p:blipFill>
          <a:blip r:embed="rId5"/>
          <a:stretch>
            <a:fillRect/>
          </a:stretch>
        </p:blipFill>
        <p:spPr>
          <a:xfrm>
            <a:off x="4038600" y="1905000"/>
            <a:ext cx="3562350" cy="3924754"/>
          </a:xfrm>
          <a:prstGeom prst="rect">
            <a:avLst/>
          </a:prstGeom>
        </p:spPr>
      </p:pic>
    </p:spTree>
    <p:extLst>
      <p:ext uri="{BB962C8B-B14F-4D97-AF65-F5344CB8AC3E}">
        <p14:creationId xmlns:p14="http://schemas.microsoft.com/office/powerpoint/2010/main" val="1250501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Text Placeholder 2"/>
          <p:cNvSpPr>
            <a:spLocks noGrp="1"/>
          </p:cNvSpPr>
          <p:nvPr>
            <p:ph type="body" idx="1"/>
          </p:nvPr>
        </p:nvSpPr>
        <p:spPr>
          <a:xfrm>
            <a:off x="457200" y="1447800"/>
            <a:ext cx="8229600" cy="4572000"/>
          </a:xfrm>
        </p:spPr>
        <p:txBody>
          <a:bodyPr/>
          <a:lstStyle/>
          <a:p>
            <a:pPr>
              <a:buFont typeface="Arial" panose="020B0604020202020204" pitchFamily="34" charset="0"/>
              <a:buChar char="•"/>
            </a:pPr>
            <a:r>
              <a:rPr lang="en-US" sz="2400" dirty="0"/>
              <a:t>Eczema increased the chance of acquiring MRSA by 60% for a hospitalized patient. </a:t>
            </a:r>
          </a:p>
          <a:p>
            <a:pPr>
              <a:buFont typeface="Arial" panose="020B0604020202020204" pitchFamily="34" charset="0"/>
              <a:buChar char="•"/>
            </a:pPr>
            <a:r>
              <a:rPr lang="en-US" sz="2400" dirty="0"/>
              <a:t>Additional factors </a:t>
            </a:r>
            <a:r>
              <a:rPr lang="en-US" sz="2400" dirty="0" smtClean="0"/>
              <a:t>about MRSA hospitalizations that </a:t>
            </a:r>
            <a:r>
              <a:rPr lang="en-US" sz="2400" dirty="0"/>
              <a:t>we discovered </a:t>
            </a:r>
            <a:r>
              <a:rPr lang="en-US" sz="2400" dirty="0" smtClean="0"/>
              <a:t>were:</a:t>
            </a:r>
            <a:endParaRPr lang="en-US" sz="2400" dirty="0"/>
          </a:p>
          <a:p>
            <a:pPr lvl="2">
              <a:buFont typeface="Arial" panose="020B0604020202020204" pitchFamily="34" charset="0"/>
              <a:buChar char="•"/>
            </a:pPr>
            <a:r>
              <a:rPr lang="en-US" dirty="0"/>
              <a:t>Surgery </a:t>
            </a:r>
          </a:p>
          <a:p>
            <a:pPr lvl="2">
              <a:buFont typeface="Arial" panose="020B0604020202020204" pitchFamily="34" charset="0"/>
              <a:buChar char="•"/>
            </a:pPr>
            <a:r>
              <a:rPr lang="en-US" dirty="0"/>
              <a:t>Cellulitis and Abscess of the leg</a:t>
            </a:r>
          </a:p>
          <a:p>
            <a:pPr lvl="2">
              <a:buFont typeface="Arial" panose="020B0604020202020204" pitchFamily="34" charset="0"/>
              <a:buChar char="•"/>
            </a:pPr>
            <a:r>
              <a:rPr lang="en-US" dirty="0"/>
              <a:t>Admissions in the emergency room</a:t>
            </a:r>
          </a:p>
          <a:p>
            <a:pPr lvl="2">
              <a:buFont typeface="Arial" panose="020B0604020202020204" pitchFamily="34" charset="0"/>
              <a:buChar char="•"/>
            </a:pPr>
            <a:r>
              <a:rPr lang="en-US" dirty="0"/>
              <a:t>Seasonality</a:t>
            </a:r>
          </a:p>
          <a:p>
            <a:pPr>
              <a:buFont typeface="Arial" panose="020B0604020202020204" pitchFamily="34" charset="0"/>
              <a:buChar char="•"/>
            </a:pPr>
            <a:r>
              <a:rPr lang="en-US" sz="2400" dirty="0"/>
              <a:t>Limitations: representative of only hospitalized patients</a:t>
            </a:r>
          </a:p>
          <a:p>
            <a:pPr>
              <a:buFont typeface="Arial" panose="020B0604020202020204" pitchFamily="34" charset="0"/>
              <a:buChar char="•"/>
            </a:pPr>
            <a:r>
              <a:rPr lang="en-US" sz="2400" dirty="0"/>
              <a:t>Insights: Topical steroid treatment of eczema play a role?</a:t>
            </a:r>
          </a:p>
          <a:p>
            <a:pPr lvl="2">
              <a:buFont typeface="Arial" panose="020B0604020202020204" pitchFamily="34" charset="0"/>
              <a:buChar char="•"/>
            </a:pPr>
            <a:endParaRPr lang="en-US" dirty="0"/>
          </a:p>
          <a:p>
            <a:pPr lvl="2">
              <a:buFontTx/>
              <a:buChar char="-"/>
            </a:pPr>
            <a:endParaRPr lang="en-US" dirty="0"/>
          </a:p>
          <a:p>
            <a:pPr lvl="2">
              <a:buFontTx/>
              <a:buChar char="-"/>
            </a:pPr>
            <a:endParaRPr lang="en-US" dirty="0"/>
          </a:p>
        </p:txBody>
      </p:sp>
    </p:spTree>
    <p:extLst>
      <p:ext uri="{BB962C8B-B14F-4D97-AF65-F5344CB8AC3E}">
        <p14:creationId xmlns:p14="http://schemas.microsoft.com/office/powerpoint/2010/main" val="2711057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38200"/>
            <a:ext cx="8229600" cy="5181600"/>
          </a:xfrm>
        </p:spPr>
        <p:txBody>
          <a:bodyPr/>
          <a:lstStyle/>
          <a:p>
            <a:pPr lvl="2" indent="0">
              <a:buNone/>
            </a:pPr>
            <a:endParaRPr lang="en-US" sz="3200" dirty="0"/>
          </a:p>
          <a:p>
            <a:pPr lvl="2" indent="0">
              <a:buNone/>
            </a:pPr>
            <a:endParaRPr lang="en-US" sz="3200" dirty="0"/>
          </a:p>
          <a:p>
            <a:pPr lvl="2" indent="0">
              <a:buNone/>
            </a:pPr>
            <a:endParaRPr lang="en-US" sz="3200" dirty="0"/>
          </a:p>
          <a:p>
            <a:pPr lvl="2" indent="0">
              <a:buNone/>
            </a:pPr>
            <a:endParaRPr lang="en-US" sz="3200" dirty="0"/>
          </a:p>
          <a:p>
            <a:pPr lvl="2" indent="0">
              <a:buNone/>
            </a:pPr>
            <a:r>
              <a:rPr lang="en-US" sz="3200" dirty="0"/>
              <a:t>                    Thank You!</a:t>
            </a:r>
          </a:p>
          <a:p>
            <a:pPr lvl="2" indent="0">
              <a:buNone/>
            </a:pPr>
            <a:endParaRPr lang="en-US" sz="3200" dirty="0"/>
          </a:p>
          <a:p>
            <a:pPr lvl="2" indent="0">
              <a:buNone/>
            </a:pPr>
            <a:r>
              <a:rPr lang="en-US" sz="3200" dirty="0"/>
              <a:t>           Enjoy your Spring Break! </a:t>
            </a:r>
          </a:p>
          <a:p>
            <a:pPr lvl="2" indent="0">
              <a:buNone/>
            </a:pPr>
            <a:r>
              <a:rPr lang="en-US" sz="3200" dirty="0">
                <a:sym typeface="Wingdings" panose="05000000000000000000" pitchFamily="2" charset="2"/>
              </a:rPr>
              <a:t>                            </a:t>
            </a:r>
            <a:endParaRPr lang="en-US" sz="3200" dirty="0"/>
          </a:p>
        </p:txBody>
      </p:sp>
    </p:spTree>
    <p:extLst>
      <p:ext uri="{BB962C8B-B14F-4D97-AF65-F5344CB8AC3E}">
        <p14:creationId xmlns:p14="http://schemas.microsoft.com/office/powerpoint/2010/main" val="194861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609600"/>
            <a:ext cx="8229600" cy="8381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Staphylococcus aureus</a:t>
            </a:r>
          </a:p>
        </p:txBody>
      </p:sp>
      <p:sp>
        <p:nvSpPr>
          <p:cNvPr id="113" name="Shape 113"/>
          <p:cNvSpPr txBox="1">
            <a:spLocks noGrp="1"/>
          </p:cNvSpPr>
          <p:nvPr>
            <p:ph type="body" idx="1"/>
          </p:nvPr>
        </p:nvSpPr>
        <p:spPr>
          <a:xfrm>
            <a:off x="457200" y="1676400"/>
            <a:ext cx="5626199" cy="4449899"/>
          </a:xfrm>
          <a:prstGeom prst="rect">
            <a:avLst/>
          </a:prstGeom>
          <a:noFill/>
          <a:ln>
            <a:noFill/>
          </a:ln>
        </p:spPr>
        <p:txBody>
          <a:bodyPr lIns="91425" tIns="45700" rIns="91425" bIns="45700" anchor="t" anchorCtr="0">
            <a:noAutofit/>
          </a:bodyPr>
          <a:lstStyle/>
          <a:p>
            <a:pPr marL="457200" marR="0" lvl="0" indent="-381000" algn="l" rtl="0">
              <a:lnSpc>
                <a:spcPct val="115000"/>
              </a:lnSpc>
              <a:spcBef>
                <a:spcPts val="0"/>
              </a:spcBef>
              <a:spcAft>
                <a:spcPts val="0"/>
              </a:spcAft>
              <a:buClr>
                <a:schemeClr val="dk1"/>
              </a:buClr>
              <a:buSzPct val="100000"/>
              <a:buFont typeface="Calibri"/>
              <a:buChar char="●"/>
            </a:pPr>
            <a:r>
              <a:rPr lang="en-US" sz="2400" b="0" i="1" u="none" strike="noStrike" cap="none" dirty="0">
                <a:solidFill>
                  <a:schemeClr val="dk1"/>
                </a:solidFill>
                <a:latin typeface="Arial"/>
                <a:ea typeface="Arial"/>
                <a:cs typeface="Arial"/>
                <a:sym typeface="Arial"/>
              </a:rPr>
              <a:t>Staphylococcus aureus</a:t>
            </a:r>
            <a:r>
              <a:rPr lang="en-US" sz="2400" b="0" i="0" u="none" strike="noStrike" cap="none" dirty="0">
                <a:solidFill>
                  <a:schemeClr val="dk1"/>
                </a:solidFill>
                <a:latin typeface="Arial"/>
                <a:ea typeface="Arial"/>
                <a:cs typeface="Arial"/>
                <a:sym typeface="Arial"/>
              </a:rPr>
              <a:t> (Staph) is a ubiquitous </a:t>
            </a:r>
            <a:r>
              <a:rPr lang="en-US" sz="2400" dirty="0" smtClean="0">
                <a:latin typeface="Arial"/>
                <a:ea typeface="Arial"/>
                <a:cs typeface="Arial"/>
                <a:sym typeface="Arial"/>
              </a:rPr>
              <a:t>bacteria </a:t>
            </a:r>
            <a:r>
              <a:rPr lang="en-US" sz="2400" b="0" i="0" u="none" strike="noStrike" cap="none" dirty="0" smtClean="0">
                <a:solidFill>
                  <a:schemeClr val="dk1"/>
                </a:solidFill>
                <a:latin typeface="Arial"/>
                <a:ea typeface="Arial"/>
                <a:cs typeface="Arial"/>
                <a:sym typeface="Arial"/>
              </a:rPr>
              <a:t>(1 </a:t>
            </a:r>
            <a:r>
              <a:rPr lang="en-US" sz="2400" b="0" i="0" u="none" strike="noStrike" cap="none" dirty="0">
                <a:solidFill>
                  <a:schemeClr val="dk1"/>
                </a:solidFill>
                <a:latin typeface="Arial"/>
                <a:ea typeface="Arial"/>
                <a:cs typeface="Arial"/>
                <a:sym typeface="Arial"/>
              </a:rPr>
              <a:t>in 3 people have Staph)</a:t>
            </a:r>
          </a:p>
          <a:p>
            <a:pPr marL="457200" marR="0" lvl="0" indent="-381000" algn="l" rtl="0">
              <a:lnSpc>
                <a:spcPct val="115000"/>
              </a:lnSpc>
              <a:spcBef>
                <a:spcPts val="0"/>
              </a:spcBef>
              <a:spcAft>
                <a:spcPts val="0"/>
              </a:spcAft>
              <a:buClr>
                <a:schemeClr val="dk1"/>
              </a:buClr>
              <a:buSzPct val="100000"/>
              <a:buFont typeface="Calibri"/>
              <a:buChar char="●"/>
            </a:pPr>
            <a:r>
              <a:rPr lang="en-US" sz="2400" b="0" i="0" u="none" strike="noStrike" cap="none" dirty="0">
                <a:solidFill>
                  <a:schemeClr val="dk1"/>
                </a:solidFill>
                <a:latin typeface="Arial"/>
                <a:ea typeface="Arial"/>
                <a:cs typeface="Arial"/>
                <a:sym typeface="Arial"/>
              </a:rPr>
              <a:t>Causes a wide range of illness if it enters the body through a cut </a:t>
            </a:r>
            <a:r>
              <a:rPr lang="en-US" sz="2400" b="0" i="0" u="none" strike="noStrike" cap="none" dirty="0" smtClean="0">
                <a:solidFill>
                  <a:schemeClr val="dk1"/>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acne ~ sepsis, death)</a:t>
            </a:r>
          </a:p>
          <a:p>
            <a:pPr marL="457200" marR="0" lvl="0" indent="-381000" algn="l" rtl="0">
              <a:lnSpc>
                <a:spcPct val="115000"/>
              </a:lnSpc>
              <a:spcBef>
                <a:spcPts val="0"/>
              </a:spcBef>
              <a:spcAft>
                <a:spcPts val="0"/>
              </a:spcAft>
              <a:buClr>
                <a:schemeClr val="dk1"/>
              </a:buClr>
              <a:buSzPct val="100000"/>
              <a:buFont typeface="Calibri"/>
              <a:buChar char="●"/>
            </a:pPr>
            <a:r>
              <a:rPr lang="en-US" sz="2400" b="0" i="0" u="none" strike="noStrike" cap="none" dirty="0">
                <a:solidFill>
                  <a:schemeClr val="dk1"/>
                </a:solidFill>
                <a:latin typeface="Arial"/>
                <a:ea typeface="Arial"/>
                <a:cs typeface="Arial"/>
                <a:sym typeface="Arial"/>
              </a:rPr>
              <a:t>Gains resistance to antibiotics creating methicillin- resistant- staphylococcus aureus </a:t>
            </a:r>
            <a:r>
              <a:rPr lang="en-US" sz="2400" b="1" i="0" u="none" strike="noStrike" cap="none" dirty="0">
                <a:solidFill>
                  <a:schemeClr val="dk1"/>
                </a:solidFill>
                <a:latin typeface="Arial"/>
                <a:ea typeface="Arial"/>
                <a:cs typeface="Arial"/>
                <a:sym typeface="Arial"/>
              </a:rPr>
              <a:t>(MRSA)</a:t>
            </a:r>
          </a:p>
          <a:p>
            <a:pPr marL="0" marR="0" lvl="0" indent="0" algn="l" rtl="0">
              <a:lnSpc>
                <a:spcPct val="115000"/>
              </a:lnSpc>
              <a:spcBef>
                <a:spcPts val="0"/>
              </a:spcBef>
              <a:spcAft>
                <a:spcPts val="0"/>
              </a:spcAft>
              <a:buClr>
                <a:schemeClr val="dk1"/>
              </a:buClr>
              <a:buSzPct val="25000"/>
              <a:buFont typeface="Arial"/>
              <a:buNone/>
            </a:pPr>
            <a:endParaRPr sz="2400" b="0" i="0" u="none" strike="noStrike" cap="none" dirty="0">
              <a:solidFill>
                <a:schemeClr val="dk1"/>
              </a:solidFill>
              <a:latin typeface="Arial"/>
              <a:ea typeface="Arial"/>
              <a:cs typeface="Arial"/>
              <a:sym typeface="Arial"/>
            </a:endParaRPr>
          </a:p>
        </p:txBody>
      </p:sp>
      <p:sp>
        <p:nvSpPr>
          <p:cNvPr id="114" name="Shape 114"/>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pic>
        <p:nvPicPr>
          <p:cNvPr id="116" name="Shape 116" descr="Staphylococcus aureus VISA 2.jpg"/>
          <p:cNvPicPr preferRelativeResize="0"/>
          <p:nvPr/>
        </p:nvPicPr>
        <p:blipFill rotWithShape="1">
          <a:blip r:embed="rId3">
            <a:alphaModFix/>
          </a:blip>
          <a:srcRect/>
          <a:stretch/>
        </p:blipFill>
        <p:spPr>
          <a:xfrm>
            <a:off x="6083450" y="2438400"/>
            <a:ext cx="2793900" cy="2146200"/>
          </a:xfrm>
          <a:prstGeom prst="rect">
            <a:avLst/>
          </a:prstGeom>
          <a:noFill/>
          <a:ln>
            <a:noFill/>
          </a:ln>
        </p:spPr>
      </p:pic>
    </p:spTree>
    <p:extLst>
      <p:ext uri="{BB962C8B-B14F-4D97-AF65-F5344CB8AC3E}">
        <p14:creationId xmlns:p14="http://schemas.microsoft.com/office/powerpoint/2010/main" val="3183742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MRSA</a:t>
            </a:r>
          </a:p>
        </p:txBody>
      </p:sp>
      <p:sp>
        <p:nvSpPr>
          <p:cNvPr id="123" name="Shape 123"/>
          <p:cNvSpPr txBox="1">
            <a:spLocks noGrp="1"/>
          </p:cNvSpPr>
          <p:nvPr>
            <p:ph type="body" idx="1"/>
          </p:nvPr>
        </p:nvSpPr>
        <p:spPr>
          <a:xfrm>
            <a:off x="457200" y="1600200"/>
            <a:ext cx="8229600" cy="4297500"/>
          </a:xfrm>
          <a:prstGeom prst="rect">
            <a:avLst/>
          </a:prstGeom>
          <a:noFill/>
          <a:ln>
            <a:noFill/>
          </a:ln>
        </p:spPr>
        <p:txBody>
          <a:bodyPr lIns="91425" tIns="91425" rIns="91425" bIns="91425" anchor="t" anchorCtr="0">
            <a:noAutofit/>
          </a:bodyPr>
          <a:lstStyle/>
          <a:p>
            <a:pPr marL="457200" marR="0" lvl="0" indent="-381000" algn="l" rtl="0">
              <a:lnSpc>
                <a:spcPct val="10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Arial"/>
                <a:ea typeface="Arial"/>
                <a:cs typeface="Arial"/>
                <a:sym typeface="Arial"/>
              </a:rPr>
              <a:t>Also called Superbug</a:t>
            </a:r>
          </a:p>
          <a:p>
            <a:pPr marL="457200" marR="0" lvl="0" indent="-381000" algn="l" rtl="0">
              <a:lnSpc>
                <a:spcPct val="100000"/>
              </a:lnSpc>
              <a:spcBef>
                <a:spcPts val="0"/>
              </a:spcBef>
              <a:spcAft>
                <a:spcPts val="0"/>
              </a:spcAft>
              <a:buClr>
                <a:schemeClr val="dk1"/>
              </a:buClr>
              <a:buSzPct val="100000"/>
              <a:buFont typeface="Arial"/>
              <a:buChar char="●"/>
            </a:pPr>
            <a:r>
              <a:rPr lang="en-US" sz="2400" b="0" i="0" u="none" strike="noStrike" cap="none" dirty="0" smtClean="0">
                <a:solidFill>
                  <a:schemeClr val="dk1"/>
                </a:solidFill>
                <a:latin typeface="Arial"/>
                <a:ea typeface="Arial"/>
                <a:cs typeface="Arial"/>
                <a:sym typeface="Arial"/>
              </a:rPr>
              <a:t>Harder to treat - </a:t>
            </a:r>
            <a:r>
              <a:rPr lang="en-US" sz="2400" dirty="0" smtClean="0">
                <a:latin typeface="Arial"/>
                <a:ea typeface="Arial"/>
                <a:cs typeface="Arial"/>
                <a:sym typeface="Arial"/>
              </a:rPr>
              <a:t>R</a:t>
            </a:r>
            <a:r>
              <a:rPr lang="en-US" sz="2400" b="0" i="0" u="none" strike="noStrike" cap="none" dirty="0" smtClean="0">
                <a:solidFill>
                  <a:schemeClr val="dk1"/>
                </a:solidFill>
                <a:latin typeface="Arial"/>
                <a:ea typeface="Arial"/>
                <a:cs typeface="Arial"/>
                <a:sym typeface="Arial"/>
              </a:rPr>
              <a:t>esistant </a:t>
            </a:r>
            <a:r>
              <a:rPr lang="en-US" sz="2400" b="0" i="0" u="none" strike="noStrike" cap="none" dirty="0">
                <a:solidFill>
                  <a:schemeClr val="dk1"/>
                </a:solidFill>
                <a:latin typeface="Arial"/>
                <a:ea typeface="Arial"/>
                <a:cs typeface="Arial"/>
                <a:sym typeface="Arial"/>
              </a:rPr>
              <a:t>to most antibiotics</a:t>
            </a:r>
          </a:p>
          <a:p>
            <a:pPr marL="0" marR="0" lvl="0" indent="0" algn="l" rtl="0">
              <a:lnSpc>
                <a:spcPct val="100000"/>
              </a:lnSpc>
              <a:spcBef>
                <a:spcPts val="0"/>
              </a:spcBef>
              <a:spcAft>
                <a:spcPts val="0"/>
              </a:spcAft>
              <a:buNone/>
            </a:pPr>
            <a:endParaRPr sz="2400" dirty="0">
              <a:latin typeface="Arial"/>
              <a:ea typeface="Arial"/>
              <a:cs typeface="Arial"/>
              <a:sym typeface="Arial"/>
            </a:endParaRPr>
          </a:p>
        </p:txBody>
      </p:sp>
      <p:pic>
        <p:nvPicPr>
          <p:cNvPr id="124" name="Shape 124" descr="mrsa pic.JPG"/>
          <p:cNvPicPr preferRelativeResize="0"/>
          <p:nvPr/>
        </p:nvPicPr>
        <p:blipFill>
          <a:blip r:embed="rId3">
            <a:alphaModFix/>
          </a:blip>
          <a:stretch>
            <a:fillRect/>
          </a:stretch>
        </p:blipFill>
        <p:spPr>
          <a:xfrm>
            <a:off x="381000" y="2667000"/>
            <a:ext cx="8029550" cy="3004975"/>
          </a:xfrm>
          <a:prstGeom prst="rect">
            <a:avLst/>
          </a:prstGeom>
          <a:noFill/>
          <a:ln>
            <a:noFill/>
          </a:ln>
        </p:spPr>
      </p:pic>
      <p:sp>
        <p:nvSpPr>
          <p:cNvPr id="125" name="Shape 125"/>
          <p:cNvSpPr txBox="1"/>
          <p:nvPr/>
        </p:nvSpPr>
        <p:spPr>
          <a:xfrm>
            <a:off x="6508450" y="5509500"/>
            <a:ext cx="2097000" cy="129300"/>
          </a:xfrm>
          <a:prstGeom prst="rect">
            <a:avLst/>
          </a:prstGeom>
          <a:noFill/>
          <a:ln>
            <a:noFill/>
          </a:ln>
        </p:spPr>
        <p:txBody>
          <a:bodyPr lIns="91425" tIns="91425" rIns="91425" bIns="91425" anchor="t" anchorCtr="0">
            <a:noAutofit/>
          </a:bodyPr>
          <a:lstStyle/>
          <a:p>
            <a:pPr lvl="0">
              <a:spcBef>
                <a:spcPts val="0"/>
              </a:spcBef>
              <a:buNone/>
            </a:pPr>
            <a:r>
              <a:rPr lang="en-US" sz="900" dirty="0"/>
              <a:t>www.cdc.gov/MRSA</a:t>
            </a:r>
          </a:p>
        </p:txBody>
      </p:sp>
    </p:spTree>
    <p:extLst>
      <p:ext uri="{BB962C8B-B14F-4D97-AF65-F5344CB8AC3E}">
        <p14:creationId xmlns:p14="http://schemas.microsoft.com/office/powerpoint/2010/main" val="4251156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Eczema (Atopic Dermatitis)</a:t>
            </a:r>
          </a:p>
        </p:txBody>
      </p:sp>
      <p:sp>
        <p:nvSpPr>
          <p:cNvPr id="134" name="Shape 134"/>
          <p:cNvSpPr txBox="1">
            <a:spLocks noGrp="1"/>
          </p:cNvSpPr>
          <p:nvPr>
            <p:ph type="body" idx="1"/>
          </p:nvPr>
        </p:nvSpPr>
        <p:spPr>
          <a:xfrm>
            <a:off x="457200" y="1828800"/>
            <a:ext cx="8229600" cy="42975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en-US" dirty="0" smtClean="0"/>
              <a:t> M</a:t>
            </a:r>
            <a:r>
              <a:rPr lang="en-US" sz="3200" b="0" i="0" u="none" strike="noStrike" cap="none" dirty="0" smtClean="0">
                <a:solidFill>
                  <a:schemeClr val="dk1"/>
                </a:solidFill>
                <a:latin typeface="Calibri"/>
                <a:ea typeface="Calibri"/>
                <a:cs typeface="Calibri"/>
                <a:sym typeface="Calibri"/>
              </a:rPr>
              <a:t>edical </a:t>
            </a:r>
            <a:r>
              <a:rPr lang="en-US" sz="3200" b="0" i="0" u="none" strike="noStrike" cap="none" dirty="0">
                <a:solidFill>
                  <a:schemeClr val="dk1"/>
                </a:solidFill>
                <a:latin typeface="Calibri"/>
                <a:ea typeface="Calibri"/>
                <a:cs typeface="Calibri"/>
                <a:sym typeface="Calibri"/>
              </a:rPr>
              <a:t>condition that causes skin dryness and inflammation</a:t>
            </a:r>
          </a:p>
          <a:p>
            <a:pPr marL="0" marR="0" lvl="0" indent="0" algn="l" rtl="0">
              <a:lnSpc>
                <a:spcPct val="100000"/>
              </a:lnSpc>
              <a:spcBef>
                <a:spcPts val="0"/>
              </a:spcBef>
              <a:spcAft>
                <a:spcPts val="0"/>
              </a:spcAft>
              <a:buNone/>
            </a:pP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383996"/>
            <a:ext cx="3657600" cy="2487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828800" y="5871702"/>
            <a:ext cx="4572000" cy="215444"/>
          </a:xfrm>
          <a:prstGeom prst="rect">
            <a:avLst/>
          </a:prstGeom>
        </p:spPr>
        <p:txBody>
          <a:bodyPr>
            <a:spAutoFit/>
          </a:bodyPr>
          <a:lstStyle/>
          <a:p>
            <a:r>
              <a:rPr lang="en-US" sz="800" dirty="0"/>
              <a:t>http://www.webmd.com/skin-problems-and-treatments/eczema/ss/slideshow-eczema-overview</a:t>
            </a:r>
          </a:p>
        </p:txBody>
      </p:sp>
    </p:spTree>
    <p:extLst>
      <p:ext uri="{BB962C8B-B14F-4D97-AF65-F5344CB8AC3E}">
        <p14:creationId xmlns:p14="http://schemas.microsoft.com/office/powerpoint/2010/main" val="614752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Hypothesis</a:t>
            </a:r>
          </a:p>
        </p:txBody>
      </p:sp>
      <p:sp>
        <p:nvSpPr>
          <p:cNvPr id="143" name="Shape 143"/>
          <p:cNvSpPr txBox="1">
            <a:spLocks noGrp="1"/>
          </p:cNvSpPr>
          <p:nvPr>
            <p:ph type="body" idx="1"/>
          </p:nvPr>
        </p:nvSpPr>
        <p:spPr>
          <a:xfrm>
            <a:off x="457200" y="1828800"/>
            <a:ext cx="8229600" cy="4297500"/>
          </a:xfrm>
          <a:prstGeom prst="rect">
            <a:avLst/>
          </a:prstGeom>
          <a:noFill/>
          <a:ln>
            <a:noFill/>
          </a:ln>
        </p:spPr>
        <p:txBody>
          <a:bodyPr lIns="91425" tIns="91425" rIns="91425" bIns="91425" anchor="t" anchorCtr="0">
            <a:noAutofit/>
          </a:bodyPr>
          <a:lstStyle/>
          <a:p>
            <a:pPr indent="-228600">
              <a:spcBef>
                <a:spcPts val="0"/>
              </a:spcBef>
              <a:buSzPct val="25000"/>
              <a:buNone/>
            </a:pPr>
            <a:r>
              <a:rPr lang="en-US" sz="3200" b="0" i="0" u="none" strike="noStrike" cap="none" dirty="0">
                <a:solidFill>
                  <a:schemeClr val="dk1"/>
                </a:solidFill>
                <a:latin typeface="Calibri"/>
                <a:ea typeface="Calibri"/>
                <a:cs typeface="Calibri"/>
                <a:sym typeface="Calibri"/>
              </a:rPr>
              <a:t>  </a:t>
            </a:r>
            <a:r>
              <a:rPr lang="en-US" u="sng" dirty="0"/>
              <a:t>Assumption</a:t>
            </a:r>
            <a:r>
              <a:rPr lang="en-US" dirty="0"/>
              <a:t>: E</a:t>
            </a:r>
            <a:r>
              <a:rPr lang="en-US" sz="3200" b="0" i="0" u="none" strike="noStrike" cap="none" dirty="0">
                <a:solidFill>
                  <a:schemeClr val="dk1"/>
                </a:solidFill>
                <a:latin typeface="Calibri"/>
                <a:ea typeface="Calibri"/>
                <a:cs typeface="Calibri"/>
                <a:sym typeface="Calibri"/>
              </a:rPr>
              <a:t>czema will predispose a person to </a:t>
            </a:r>
            <a:r>
              <a:rPr lang="en-US" dirty="0"/>
              <a:t>MRSA as </a:t>
            </a:r>
            <a:r>
              <a:rPr lang="en-US" dirty="0" smtClean="0"/>
              <a:t>it </a:t>
            </a:r>
            <a:r>
              <a:rPr lang="en-US" dirty="0"/>
              <a:t>causes a break in the skin integrity</a:t>
            </a:r>
          </a:p>
          <a:p>
            <a:pPr marL="342900" marR="0" lvl="0" indent="-228600" rtl="0">
              <a:lnSpc>
                <a:spcPct val="100000"/>
              </a:lnSpc>
              <a:spcBef>
                <a:spcPts val="0"/>
              </a:spcBef>
              <a:spcAft>
                <a:spcPts val="0"/>
              </a:spcAft>
              <a:buClr>
                <a:schemeClr val="dk1"/>
              </a:buClr>
              <a:buSzPct val="25000"/>
              <a:buFont typeface="Arial"/>
              <a:buNone/>
            </a:pPr>
            <a:endParaRPr lang="en-US" sz="3200" b="0" i="0" u="none" strike="noStrike" cap="none" dirty="0">
              <a:solidFill>
                <a:schemeClr val="dk1"/>
              </a:solidFill>
              <a:latin typeface="Calibri"/>
              <a:ea typeface="Calibri"/>
              <a:cs typeface="Calibri"/>
              <a:sym typeface="Calibri"/>
            </a:endParaRPr>
          </a:p>
          <a:p>
            <a:pPr marL="342900" marR="0" lvl="0" indent="-228600" rtl="0">
              <a:lnSpc>
                <a:spcPct val="100000"/>
              </a:lnSpc>
              <a:spcBef>
                <a:spcPts val="0"/>
              </a:spcBef>
              <a:spcAft>
                <a:spcPts val="0"/>
              </a:spcAft>
              <a:buClr>
                <a:schemeClr val="dk1"/>
              </a:buClr>
              <a:buSzPct val="25000"/>
              <a:buFont typeface="Arial"/>
              <a:buNone/>
            </a:pPr>
            <a:r>
              <a:rPr lang="en-US" dirty="0"/>
              <a:t>   </a:t>
            </a:r>
          </a:p>
          <a:p>
            <a:pPr marL="342900" marR="0" lvl="0" indent="-228600" rtl="0">
              <a:lnSpc>
                <a:spcPct val="100000"/>
              </a:lnSpc>
              <a:spcBef>
                <a:spcPts val="0"/>
              </a:spcBef>
              <a:spcAft>
                <a:spcPts val="0"/>
              </a:spcAft>
              <a:buClr>
                <a:schemeClr val="dk1"/>
              </a:buClr>
              <a:buSzPct val="25000"/>
              <a:buFont typeface="Arial"/>
              <a:buNone/>
            </a:pPr>
            <a:r>
              <a:rPr lang="en-US" dirty="0"/>
              <a:t> </a:t>
            </a:r>
            <a:r>
              <a:rPr lang="en-US" u="sng" dirty="0"/>
              <a:t>Hypothesis</a:t>
            </a:r>
            <a:r>
              <a:rPr lang="en-US" dirty="0"/>
              <a:t>:  A</a:t>
            </a:r>
            <a:r>
              <a:rPr lang="en-US" sz="3200" b="0" i="0" u="none" strike="noStrike" cap="none" dirty="0">
                <a:solidFill>
                  <a:schemeClr val="dk1"/>
                </a:solidFill>
                <a:latin typeface="Calibri"/>
                <a:ea typeface="Calibri"/>
                <a:cs typeface="Calibri"/>
                <a:sym typeface="Calibri"/>
              </a:rPr>
              <a:t> person with eczema will have a </a:t>
            </a:r>
            <a:r>
              <a:rPr lang="en-US" dirty="0"/>
              <a:t>higher chance of getting MRSA infection.</a:t>
            </a:r>
          </a:p>
        </p:txBody>
      </p:sp>
    </p:spTree>
    <p:extLst>
      <p:ext uri="{BB962C8B-B14F-4D97-AF65-F5344CB8AC3E}">
        <p14:creationId xmlns:p14="http://schemas.microsoft.com/office/powerpoint/2010/main" val="52241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762000"/>
            <a:ext cx="8229600" cy="9144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Research Questions</a:t>
            </a:r>
          </a:p>
        </p:txBody>
      </p:sp>
      <p:sp>
        <p:nvSpPr>
          <p:cNvPr id="119" name="Shape 11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grpSp>
        <p:nvGrpSpPr>
          <p:cNvPr id="120" name="Shape 120"/>
          <p:cNvGrpSpPr/>
          <p:nvPr/>
        </p:nvGrpSpPr>
        <p:grpSpPr>
          <a:xfrm>
            <a:off x="641387" y="1752600"/>
            <a:ext cx="8123655" cy="3053586"/>
            <a:chOff x="206683" y="2059"/>
            <a:chExt cx="7577400" cy="1957932"/>
          </a:xfrm>
        </p:grpSpPr>
        <p:sp>
          <p:nvSpPr>
            <p:cNvPr id="121" name="Shape 121"/>
            <p:cNvSpPr/>
            <p:nvPr/>
          </p:nvSpPr>
          <p:spPr>
            <a:xfrm>
              <a:off x="206683" y="2059"/>
              <a:ext cx="7577400" cy="990600"/>
            </a:xfrm>
            <a:prstGeom prst="roundRect">
              <a:avLst>
                <a:gd name="adj" fmla="val 16667"/>
              </a:avLst>
            </a:prstGeom>
            <a:solidFill>
              <a:schemeClr val="bg2">
                <a:lumMod val="60000"/>
                <a:lumOff val="40000"/>
              </a:schemeClr>
            </a:solidFill>
            <a:ln>
              <a:noFill/>
            </a:ln>
          </p:spPr>
          <p:txBody>
            <a:bodyPr lIns="76200" tIns="38100" rIns="76200" bIns="38100" anchor="ctr" anchorCtr="0">
              <a:noAutofit/>
            </a:bodyPr>
            <a:lstStyle/>
            <a:p>
              <a:pPr>
                <a:lnSpc>
                  <a:spcPct val="90000"/>
                </a:lnSpc>
                <a:buClr>
                  <a:schemeClr val="dk1"/>
                </a:buClr>
                <a:buSzPct val="25000"/>
              </a:pPr>
              <a:endParaRPr sz="2000">
                <a:solidFill>
                  <a:schemeClr val="bg1">
                    <a:lumMod val="50000"/>
                  </a:schemeClr>
                </a:solidFill>
              </a:endParaRPr>
            </a:p>
          </p:txBody>
        </p:sp>
        <p:sp>
          <p:nvSpPr>
            <p:cNvPr id="122" name="Shape 122"/>
            <p:cNvSpPr txBox="1"/>
            <p:nvPr/>
          </p:nvSpPr>
          <p:spPr>
            <a:xfrm>
              <a:off x="255036" y="50410"/>
              <a:ext cx="7480500" cy="893700"/>
            </a:xfrm>
            <a:prstGeom prst="rect">
              <a:avLst/>
            </a:prstGeom>
            <a:solidFill>
              <a:schemeClr val="bg2">
                <a:lumMod val="60000"/>
                <a:lumOff val="40000"/>
              </a:schemeClr>
            </a:solidFill>
            <a:ln>
              <a:noFill/>
            </a:ln>
          </p:spPr>
          <p:txBody>
            <a:bodyPr lIns="76200" tIns="38100" rIns="76200" bIns="38100" anchor="ctr" anchorCtr="0">
              <a:noAutofit/>
            </a:bodyPr>
            <a:lstStyle>
              <a:defPPr marR="0" lvl="0" algn="l" rtl="0">
                <a:lnSpc>
                  <a:spcPct val="100000"/>
                </a:lnSpc>
                <a:spcBef>
                  <a:spcPts val="0"/>
                </a:spcBef>
                <a:spcAft>
                  <a:spcPts val="0"/>
                </a:spcAft>
              </a:defPPr>
              <a:lvl1pPr>
                <a:lnSpc>
                  <a:spcPct val="90000"/>
                </a:lnSpc>
                <a:buClr>
                  <a:schemeClr val="dk1"/>
                </a:buClr>
                <a:buSzPct val="25000"/>
                <a:defRPr sz="2000">
                  <a:solidFill>
                    <a:schemeClr val="bg1">
                      <a:lumMod val="50000"/>
                    </a:schemeClr>
                  </a:solidFill>
                </a:defRPr>
              </a:lvl1pPr>
            </a:lstStyle>
            <a:p>
              <a:r>
                <a:rPr lang="en-US" b="1" dirty="0">
                  <a:solidFill>
                    <a:schemeClr val="tx1"/>
                  </a:solidFill>
                </a:rPr>
                <a:t>How often does eczema diagnosis co-occur with </a:t>
              </a:r>
              <a:r>
                <a:rPr lang="en-US" b="1" dirty="0" smtClean="0">
                  <a:solidFill>
                    <a:schemeClr val="tx1"/>
                  </a:solidFill>
                </a:rPr>
                <a:t>MRSA, over the years 2009- 2014, among hospitalized patients in the state of Washington?</a:t>
              </a:r>
              <a:endParaRPr lang="en-US" b="1" dirty="0">
                <a:solidFill>
                  <a:schemeClr val="tx1"/>
                </a:solidFill>
              </a:endParaRPr>
            </a:p>
          </p:txBody>
        </p:sp>
        <p:sp>
          <p:nvSpPr>
            <p:cNvPr id="123" name="Shape 123"/>
            <p:cNvSpPr txBox="1"/>
            <p:nvPr/>
          </p:nvSpPr>
          <p:spPr>
            <a:xfrm>
              <a:off x="225411" y="1066291"/>
              <a:ext cx="7439700" cy="893700"/>
            </a:xfrm>
            <a:prstGeom prst="rect">
              <a:avLst/>
            </a:prstGeom>
            <a:solidFill>
              <a:schemeClr val="bg2">
                <a:lumMod val="60000"/>
                <a:lumOff val="40000"/>
              </a:schemeClr>
            </a:solidFill>
            <a:ln>
              <a:noFill/>
            </a:ln>
          </p:spPr>
          <p:txBody>
            <a:bodyPr lIns="76200" tIns="38100" rIns="76200" bIns="38100" anchor="ctr" anchorCtr="0">
              <a:noAutofit/>
            </a:bodyPr>
            <a:lstStyle>
              <a:defPPr marR="0" lvl="0" algn="l" rtl="0">
                <a:lnSpc>
                  <a:spcPct val="100000"/>
                </a:lnSpc>
                <a:spcBef>
                  <a:spcPts val="0"/>
                </a:spcBef>
                <a:spcAft>
                  <a:spcPts val="0"/>
                </a:spcAft>
              </a:defPPr>
              <a:lvl1pPr>
                <a:lnSpc>
                  <a:spcPct val="90000"/>
                </a:lnSpc>
                <a:buClr>
                  <a:schemeClr val="dk1"/>
                </a:buClr>
                <a:buSzPct val="25000"/>
                <a:defRPr sz="2000">
                  <a:solidFill>
                    <a:schemeClr val="bg1">
                      <a:lumMod val="50000"/>
                    </a:schemeClr>
                  </a:solidFill>
                </a:defRPr>
              </a:lvl1pPr>
            </a:lstStyle>
            <a:p>
              <a:endParaRPr/>
            </a:p>
          </p:txBody>
        </p:sp>
      </p:grpSp>
      <p:sp>
        <p:nvSpPr>
          <p:cNvPr id="13" name="Shape 121"/>
          <p:cNvSpPr/>
          <p:nvPr/>
        </p:nvSpPr>
        <p:spPr>
          <a:xfrm>
            <a:off x="609600" y="3352800"/>
            <a:ext cx="8123655" cy="1544937"/>
          </a:xfrm>
          <a:prstGeom prst="roundRect">
            <a:avLst>
              <a:gd name="adj" fmla="val 16667"/>
            </a:avLst>
          </a:prstGeom>
          <a:solidFill>
            <a:schemeClr val="bg2">
              <a:lumMod val="60000"/>
              <a:lumOff val="40000"/>
            </a:schemeClr>
          </a:solidFill>
          <a:ln>
            <a:noFill/>
          </a:ln>
        </p:spPr>
        <p:txBody>
          <a:bodyPr lIns="76200" tIns="38100" rIns="76200" bIns="38100" anchor="ctr" anchorCtr="0">
            <a:noAutofit/>
          </a:bodyPr>
          <a:lstStyle/>
          <a:p>
            <a:pPr>
              <a:lnSpc>
                <a:spcPct val="90000"/>
              </a:lnSpc>
              <a:buClr>
                <a:schemeClr val="dk1"/>
              </a:buClr>
              <a:buSzPct val="25000"/>
            </a:pPr>
            <a:r>
              <a:rPr lang="en-US" sz="2000" b="1" dirty="0">
                <a:solidFill>
                  <a:schemeClr val="tx1"/>
                </a:solidFill>
              </a:rPr>
              <a:t>Is MRSA diagnosed more often in patients with skin infections or patients who have undergone surgical </a:t>
            </a:r>
            <a:r>
              <a:rPr lang="en-US" sz="2000" b="1" dirty="0" smtClean="0">
                <a:solidFill>
                  <a:schemeClr val="tx1"/>
                </a:solidFill>
              </a:rPr>
              <a:t>procedures among hospitalized patients in the state of Washington?</a:t>
            </a:r>
            <a:endParaRPr lang="en-US" sz="2000" b="1" dirty="0">
              <a:solidFill>
                <a:schemeClr val="tx1"/>
              </a:solidFill>
            </a:endParaRPr>
          </a:p>
        </p:txBody>
      </p:sp>
      <p:sp>
        <p:nvSpPr>
          <p:cNvPr id="9" name="Shape 121"/>
          <p:cNvSpPr/>
          <p:nvPr/>
        </p:nvSpPr>
        <p:spPr>
          <a:xfrm>
            <a:off x="609600" y="4953000"/>
            <a:ext cx="8123655" cy="1544937"/>
          </a:xfrm>
          <a:prstGeom prst="roundRect">
            <a:avLst>
              <a:gd name="adj" fmla="val 16667"/>
            </a:avLst>
          </a:prstGeom>
          <a:solidFill>
            <a:schemeClr val="bg2">
              <a:lumMod val="60000"/>
              <a:lumOff val="40000"/>
            </a:schemeClr>
          </a:solidFill>
          <a:ln>
            <a:noFill/>
          </a:ln>
          <a:effectLst>
            <a:outerShdw blurRad="39999" dist="20000" dir="5400000" rotWithShape="0">
              <a:srgbClr val="000000">
                <a:alpha val="37254"/>
              </a:srgbClr>
            </a:outerShdw>
          </a:effectLst>
        </p:spPr>
        <p:txBody>
          <a:bodyPr lIns="91425" tIns="91425" rIns="91425" bIns="91425" anchor="ctr" anchorCtr="0">
            <a:noAutofit/>
          </a:bodyPr>
          <a:lstStyle/>
          <a:p>
            <a:pPr lvl="0">
              <a:lnSpc>
                <a:spcPct val="90000"/>
              </a:lnSpc>
              <a:buClr>
                <a:schemeClr val="dk1"/>
              </a:buClr>
              <a:buSzPct val="25000"/>
            </a:pPr>
            <a:r>
              <a:rPr lang="en-US" sz="2000" b="1" dirty="0"/>
              <a:t>Are incidents of Eczema and MRSA co-occurrence more frequent </a:t>
            </a:r>
            <a:r>
              <a:rPr lang="en-US" sz="2000" b="1" dirty="0" smtClean="0"/>
              <a:t>in hospitalized </a:t>
            </a:r>
            <a:r>
              <a:rPr lang="en-US" sz="2000" b="1" dirty="0"/>
              <a:t>children (0-3 yrs.) </a:t>
            </a:r>
            <a:r>
              <a:rPr lang="en-US" sz="2000" b="1" dirty="0" smtClean="0"/>
              <a:t>compared to hospitalized older patients </a:t>
            </a:r>
            <a:r>
              <a:rPr lang="en-US" sz="2000" b="1" dirty="0"/>
              <a:t>(above 60 years</a:t>
            </a:r>
            <a:r>
              <a:rPr lang="en-US" sz="2000" b="1" dirty="0" smtClean="0"/>
              <a:t>), in the state of Washington?</a:t>
            </a:r>
            <a:endParaRPr lang="en-US" sz="2000" b="1" dirty="0">
              <a:solidFill>
                <a:schemeClr val="dk1"/>
              </a:solidFill>
            </a:endParaRPr>
          </a:p>
        </p:txBody>
      </p:sp>
    </p:spTree>
    <p:extLst>
      <p:ext uri="{BB962C8B-B14F-4D97-AF65-F5344CB8AC3E}">
        <p14:creationId xmlns:p14="http://schemas.microsoft.com/office/powerpoint/2010/main" val="2597758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Data – Initial Analysis</a:t>
            </a:r>
          </a:p>
        </p:txBody>
      </p:sp>
      <p:sp>
        <p:nvSpPr>
          <p:cNvPr id="143" name="Shape 143"/>
          <p:cNvSpPr txBox="1">
            <a:spLocks noGrp="1"/>
          </p:cNvSpPr>
          <p:nvPr>
            <p:ph type="body" idx="1"/>
          </p:nvPr>
        </p:nvSpPr>
        <p:spPr>
          <a:xfrm>
            <a:off x="457200" y="1828799"/>
            <a:ext cx="8229600" cy="4712677"/>
          </a:xfrm>
          <a:prstGeom prst="rect">
            <a:avLst/>
          </a:prstGeom>
          <a:noFill/>
          <a:ln>
            <a:noFill/>
          </a:ln>
        </p:spPr>
        <p:txBody>
          <a:bodyPr lIns="91425" tIns="91425" rIns="91425" bIns="91425" anchor="t" anchorCtr="0">
            <a:noAutofit/>
          </a:bodyPr>
          <a:lstStyle/>
          <a:p>
            <a:pPr marL="342900" marR="0" lvl="0" indent="-228600" algn="just" rtl="0">
              <a:lnSpc>
                <a:spcPct val="100000"/>
              </a:lnSpc>
              <a:spcBef>
                <a:spcPts val="0"/>
              </a:spcBef>
              <a:spcAft>
                <a:spcPts val="0"/>
              </a:spcAft>
              <a:buClr>
                <a:schemeClr val="dk1"/>
              </a:buClr>
              <a:buSzPct val="100000"/>
              <a:buFont typeface="Arial"/>
              <a:buChar char="●"/>
            </a:pPr>
            <a:r>
              <a:rPr lang="en-US" sz="2400" b="0" i="0" u="none" strike="noStrike" cap="none" dirty="0" smtClean="0">
                <a:solidFill>
                  <a:schemeClr val="dk1"/>
                </a:solidFill>
                <a:latin typeface="Calibri"/>
                <a:ea typeface="Calibri"/>
                <a:cs typeface="Calibri"/>
                <a:sym typeface="Calibri"/>
              </a:rPr>
              <a:t>HCUP SID </a:t>
            </a:r>
            <a:r>
              <a:rPr lang="en-US" sz="2400" b="0" i="0" u="none" strike="noStrike" cap="none" dirty="0">
                <a:solidFill>
                  <a:schemeClr val="dk1"/>
                </a:solidFill>
                <a:latin typeface="Calibri"/>
                <a:ea typeface="Calibri"/>
                <a:cs typeface="Calibri"/>
                <a:sym typeface="Calibri"/>
              </a:rPr>
              <a:t>Data for the state of Washington for the years    </a:t>
            </a:r>
          </a:p>
          <a:p>
            <a:pPr marL="114300" marR="0" lvl="0" indent="0" algn="just" rtl="0">
              <a:lnSpc>
                <a:spcPct val="100000"/>
              </a:lnSpc>
              <a:spcBef>
                <a:spcPts val="0"/>
              </a:spcBef>
              <a:spcAft>
                <a:spcPts val="0"/>
              </a:spcAft>
              <a:buClr>
                <a:schemeClr val="dk1"/>
              </a:buClr>
              <a:buSzPct val="100000"/>
              <a:buNone/>
            </a:pPr>
            <a:r>
              <a:rPr lang="en-US" sz="2400" dirty="0"/>
              <a:t>   </a:t>
            </a:r>
            <a:r>
              <a:rPr lang="en-US" sz="2400" b="0" i="0" u="none" strike="noStrike" cap="none" dirty="0">
                <a:solidFill>
                  <a:schemeClr val="dk1"/>
                </a:solidFill>
                <a:latin typeface="Calibri"/>
                <a:ea typeface="Calibri"/>
                <a:cs typeface="Calibri"/>
                <a:sym typeface="Calibri"/>
              </a:rPr>
              <a:t>2009-2014</a:t>
            </a:r>
          </a:p>
          <a:p>
            <a:pPr marL="114300" marR="0" lvl="0" indent="0" algn="just" rtl="0">
              <a:lnSpc>
                <a:spcPct val="100000"/>
              </a:lnSpc>
              <a:spcBef>
                <a:spcPts val="0"/>
              </a:spcBef>
              <a:spcAft>
                <a:spcPts val="0"/>
              </a:spcAft>
              <a:buClr>
                <a:schemeClr val="dk1"/>
              </a:buClr>
              <a:buSzPct val="100000"/>
              <a:buNone/>
            </a:pPr>
            <a:endParaRPr lang="en-US" sz="2400" b="0" i="0" u="none" strike="noStrike" cap="none" dirty="0">
              <a:solidFill>
                <a:schemeClr val="dk1"/>
              </a:solidFill>
              <a:latin typeface="Calibri"/>
              <a:ea typeface="Calibri"/>
              <a:cs typeface="Calibri"/>
              <a:sym typeface="Calibri"/>
            </a:endParaRPr>
          </a:p>
          <a:p>
            <a:pPr marL="342900" marR="0" lvl="0" indent="-228600" algn="just" rtl="0">
              <a:lnSpc>
                <a:spcPct val="10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Only hospitalized patient records</a:t>
            </a:r>
          </a:p>
          <a:p>
            <a:pPr marL="114300" marR="0" lvl="0" indent="0" algn="just" rtl="0">
              <a:lnSpc>
                <a:spcPct val="100000"/>
              </a:lnSpc>
              <a:spcBef>
                <a:spcPts val="0"/>
              </a:spcBef>
              <a:spcAft>
                <a:spcPts val="0"/>
              </a:spcAft>
              <a:buClr>
                <a:schemeClr val="dk1"/>
              </a:buClr>
              <a:buSzPct val="100000"/>
              <a:buNone/>
            </a:pPr>
            <a:endParaRPr lang="en-US" sz="2400" b="0" i="0" u="none" strike="noStrike" cap="none" dirty="0">
              <a:solidFill>
                <a:schemeClr val="dk1"/>
              </a:solidFill>
              <a:latin typeface="Calibri"/>
              <a:ea typeface="Calibri"/>
              <a:cs typeface="Calibri"/>
              <a:sym typeface="Calibri"/>
            </a:endParaRPr>
          </a:p>
          <a:p>
            <a:pPr marL="342900" marR="0" lvl="0" indent="-228600" algn="just" rtl="0">
              <a:lnSpc>
                <a:spcPct val="10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The ICD-9 diagnosis codes used in the study</a:t>
            </a:r>
          </a:p>
          <a:p>
            <a:pPr marL="742950" marR="0" lvl="1" indent="-184150" algn="just" rtl="0">
              <a:lnSpc>
                <a:spcPct val="100000"/>
              </a:lnSpc>
              <a:spcBef>
                <a:spcPts val="0"/>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041.12 – MRSA</a:t>
            </a:r>
          </a:p>
          <a:p>
            <a:pPr marL="742950" marR="0" lvl="1" indent="-184150" algn="just" rtl="0">
              <a:lnSpc>
                <a:spcPct val="100000"/>
              </a:lnSpc>
              <a:spcBef>
                <a:spcPts val="0"/>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692.9 - Dermatitis (Eczema)</a:t>
            </a:r>
          </a:p>
          <a:p>
            <a:pPr marL="742950" marR="0" lvl="1" indent="-184150" algn="just" rtl="0">
              <a:lnSpc>
                <a:spcPct val="100000"/>
              </a:lnSpc>
              <a:spcBef>
                <a:spcPts val="0"/>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686.9 - Unspecified local infection of skin and subcutaneous tissue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762000"/>
            <a:ext cx="8229600" cy="914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Some Features of Our Data</a:t>
            </a:r>
          </a:p>
        </p:txBody>
      </p:sp>
      <p:sp>
        <p:nvSpPr>
          <p:cNvPr id="150" name="Shape 150"/>
          <p:cNvSpPr txBox="1">
            <a:spLocks noGrp="1"/>
          </p:cNvSpPr>
          <p:nvPr>
            <p:ph type="body" idx="1"/>
          </p:nvPr>
        </p:nvSpPr>
        <p:spPr>
          <a:xfrm>
            <a:off x="457200" y="1676400"/>
            <a:ext cx="8229600" cy="924838"/>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200" b="0" i="0" u="none" strike="noStrike" cap="none">
                <a:solidFill>
                  <a:schemeClr val="dk1"/>
                </a:solidFill>
                <a:latin typeface="Calibri"/>
                <a:ea typeface="Calibri"/>
                <a:cs typeface="Calibri"/>
                <a:sym typeface="Calibri"/>
              </a:rPr>
              <a:t>Total Number of Observations: 3,857,890 (Years 2009 to 2014)</a:t>
            </a:r>
          </a:p>
          <a:p>
            <a:pPr marL="342900" marR="0" lvl="0" indent="-342900" algn="l" rtl="0">
              <a:lnSpc>
                <a:spcPct val="100000"/>
              </a:lnSpc>
              <a:spcBef>
                <a:spcPts val="0"/>
              </a:spcBef>
              <a:spcAft>
                <a:spcPts val="0"/>
              </a:spcAft>
              <a:buClr>
                <a:schemeClr val="dk1"/>
              </a:buClr>
              <a:buSzPct val="100000"/>
              <a:buFont typeface="Arial"/>
              <a:buChar char="●"/>
            </a:pPr>
            <a:r>
              <a:rPr lang="en-US" sz="2200" b="0" i="0" u="none" strike="noStrike" cap="none">
                <a:solidFill>
                  <a:schemeClr val="dk1"/>
                </a:solidFill>
                <a:latin typeface="Calibri"/>
                <a:ea typeface="Calibri"/>
                <a:cs typeface="Calibri"/>
                <a:sym typeface="Calibri"/>
              </a:rPr>
              <a:t>For ‘Age’: Min – 0, Max – 120, Mean 46.75</a:t>
            </a:r>
          </a:p>
          <a:p>
            <a:pPr marL="342900" marR="0" lvl="0" indent="-342900" algn="l" rtl="0">
              <a:lnSpc>
                <a:spcPct val="100000"/>
              </a:lnSpc>
              <a:spcBef>
                <a:spcPts val="0"/>
              </a:spcBef>
              <a:spcAft>
                <a:spcPts val="0"/>
              </a:spcAft>
              <a:buClr>
                <a:schemeClr val="dk1"/>
              </a:buClr>
              <a:buSzPct val="25000"/>
              <a:buFont typeface="Arial"/>
              <a:buNone/>
            </a:pPr>
            <a:endParaRPr sz="2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ct val="25000"/>
              <a:buFont typeface="Arial"/>
              <a:buNone/>
            </a:pPr>
            <a:endParaRPr sz="2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ct val="25000"/>
              <a:buFont typeface="Arial"/>
              <a:buNone/>
            </a:pPr>
            <a:endParaRPr sz="2200" b="0" i="0" u="none" strike="noStrike" cap="none">
              <a:solidFill>
                <a:schemeClr val="dk1"/>
              </a:solidFill>
              <a:latin typeface="Calibri"/>
              <a:ea typeface="Calibri"/>
              <a:cs typeface="Calibri"/>
              <a:sym typeface="Calibri"/>
            </a:endParaRPr>
          </a:p>
        </p:txBody>
      </p:sp>
      <p:graphicFrame>
        <p:nvGraphicFramePr>
          <p:cNvPr id="151" name="Shape 151"/>
          <p:cNvGraphicFramePr/>
          <p:nvPr>
            <p:extLst>
              <p:ext uri="{D42A27DB-BD31-4B8C-83A1-F6EECF244321}">
                <p14:modId xmlns:p14="http://schemas.microsoft.com/office/powerpoint/2010/main" val="1494967461"/>
              </p:ext>
            </p:extLst>
          </p:nvPr>
        </p:nvGraphicFramePr>
        <p:xfrm>
          <a:off x="961291" y="2601238"/>
          <a:ext cx="7396125" cy="4060410"/>
        </p:xfrm>
        <a:graphic>
          <a:graphicData uri="http://schemas.openxmlformats.org/drawingml/2006/table">
            <a:tbl>
              <a:tblPr firstRow="1">
                <a:noFill/>
                <a:tableStyleId>{CAF3D70C-ACF8-47AA-B3C0-683BDA1050A9}</a:tableStyleId>
              </a:tblPr>
              <a:tblGrid>
                <a:gridCol w="5931875">
                  <a:extLst>
                    <a:ext uri="{9D8B030D-6E8A-4147-A177-3AD203B41FA5}">
                      <a16:colId xmlns="" xmlns:a16="http://schemas.microsoft.com/office/drawing/2014/main" val="20000"/>
                    </a:ext>
                  </a:extLst>
                </a:gridCol>
                <a:gridCol w="1464250">
                  <a:extLst>
                    <a:ext uri="{9D8B030D-6E8A-4147-A177-3AD203B41FA5}">
                      <a16:colId xmlns="" xmlns:a16="http://schemas.microsoft.com/office/drawing/2014/main" val="20001"/>
                    </a:ext>
                  </a:extLst>
                </a:gridCol>
              </a:tblGrid>
              <a:tr h="312050">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Core Features</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Frequency</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 xmlns:a16="http://schemas.microsoft.com/office/drawing/2014/main" val="10000"/>
                  </a:ext>
                </a:extLst>
              </a:tr>
              <a:tr h="49402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Total number of cases with eczema  (ICD9 Code - 6929) over 2009-201</a:t>
                      </a:r>
                      <a:r>
                        <a:rPr lang="en-US" sz="120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a:t>14,280</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 xmlns:a16="http://schemas.microsoft.com/office/drawing/2014/main" val="10001"/>
                  </a:ext>
                </a:extLst>
              </a:tr>
              <a:tr h="332350">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Total number of cases with MRSA (ICD9 Code - 04112) over 2009-201</a:t>
                      </a:r>
                      <a:r>
                        <a:rPr lang="en-US" sz="120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a:t>29,680</a:t>
                      </a:r>
                    </a:p>
                    <a:p>
                      <a:pPr marL="0" marR="0" lvl="0" indent="0" algn="l" rtl="0">
                        <a:lnSpc>
                          <a:spcPct val="100000"/>
                        </a:lnSpc>
                        <a:spcBef>
                          <a:spcPts val="0"/>
                        </a:spcBef>
                        <a:spcAft>
                          <a:spcPts val="0"/>
                        </a:spcAft>
                        <a:buClr>
                          <a:srgbClr val="000000"/>
                        </a:buClr>
                        <a:buSzPct val="25000"/>
                        <a:buFont typeface="Arial"/>
                        <a:buNone/>
                      </a:pPr>
                      <a:r>
                        <a:rPr lang="en-US" sz="1600" u="none" strike="noStrike" cap="none"/>
                        <a:t/>
                      </a:r>
                      <a:br>
                        <a:rPr lang="en-US" sz="1600" u="none" strike="noStrike" cap="none"/>
                      </a:br>
                      <a:endParaRPr lang="en-US" sz="1600" u="none" strike="noStrike" cap="none"/>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 xmlns:a16="http://schemas.microsoft.com/office/drawing/2014/main" val="10002"/>
                  </a:ext>
                </a:extLst>
              </a:tr>
              <a:tr h="49402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Total number of cases with MRSA and eczema co-occurring over 2009-201</a:t>
                      </a:r>
                      <a:r>
                        <a:rPr lang="en-US" sz="120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dirty="0"/>
                        <a:t>340</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 xmlns:a16="http://schemas.microsoft.com/office/drawing/2014/main" val="10003"/>
                  </a:ext>
                </a:extLst>
              </a:tr>
              <a:tr h="49402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Total number of cases with local skin infection (ICD9 Code - 6869) over 2009-201</a:t>
                      </a:r>
                      <a:r>
                        <a:rPr lang="en-US" sz="120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dirty="0"/>
                        <a:t>2007</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 xmlns:a16="http://schemas.microsoft.com/office/drawing/2014/main" val="10004"/>
                  </a:ext>
                </a:extLst>
              </a:tr>
              <a:tr h="48957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Total Number of cases with surgery (ORPROC -1) over 2009-201</a:t>
                      </a:r>
                      <a:r>
                        <a:rPr lang="en-US" sz="120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a:t>1,144,949</a:t>
                      </a:r>
                      <a:r>
                        <a:rPr lang="en-US" sz="1200" u="none" strike="noStrike" cap="none"/>
                        <a:t> </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 xmlns:a16="http://schemas.microsoft.com/office/drawing/2014/main" val="10005"/>
                  </a:ext>
                </a:extLst>
              </a:tr>
              <a:tr h="48957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dirty="0"/>
                        <a:t>Number of patients in the age group 0-3 </a:t>
                      </a:r>
                      <a:r>
                        <a:rPr lang="en-US" sz="1200" u="none" strike="noStrike" cap="none" dirty="0" err="1"/>
                        <a:t>yrs</a:t>
                      </a:r>
                      <a:r>
                        <a:rPr lang="en-US" sz="1200" u="none" strike="noStrike" cap="none" dirty="0"/>
                        <a:t> over 2009-201</a:t>
                      </a:r>
                      <a:r>
                        <a:rPr lang="en-US" sz="1200" dirty="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a:t>567,415</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 xmlns:a16="http://schemas.microsoft.com/office/drawing/2014/main" val="10006"/>
                  </a:ext>
                </a:extLst>
              </a:tr>
              <a:tr h="48957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dirty="0"/>
                        <a:t>Number of patients aged 60 and above over between 2009-201</a:t>
                      </a:r>
                      <a:r>
                        <a:rPr lang="en-US" sz="1200" dirty="0"/>
                        <a:t>4</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dirty="0"/>
                        <a:t>1,529,539</a:t>
                      </a:r>
                    </a:p>
                  </a:txBody>
                  <a:tcPr marL="63500" marR="63500" marT="63500" marB="635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152" name="Shape 152"/>
          <p:cNvSpPr/>
          <p:nvPr/>
        </p:nvSpPr>
        <p:spPr>
          <a:xfrm>
            <a:off x="823586" y="2296497"/>
            <a:ext cx="10391786" cy="923328"/>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Arial"/>
              <a:ea typeface="Arial"/>
              <a:cs typeface="Arial"/>
              <a:sym typeface="Arial"/>
            </a:endParaRPr>
          </a:p>
        </p:txBody>
      </p:sp>
      <p:sp>
        <p:nvSpPr>
          <p:cNvPr id="2" name="Rectangle 1"/>
          <p:cNvSpPr/>
          <p:nvPr/>
        </p:nvSpPr>
        <p:spPr>
          <a:xfrm>
            <a:off x="990600" y="2895600"/>
            <a:ext cx="7086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0600" y="3429000"/>
            <a:ext cx="7086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90600" y="4267200"/>
            <a:ext cx="7086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theme/theme1.xml><?xml version="1.0" encoding="utf-8"?>
<a:theme xmlns:a="http://schemas.openxmlformats.org/drawingml/2006/main"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1122</Words>
  <Application>Microsoft Office PowerPoint</Application>
  <PresentationFormat>On-screen Show (4:3)</PresentationFormat>
  <Paragraphs>226</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Custom Theme</vt:lpstr>
      <vt:lpstr>Exploring the prevalence of Eczema and MRSA in hospitalized patients in the State of Washington over the last 6 years. </vt:lpstr>
      <vt:lpstr>A real-life story…</vt:lpstr>
      <vt:lpstr>Staphylococcus aureus</vt:lpstr>
      <vt:lpstr>MRSA</vt:lpstr>
      <vt:lpstr>Eczema (Atopic Dermatitis)</vt:lpstr>
      <vt:lpstr>Hypothesis</vt:lpstr>
      <vt:lpstr>Research Questions</vt:lpstr>
      <vt:lpstr>Data – Initial Analysis</vt:lpstr>
      <vt:lpstr>Some Features of Our Data</vt:lpstr>
      <vt:lpstr>Sampling  </vt:lpstr>
      <vt:lpstr>Research Questions</vt:lpstr>
      <vt:lpstr>MRSA and Eczema Distribution</vt:lpstr>
      <vt:lpstr>Does having eczema increase a person’s chance of getting MRSA infection?</vt:lpstr>
      <vt:lpstr>Research Questions</vt:lpstr>
      <vt:lpstr>  Does having skin infection increase the chances of getting MRSA infection?    </vt:lpstr>
      <vt:lpstr>  Does having surgery increase the chances of getting MRSA infection?  </vt:lpstr>
      <vt:lpstr>Research Questions</vt:lpstr>
      <vt:lpstr>MRSA Occurrence over the ages?</vt:lpstr>
      <vt:lpstr>PowerPoint Presentation</vt:lpstr>
      <vt:lpstr>Can the peaks be explained due to  surgery?</vt:lpstr>
      <vt:lpstr>Clogit with multiple predictors</vt:lpstr>
      <vt:lpstr>Time Series Analysis</vt:lpstr>
      <vt:lpstr>Time Series Analysis</vt:lpstr>
      <vt:lpstr>Time Series Analysis</vt:lpstr>
      <vt:lpstr>What is the top primary diagnosis commonly associated with MRSA and Eczema?</vt:lpstr>
      <vt:lpstr>What is the most common admission type associated with MRSA and Eczema Hospitalizations ?</vt:lpstr>
      <vt:lpstr>Discussion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prevalence of Eczema and MRSA in hospitalized patients in the State of Washington over the last 6 years. </dc:title>
  <cp:lastModifiedBy>felcy</cp:lastModifiedBy>
  <cp:revision>92</cp:revision>
  <dcterms:modified xsi:type="dcterms:W3CDTF">2017-03-10T03:42:15Z</dcterms:modified>
</cp:coreProperties>
</file>