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67" r:id="rId2"/>
    <p:sldId id="268" r:id="rId3"/>
    <p:sldId id="269" r:id="rId4"/>
    <p:sldId id="270" r:id="rId5"/>
    <p:sldId id="271" r:id="rId6"/>
    <p:sldId id="274" r:id="rId7"/>
    <p:sldId id="275" r:id="rId8"/>
    <p:sldId id="276" r:id="rId9"/>
    <p:sldId id="277" r:id="rId10"/>
    <p:sldId id="278" r:id="rId11"/>
    <p:sldId id="279" r:id="rId12"/>
    <p:sldId id="280" r:id="rId13"/>
    <p:sldId id="281" r:id="rId14"/>
    <p:sldId id="282" r:id="rId15"/>
  </p:sldIdLst>
  <p:sldSz cx="9144000" cy="5143500" type="screen16x9"/>
  <p:notesSz cx="6858000" cy="9144000"/>
  <p:embeddedFontLst>
    <p:embeddedFont>
      <p:font typeface="Lobster" panose="020B0604020202020204" charset="0"/>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D9808-04B3-4ED6-12BC-6E511610A25E}" v="11" dt="2021-05-17T13:28:40.265"/>
    <p1510:client id="{831BBA19-AEB5-21A7-8108-864C0F9DDA58}" v="12" dt="2021-05-23T11:24:47.200"/>
    <p1510:client id="{DF845120-C6BB-A825-EEFD-74CF8F999096}" v="1" dt="2021-05-17T13:45:54.682"/>
    <p1510:client id="{E04B1F20-12E2-FF61-979F-B8797A9CB220}" v="1" dt="2021-05-23T15:35:39.529"/>
    <p1510:client id="{E9AE1336-8FBC-971A-FBC8-7B157E59460B}" v="459" dt="2021-05-18T12:31:00.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li Gupta" userId="S::vaishali.gupta@jktech.com::0faca4e3-b2be-4eed-8d08-999d5432a6be" providerId="AD" clId="Web-{DF845120-C6BB-A825-EEFD-74CF8F999096}"/>
    <pc:docChg chg="modSld">
      <pc:chgData name="Vaishali Gupta" userId="S::vaishali.gupta@jktech.com::0faca4e3-b2be-4eed-8d08-999d5432a6be" providerId="AD" clId="Web-{DF845120-C6BB-A825-EEFD-74CF8F999096}" dt="2021-05-17T13:45:54.682" v="0" actId="14100"/>
      <pc:docMkLst>
        <pc:docMk/>
      </pc:docMkLst>
      <pc:sldChg chg="modSp">
        <pc:chgData name="Vaishali Gupta" userId="S::vaishali.gupta@jktech.com::0faca4e3-b2be-4eed-8d08-999d5432a6be" providerId="AD" clId="Web-{DF845120-C6BB-A825-EEFD-74CF8F999096}" dt="2021-05-17T13:45:54.682" v="0" actId="14100"/>
        <pc:sldMkLst>
          <pc:docMk/>
          <pc:sldMk cId="0" sldId="268"/>
        </pc:sldMkLst>
        <pc:spChg chg="mod">
          <ac:chgData name="Vaishali Gupta" userId="S::vaishali.gupta@jktech.com::0faca4e3-b2be-4eed-8d08-999d5432a6be" providerId="AD" clId="Web-{DF845120-C6BB-A825-EEFD-74CF8F999096}" dt="2021-05-17T13:45:54.682" v="0" actId="14100"/>
          <ac:spMkLst>
            <pc:docMk/>
            <pc:sldMk cId="0" sldId="268"/>
            <ac:spMk id="138" creationId="{00000000-0000-0000-0000-000000000000}"/>
          </ac:spMkLst>
        </pc:spChg>
      </pc:sldChg>
    </pc:docChg>
  </pc:docChgLst>
  <pc:docChgLst>
    <pc:chgData name="Vaishali Gupta" userId="S::vaishali.gupta@jktech.com::0faca4e3-b2be-4eed-8d08-999d5432a6be" providerId="AD" clId="Web-{831BBA19-AEB5-21A7-8108-864C0F9DDA58}"/>
    <pc:docChg chg="modSld">
      <pc:chgData name="Vaishali Gupta" userId="S::vaishali.gupta@jktech.com::0faca4e3-b2be-4eed-8d08-999d5432a6be" providerId="AD" clId="Web-{831BBA19-AEB5-21A7-8108-864C0F9DDA58}" dt="2021-05-23T11:24:47.200" v="6" actId="14100"/>
      <pc:docMkLst>
        <pc:docMk/>
      </pc:docMkLst>
      <pc:sldChg chg="addSp delSp modSp">
        <pc:chgData name="Vaishali Gupta" userId="S::vaishali.gupta@jktech.com::0faca4e3-b2be-4eed-8d08-999d5432a6be" providerId="AD" clId="Web-{831BBA19-AEB5-21A7-8108-864C0F9DDA58}" dt="2021-05-23T11:20:00.616" v="5"/>
        <pc:sldMkLst>
          <pc:docMk/>
          <pc:sldMk cId="0" sldId="270"/>
        </pc:sldMkLst>
        <pc:spChg chg="add del mod">
          <ac:chgData name="Vaishali Gupta" userId="S::vaishali.gupta@jktech.com::0faca4e3-b2be-4eed-8d08-999d5432a6be" providerId="AD" clId="Web-{831BBA19-AEB5-21A7-8108-864C0F9DDA58}" dt="2021-05-23T11:20:00.616" v="5"/>
          <ac:spMkLst>
            <pc:docMk/>
            <pc:sldMk cId="0" sldId="270"/>
            <ac:spMk id="2" creationId="{76A7565E-34E9-43D1-8FFE-72115813AFE1}"/>
          </ac:spMkLst>
        </pc:spChg>
      </pc:sldChg>
      <pc:sldChg chg="modSp">
        <pc:chgData name="Vaishali Gupta" userId="S::vaishali.gupta@jktech.com::0faca4e3-b2be-4eed-8d08-999d5432a6be" providerId="AD" clId="Web-{831BBA19-AEB5-21A7-8108-864C0F9DDA58}" dt="2021-05-23T11:24:47.200" v="6" actId="14100"/>
        <pc:sldMkLst>
          <pc:docMk/>
          <pc:sldMk cId="0" sldId="274"/>
        </pc:sldMkLst>
        <pc:spChg chg="mod">
          <ac:chgData name="Vaishali Gupta" userId="S::vaishali.gupta@jktech.com::0faca4e3-b2be-4eed-8d08-999d5432a6be" providerId="AD" clId="Web-{831BBA19-AEB5-21A7-8108-864C0F9DDA58}" dt="2021-05-23T11:24:47.200" v="6" actId="14100"/>
          <ac:spMkLst>
            <pc:docMk/>
            <pc:sldMk cId="0" sldId="274"/>
            <ac:spMk id="173" creationId="{00000000-0000-0000-0000-000000000000}"/>
          </ac:spMkLst>
        </pc:spChg>
      </pc:sldChg>
    </pc:docChg>
  </pc:docChgLst>
  <pc:docChgLst>
    <pc:chgData name="Vaishali Gupta" userId="S::vaishali.gupta@jktech.com::0faca4e3-b2be-4eed-8d08-999d5432a6be" providerId="AD" clId="Web-{1BFD9808-04B3-4ED6-12BC-6E511610A25E}"/>
    <pc:docChg chg="delSld">
      <pc:chgData name="Vaishali Gupta" userId="S::vaishali.gupta@jktech.com::0faca4e3-b2be-4eed-8d08-999d5432a6be" providerId="AD" clId="Web-{1BFD9808-04B3-4ED6-12BC-6E511610A25E}" dt="2021-05-17T13:28:40.265" v="10"/>
      <pc:docMkLst>
        <pc:docMk/>
      </pc:docMkLst>
      <pc:sldChg chg="del">
        <pc:chgData name="Vaishali Gupta" userId="S::vaishali.gupta@jktech.com::0faca4e3-b2be-4eed-8d08-999d5432a6be" providerId="AD" clId="Web-{1BFD9808-04B3-4ED6-12BC-6E511610A25E}" dt="2021-05-17T13:27:51.639" v="0"/>
        <pc:sldMkLst>
          <pc:docMk/>
          <pc:sldMk cId="0" sldId="256"/>
        </pc:sldMkLst>
      </pc:sldChg>
      <pc:sldChg chg="del">
        <pc:chgData name="Vaishali Gupta" userId="S::vaishali.gupta@jktech.com::0faca4e3-b2be-4eed-8d08-999d5432a6be" providerId="AD" clId="Web-{1BFD9808-04B3-4ED6-12BC-6E511610A25E}" dt="2021-05-17T13:27:56.576" v="1"/>
        <pc:sldMkLst>
          <pc:docMk/>
          <pc:sldMk cId="0" sldId="257"/>
        </pc:sldMkLst>
      </pc:sldChg>
      <pc:sldChg chg="del">
        <pc:chgData name="Vaishali Gupta" userId="S::vaishali.gupta@jktech.com::0faca4e3-b2be-4eed-8d08-999d5432a6be" providerId="AD" clId="Web-{1BFD9808-04B3-4ED6-12BC-6E511610A25E}" dt="2021-05-17T13:28:00.920" v="2"/>
        <pc:sldMkLst>
          <pc:docMk/>
          <pc:sldMk cId="0" sldId="258"/>
        </pc:sldMkLst>
      </pc:sldChg>
      <pc:sldChg chg="del">
        <pc:chgData name="Vaishali Gupta" userId="S::vaishali.gupta@jktech.com::0faca4e3-b2be-4eed-8d08-999d5432a6be" providerId="AD" clId="Web-{1BFD9808-04B3-4ED6-12BC-6E511610A25E}" dt="2021-05-17T13:28:07.311" v="3"/>
        <pc:sldMkLst>
          <pc:docMk/>
          <pc:sldMk cId="0" sldId="259"/>
        </pc:sldMkLst>
      </pc:sldChg>
      <pc:sldChg chg="del">
        <pc:chgData name="Vaishali Gupta" userId="S::vaishali.gupta@jktech.com::0faca4e3-b2be-4eed-8d08-999d5432a6be" providerId="AD" clId="Web-{1BFD9808-04B3-4ED6-12BC-6E511610A25E}" dt="2021-05-17T13:28:09.827" v="4"/>
        <pc:sldMkLst>
          <pc:docMk/>
          <pc:sldMk cId="0" sldId="260"/>
        </pc:sldMkLst>
      </pc:sldChg>
      <pc:sldChg chg="del">
        <pc:chgData name="Vaishali Gupta" userId="S::vaishali.gupta@jktech.com::0faca4e3-b2be-4eed-8d08-999d5432a6be" providerId="AD" clId="Web-{1BFD9808-04B3-4ED6-12BC-6E511610A25E}" dt="2021-05-17T13:28:14.045" v="5"/>
        <pc:sldMkLst>
          <pc:docMk/>
          <pc:sldMk cId="0" sldId="261"/>
        </pc:sldMkLst>
      </pc:sldChg>
      <pc:sldChg chg="del">
        <pc:chgData name="Vaishali Gupta" userId="S::vaishali.gupta@jktech.com::0faca4e3-b2be-4eed-8d08-999d5432a6be" providerId="AD" clId="Web-{1BFD9808-04B3-4ED6-12BC-6E511610A25E}" dt="2021-05-17T13:28:18.296" v="6"/>
        <pc:sldMkLst>
          <pc:docMk/>
          <pc:sldMk cId="0" sldId="262"/>
        </pc:sldMkLst>
      </pc:sldChg>
      <pc:sldChg chg="del">
        <pc:chgData name="Vaishali Gupta" userId="S::vaishali.gupta@jktech.com::0faca4e3-b2be-4eed-8d08-999d5432a6be" providerId="AD" clId="Web-{1BFD9808-04B3-4ED6-12BC-6E511610A25E}" dt="2021-05-17T13:28:24.171" v="7"/>
        <pc:sldMkLst>
          <pc:docMk/>
          <pc:sldMk cId="0" sldId="263"/>
        </pc:sldMkLst>
      </pc:sldChg>
      <pc:sldChg chg="del">
        <pc:chgData name="Vaishali Gupta" userId="S::vaishali.gupta@jktech.com::0faca4e3-b2be-4eed-8d08-999d5432a6be" providerId="AD" clId="Web-{1BFD9808-04B3-4ED6-12BC-6E511610A25E}" dt="2021-05-17T13:28:27.671" v="8"/>
        <pc:sldMkLst>
          <pc:docMk/>
          <pc:sldMk cId="0" sldId="264"/>
        </pc:sldMkLst>
      </pc:sldChg>
      <pc:sldChg chg="del">
        <pc:chgData name="Vaishali Gupta" userId="S::vaishali.gupta@jktech.com::0faca4e3-b2be-4eed-8d08-999d5432a6be" providerId="AD" clId="Web-{1BFD9808-04B3-4ED6-12BC-6E511610A25E}" dt="2021-05-17T13:28:31.749" v="9"/>
        <pc:sldMkLst>
          <pc:docMk/>
          <pc:sldMk cId="0" sldId="265"/>
        </pc:sldMkLst>
      </pc:sldChg>
      <pc:sldChg chg="del">
        <pc:chgData name="Vaishali Gupta" userId="S::vaishali.gupta@jktech.com::0faca4e3-b2be-4eed-8d08-999d5432a6be" providerId="AD" clId="Web-{1BFD9808-04B3-4ED6-12BC-6E511610A25E}" dt="2021-05-17T13:28:40.265" v="10"/>
        <pc:sldMkLst>
          <pc:docMk/>
          <pc:sldMk cId="0" sldId="266"/>
        </pc:sldMkLst>
      </pc:sldChg>
    </pc:docChg>
  </pc:docChgLst>
  <pc:docChgLst>
    <pc:chgData name="Vaishali Gupta" userId="S::vaishali.gupta@jktech.com::0faca4e3-b2be-4eed-8d08-999d5432a6be" providerId="AD" clId="Web-{E9AE1336-8FBC-971A-FBC8-7B157E59460B}"/>
    <pc:docChg chg="delSld modSld">
      <pc:chgData name="Vaishali Gupta" userId="S::vaishali.gupta@jktech.com::0faca4e3-b2be-4eed-8d08-999d5432a6be" providerId="AD" clId="Web-{E9AE1336-8FBC-971A-FBC8-7B157E59460B}" dt="2021-05-18T12:30:56.298" v="232" actId="20577"/>
      <pc:docMkLst>
        <pc:docMk/>
      </pc:docMkLst>
      <pc:sldChg chg="del">
        <pc:chgData name="Vaishali Gupta" userId="S::vaishali.gupta@jktech.com::0faca4e3-b2be-4eed-8d08-999d5432a6be" providerId="AD" clId="Web-{E9AE1336-8FBC-971A-FBC8-7B157E59460B}" dt="2021-05-18T11:53:43.736" v="0"/>
        <pc:sldMkLst>
          <pc:docMk/>
          <pc:sldMk cId="0" sldId="272"/>
        </pc:sldMkLst>
      </pc:sldChg>
      <pc:sldChg chg="del">
        <pc:chgData name="Vaishali Gupta" userId="S::vaishali.gupta@jktech.com::0faca4e3-b2be-4eed-8d08-999d5432a6be" providerId="AD" clId="Web-{E9AE1336-8FBC-971A-FBC8-7B157E59460B}" dt="2021-05-18T11:53:48.580" v="1"/>
        <pc:sldMkLst>
          <pc:docMk/>
          <pc:sldMk cId="0" sldId="273"/>
        </pc:sldMkLst>
      </pc:sldChg>
      <pc:sldChg chg="modSp">
        <pc:chgData name="Vaishali Gupta" userId="S::vaishali.gupta@jktech.com::0faca4e3-b2be-4eed-8d08-999d5432a6be" providerId="AD" clId="Web-{E9AE1336-8FBC-971A-FBC8-7B157E59460B}" dt="2021-05-18T12:24:34.820" v="225" actId="20577"/>
        <pc:sldMkLst>
          <pc:docMk/>
          <pc:sldMk cId="0" sldId="274"/>
        </pc:sldMkLst>
        <pc:spChg chg="mod">
          <ac:chgData name="Vaishali Gupta" userId="S::vaishali.gupta@jktech.com::0faca4e3-b2be-4eed-8d08-999d5432a6be" providerId="AD" clId="Web-{E9AE1336-8FBC-971A-FBC8-7B157E59460B}" dt="2021-05-18T12:24:34.820" v="225" actId="20577"/>
          <ac:spMkLst>
            <pc:docMk/>
            <pc:sldMk cId="0" sldId="274"/>
            <ac:spMk id="174" creationId="{00000000-0000-0000-0000-000000000000}"/>
          </ac:spMkLst>
        </pc:spChg>
      </pc:sldChg>
      <pc:sldChg chg="modSp">
        <pc:chgData name="Vaishali Gupta" userId="S::vaishali.gupta@jktech.com::0faca4e3-b2be-4eed-8d08-999d5432a6be" providerId="AD" clId="Web-{E9AE1336-8FBC-971A-FBC8-7B157E59460B}" dt="2021-05-18T12:30:56.298" v="232" actId="20577"/>
        <pc:sldMkLst>
          <pc:docMk/>
          <pc:sldMk cId="0" sldId="282"/>
        </pc:sldMkLst>
        <pc:spChg chg="mod">
          <ac:chgData name="Vaishali Gupta" userId="S::vaishali.gupta@jktech.com::0faca4e3-b2be-4eed-8d08-999d5432a6be" providerId="AD" clId="Web-{E9AE1336-8FBC-971A-FBC8-7B157E59460B}" dt="2021-05-18T12:30:56.298" v="232" actId="20577"/>
          <ac:spMkLst>
            <pc:docMk/>
            <pc:sldMk cId="0" sldId="282"/>
            <ac:spMk id="220" creationId="{00000000-0000-0000-0000-000000000000}"/>
          </ac:spMkLst>
        </pc:spChg>
      </pc:sldChg>
    </pc:docChg>
  </pc:docChgLst>
  <pc:docChgLst>
    <pc:chgData name="Vaishali Gupta" userId="S::vaishali.gupta@jktech.com::0faca4e3-b2be-4eed-8d08-999d5432a6be" providerId="AD" clId="Web-{E04B1F20-12E2-FF61-979F-B8797A9CB220}"/>
    <pc:docChg chg="modSld">
      <pc:chgData name="Vaishali Gupta" userId="S::vaishali.gupta@jktech.com::0faca4e3-b2be-4eed-8d08-999d5432a6be" providerId="AD" clId="Web-{E04B1F20-12E2-FF61-979F-B8797A9CB220}" dt="2021-05-23T15:35:39.529" v="0" actId="14100"/>
      <pc:docMkLst>
        <pc:docMk/>
      </pc:docMkLst>
      <pc:sldChg chg="modSp">
        <pc:chgData name="Vaishali Gupta" userId="S::vaishali.gupta@jktech.com::0faca4e3-b2be-4eed-8d08-999d5432a6be" providerId="AD" clId="Web-{E04B1F20-12E2-FF61-979F-B8797A9CB220}" dt="2021-05-23T15:35:39.529" v="0" actId="14100"/>
        <pc:sldMkLst>
          <pc:docMk/>
          <pc:sldMk cId="0" sldId="268"/>
        </pc:sldMkLst>
        <pc:spChg chg="mod">
          <ac:chgData name="Vaishali Gupta" userId="S::vaishali.gupta@jktech.com::0faca4e3-b2be-4eed-8d08-999d5432a6be" providerId="AD" clId="Web-{E04B1F20-12E2-FF61-979F-B8797A9CB220}" dt="2021-05-23T15:35:39.529" v="0" actId="14100"/>
          <ac:spMkLst>
            <pc:docMk/>
            <pc:sldMk cId="0" sldId="268"/>
            <ac:spMk id="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e3f2abb99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e3f2abb99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ef5e441c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ef5e441c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ef5e441c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ef5e441c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ef5e441c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ef5e441c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ef5e441c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ef5e441c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fabf7a8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fabf7a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e3f2abb99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e3f2abb99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e3f2abb99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e3f2abb99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e3f2abb99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e3f2abb99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e3f2abb99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e3f2abb9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e3f2abb99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e3f2abb9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ef5e441c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ef5e441c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ef5e441c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ef5e441c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ef5e441c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ef5e441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Transactions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Transactions and Program Variables</a:t>
            </a:r>
            <a:endParaRPr sz="2500"/>
          </a:p>
        </p:txBody>
      </p:sp>
      <p:sp>
        <p:nvSpPr>
          <p:cNvPr id="197" name="Google Shape;197;p35"/>
          <p:cNvSpPr txBox="1">
            <a:spLocks noGrp="1"/>
          </p:cNvSpPr>
          <p:nvPr>
            <p:ph type="body" idx="4294967295"/>
          </p:nvPr>
        </p:nvSpPr>
        <p:spPr>
          <a:xfrm>
            <a:off x="125800" y="782700"/>
            <a:ext cx="8861400" cy="4290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Any changes made to variables in a transaction or subtransaction block are undone whenever a transaction or subtransaction is backed out.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The variables are restored to the values they had at the beginning of the transaction or subtransaction that is undone.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Variables specifically defined as NO–UNDO are not undone in this case.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However, changes to variables made outside a transaction are never undone since only transaction and subtransaction blocks can be undone.</a:t>
            </a:r>
            <a:endParaRPr sz="2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Transaction Mechanics</a:t>
            </a:r>
            <a:endParaRPr sz="2500"/>
          </a:p>
        </p:txBody>
      </p:sp>
      <p:sp>
        <p:nvSpPr>
          <p:cNvPr id="203" name="Google Shape;203;p36"/>
          <p:cNvSpPr txBox="1">
            <a:spLocks noGrp="1"/>
          </p:cNvSpPr>
          <p:nvPr>
            <p:ph type="body" idx="4294967295"/>
          </p:nvPr>
        </p:nvSpPr>
        <p:spPr>
          <a:xfrm>
            <a:off x="167725" y="698850"/>
            <a:ext cx="8925900" cy="4332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During a transaction, information on all database activity occurring during that transaction is written to a before-image (BI) file.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Progress maintains one BI file for each database.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The information written to the before-image file is carefully coordinated with the timing of the data written to the actual database table. That way, if an error occurs during the transaction, Progress uses this before-image file to restore the database to the condition it was in before the transaction started.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Information written to the before image file is not buffered. It is written to disk immediately</a:t>
            </a:r>
            <a:endParaRPr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Subtransaction Mechanics</a:t>
            </a:r>
            <a:endParaRPr sz="2500"/>
          </a:p>
        </p:txBody>
      </p:sp>
      <p:sp>
        <p:nvSpPr>
          <p:cNvPr id="209" name="Google Shape;209;p37"/>
          <p:cNvSpPr txBox="1">
            <a:spLocks noGrp="1"/>
          </p:cNvSpPr>
          <p:nvPr>
            <p:ph type="body" idx="4294967295"/>
          </p:nvPr>
        </p:nvSpPr>
        <p:spPr>
          <a:xfrm>
            <a:off x="237600" y="740775"/>
            <a:ext cx="8687400" cy="4305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All database activity occurring during that subtransaction is written to a local-before-image (LBI) file.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Progress maintains one LBI file for each user.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If an error occurs during the subtransaction, Progress uses this local-before-image file to restore the database to the condition it was in before the subtransaction started.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Progress uses the local-before-image file to back out variables and to back out subtransactions in all cases when an entire transaction is not being backed out.</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 The local-before-image file is written using normal, buffered I/O.</a:t>
            </a:r>
            <a:endParaRPr sz="2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Efficient Transaction processing</a:t>
            </a:r>
            <a:endParaRPr sz="2500"/>
          </a:p>
        </p:txBody>
      </p:sp>
      <p:sp>
        <p:nvSpPr>
          <p:cNvPr id="215" name="Google Shape;215;p38"/>
          <p:cNvSpPr txBox="1">
            <a:spLocks noGrp="1"/>
          </p:cNvSpPr>
          <p:nvPr>
            <p:ph type="body" idx="4294967295"/>
          </p:nvPr>
        </p:nvSpPr>
        <p:spPr>
          <a:xfrm>
            <a:off x="223625" y="698850"/>
            <a:ext cx="8701200" cy="4322700"/>
          </a:xfrm>
          <a:prstGeom prst="rect">
            <a:avLst/>
          </a:prstGeom>
        </p:spPr>
        <p:txBody>
          <a:bodyPr spcFirstLastPara="1" wrap="square" lIns="91425" tIns="91425" rIns="91425" bIns="91425" anchor="t" anchorCtr="0">
            <a:normAutofit lnSpcReduction="20000"/>
          </a:bodyPr>
          <a:lstStyle/>
          <a:p>
            <a:pPr marL="457200" lvl="0" indent="-368300" algn="l" rtl="0">
              <a:spcBef>
                <a:spcPts val="0"/>
              </a:spcBef>
              <a:spcAft>
                <a:spcPts val="0"/>
              </a:spcAft>
              <a:buClr>
                <a:srgbClr val="000000"/>
              </a:buClr>
              <a:buSzPts val="2200"/>
              <a:buChar char="●"/>
            </a:pPr>
            <a:r>
              <a:rPr lang="en" sz="2200">
                <a:solidFill>
                  <a:srgbClr val="000000"/>
                </a:solidFill>
              </a:rPr>
              <a:t>If we are doing extensive calculations with variables then  use the NO–UNDO option when defining the variables.</a:t>
            </a:r>
            <a:endParaRPr sz="2200">
              <a:solidFill>
                <a:srgbClr val="000000"/>
              </a:solidFill>
            </a:endParaRPr>
          </a:p>
          <a:p>
            <a:pPr marL="457200" lvl="0" indent="0" algn="l" rtl="0">
              <a:spcBef>
                <a:spcPts val="1200"/>
              </a:spcBef>
              <a:spcAft>
                <a:spcPts val="0"/>
              </a:spcAft>
              <a:buNone/>
            </a:pPr>
            <a:endParaRPr sz="2200">
              <a:solidFill>
                <a:srgbClr val="000000"/>
              </a:solidFill>
            </a:endParaRPr>
          </a:p>
          <a:p>
            <a:pPr marL="457200" lvl="0" indent="-368300" algn="l" rtl="0">
              <a:spcBef>
                <a:spcPts val="1200"/>
              </a:spcBef>
              <a:spcAft>
                <a:spcPts val="0"/>
              </a:spcAft>
              <a:buClr>
                <a:srgbClr val="000000"/>
              </a:buClr>
              <a:buSzPts val="2200"/>
              <a:buChar char="●"/>
            </a:pPr>
            <a:r>
              <a:rPr lang="en" sz="2200">
                <a:solidFill>
                  <a:srgbClr val="000000"/>
                </a:solidFill>
              </a:rPr>
              <a:t>If we are processing array elements, process them in a DO WHILE block rather than in a REPEAT WHILE block. That way, we will not start a separate transaction or subtransaction for each array element.</a:t>
            </a:r>
            <a:endParaRPr sz="2200">
              <a:solidFill>
                <a:srgbClr val="000000"/>
              </a:solidFill>
            </a:endParaRPr>
          </a:p>
          <a:p>
            <a:pPr marL="457200" lvl="0" indent="0" algn="l" rtl="0">
              <a:spcBef>
                <a:spcPts val="1200"/>
              </a:spcBef>
              <a:spcAft>
                <a:spcPts val="0"/>
              </a:spcAft>
              <a:buNone/>
            </a:pPr>
            <a:endParaRPr sz="2200">
              <a:solidFill>
                <a:srgbClr val="000000"/>
              </a:solidFill>
            </a:endParaRPr>
          </a:p>
          <a:p>
            <a:pPr marL="457200" lvl="0" indent="-368300" algn="l" rtl="0">
              <a:spcBef>
                <a:spcPts val="1200"/>
              </a:spcBef>
              <a:spcAft>
                <a:spcPts val="0"/>
              </a:spcAft>
              <a:buClr>
                <a:srgbClr val="000000"/>
              </a:buClr>
              <a:buSzPts val="2200"/>
              <a:buChar char="●"/>
            </a:pPr>
            <a:r>
              <a:rPr lang="en" sz="2200">
                <a:solidFill>
                  <a:srgbClr val="000000"/>
                </a:solidFill>
              </a:rPr>
              <a:t>When the logic of our application permits, do as much processing as possible directly at the transaction level rather than creating subtransactions.</a:t>
            </a:r>
            <a:endParaRPr sz="2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i="1" dirty="0">
                <a:latin typeface="Arial"/>
                <a:ea typeface="Lobster"/>
                <a:cs typeface="Lobster"/>
                <a:sym typeface="Lobster"/>
              </a:rPr>
              <a:t>Thank</a:t>
            </a:r>
            <a:r>
              <a:rPr lang="en" i="1" dirty="0">
                <a:latin typeface="Lobster"/>
                <a:ea typeface="Lobster"/>
                <a:cs typeface="Lobster"/>
                <a:sym typeface="Lobster"/>
              </a:rPr>
              <a:t> </a:t>
            </a:r>
            <a:r>
              <a:rPr lang="en" i="1" dirty="0">
                <a:latin typeface="Arial"/>
                <a:ea typeface="Lobster"/>
                <a:cs typeface="Lobster"/>
                <a:sym typeface="Lobster"/>
              </a:rPr>
              <a:t>you</a:t>
            </a:r>
            <a:endParaRPr lang="en-US" i="1">
              <a:latin typeface="Arial"/>
              <a:ea typeface="Lobster"/>
              <a:cs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738725"/>
            <a:ext cx="8222100" cy="65987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Transaction</a:t>
            </a:r>
            <a:endParaRPr/>
          </a:p>
        </p:txBody>
      </p:sp>
      <p:sp>
        <p:nvSpPr>
          <p:cNvPr id="139" name="Google Shape;139;p25"/>
          <p:cNvSpPr txBox="1">
            <a:spLocks noGrp="1"/>
          </p:cNvSpPr>
          <p:nvPr>
            <p:ph type="body" idx="1"/>
          </p:nvPr>
        </p:nvSpPr>
        <p:spPr>
          <a:xfrm>
            <a:off x="471900" y="1908292"/>
            <a:ext cx="8222100" cy="2720983"/>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A transaction is a unit of work that is either completed as a unit or undone as a unit.</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We can use </a:t>
            </a:r>
            <a:r>
              <a:rPr lang="en" sz="2200" b="1">
                <a:solidFill>
                  <a:srgbClr val="000000"/>
                </a:solidFill>
                <a:latin typeface="Arial"/>
                <a:ea typeface="Arial"/>
                <a:cs typeface="Arial"/>
                <a:sym typeface="Arial"/>
              </a:rPr>
              <a:t>DISPLAY Transaction</a:t>
            </a:r>
            <a:r>
              <a:rPr lang="en" sz="2200">
                <a:solidFill>
                  <a:srgbClr val="000000"/>
                </a:solidFill>
                <a:latin typeface="Arial"/>
                <a:ea typeface="Arial"/>
                <a:cs typeface="Arial"/>
                <a:sym typeface="Arial"/>
              </a:rPr>
              <a:t> to check whether there is a transaction or not.</a:t>
            </a:r>
            <a:endParaRPr sz="2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Transaction</a:t>
            </a:r>
            <a:endParaRPr/>
          </a:p>
        </p:txBody>
      </p:sp>
      <p:sp>
        <p:nvSpPr>
          <p:cNvPr id="145" name="Google Shape;145;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If we press STOP key during a transaction or if a system crash occurs, Progress backs out the transaction, undoing all database changes made since the start of the transaction.</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For more information on transaction activity we can use the LISTING option on the COMPILE statement.</a:t>
            </a:r>
            <a:endParaRPr sz="2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Transactions and Blocks</a:t>
            </a:r>
            <a:endParaRPr/>
          </a:p>
        </p:txBody>
      </p:sp>
      <p:sp>
        <p:nvSpPr>
          <p:cNvPr id="151" name="Google Shape;151;p27"/>
          <p:cNvSpPr txBox="1">
            <a:spLocks noGrp="1"/>
          </p:cNvSpPr>
          <p:nvPr>
            <p:ph type="body" idx="1"/>
          </p:nvPr>
        </p:nvSpPr>
        <p:spPr>
          <a:xfrm>
            <a:off x="83850" y="1733125"/>
            <a:ext cx="8987100" cy="32985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Any block that uses the TRANSACTION keyword on the block statement starts a Transaction. (DO, FOR EACH, or REPEAT)</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A procedure block, trigger block, and </a:t>
            </a:r>
            <a:r>
              <a:rPr lang="en" sz="2200" b="1">
                <a:solidFill>
                  <a:srgbClr val="000000"/>
                </a:solidFill>
                <a:latin typeface="Arial"/>
                <a:ea typeface="Arial"/>
                <a:cs typeface="Arial"/>
                <a:sym typeface="Arial"/>
              </a:rPr>
              <a:t>each iteration</a:t>
            </a:r>
            <a:r>
              <a:rPr lang="en" sz="2200">
                <a:solidFill>
                  <a:srgbClr val="000000"/>
                </a:solidFill>
                <a:latin typeface="Arial"/>
                <a:ea typeface="Arial"/>
                <a:cs typeface="Arial"/>
                <a:sym typeface="Arial"/>
              </a:rPr>
              <a:t> of a FOR EACH, or REPEAT block that directly updates the database or directly reads records with </a:t>
            </a:r>
            <a:r>
              <a:rPr lang="en" sz="2200" b="1">
                <a:solidFill>
                  <a:srgbClr val="000000"/>
                </a:solidFill>
                <a:latin typeface="Arial"/>
                <a:ea typeface="Arial"/>
                <a:cs typeface="Arial"/>
                <a:sym typeface="Arial"/>
              </a:rPr>
              <a:t>EXCLUSIVE–LOCK</a:t>
            </a:r>
            <a:r>
              <a:rPr lang="en" sz="1200" b="1">
                <a:solidFill>
                  <a:srgbClr val="000000"/>
                </a:solidFill>
                <a:latin typeface="Arial"/>
                <a:ea typeface="Arial"/>
                <a:cs typeface="Arial"/>
                <a:sym typeface="Arial"/>
              </a:rPr>
              <a:t>.</a:t>
            </a:r>
            <a:endParaRPr sz="22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Transaction and Do Block</a:t>
            </a:r>
            <a:endParaRPr/>
          </a:p>
        </p:txBody>
      </p:sp>
      <p:sp>
        <p:nvSpPr>
          <p:cNvPr id="157" name="Google Shape;157;p28"/>
          <p:cNvSpPr txBox="1">
            <a:spLocks noGrp="1"/>
          </p:cNvSpPr>
          <p:nvPr>
            <p:ph type="body" idx="1"/>
          </p:nvPr>
        </p:nvSpPr>
        <p:spPr>
          <a:xfrm>
            <a:off x="471900" y="1919075"/>
            <a:ext cx="8222100" cy="3014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The TRANSACTION option on the block overrides the default transaction placement.</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Do blocks do not automatically have the transaction property.</a:t>
            </a:r>
            <a:endParaRPr sz="2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98250" y="-5216"/>
            <a:ext cx="8858949" cy="76444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Subtransactions</a:t>
            </a:r>
            <a:endParaRPr sz="2500"/>
          </a:p>
        </p:txBody>
      </p:sp>
      <p:sp>
        <p:nvSpPr>
          <p:cNvPr id="174" name="Google Shape;174;p31"/>
          <p:cNvSpPr txBox="1">
            <a:spLocks noGrp="1"/>
          </p:cNvSpPr>
          <p:nvPr>
            <p:ph type="body" idx="4294967295"/>
          </p:nvPr>
        </p:nvSpPr>
        <p:spPr>
          <a:xfrm>
            <a:off x="293525" y="852600"/>
            <a:ext cx="8651700" cy="4220700"/>
          </a:xfrm>
          <a:prstGeom prst="rect">
            <a:avLst/>
          </a:prstGeom>
        </p:spPr>
        <p:txBody>
          <a:bodyPr spcFirstLastPara="1" wrap="square" lIns="91425" tIns="91425" rIns="91425" bIns="91425" anchor="t" anchorCtr="0">
            <a:normAutofit fontScale="92500" lnSpcReduction="20000"/>
          </a:bodyPr>
          <a:lstStyle/>
          <a:p>
            <a:pPr indent="-368300">
              <a:buClr>
                <a:srgbClr val="000000"/>
              </a:buClr>
              <a:buSzPts val="2200"/>
              <a:buFont typeface="Arial"/>
              <a:buChar char="●"/>
            </a:pPr>
            <a:r>
              <a:rPr lang="en" sz="2200" dirty="0">
                <a:solidFill>
                  <a:srgbClr val="000000"/>
                </a:solidFill>
                <a:latin typeface="Arial"/>
                <a:ea typeface="Arial"/>
                <a:cs typeface="Arial"/>
                <a:sym typeface="Arial"/>
              </a:rPr>
              <a:t>A </a:t>
            </a:r>
            <a:r>
              <a:rPr lang="en" sz="2200" err="1">
                <a:solidFill>
                  <a:srgbClr val="000000"/>
                </a:solidFill>
                <a:latin typeface="Arial"/>
                <a:ea typeface="Arial"/>
                <a:cs typeface="Arial"/>
                <a:sym typeface="Arial"/>
              </a:rPr>
              <a:t>subtransaction</a:t>
            </a:r>
            <a:r>
              <a:rPr lang="en" sz="2200" dirty="0">
                <a:solidFill>
                  <a:srgbClr val="000000"/>
                </a:solidFill>
                <a:latin typeface="Arial"/>
                <a:ea typeface="Arial"/>
                <a:cs typeface="Arial"/>
                <a:sym typeface="Arial"/>
              </a:rPr>
              <a:t> is started when a transaction is already active and Progress encounters a </a:t>
            </a:r>
            <a:r>
              <a:rPr lang="en" sz="2200" err="1">
                <a:solidFill>
                  <a:srgbClr val="000000"/>
                </a:solidFill>
                <a:latin typeface="Arial"/>
                <a:ea typeface="Arial"/>
                <a:cs typeface="Arial"/>
                <a:sym typeface="Arial"/>
              </a:rPr>
              <a:t>subtransaction</a:t>
            </a:r>
            <a:r>
              <a:rPr lang="en" sz="2200">
                <a:solidFill>
                  <a:srgbClr val="000000"/>
                </a:solidFill>
                <a:latin typeface="Arial"/>
                <a:ea typeface="Arial"/>
                <a:cs typeface="Arial"/>
                <a:sym typeface="Arial"/>
              </a:rPr>
              <a:t> block.</a:t>
            </a:r>
            <a:endParaRPr lang="en-US" sz="2200" dirty="0">
              <a:solidFill>
                <a:srgbClr val="000000"/>
              </a:solidFill>
              <a:latin typeface="Arial"/>
              <a:ea typeface="Arial"/>
              <a:cs typeface="Arial"/>
            </a:endParaRPr>
          </a:p>
          <a:p>
            <a:pPr indent="-368300">
              <a:lnSpc>
                <a:spcPct val="114999"/>
              </a:lnSpc>
              <a:buClr>
                <a:srgbClr val="000000"/>
              </a:buClr>
              <a:buSzPts val="2200"/>
              <a:buFont typeface="Arial"/>
              <a:buChar char="●"/>
            </a:pPr>
            <a:endParaRPr lang="en" sz="2200" dirty="0">
              <a:solidFill>
                <a:srgbClr val="000000"/>
              </a:solidFill>
              <a:latin typeface="Arial"/>
              <a:ea typeface="Arial"/>
              <a:cs typeface="Arial"/>
            </a:endParaRPr>
          </a:p>
          <a:p>
            <a:pPr marL="457200" lvl="0" indent="-368300" algn="l" rtl="0">
              <a:spcBef>
                <a:spcPts val="0"/>
              </a:spcBef>
              <a:spcAft>
                <a:spcPts val="0"/>
              </a:spcAft>
              <a:buClr>
                <a:srgbClr val="000000"/>
              </a:buClr>
              <a:buSzPts val="2200"/>
              <a:buFont typeface="Arial"/>
              <a:buChar char="●"/>
            </a:pPr>
            <a:r>
              <a:rPr lang="en" sz="2200" dirty="0">
                <a:solidFill>
                  <a:srgbClr val="000000"/>
                </a:solidFill>
                <a:latin typeface="Arial"/>
                <a:ea typeface="Arial"/>
                <a:cs typeface="Arial"/>
                <a:sym typeface="Arial"/>
              </a:rPr>
              <a:t>If an error occurs during a </a:t>
            </a:r>
            <a:r>
              <a:rPr lang="en" sz="2200" err="1">
                <a:solidFill>
                  <a:srgbClr val="000000"/>
                </a:solidFill>
                <a:latin typeface="Arial"/>
                <a:ea typeface="Arial"/>
                <a:cs typeface="Arial"/>
                <a:sym typeface="Arial"/>
              </a:rPr>
              <a:t>subtransaction</a:t>
            </a:r>
            <a:r>
              <a:rPr lang="en" sz="2200" dirty="0">
                <a:solidFill>
                  <a:srgbClr val="000000"/>
                </a:solidFill>
                <a:latin typeface="Arial"/>
                <a:ea typeface="Arial"/>
                <a:cs typeface="Arial"/>
                <a:sym typeface="Arial"/>
              </a:rPr>
              <a:t>, all the work done since the beginning of the </a:t>
            </a:r>
            <a:r>
              <a:rPr lang="en" sz="2200" err="1">
                <a:solidFill>
                  <a:srgbClr val="000000"/>
                </a:solidFill>
                <a:latin typeface="Arial"/>
                <a:ea typeface="Arial"/>
                <a:cs typeface="Arial"/>
                <a:sym typeface="Arial"/>
              </a:rPr>
              <a:t>subtransaction</a:t>
            </a:r>
            <a:r>
              <a:rPr lang="en" sz="2200" dirty="0">
                <a:solidFill>
                  <a:srgbClr val="000000"/>
                </a:solidFill>
                <a:latin typeface="Arial"/>
                <a:ea typeface="Arial"/>
                <a:cs typeface="Arial"/>
                <a:sym typeface="Arial"/>
              </a:rPr>
              <a:t> is undone.</a:t>
            </a:r>
            <a:endParaRPr sz="2200" dirty="0">
              <a:solidFill>
                <a:srgbClr val="000000"/>
              </a:solidFill>
              <a:latin typeface="Arial"/>
              <a:ea typeface="Arial"/>
              <a:cs typeface="Arial"/>
              <a:sym typeface="Arial"/>
            </a:endParaRPr>
          </a:p>
          <a:p>
            <a:pPr marL="88900" indent="0">
              <a:lnSpc>
                <a:spcPct val="114999"/>
              </a:lnSpc>
              <a:buClr>
                <a:srgbClr val="000000"/>
              </a:buClr>
              <a:buSzPts val="2200"/>
              <a:buNone/>
            </a:pPr>
            <a:endParaRPr lang="en" sz="2200" dirty="0">
              <a:solidFill>
                <a:srgbClr val="000000"/>
              </a:solidFill>
              <a:latin typeface="Arial"/>
              <a:ea typeface="Arial"/>
              <a:cs typeface="Arial"/>
            </a:endParaRPr>
          </a:p>
          <a:p>
            <a:pPr marL="457200" lvl="0" indent="-368300" algn="l" rtl="0">
              <a:spcBef>
                <a:spcPts val="0"/>
              </a:spcBef>
              <a:spcAft>
                <a:spcPts val="0"/>
              </a:spcAft>
              <a:buClr>
                <a:srgbClr val="000000"/>
              </a:buClr>
              <a:buSzPts val="2200"/>
              <a:buFont typeface="Arial"/>
              <a:buChar char="●"/>
            </a:pPr>
            <a:r>
              <a:rPr lang="en" sz="2200" dirty="0" err="1">
                <a:solidFill>
                  <a:srgbClr val="000000"/>
                </a:solidFill>
                <a:latin typeface="Arial"/>
                <a:ea typeface="Arial"/>
                <a:cs typeface="Arial"/>
                <a:sym typeface="Arial"/>
              </a:rPr>
              <a:t>Subtransactions</a:t>
            </a:r>
            <a:r>
              <a:rPr lang="en" sz="2200" dirty="0">
                <a:solidFill>
                  <a:srgbClr val="000000"/>
                </a:solidFill>
                <a:latin typeface="Arial"/>
                <a:ea typeface="Arial"/>
                <a:cs typeface="Arial"/>
                <a:sym typeface="Arial"/>
              </a:rPr>
              <a:t> can be nested within other </a:t>
            </a:r>
            <a:r>
              <a:rPr lang="en" sz="2200" dirty="0" err="1">
                <a:solidFill>
                  <a:srgbClr val="000000"/>
                </a:solidFill>
                <a:latin typeface="Arial"/>
                <a:ea typeface="Arial"/>
                <a:cs typeface="Arial"/>
                <a:sym typeface="Arial"/>
              </a:rPr>
              <a:t>subtransactions</a:t>
            </a:r>
            <a:r>
              <a:rPr lang="en" sz="2200" dirty="0">
                <a:solidFill>
                  <a:srgbClr val="000000"/>
                </a:solidFill>
                <a:latin typeface="Arial"/>
                <a:ea typeface="Arial"/>
                <a:cs typeface="Arial"/>
                <a:sym typeface="Arial"/>
              </a:rPr>
              <a:t>.</a:t>
            </a:r>
          </a:p>
          <a:p>
            <a:pPr marL="88900" indent="0">
              <a:lnSpc>
                <a:spcPct val="114999"/>
              </a:lnSpc>
              <a:buClr>
                <a:srgbClr val="000000"/>
              </a:buClr>
              <a:buSzPts val="2200"/>
              <a:buNone/>
            </a:pPr>
            <a:endParaRPr lang="en" sz="2200" dirty="0">
              <a:solidFill>
                <a:srgbClr val="000000"/>
              </a:solidFill>
              <a:latin typeface="Arial"/>
              <a:ea typeface="Arial"/>
              <a:cs typeface="Arial"/>
            </a:endParaRPr>
          </a:p>
          <a:p>
            <a:pPr indent="-368300">
              <a:lnSpc>
                <a:spcPct val="114999"/>
              </a:lnSpc>
              <a:buClr>
                <a:srgbClr val="000000"/>
              </a:buClr>
              <a:buSzPts val="2200"/>
              <a:buFont typeface="Arial"/>
              <a:buChar char="●"/>
            </a:pPr>
            <a:r>
              <a:rPr lang="en" sz="2200" dirty="0">
                <a:solidFill>
                  <a:srgbClr val="000000"/>
                </a:solidFill>
                <a:latin typeface="Arial"/>
                <a:ea typeface="Arial"/>
                <a:cs typeface="Arial"/>
              </a:rPr>
              <a:t>The following are </a:t>
            </a:r>
            <a:r>
              <a:rPr lang="en" sz="2200" dirty="0" err="1">
                <a:solidFill>
                  <a:srgbClr val="000000"/>
                </a:solidFill>
                <a:latin typeface="Arial"/>
                <a:ea typeface="Arial"/>
                <a:cs typeface="Arial"/>
              </a:rPr>
              <a:t>subtransaction</a:t>
            </a:r>
            <a:r>
              <a:rPr lang="en" sz="2200" dirty="0">
                <a:solidFill>
                  <a:srgbClr val="000000"/>
                </a:solidFill>
                <a:latin typeface="Arial"/>
                <a:ea typeface="Arial"/>
                <a:cs typeface="Arial"/>
              </a:rPr>
              <a:t> blocks:</a:t>
            </a:r>
          </a:p>
          <a:p>
            <a:pPr lvl="1">
              <a:lnSpc>
                <a:spcPct val="114999"/>
              </a:lnSpc>
              <a:buClr>
                <a:srgbClr val="000000"/>
              </a:buClr>
              <a:buSzPts val="2200"/>
              <a:buFont typeface="Arial"/>
              <a:buChar char="•"/>
            </a:pPr>
            <a:r>
              <a:rPr lang="en" sz="1800" dirty="0">
                <a:solidFill>
                  <a:srgbClr val="000000"/>
                </a:solidFill>
                <a:latin typeface="Arial"/>
                <a:ea typeface="Arial"/>
                <a:cs typeface="Arial"/>
              </a:rPr>
              <a:t>A procedure block that is run from a transaction block in another procedure.</a:t>
            </a:r>
          </a:p>
          <a:p>
            <a:pPr lvl="1">
              <a:lnSpc>
                <a:spcPct val="114999"/>
              </a:lnSpc>
              <a:buClr>
                <a:srgbClr val="000000"/>
              </a:buClr>
              <a:buSzPts val="2200"/>
              <a:buFont typeface="Arial"/>
              <a:buChar char="•"/>
            </a:pPr>
            <a:r>
              <a:rPr lang="en" sz="1800">
                <a:solidFill>
                  <a:srgbClr val="000000"/>
                </a:solidFill>
                <a:latin typeface="Arial"/>
                <a:ea typeface="Arial"/>
                <a:cs typeface="Arial"/>
              </a:rPr>
              <a:t>Each iteration of a For Each block nested within  a transaction block.</a:t>
            </a:r>
          </a:p>
          <a:p>
            <a:pPr lvl="1">
              <a:lnSpc>
                <a:spcPct val="114999"/>
              </a:lnSpc>
              <a:buClr>
                <a:srgbClr val="737373"/>
              </a:buClr>
              <a:buSzPts val="2200"/>
              <a:buFont typeface="Arial"/>
              <a:buChar char="•"/>
            </a:pPr>
            <a:r>
              <a:rPr lang="en" sz="1800">
                <a:solidFill>
                  <a:srgbClr val="000000"/>
                </a:solidFill>
                <a:latin typeface="Arial"/>
                <a:cs typeface="Arial"/>
              </a:rPr>
              <a:t>Each iteration of a REPEAT block nested within  a transaction block</a:t>
            </a:r>
            <a:endParaRPr lang="en-US" sz="1800">
              <a:solidFill>
                <a:srgbClr val="737373"/>
              </a:solidFill>
              <a:cs typeface="Arial"/>
            </a:endParaRPr>
          </a:p>
          <a:p>
            <a:pPr lvl="1">
              <a:lnSpc>
                <a:spcPct val="114999"/>
              </a:lnSpc>
              <a:buClr>
                <a:srgbClr val="737373"/>
              </a:buClr>
              <a:buSzPts val="2200"/>
              <a:buFont typeface="Arial,Sans-Serif"/>
              <a:buChar char="•"/>
            </a:pPr>
            <a:r>
              <a:rPr lang="en" sz="1800">
                <a:solidFill>
                  <a:srgbClr val="000000"/>
                </a:solidFill>
                <a:latin typeface="Arial"/>
                <a:cs typeface="Arial"/>
              </a:rPr>
              <a:t>Each iteration of a DO TRANSACTION, DO ON ERROR, or DO ON </a:t>
            </a:r>
            <a:r>
              <a:rPr lang="en" sz="1800" dirty="0">
                <a:solidFill>
                  <a:srgbClr val="000000"/>
                </a:solidFill>
                <a:latin typeface="Arial"/>
                <a:cs typeface="Arial"/>
              </a:rPr>
              <a:t>ENDKEY block.</a:t>
            </a:r>
            <a:endParaRPr lang="en-US" sz="1800">
              <a:cs typeface="Arial"/>
            </a:endParaRPr>
          </a:p>
          <a:p>
            <a:pPr lvl="1">
              <a:lnSpc>
                <a:spcPct val="114999"/>
              </a:lnSpc>
              <a:buClr>
                <a:srgbClr val="000000"/>
              </a:buClr>
              <a:buSzPts val="2200"/>
              <a:buFont typeface="Arial"/>
              <a:buChar char="●"/>
            </a:pPr>
            <a:endParaRPr lang="en" sz="1800" dirty="0">
              <a:solidFill>
                <a:srgbClr val="000000"/>
              </a:solidFil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2"/>
          <p:cNvPicPr preferRelativeResize="0"/>
          <p:nvPr/>
        </p:nvPicPr>
        <p:blipFill>
          <a:blip r:embed="rId3">
            <a:alphaModFix/>
          </a:blip>
          <a:stretch>
            <a:fillRect/>
          </a:stretch>
        </p:blipFill>
        <p:spPr>
          <a:xfrm>
            <a:off x="949075" y="152400"/>
            <a:ext cx="7118237"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Transactions and Triggers</a:t>
            </a:r>
            <a:endParaRPr sz="2500"/>
          </a:p>
        </p:txBody>
      </p:sp>
      <p:sp>
        <p:nvSpPr>
          <p:cNvPr id="185" name="Google Shape;185;p33"/>
          <p:cNvSpPr txBox="1">
            <a:spLocks noGrp="1"/>
          </p:cNvSpPr>
          <p:nvPr>
            <p:ph type="body" idx="4294967295"/>
          </p:nvPr>
        </p:nvSpPr>
        <p:spPr>
          <a:xfrm>
            <a:off x="153750" y="964400"/>
            <a:ext cx="8875200" cy="41790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rgbClr val="000000"/>
              </a:buClr>
              <a:buSzPts val="2200"/>
              <a:buChar char="●"/>
            </a:pPr>
            <a:r>
              <a:rPr lang="en" sz="2200">
                <a:solidFill>
                  <a:srgbClr val="000000"/>
                </a:solidFill>
              </a:rPr>
              <a:t>If a transaction begins with a trigger, it cannot extend beyond the end of the trigger.</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 If the transaction is scoped to a block within the trigger, the normal transaction scoping rules apply.</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If the trigger is scoped to the trigger block itself, the transaction ends when the trigger ends.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We should design our application so that each transaction occurs within a single trigger. Otherwise, undoing one action might cause other unrelated actions to be undone also</a:t>
            </a:r>
            <a:endParaRPr sz="2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500"/>
              <a:t>Transactions and Subprocedures</a:t>
            </a:r>
            <a:endParaRPr sz="2500"/>
          </a:p>
        </p:txBody>
      </p:sp>
      <p:sp>
        <p:nvSpPr>
          <p:cNvPr id="191" name="Google Shape;191;p34"/>
          <p:cNvSpPr txBox="1">
            <a:spLocks noGrp="1"/>
          </p:cNvSpPr>
          <p:nvPr>
            <p:ph type="body" idx="4294967295"/>
          </p:nvPr>
        </p:nvSpPr>
        <p:spPr>
          <a:xfrm>
            <a:off x="97850" y="852600"/>
            <a:ext cx="8917200" cy="4193100"/>
          </a:xfrm>
          <a:prstGeom prst="rect">
            <a:avLst/>
          </a:prstGeom>
        </p:spPr>
        <p:txBody>
          <a:bodyPr spcFirstLastPara="1" wrap="square" lIns="91425" tIns="91425" rIns="91425" bIns="91425" anchor="t" anchorCtr="0">
            <a:normAutofit fontScale="92500"/>
          </a:bodyPr>
          <a:lstStyle/>
          <a:p>
            <a:pPr marL="457200" lvl="0" indent="-357822" algn="l" rtl="0">
              <a:spcBef>
                <a:spcPts val="0"/>
              </a:spcBef>
              <a:spcAft>
                <a:spcPts val="0"/>
              </a:spcAft>
              <a:buClr>
                <a:srgbClr val="000000"/>
              </a:buClr>
              <a:buSzPct val="100000"/>
              <a:buChar char="●"/>
            </a:pPr>
            <a:r>
              <a:rPr lang="en" sz="2200">
                <a:solidFill>
                  <a:srgbClr val="000000"/>
                </a:solidFill>
              </a:rPr>
              <a:t>If you start a transaction in a main procedure, that transaction remains active even while the main procedure runs called procedures.</a:t>
            </a:r>
            <a:endParaRPr sz="2200">
              <a:solidFill>
                <a:srgbClr val="000000"/>
              </a:solidFill>
            </a:endParaRPr>
          </a:p>
          <a:p>
            <a:pPr marL="0" lvl="0" indent="0" algn="l" rtl="0">
              <a:spcBef>
                <a:spcPts val="1200"/>
              </a:spcBef>
              <a:spcAft>
                <a:spcPts val="0"/>
              </a:spcAft>
              <a:buNone/>
            </a:pPr>
            <a:endParaRPr sz="2200">
              <a:solidFill>
                <a:srgbClr val="000000"/>
              </a:solidFill>
            </a:endParaRPr>
          </a:p>
          <a:p>
            <a:pPr marL="457200" lvl="0" indent="-357822" algn="l" rtl="0">
              <a:spcBef>
                <a:spcPts val="1200"/>
              </a:spcBef>
              <a:spcAft>
                <a:spcPts val="0"/>
              </a:spcAft>
              <a:buClr>
                <a:srgbClr val="000000"/>
              </a:buClr>
              <a:buSzPct val="100000"/>
              <a:buChar char="●"/>
            </a:pPr>
            <a:r>
              <a:rPr lang="en" sz="2200">
                <a:solidFill>
                  <a:srgbClr val="000000"/>
                </a:solidFill>
              </a:rPr>
              <a:t>When a requesting application with an active transaction runs a remote procedure, Progress does not propagate the transaction to the remote procedure. Rather, the remote procedure acts as if it is the first procedure of the application, and follows the normal 4GL rules for starting and terminating transactions. If a requesting application and a remote procedure connect to the same database, each database connection comprises a separate transaction.</a:t>
            </a:r>
            <a:endParaRPr sz="2200">
              <a:solidFill>
                <a:srgbClr val="000000"/>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Material</vt:lpstr>
      <vt:lpstr>Transactions</vt:lpstr>
      <vt:lpstr>Transaction</vt:lpstr>
      <vt:lpstr>Transaction</vt:lpstr>
      <vt:lpstr>Transactions and Blocks</vt:lpstr>
      <vt:lpstr>Transaction and Do Block</vt:lpstr>
      <vt:lpstr>Subtransactions</vt:lpstr>
      <vt:lpstr>PowerPoint Presentation</vt:lpstr>
      <vt:lpstr>Transactions and Triggers</vt:lpstr>
      <vt:lpstr>Transactions and Subprocedures</vt:lpstr>
      <vt:lpstr>Transactions and Program Variables</vt:lpstr>
      <vt:lpstr>Transaction Mechanics</vt:lpstr>
      <vt:lpstr>Subtransaction Mechanics</vt:lpstr>
      <vt:lpstr>Efficient Transaction processing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Locks are used to Avoid Record Conflicts</dc:title>
  <cp:revision>81</cp:revision>
  <dcterms:modified xsi:type="dcterms:W3CDTF">2021-05-23T15:35:39Z</dcterms:modified>
</cp:coreProperties>
</file>