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9" r:id="rId8"/>
    <p:sldId id="270" r:id="rId9"/>
    <p:sldId id="280" r:id="rId10"/>
    <p:sldId id="281" r:id="rId11"/>
    <p:sldId id="282" r:id="rId12"/>
    <p:sldId id="283" r:id="rId13"/>
    <p:sldId id="284" r:id="rId14"/>
    <p:sldId id="261" r:id="rId15"/>
    <p:sldId id="277" r:id="rId16"/>
    <p:sldId id="262" r:id="rId17"/>
    <p:sldId id="264" r:id="rId18"/>
    <p:sldId id="265" r:id="rId19"/>
    <p:sldId id="268" r:id="rId20"/>
    <p:sldId id="278" r:id="rId21"/>
    <p:sldId id="267" r:id="rId22"/>
    <p:sldId id="271" r:id="rId23"/>
    <p:sldId id="269" r:id="rId24"/>
    <p:sldId id="287" r:id="rId25"/>
    <p:sldId id="286" r:id="rId26"/>
    <p:sldId id="272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24502-2A4B-DA5E-7B11-95BBEC0397A1}" v="29" dt="2021-02-16T09:21:51.484"/>
    <p1510:client id="{594ADD8C-9D67-A649-E761-EEC59BBB7C75}" v="43" dt="2021-05-11T07:36:54.892"/>
    <p1510:client id="{6831B2E2-235F-60F0-3A45-B9800FEA1277}" v="2" dt="2021-05-11T08:32:52.220"/>
    <p1510:client id="{68B7CFF3-959E-ECC9-E058-2DCE5C840324}" v="86" dt="2021-02-22T09:18:32.950"/>
    <p1510:client id="{759F463C-EAC3-C9FF-4636-D319D8C00E3F}" v="285" dt="2021-02-21T10:20:18.489"/>
    <p1510:client id="{7836A08F-876E-E48F-CE8B-94E8693E4ABD}" v="2004" dt="2021-02-21T11:27:53.073"/>
    <p1510:client id="{7BFA5F3C-A8CE-464B-A8A9-31FFEA0B331E}" v="1" dt="2021-02-15T14:19:15.619"/>
    <p1510:client id="{9006DBA0-F1E1-A1C8-C5AE-A68FCFCFD7B9}" v="62" dt="2021-02-23T11:44:01.224"/>
    <p1510:client id="{A14D75C0-D21F-C44E-C642-5F7AB4969E69}" v="2" dt="2021-02-24T09:55:51.835"/>
    <p1510:client id="{A413FA8B-3562-2C14-B71A-1EA6A64E3FCC}" v="4102" dt="2021-02-16T19:30:25.446"/>
    <p1510:client id="{ABF6F9C3-C5A1-7927-AD9F-86AE405A2593}" v="58" dt="2021-05-12T06:23:54.084"/>
    <p1510:client id="{D3B0586B-8C51-AF79-7C88-948A71333E85}" v="1362" dt="2021-02-16T13:27:15.373"/>
    <p1510:client id="{D954E21B-03AB-326F-2B3A-27C3505BF35D}" v="4" dt="2021-02-27T15:04:16.638"/>
    <p1510:client id="{E68CABBF-CE0F-990A-C5CC-249F9E87652D}" v="3" dt="2021-02-17T11:24:57.197"/>
    <p1510:client id="{FC5E08C7-29E4-03F8-695A-9BEC720AA5BD}" v="916" dt="2021-02-21T17:21:13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Block properties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CAEAB-91E4-4F28-9B73-75E5B62E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Endkey processing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3D0DC317-CBAF-4C13-8978-2375E749B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07" t="1031" r="70968" b="60481"/>
          <a:stretch/>
        </p:blipFill>
        <p:spPr>
          <a:xfrm>
            <a:off x="3690121" y="479036"/>
            <a:ext cx="7897492" cy="51126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9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7EB94-D64B-4FE2-8348-72DF0518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Stop processing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2D5349-E889-4C29-A527-112B5445E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03" b="44444"/>
          <a:stretch/>
        </p:blipFill>
        <p:spPr>
          <a:xfrm>
            <a:off x="3897938" y="479036"/>
            <a:ext cx="7648204" cy="55283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9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6F990-1829-46A5-BF9D-4F4DEF10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Quit processing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F03418AD-9818-4DAC-90F0-082B1A88F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17" r="77621" b="50660"/>
          <a:stretch/>
        </p:blipFill>
        <p:spPr>
          <a:xfrm>
            <a:off x="3911793" y="395909"/>
            <a:ext cx="7634154" cy="54127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6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E38BD-D6C3-44A6-9BA8-156038EF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3142573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b="1"/>
              <a:t>System transaction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A6775D65-2779-4B78-BD09-894C9D4FBF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581" b="43727"/>
          <a:stretch/>
        </p:blipFill>
        <p:spPr>
          <a:xfrm>
            <a:off x="3939502" y="174236"/>
            <a:ext cx="7606513" cy="57500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5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1F71-1CE5-4120-96ED-8AE9A1AD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Compiling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43DC-58DD-4527-AE19-641448A1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/>
              <a:t>Listing</a:t>
            </a:r>
          </a:p>
          <a:p>
            <a:pPr lvl="1"/>
            <a:r>
              <a:rPr lang="en-US" sz="2400">
                <a:ea typeface="+mn-lt"/>
                <a:cs typeface="+mn-lt"/>
              </a:rPr>
              <a:t>Syntax:- Compile </a:t>
            </a:r>
            <a:r>
              <a:rPr lang="en-US" sz="2400" err="1">
                <a:ea typeface="+mn-lt"/>
                <a:cs typeface="+mn-lt"/>
              </a:rPr>
              <a:t>programfile.p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b="1">
                <a:ea typeface="+mn-lt"/>
                <a:cs typeface="+mn-lt"/>
              </a:rPr>
              <a:t>Listing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program.out</a:t>
            </a:r>
            <a:r>
              <a:rPr lang="en-US" sz="2400">
                <a:ea typeface="+mn-lt"/>
                <a:cs typeface="+mn-lt"/>
              </a:rPr>
              <a:t> save.</a:t>
            </a:r>
            <a:endParaRPr lang="en-US" sz="2400"/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err="1"/>
              <a:t>Xref</a:t>
            </a:r>
            <a:endParaRPr lang="en-US" sz="2400"/>
          </a:p>
          <a:p>
            <a:pPr lvl="1"/>
            <a:r>
              <a:rPr lang="en-US" sz="2400"/>
              <a:t>Syntax:- Compile </a:t>
            </a:r>
            <a:r>
              <a:rPr lang="en-US" sz="2400" err="1"/>
              <a:t>programfile.p</a:t>
            </a:r>
            <a:r>
              <a:rPr lang="en-US" sz="2400"/>
              <a:t> </a:t>
            </a:r>
            <a:r>
              <a:rPr lang="en-US" sz="2400" b="1" err="1"/>
              <a:t>Xref</a:t>
            </a:r>
            <a:r>
              <a:rPr lang="en-US" sz="2400"/>
              <a:t> </a:t>
            </a:r>
            <a:r>
              <a:rPr lang="en-US" sz="2400" err="1"/>
              <a:t>program.out</a:t>
            </a:r>
            <a:r>
              <a:rPr lang="en-US" sz="2400"/>
              <a:t> save.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/>
              <a:t>Debug-List</a:t>
            </a:r>
          </a:p>
          <a:p>
            <a:pPr lvl="1"/>
            <a:r>
              <a:rPr lang="en-US" sz="2400"/>
              <a:t>Syntax- </a:t>
            </a:r>
            <a:r>
              <a:rPr lang="en-US" sz="2400">
                <a:ea typeface="+mn-lt"/>
                <a:cs typeface="+mn-lt"/>
              </a:rPr>
              <a:t>Compile </a:t>
            </a:r>
            <a:r>
              <a:rPr lang="en-US" sz="2400" err="1">
                <a:ea typeface="+mn-lt"/>
                <a:cs typeface="+mn-lt"/>
              </a:rPr>
              <a:t>programfile.p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b="1">
                <a:ea typeface="+mn-lt"/>
                <a:cs typeface="+mn-lt"/>
              </a:rPr>
              <a:t>Debug-List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program.out</a:t>
            </a:r>
            <a:r>
              <a:rPr lang="en-US" sz="2400">
                <a:ea typeface="+mn-lt"/>
                <a:cs typeface="+mn-lt"/>
              </a:rPr>
              <a:t> save.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2400"/>
          </a:p>
          <a:p>
            <a:pPr marL="457200" lvl="1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8195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A27F90C0-6841-4262-975F-D9C3AB50C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22AE7EF9-769D-42F9-9430-F2DF739C9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0D71D-2165-44A8-B601-7B3DFBDA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397" y="1391843"/>
            <a:ext cx="4172213" cy="3152742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/>
              <a:t>listing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399E40-15AC-4EB7-A2A9-4AC577255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r="56218" b="39763"/>
          <a:stretch/>
        </p:blipFill>
        <p:spPr>
          <a:xfrm>
            <a:off x="4043940" y="438390"/>
            <a:ext cx="7731348" cy="5977036"/>
          </a:xfrm>
          <a:prstGeom prst="rect">
            <a:avLst/>
          </a:prstGeom>
        </p:spPr>
      </p:pic>
      <p:pic>
        <p:nvPicPr>
          <p:cNvPr id="48" name="Picture 11">
            <a:extLst>
              <a:ext uri="{FF2B5EF4-FFF2-40B4-BE49-F238E27FC236}">
                <a16:creationId xmlns:a16="http://schemas.microsoft.com/office/drawing/2014/main" id="{511E2EF0-3BCB-402C-B2C1-C6FC2BA74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13">
            <a:extLst>
              <a:ext uri="{FF2B5EF4-FFF2-40B4-BE49-F238E27FC236}">
                <a16:creationId xmlns:a16="http://schemas.microsoft.com/office/drawing/2014/main" id="{BF68608F-34C2-43D6-84DB-5A870495E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73B5-E82C-4117-B482-F361D3C1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2C14-6604-4415-8F18-5C29FAA1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/>
              <a:t>Scoped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/>
              <a:t>Accessible from the point of creation for the scope of the procedure that first defines it.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/>
              <a:t>Global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/>
              <a:t>Accessible from the point of creation until the end of the progress session.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834E18-1BCA-4C37-8D3F-52CDA978CBE5}"/>
              </a:ext>
            </a:extLst>
          </p:cNvPr>
          <p:cNvSpPr/>
          <p:nvPr/>
        </p:nvSpPr>
        <p:spPr>
          <a:xfrm>
            <a:off x="1870365" y="519546"/>
            <a:ext cx="8437417" cy="113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E8301-2BEA-4F6A-9B9B-D276B2801DD9}"/>
              </a:ext>
            </a:extLst>
          </p:cNvPr>
          <p:cNvSpPr txBox="1"/>
          <p:nvPr/>
        </p:nvSpPr>
        <p:spPr>
          <a:xfrm rot="10800000" flipV="1">
            <a:off x="5033531" y="671106"/>
            <a:ext cx="20476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Main Procedure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78F43-A770-44E0-BBE4-20C95B3C41FB}"/>
              </a:ext>
            </a:extLst>
          </p:cNvPr>
          <p:cNvSpPr/>
          <p:nvPr/>
        </p:nvSpPr>
        <p:spPr>
          <a:xfrm>
            <a:off x="2050474" y="824345"/>
            <a:ext cx="191192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Create Scoped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6BB9D9-4788-4A67-9BB6-52FB69099599}"/>
              </a:ext>
            </a:extLst>
          </p:cNvPr>
          <p:cNvSpPr/>
          <p:nvPr/>
        </p:nvSpPr>
        <p:spPr>
          <a:xfrm>
            <a:off x="1872749" y="1636570"/>
            <a:ext cx="3795362" cy="2572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6D5FA2-6294-4315-A8B2-EBEC55144851}"/>
              </a:ext>
            </a:extLst>
          </p:cNvPr>
          <p:cNvSpPr/>
          <p:nvPr/>
        </p:nvSpPr>
        <p:spPr>
          <a:xfrm>
            <a:off x="2290705" y="1797300"/>
            <a:ext cx="2881745" cy="5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Subprocedure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E4645-ABBE-4672-A553-922FEEC9CFE8}"/>
              </a:ext>
            </a:extLst>
          </p:cNvPr>
          <p:cNvSpPr/>
          <p:nvPr/>
        </p:nvSpPr>
        <p:spPr>
          <a:xfrm>
            <a:off x="2784765" y="2473037"/>
            <a:ext cx="2078181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Create Global 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404E0-57EC-4267-86DB-30A445302A81}"/>
              </a:ext>
            </a:extLst>
          </p:cNvPr>
          <p:cNvSpPr/>
          <p:nvPr/>
        </p:nvSpPr>
        <p:spPr>
          <a:xfrm>
            <a:off x="2784764" y="2951674"/>
            <a:ext cx="2080794" cy="517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Create Scoped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BE451-5E00-4133-9B25-1EEDF67E17B1}"/>
              </a:ext>
            </a:extLst>
          </p:cNvPr>
          <p:cNvSpPr/>
          <p:nvPr/>
        </p:nvSpPr>
        <p:spPr>
          <a:xfrm>
            <a:off x="1977803" y="3678382"/>
            <a:ext cx="2078181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Reference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4917F-C0FE-4218-95F1-DFF9834EBC84}"/>
              </a:ext>
            </a:extLst>
          </p:cNvPr>
          <p:cNvSpPr/>
          <p:nvPr/>
        </p:nvSpPr>
        <p:spPr>
          <a:xfrm>
            <a:off x="7536007" y="1640897"/>
            <a:ext cx="2772477" cy="2189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E0F107-61EB-44FE-8AA6-FF053B60098C}"/>
              </a:ext>
            </a:extLst>
          </p:cNvPr>
          <p:cNvSpPr/>
          <p:nvPr/>
        </p:nvSpPr>
        <p:spPr>
          <a:xfrm>
            <a:off x="7954078" y="1804358"/>
            <a:ext cx="2030605" cy="66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Subprocedure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403E5A-7AF9-431E-AFA4-D3CA45899111}"/>
              </a:ext>
            </a:extLst>
          </p:cNvPr>
          <p:cNvSpPr/>
          <p:nvPr/>
        </p:nvSpPr>
        <p:spPr>
          <a:xfrm>
            <a:off x="7716982" y="2736272"/>
            <a:ext cx="1607127" cy="47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Reference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BE8BB-4CB7-477E-BB74-3E8FC6E7A903}"/>
              </a:ext>
            </a:extLst>
          </p:cNvPr>
          <p:cNvSpPr/>
          <p:nvPr/>
        </p:nvSpPr>
        <p:spPr>
          <a:xfrm>
            <a:off x="7727700" y="3218046"/>
            <a:ext cx="1609219" cy="45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Reference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621F8A-6CE6-4A72-85A1-9F88C5027660}"/>
              </a:ext>
            </a:extLst>
          </p:cNvPr>
          <p:cNvSpPr/>
          <p:nvPr/>
        </p:nvSpPr>
        <p:spPr>
          <a:xfrm>
            <a:off x="3823854" y="4221585"/>
            <a:ext cx="3350971" cy="17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Subprocedure 2</a:t>
            </a:r>
          </a:p>
          <a:p>
            <a:pPr algn="ctr"/>
            <a:r>
              <a:rPr lang="en-US"/>
              <a:t>Reference A</a:t>
            </a:r>
          </a:p>
          <a:p>
            <a:pPr algn="ctr"/>
            <a:r>
              <a:rPr lang="en-US"/>
              <a:t>Reference B</a:t>
            </a:r>
          </a:p>
          <a:p>
            <a:pPr algn="ctr"/>
            <a:r>
              <a:rPr lang="en-US"/>
              <a:t>Reference 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4B5382-3E19-4341-9FD8-FCEE13942BD7}"/>
              </a:ext>
            </a:extLst>
          </p:cNvPr>
          <p:cNvSpPr txBox="1"/>
          <p:nvPr/>
        </p:nvSpPr>
        <p:spPr>
          <a:xfrm>
            <a:off x="7854171" y="5070383"/>
            <a:ext cx="4267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Object Sharing Among External procedures</a:t>
            </a:r>
          </a:p>
        </p:txBody>
      </p:sp>
    </p:spTree>
    <p:extLst>
      <p:ext uri="{BB962C8B-B14F-4D97-AF65-F5344CB8AC3E}">
        <p14:creationId xmlns:p14="http://schemas.microsoft.com/office/powerpoint/2010/main" val="141589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93C5-1799-4B5E-9ECB-48C07B04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handles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88EA-1976-4B2E-A9FD-D81AECF6B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759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A Procedure handle is a value that identifies the context of an external procedure.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Every External procedure has a procedure handle associated with it.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Procedure handle have attributes that can be used to store and retrieve information on the particular procedure.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A procedure handle value remains valid only as long as the specified procedure is in scope.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Procedure handle can be passed to other external procedures using parameters, shared variables and shared temporary table fields defined with the HANDLE data type.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This-Procedure System Handle returns the current procedure handle value as a HANDLE data type.</a:t>
            </a:r>
          </a:p>
        </p:txBody>
      </p:sp>
    </p:spTree>
    <p:extLst>
      <p:ext uri="{BB962C8B-B14F-4D97-AF65-F5344CB8AC3E}">
        <p14:creationId xmlns:p14="http://schemas.microsoft.com/office/powerpoint/2010/main" val="293296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65CA-4721-4236-924B-7E79A322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7B2C-82B3-4A30-A025-A86944A8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624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Block of code defined within an external procedures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Complied as part of External Procedures.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Can not contain other internal procedure blocks.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Produces modularize code and reduce the number of external files in an application.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Syntax-</a:t>
            </a:r>
          </a:p>
          <a:p>
            <a:pPr marL="0" indent="0">
              <a:buNone/>
            </a:pPr>
            <a:r>
              <a:rPr lang="en-US"/>
              <a:t>             Procedure procedure-name:</a:t>
            </a:r>
          </a:p>
          <a:p>
            <a:pPr marL="0" indent="0">
              <a:buNone/>
            </a:pPr>
            <a:r>
              <a:rPr lang="en-US"/>
              <a:t>                     Statements</a:t>
            </a:r>
          </a:p>
          <a:p>
            <a:pPr marL="0" indent="0">
              <a:buNone/>
            </a:pPr>
            <a:r>
              <a:rPr lang="en-US"/>
              <a:t>             End [procedure].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Procedure Execution using Run Statement Syntax-</a:t>
            </a:r>
          </a:p>
          <a:p>
            <a:pPr marL="457200" lvl="1" indent="0">
              <a:buNone/>
            </a:pPr>
            <a:r>
              <a:rPr lang="en-US"/>
              <a:t>      Run proc-name [IN handle][run-options]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1B59-D47D-4CB3-AAED-32B80204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916E-B388-47E9-88F1-BEC5E835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20B0604020202020204" pitchFamily="34" charset="0"/>
              <a:buChar char="Ø"/>
            </a:pPr>
            <a:r>
              <a:rPr lang="en-US"/>
              <a:t>Block Types and Their Properties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External Procedure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Internal Procedure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Persistent and Non-persistent Procedures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User-Defined Functions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Procedure Overriding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79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0C64-7687-4207-B96B-C4F823E1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Internal procedure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30B132F-23F9-4DB1-A2D7-0EC6D14B4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1" r="64094" b="32353"/>
          <a:stretch/>
        </p:blipFill>
        <p:spPr>
          <a:xfrm>
            <a:off x="3981065" y="437233"/>
            <a:ext cx="7557536" cy="59309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9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EE02-ED6A-43E3-963D-9E00044B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External procedures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408AF-EDFF-4AFB-90D2-AC34A604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544366"/>
          </a:xfrm>
        </p:spPr>
        <p:txBody>
          <a:bodyPr/>
          <a:lstStyle/>
          <a:p>
            <a:r>
              <a:rPr lang="en-US"/>
              <a:t>Persistent procedures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D8D88-EDFA-4ABE-A0CA-A82EF8D41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3010" y="2609622"/>
            <a:ext cx="5185479" cy="370423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Creates its context when it executes and then maintains that context after it returns until the end of the progress session or until it is explicitly deleted.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Creates a persistent context using a RUN statement with the persistent option.</a:t>
            </a:r>
          </a:p>
          <a:p>
            <a:pPr marL="857250" lvl="1" indent="-285750"/>
            <a:r>
              <a:rPr lang="en-US"/>
              <a:t>Syntax- RUN filename Persistent [SET handle] [run-options]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Delete persistent procedure using DELETE PROCEDURE statement.</a:t>
            </a:r>
          </a:p>
          <a:p>
            <a:pPr marL="857250" lvl="1" indent="-285750"/>
            <a:r>
              <a:rPr lang="en-US"/>
              <a:t>Syntax- DELETE PROCEDURE handle [NO-ERROR]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14F67-8AE8-4934-8D57-61D1889D4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34420" cy="544660"/>
          </a:xfrm>
        </p:spPr>
        <p:txBody>
          <a:bodyPr/>
          <a:lstStyle/>
          <a:p>
            <a:r>
              <a:rPr lang="en-US"/>
              <a:t>Non-persistent procedures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CC86E-744F-477F-93DA-E63C8AB28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735632"/>
            <a:ext cx="4842238" cy="327058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Creates and maintains its context only until it returns from execution.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Context remains in scope only until the RUN statement and executes it completely.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External Procedure is Non-persistent by default.</a:t>
            </a:r>
          </a:p>
        </p:txBody>
      </p:sp>
    </p:spTree>
    <p:extLst>
      <p:ext uri="{BB962C8B-B14F-4D97-AF65-F5344CB8AC3E}">
        <p14:creationId xmlns:p14="http://schemas.microsoft.com/office/powerpoint/2010/main" val="57526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0559-0496-4B3B-9E83-78BA2E97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Attributes of persistent procedure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BC64-9094-4528-B860-9BFC0C10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71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/>
              <a:t>INTERNAL-ENTRIES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/>
              <a:t>GET-SIGNATURE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/>
              <a:t>TYPE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VALID-HANDLE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61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7BE9-2DC9-486A-88B2-F8DD0E5B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User-defined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DAF1-EC13-49DD-9AE1-F032DD7D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72803"/>
            <a:ext cx="9603275" cy="415894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/>
              <a:t>Locally user defined Functions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Externally-defined user-defined Functions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Remotely-defined user-defined Functions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Syntax:-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FUNCTION function-name [ RETURNS ] data-type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[ ( param [ , param ] ... ) ]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{ FORWARD | [ MAP [ TO ] actual-name ] IN proc-handle }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Param Syntax:-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{ { [ INPUT ] | OUTPUT | INPUT-OUTPUT } param-name AS data-type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| { [ INPUT ] | OUTPUT | INPUT-OUTPUT } TABLE FOR temp-table-name [ APPEND ]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| BUFFER buffer-name FOR database-table-name }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8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3000A-1B29-4633-B544-88D57145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Locally user-defined function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77231E-F768-4D69-AC98-F80320872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3" t="3047" r="60089" b="70251"/>
          <a:stretch/>
        </p:blipFill>
        <p:spPr>
          <a:xfrm>
            <a:off x="3897938" y="243510"/>
            <a:ext cx="7636833" cy="23000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56DC13-7947-4BCB-8645-442A78D15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717" r="53377" b="28349"/>
          <a:stretch/>
        </p:blipFill>
        <p:spPr>
          <a:xfrm>
            <a:off x="3948546" y="2505451"/>
            <a:ext cx="7598603" cy="40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B32AA-11A8-4B95-8CFA-F57D445E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External user-defined function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3F15723-9178-4B45-90EF-5742FBCD7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71" r="60634" b="86961"/>
          <a:stretch/>
        </p:blipFill>
        <p:spPr>
          <a:xfrm>
            <a:off x="3981065" y="483014"/>
            <a:ext cx="7844253" cy="14228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B3336A-A863-459F-B1DC-951644478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0" t="2691" r="58963" b="54641"/>
          <a:stretch/>
        </p:blipFill>
        <p:spPr>
          <a:xfrm>
            <a:off x="3935176" y="1909708"/>
            <a:ext cx="7879188" cy="463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53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95DD-C2FC-4A01-8365-E0E43929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Super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61CB-D8BB-4D52-958F-6EAE8F85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12714"/>
            <a:ext cx="9603275" cy="3990940"/>
          </a:xfrm>
        </p:spPr>
        <p:txBody>
          <a:bodyPr/>
          <a:lstStyle/>
          <a:p>
            <a:pPr>
              <a:buFont typeface="Wingdings" panose="020B0604020202020204" pitchFamily="34" charset="0"/>
              <a:buChar char="Ø"/>
            </a:pPr>
            <a:r>
              <a:rPr lang="en-US"/>
              <a:t>Supports a mechanism for overriding progress internal procedures and user-defined functions.</a:t>
            </a:r>
            <a:endParaRPr lang="en-US" b="1"/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Prototyping</a:t>
            </a:r>
            <a:r>
              <a:rPr lang="en-US" b="1"/>
              <a:t> </a:t>
            </a:r>
            <a:r>
              <a:rPr lang="en-US"/>
              <a:t>Internal Procedure - </a:t>
            </a:r>
          </a:p>
          <a:p>
            <a:pPr lvl="1"/>
            <a:r>
              <a:rPr lang="en-US"/>
              <a:t>Syntax – PROCEDURE proc-name IN SUPER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Internal Procedure can invoke the super version of itself by using the RUN SUPER statement.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User-defined functions can invoke its super version by using the SUPER function.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36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4400D-3258-4C65-B8F1-0D45240E1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Thank you !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7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BA52-57C4-4B08-8A0E-4BCAB767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Blocks 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C5D5-53A9-40BA-803D-A48F7311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20B0604020202020204" pitchFamily="34" charset="0"/>
              <a:buChar char="Ø"/>
            </a:pPr>
            <a:r>
              <a:rPr lang="en-US"/>
              <a:t>Repeat Blocks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For Blocks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Do Blocks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Procedure Blocks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Trigger Blocks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Editing Blocks</a:t>
            </a:r>
          </a:p>
        </p:txBody>
      </p:sp>
    </p:spTree>
    <p:extLst>
      <p:ext uri="{BB962C8B-B14F-4D97-AF65-F5344CB8AC3E}">
        <p14:creationId xmlns:p14="http://schemas.microsoft.com/office/powerpoint/2010/main" val="145981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52AC-A7D4-4496-8E1A-2B4E41F7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09" y="588858"/>
            <a:ext cx="9603275" cy="747311"/>
          </a:xfrm>
        </p:spPr>
        <p:txBody>
          <a:bodyPr/>
          <a:lstStyle/>
          <a:p>
            <a:r>
              <a:rPr lang="en-US" b="1"/>
              <a:t>Block properties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51A85-8CB2-4798-A47E-AE8856EB7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848760"/>
              </p:ext>
            </p:extLst>
          </p:nvPr>
        </p:nvGraphicFramePr>
        <p:xfrm>
          <a:off x="575094" y="1423358"/>
          <a:ext cx="1121767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867">
                  <a:extLst>
                    <a:ext uri="{9D8B030D-6E8A-4147-A177-3AD203B41FA5}">
                      <a16:colId xmlns:a16="http://schemas.microsoft.com/office/drawing/2014/main" val="1866119806"/>
                    </a:ext>
                  </a:extLst>
                </a:gridCol>
                <a:gridCol w="1120733">
                  <a:extLst>
                    <a:ext uri="{9D8B030D-6E8A-4147-A177-3AD203B41FA5}">
                      <a16:colId xmlns:a16="http://schemas.microsoft.com/office/drawing/2014/main" val="998960556"/>
                    </a:ext>
                  </a:extLst>
                </a:gridCol>
                <a:gridCol w="1120733">
                  <a:extLst>
                    <a:ext uri="{9D8B030D-6E8A-4147-A177-3AD203B41FA5}">
                      <a16:colId xmlns:a16="http://schemas.microsoft.com/office/drawing/2014/main" val="2225958834"/>
                    </a:ext>
                  </a:extLst>
                </a:gridCol>
                <a:gridCol w="1122223">
                  <a:extLst>
                    <a:ext uri="{9D8B030D-6E8A-4147-A177-3AD203B41FA5}">
                      <a16:colId xmlns:a16="http://schemas.microsoft.com/office/drawing/2014/main" val="33250052"/>
                    </a:ext>
                  </a:extLst>
                </a:gridCol>
                <a:gridCol w="1122223">
                  <a:extLst>
                    <a:ext uri="{9D8B030D-6E8A-4147-A177-3AD203B41FA5}">
                      <a16:colId xmlns:a16="http://schemas.microsoft.com/office/drawing/2014/main" val="2210794945"/>
                    </a:ext>
                  </a:extLst>
                </a:gridCol>
                <a:gridCol w="1122223">
                  <a:extLst>
                    <a:ext uri="{9D8B030D-6E8A-4147-A177-3AD203B41FA5}">
                      <a16:colId xmlns:a16="http://schemas.microsoft.com/office/drawing/2014/main" val="1040041337"/>
                    </a:ext>
                  </a:extLst>
                </a:gridCol>
                <a:gridCol w="1122223">
                  <a:extLst>
                    <a:ext uri="{9D8B030D-6E8A-4147-A177-3AD203B41FA5}">
                      <a16:colId xmlns:a16="http://schemas.microsoft.com/office/drawing/2014/main" val="3055020951"/>
                    </a:ext>
                  </a:extLst>
                </a:gridCol>
                <a:gridCol w="1122223">
                  <a:extLst>
                    <a:ext uri="{9D8B030D-6E8A-4147-A177-3AD203B41FA5}">
                      <a16:colId xmlns:a16="http://schemas.microsoft.com/office/drawing/2014/main" val="2703754845"/>
                    </a:ext>
                  </a:extLst>
                </a:gridCol>
                <a:gridCol w="1122223">
                  <a:extLst>
                    <a:ext uri="{9D8B030D-6E8A-4147-A177-3AD203B41FA5}">
                      <a16:colId xmlns:a16="http://schemas.microsoft.com/office/drawing/2014/main" val="3122132990"/>
                    </a:ext>
                  </a:extLst>
                </a:gridCol>
              </a:tblGrid>
              <a:tr h="639792">
                <a:tc>
                  <a:txBody>
                    <a:bodyPr/>
                    <a:lstStyle/>
                    <a:p>
                      <a:r>
                        <a:rPr lang="en-US"/>
                        <a:t>PROPERTY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REPEAT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DO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PROCEDURE OR TRIGGER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97525"/>
                  </a:ext>
                </a:extLst>
              </a:tr>
              <a:tr h="3655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EXPLICIT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97610"/>
                  </a:ext>
                </a:extLst>
              </a:tr>
              <a:tr h="639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Gill Sans MT"/>
                        </a:rPr>
                        <a:t>Looping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WHILE TO/BY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WHILE TO/BY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WHILE TO/BY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47478"/>
                  </a:ext>
                </a:extLst>
              </a:tr>
              <a:tr h="639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Gill Sans MT"/>
                        </a:rPr>
                        <a:t>Record reading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Record Phrase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4760"/>
                  </a:ext>
                </a:extLst>
              </a:tr>
              <a:tr h="639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Gill Sans MT"/>
                        </a:rPr>
                        <a:t>Frame scoping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WITH FRAME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WITH FRAME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WITH FRAME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594597"/>
                  </a:ext>
                </a:extLst>
              </a:tr>
              <a:tr h="3655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Gill Sans MT"/>
                        </a:rPr>
                        <a:t>Record scoping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FOR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FOR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9380"/>
                  </a:ext>
                </a:extLst>
              </a:tr>
              <a:tr h="11881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Gill Sans MT"/>
                        </a:rPr>
                        <a:t>UNDO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TRANS ACTION ON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TRANS ACTION ON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TRANS ACTION ON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549703"/>
                  </a:ext>
                </a:extLst>
              </a:tr>
              <a:tr h="639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Gill Sans MT"/>
                        </a:rPr>
                        <a:t>ERROR processing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ON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ON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ON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8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85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DB53-6A6C-44D7-88B8-CB9EFE9E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46669"/>
          </a:xfrm>
        </p:spPr>
        <p:txBody>
          <a:bodyPr/>
          <a:lstStyle/>
          <a:p>
            <a:r>
              <a:rPr lang="en-US" b="1"/>
              <a:t>Block properties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B1364F-8CAC-4B80-AC99-8835D2911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44868"/>
              </p:ext>
            </p:extLst>
          </p:nvPr>
        </p:nvGraphicFramePr>
        <p:xfrm>
          <a:off x="718867" y="2142226"/>
          <a:ext cx="11034018" cy="4374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76">
                  <a:extLst>
                    <a:ext uri="{9D8B030D-6E8A-4147-A177-3AD203B41FA5}">
                      <a16:colId xmlns:a16="http://schemas.microsoft.com/office/drawing/2014/main" val="2205154082"/>
                    </a:ext>
                  </a:extLst>
                </a:gridCol>
                <a:gridCol w="1133363">
                  <a:extLst>
                    <a:ext uri="{9D8B030D-6E8A-4147-A177-3AD203B41FA5}">
                      <a16:colId xmlns:a16="http://schemas.microsoft.com/office/drawing/2014/main" val="378681872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893382902"/>
                    </a:ext>
                  </a:extLst>
                </a:gridCol>
                <a:gridCol w="1104303">
                  <a:extLst>
                    <a:ext uri="{9D8B030D-6E8A-4147-A177-3AD203B41FA5}">
                      <a16:colId xmlns:a16="http://schemas.microsoft.com/office/drawing/2014/main" val="3726862068"/>
                    </a:ext>
                  </a:extLst>
                </a:gridCol>
                <a:gridCol w="1202074">
                  <a:extLst>
                    <a:ext uri="{9D8B030D-6E8A-4147-A177-3AD203B41FA5}">
                      <a16:colId xmlns:a16="http://schemas.microsoft.com/office/drawing/2014/main" val="946260167"/>
                    </a:ext>
                  </a:extLst>
                </a:gridCol>
                <a:gridCol w="1115987">
                  <a:extLst>
                    <a:ext uri="{9D8B030D-6E8A-4147-A177-3AD203B41FA5}">
                      <a16:colId xmlns:a16="http://schemas.microsoft.com/office/drawing/2014/main" val="1608289368"/>
                    </a:ext>
                  </a:extLst>
                </a:gridCol>
                <a:gridCol w="1205269">
                  <a:extLst>
                    <a:ext uri="{9D8B030D-6E8A-4147-A177-3AD203B41FA5}">
                      <a16:colId xmlns:a16="http://schemas.microsoft.com/office/drawing/2014/main" val="2957029926"/>
                    </a:ext>
                  </a:extLst>
                </a:gridCol>
                <a:gridCol w="1126180">
                  <a:extLst>
                    <a:ext uri="{9D8B030D-6E8A-4147-A177-3AD203B41FA5}">
                      <a16:colId xmlns:a16="http://schemas.microsoft.com/office/drawing/2014/main" val="1686355665"/>
                    </a:ext>
                  </a:extLst>
                </a:gridCol>
                <a:gridCol w="1214614">
                  <a:extLst>
                    <a:ext uri="{9D8B030D-6E8A-4147-A177-3AD203B41FA5}">
                      <a16:colId xmlns:a16="http://schemas.microsoft.com/office/drawing/2014/main" val="948082469"/>
                    </a:ext>
                  </a:extLst>
                </a:gridCol>
              </a:tblGrid>
              <a:tr h="646558">
                <a:tc>
                  <a:txBody>
                    <a:bodyPr/>
                    <a:lstStyle/>
                    <a:p>
                      <a:r>
                        <a:rPr lang="en-US"/>
                        <a:t>Property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Repeat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Do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Procedures and Triggers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13620"/>
                  </a:ext>
                </a:extLst>
              </a:tr>
              <a:tr h="51430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IMPLICIT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EXPLICIT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05239"/>
                  </a:ext>
                </a:extLst>
              </a:tr>
              <a:tr h="6465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Gill Sans MT"/>
                        </a:rPr>
                        <a:t>ENDKEY processing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ON ENDKEY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ON ENDKEY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ON ENDKEY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88387"/>
                  </a:ext>
                </a:extLst>
              </a:tr>
              <a:tr h="5143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Gill Sans MT"/>
                        </a:rPr>
                        <a:t>STOP processing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ON STOP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ON STOP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ON STOP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39757"/>
                  </a:ext>
                </a:extLst>
              </a:tr>
              <a:tr h="5143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Gill Sans MT"/>
                        </a:rPr>
                        <a:t>QUIT processing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ON QUIT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ON QUIT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ON QUIT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4750"/>
                  </a:ext>
                </a:extLst>
              </a:tr>
              <a:tr h="6465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Gill Sans MT"/>
                        </a:rPr>
                        <a:t>System transaction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TRANS 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TRANS 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TRANS 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80406"/>
                  </a:ext>
                </a:extLst>
              </a:tr>
              <a:tr h="5143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Gill Sans MT"/>
                        </a:rPr>
                        <a:t>Parameter Passing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58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68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5FA77-ED6B-4814-9290-7C77A666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looping</a:t>
            </a:r>
          </a:p>
        </p:txBody>
      </p: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4B41C79A-FDA9-484D-8BF7-2AFDFAAC0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451" t="402" r="69752" b="24498"/>
          <a:stretch/>
        </p:blipFill>
        <p:spPr>
          <a:xfrm>
            <a:off x="3831054" y="382037"/>
            <a:ext cx="7647671" cy="5653282"/>
          </a:xfrm>
        </p:spPr>
      </p:pic>
    </p:spTree>
    <p:extLst>
      <p:ext uri="{BB962C8B-B14F-4D97-AF65-F5344CB8AC3E}">
        <p14:creationId xmlns:p14="http://schemas.microsoft.com/office/powerpoint/2010/main" val="302893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C05A3-8884-424C-B1DE-3720D213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Frame scoping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A00B32E2-B242-4807-81CD-C7ECA558E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" t="2933" r="62500" b="78838"/>
          <a:stretch/>
        </p:blipFill>
        <p:spPr>
          <a:xfrm>
            <a:off x="3981065" y="534457"/>
            <a:ext cx="7661124" cy="50848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70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8DE7-654D-44C1-BEEE-13F366DD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EB23-9230-43DA-93A5-CA42D6F5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2154"/>
            <a:ext cx="9603275" cy="432757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/>
              <a:t>Strong–Scoped Reference</a:t>
            </a:r>
          </a:p>
          <a:p>
            <a:pPr lvl="1"/>
            <a:r>
              <a:rPr lang="en-US"/>
              <a:t>Repeat for, Do for blocks</a:t>
            </a:r>
          </a:p>
          <a:p>
            <a:pPr lvl="1"/>
            <a:r>
              <a:rPr lang="en-US"/>
              <a:t>Buffer is scoped to the strong-scope block</a:t>
            </a:r>
          </a:p>
          <a:p>
            <a:pPr lvl="1"/>
            <a:r>
              <a:rPr lang="en-US"/>
              <a:t>Can have two sequential blocks of strong scope reference to same buffer.</a:t>
            </a:r>
          </a:p>
          <a:p>
            <a:pPr lvl="1"/>
            <a:r>
              <a:rPr lang="en-US"/>
              <a:t>Nesting not possible for same buffer reference.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Weak-Scoped Reference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FOR EACH, PRESELECT EACH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Can Reference same buffer outside the weak scope block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Can not contain any free reference to same buffer in weak scope block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Nesting not possible for same buffer reference.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Can have two sequential block.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Free Reference</a:t>
            </a:r>
          </a:p>
        </p:txBody>
      </p:sp>
    </p:spTree>
    <p:extLst>
      <p:ext uri="{BB962C8B-B14F-4D97-AF65-F5344CB8AC3E}">
        <p14:creationId xmlns:p14="http://schemas.microsoft.com/office/powerpoint/2010/main" val="186603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5CE03-CFB4-4E08-8E3D-3572B6FD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Error processing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D48F8286-298D-4B92-BB69-850E9EF4F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" t="358" r="68784" b="59498"/>
          <a:stretch/>
        </p:blipFill>
        <p:spPr>
          <a:xfrm>
            <a:off x="3925647" y="479037"/>
            <a:ext cx="7701196" cy="50849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8467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Gallery</vt:lpstr>
      <vt:lpstr>Block properties</vt:lpstr>
      <vt:lpstr>outline</vt:lpstr>
      <vt:lpstr>Blocks  types</vt:lpstr>
      <vt:lpstr>Block properties</vt:lpstr>
      <vt:lpstr>Block properties</vt:lpstr>
      <vt:lpstr>looping</vt:lpstr>
      <vt:lpstr>Frame scoping</vt:lpstr>
      <vt:lpstr>Record scoping</vt:lpstr>
      <vt:lpstr>Error processing</vt:lpstr>
      <vt:lpstr>Endkey processing</vt:lpstr>
      <vt:lpstr>Stop processing</vt:lpstr>
      <vt:lpstr>Quit processing</vt:lpstr>
      <vt:lpstr>System transaction</vt:lpstr>
      <vt:lpstr>Compiling </vt:lpstr>
      <vt:lpstr>listing</vt:lpstr>
      <vt:lpstr>Shared objects</vt:lpstr>
      <vt:lpstr>PowerPoint Presentation</vt:lpstr>
      <vt:lpstr>Procedure handles</vt:lpstr>
      <vt:lpstr>Internal procedures</vt:lpstr>
      <vt:lpstr>Internal procedure</vt:lpstr>
      <vt:lpstr>External procedures</vt:lpstr>
      <vt:lpstr>Attributes of persistent procedure handle</vt:lpstr>
      <vt:lpstr>User-defined Functions</vt:lpstr>
      <vt:lpstr>Locally user-defined function</vt:lpstr>
      <vt:lpstr>External user-defined function</vt:lpstr>
      <vt:lpstr>Super procedures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</cp:revision>
  <dcterms:created xsi:type="dcterms:W3CDTF">2021-02-15T14:18:53Z</dcterms:created>
  <dcterms:modified xsi:type="dcterms:W3CDTF">2021-07-26T12:08:54Z</dcterms:modified>
</cp:coreProperties>
</file>