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84" r:id="rId4"/>
    <p:sldId id="257" r:id="rId5"/>
    <p:sldId id="259" r:id="rId6"/>
    <p:sldId id="258" r:id="rId7"/>
    <p:sldId id="260" r:id="rId8"/>
    <p:sldId id="288" r:id="rId9"/>
    <p:sldId id="261" r:id="rId10"/>
    <p:sldId id="263" r:id="rId11"/>
    <p:sldId id="277" r:id="rId12"/>
    <p:sldId id="286" r:id="rId13"/>
    <p:sldId id="265" r:id="rId14"/>
    <p:sldId id="276" r:id="rId15"/>
    <p:sldId id="269" r:id="rId16"/>
    <p:sldId id="272" r:id="rId17"/>
    <p:sldId id="264" r:id="rId18"/>
    <p:sldId id="289" r:id="rId19"/>
    <p:sldId id="270" r:id="rId20"/>
    <p:sldId id="266" r:id="rId21"/>
    <p:sldId id="271" r:id="rId22"/>
    <p:sldId id="273" r:id="rId23"/>
    <p:sldId id="267" r:id="rId24"/>
    <p:sldId id="275" r:id="rId25"/>
    <p:sldId id="268" r:id="rId26"/>
    <p:sldId id="274" r:id="rId27"/>
    <p:sldId id="262" r:id="rId28"/>
    <p:sldId id="278" r:id="rId29"/>
    <p:sldId id="290" r:id="rId30"/>
    <p:sldId id="291" r:id="rId31"/>
    <p:sldId id="280" r:id="rId32"/>
    <p:sldId id="283" r:id="rId33"/>
    <p:sldId id="281" r:id="rId34"/>
    <p:sldId id="282" r:id="rId35"/>
    <p:sldId id="29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B2A71-019D-F70C-831E-50EBA60F8CA4}" v="228" dt="2021-05-24T08:00:56.345"/>
    <p1510:client id="{3889607C-5A35-6EA3-F8CA-85B5C7DD5A99}" v="1140" dt="2021-02-17T20:48:34.336"/>
    <p1510:client id="{5006B0C2-18DA-A2FF-FE28-D650EDCF75B2}" v="5" dt="2021-05-15T12:07:58.142"/>
    <p1510:client id="{570AC7AC-386F-AA5C-9977-CED3617E0386}" v="1295" dt="2021-02-20T08:33:44.219"/>
    <p1510:client id="{5ACBA674-4AF9-0C7A-8E04-A62F73147486}" v="50" dt="2021-02-20T13:54:52.145"/>
    <p1510:client id="{6909C1EE-2E68-7B99-244F-D1E664B6397D}" v="1061" dt="2021-02-17T09:36:12.040"/>
    <p1510:client id="{79938E52-36B5-1AA6-C32F-55F118497824}" v="2" dt="2021-05-17T14:28:42.139"/>
    <p1510:client id="{834DEC7D-557A-7DE2-8A76-856031E6A278}" v="30" dt="2021-05-14T07:37:17.519"/>
    <p1510:client id="{8899871A-EDCC-F916-D291-4A71FBD044EE}" v="16" dt="2021-05-11T14:41:02.542"/>
    <p1510:client id="{88E68AE1-76EE-305B-60CB-7B62FFC43A33}" v="16" dt="2021-05-15T14:57:51.338"/>
    <p1510:client id="{92AC872A-A747-D125-0E5A-33A0DC824709}" v="1011" dt="2021-02-20T16:24:00.972"/>
    <p1510:client id="{94EE765F-D1AA-C14E-9B15-2C82DE0BB5C6}" v="136" dt="2021-02-18T23:10:29.614"/>
    <p1510:client id="{9C36DE71-2164-D042-490A-42EDDAEB233B}" v="4" dt="2021-05-22T17:59:49.241"/>
    <p1510:client id="{9C6E76A8-BCBF-4890-A790-2844CA5DA0E1}" v="97" dt="2021-02-15T13:48:37.906"/>
    <p1510:client id="{A9FC8333-7372-67F0-5E91-2752A3C83338}" v="188" dt="2021-02-18T12:14:18.858"/>
    <p1510:client id="{C4966734-7FF0-BEE8-247C-BCC6FE2B72F2}" v="138" dt="2021-02-22T01:18:47.316"/>
    <p1510:client id="{E5EDCCD4-9DA6-CD03-8F3B-CB732F320508}" v="1" dt="2021-02-26T17:32:38.613"/>
    <p1510:client id="{EC22AF05-F641-BD19-0577-F0DF76801222}" v="538" dt="2021-02-18T22:34:09.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7/26/2021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wip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a:cs typeface="Calibri"/>
              </a:rPr>
              <a:t>Database Access</a:t>
            </a:r>
          </a:p>
        </p:txBody>
      </p:sp>
      <p:sp>
        <p:nvSpPr>
          <p:cNvPr id="3" name="Subtitle 2"/>
          <p:cNvSpPr>
            <a:spLocks noGrp="1"/>
          </p:cNvSpPr>
          <p:nvPr>
            <p:ph type="subTitle" idx="1"/>
          </p:nvPr>
        </p:nvSpPr>
        <p:spPr/>
        <p:txBody>
          <a:bodyPr/>
          <a:lstStyle/>
          <a:p>
            <a:r>
              <a:rPr lang="en-US" dirty="0">
                <a:latin typeface="Calibri"/>
                <a:cs typeface="Calibri"/>
              </a:rPr>
              <a:t>Presented By:</a:t>
            </a:r>
          </a:p>
          <a:p>
            <a:r>
              <a:rPr lang="en-US" dirty="0">
                <a:latin typeface="Calibri"/>
                <a:cs typeface="Calibri"/>
              </a:rPr>
              <a:t>Vaishali Gupta</a:t>
            </a:r>
          </a:p>
        </p:txBody>
      </p:sp>
    </p:spTree>
    <p:extLst>
      <p:ext uri="{BB962C8B-B14F-4D97-AF65-F5344CB8AC3E}">
        <p14:creationId xmlns:p14="http://schemas.microsoft.com/office/powerpoint/2010/main" val="23236705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8E0D-F1EB-436B-A027-5E435EDEF253}"/>
              </a:ext>
            </a:extLst>
          </p:cNvPr>
          <p:cNvSpPr>
            <a:spLocks noGrp="1"/>
          </p:cNvSpPr>
          <p:nvPr>
            <p:ph type="title"/>
          </p:nvPr>
        </p:nvSpPr>
        <p:spPr/>
        <p:txBody>
          <a:bodyPr/>
          <a:lstStyle/>
          <a:p>
            <a:r>
              <a:rPr lang="en-US"/>
              <a:t>Fetching Records</a:t>
            </a:r>
          </a:p>
        </p:txBody>
      </p:sp>
      <p:sp>
        <p:nvSpPr>
          <p:cNvPr id="3" name="Content Placeholder 2">
            <a:extLst>
              <a:ext uri="{FF2B5EF4-FFF2-40B4-BE49-F238E27FC236}">
                <a16:creationId xmlns:a16="http://schemas.microsoft.com/office/drawing/2014/main" id="{2C83E8DC-6F7A-44BD-BE43-F1BA46B5EE49}"/>
              </a:ext>
            </a:extLst>
          </p:cNvPr>
          <p:cNvSpPr>
            <a:spLocks noGrp="1"/>
          </p:cNvSpPr>
          <p:nvPr>
            <p:ph idx="1"/>
          </p:nvPr>
        </p:nvSpPr>
        <p:spPr>
          <a:xfrm>
            <a:off x="1295401" y="2528178"/>
            <a:ext cx="9601196" cy="3721501"/>
          </a:xfrm>
        </p:spPr>
        <p:txBody>
          <a:bodyPr>
            <a:normAutofit fontScale="85000" lnSpcReduction="20000"/>
          </a:bodyPr>
          <a:lstStyle/>
          <a:p>
            <a:r>
              <a:rPr lang="en-US" b="1" dirty="0">
                <a:latin typeface="Calibri"/>
                <a:ea typeface="+mn-lt"/>
                <a:cs typeface="+mn-lt"/>
              </a:rPr>
              <a:t>FIND</a:t>
            </a:r>
            <a:r>
              <a:rPr lang="en-US" dirty="0">
                <a:latin typeface="Calibri"/>
                <a:ea typeface="+mn-lt"/>
                <a:cs typeface="+mn-lt"/>
              </a:rPr>
              <a:t> : Locates a single record in a table and moves that record into a record buffer.</a:t>
            </a:r>
          </a:p>
          <a:p>
            <a:pPr>
              <a:buSzPct val="114999"/>
            </a:pPr>
            <a:r>
              <a:rPr lang="en-US" b="1" dirty="0">
                <a:latin typeface="Calibri"/>
                <a:ea typeface="+mn-lt"/>
                <a:cs typeface="+mn-lt"/>
              </a:rPr>
              <a:t>FOR-EACH</a:t>
            </a:r>
            <a:r>
              <a:rPr lang="en-US" dirty="0">
                <a:latin typeface="Calibri"/>
                <a:ea typeface="+mn-lt"/>
                <a:cs typeface="+mn-lt"/>
              </a:rPr>
              <a:t>: Starts an iterating block, finding a single record on each iteration. If you do not use the EACH keyword,  the Record phrase you use must identify exactly one record in the table. </a:t>
            </a:r>
          </a:p>
          <a:p>
            <a:pPr>
              <a:buSzPct val="114999"/>
            </a:pPr>
            <a:r>
              <a:rPr lang="en-US" b="1" dirty="0">
                <a:latin typeface="Calibri"/>
                <a:ea typeface="+mn-lt"/>
                <a:cs typeface="+mn-lt"/>
              </a:rPr>
              <a:t>OPEN QUERY</a:t>
            </a:r>
            <a:r>
              <a:rPr lang="en-US" dirty="0">
                <a:latin typeface="Calibri"/>
                <a:ea typeface="+mn-lt"/>
                <a:cs typeface="+mn-lt"/>
              </a:rPr>
              <a:t> - Opens a query, which might have been previously defined in a DEFINE QUERY statement. Opening a query makes it available for use within a GET statement, or in a browse widget.</a:t>
            </a:r>
          </a:p>
          <a:p>
            <a:pPr>
              <a:buSzPct val="114999"/>
            </a:pPr>
            <a:r>
              <a:rPr lang="en-US" b="1" dirty="0">
                <a:latin typeface="Calibri"/>
                <a:ea typeface="+mn-lt"/>
                <a:cs typeface="+mn-lt"/>
              </a:rPr>
              <a:t>DO PRESELECT</a:t>
            </a:r>
            <a:r>
              <a:rPr lang="en-US" dirty="0">
                <a:latin typeface="Calibri"/>
                <a:ea typeface="+mn-lt"/>
                <a:cs typeface="+mn-lt"/>
              </a:rPr>
              <a:t>  and </a:t>
            </a:r>
            <a:r>
              <a:rPr lang="en-US" b="1" dirty="0">
                <a:latin typeface="Calibri"/>
                <a:ea typeface="+mn-lt"/>
                <a:cs typeface="+mn-lt"/>
              </a:rPr>
              <a:t>REPEAT PRESELECT</a:t>
            </a:r>
            <a:endParaRPr lang="en-US" b="1">
              <a:latin typeface="Calibri"/>
              <a:cs typeface="Calibri"/>
            </a:endParaRPr>
          </a:p>
          <a:p>
            <a:pPr>
              <a:buSzPct val="114999"/>
            </a:pPr>
            <a:r>
              <a:rPr lang="en-US" dirty="0">
                <a:latin typeface="Calibri"/>
                <a:ea typeface="+mn-lt"/>
                <a:cs typeface="+mn-lt"/>
              </a:rPr>
              <a:t>PRESELECT creates a temporary index that contains pointers to each of the preselected records in the database table. Then you can use other statements, such as FIND NEXT, within the block to process those records</a:t>
            </a:r>
          </a:p>
          <a:p>
            <a:pPr>
              <a:buSzPct val="114999"/>
            </a:pPr>
            <a:endParaRPr lang="en-US" dirty="0">
              <a:latin typeface="Calibri"/>
              <a:ea typeface="+mn-lt"/>
              <a:cs typeface="+mn-lt"/>
            </a:endParaRPr>
          </a:p>
        </p:txBody>
      </p:sp>
      <p:sp>
        <p:nvSpPr>
          <p:cNvPr id="4" name="Slide Number Placeholder 3">
            <a:extLst>
              <a:ext uri="{FF2B5EF4-FFF2-40B4-BE49-F238E27FC236}">
                <a16:creationId xmlns:a16="http://schemas.microsoft.com/office/drawing/2014/main" id="{7461A815-1B9A-4CC0-9055-C845494B126C}"/>
              </a:ext>
            </a:extLst>
          </p:cNvPr>
          <p:cNvSpPr>
            <a:spLocks noGrp="1"/>
          </p:cNvSpPr>
          <p:nvPr>
            <p:ph type="sldNum" sz="quarter" idx="12"/>
          </p:nvPr>
        </p:nvSpPr>
        <p:spPr/>
        <p:txBody>
          <a:bodyPr/>
          <a:lstStyle/>
          <a:p>
            <a:fld id="{E97799C9-84D9-46D2-A11E-BCF8A720529D}" type="slidenum">
              <a:rPr lang="en-US" dirty="0"/>
              <a:t>10</a:t>
            </a:fld>
            <a:endParaRPr lang="en-US"/>
          </a:p>
        </p:txBody>
      </p:sp>
    </p:spTree>
    <p:extLst>
      <p:ext uri="{BB962C8B-B14F-4D97-AF65-F5344CB8AC3E}">
        <p14:creationId xmlns:p14="http://schemas.microsoft.com/office/powerpoint/2010/main" val="27574861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A46A4-CE09-4191-B25E-C88878E33AEA}"/>
              </a:ext>
            </a:extLst>
          </p:cNvPr>
          <p:cNvSpPr>
            <a:spLocks noGrp="1"/>
          </p:cNvSpPr>
          <p:nvPr>
            <p:ph idx="1"/>
          </p:nvPr>
        </p:nvSpPr>
        <p:spPr>
          <a:xfrm>
            <a:off x="1295401" y="745386"/>
            <a:ext cx="9601196" cy="5130482"/>
          </a:xfrm>
        </p:spPr>
        <p:txBody>
          <a:bodyPr/>
          <a:lstStyle/>
          <a:p>
            <a:r>
              <a:rPr lang="en-US" sz="2100" dirty="0">
                <a:latin typeface="Calibri"/>
                <a:cs typeface="Calibri"/>
              </a:rPr>
              <a:t>Progress fetches records depends in part on which statements you use to fetch the records</a:t>
            </a:r>
          </a:p>
          <a:p>
            <a:pPr>
              <a:buSzPct val="114999"/>
            </a:pPr>
            <a:r>
              <a:rPr lang="en-US" sz="2100" dirty="0">
                <a:latin typeface="Calibri"/>
                <a:ea typeface="+mn-lt"/>
                <a:cs typeface="+mn-lt"/>
              </a:rPr>
              <a:t>The FOR EACH statement, OPEN QUERY statement, and PRESELECT option may use multiple indexes to satisfy a query. When multiple indexes are used, the order of returned records is not guaranteed.</a:t>
            </a:r>
          </a:p>
        </p:txBody>
      </p:sp>
      <p:pic>
        <p:nvPicPr>
          <p:cNvPr id="4" name="Picture 4" descr="Table&#10;&#10;Description automatically generated">
            <a:extLst>
              <a:ext uri="{FF2B5EF4-FFF2-40B4-BE49-F238E27FC236}">
                <a16:creationId xmlns:a16="http://schemas.microsoft.com/office/drawing/2014/main" id="{E1640CC9-5CDB-48D8-9088-E4ACEC32D3CB}"/>
              </a:ext>
            </a:extLst>
          </p:cNvPr>
          <p:cNvPicPr>
            <a:picLocks noChangeAspect="1"/>
          </p:cNvPicPr>
          <p:nvPr/>
        </p:nvPicPr>
        <p:blipFill>
          <a:blip r:embed="rId2"/>
          <a:stretch>
            <a:fillRect/>
          </a:stretch>
        </p:blipFill>
        <p:spPr>
          <a:xfrm>
            <a:off x="1288213" y="3032106"/>
            <a:ext cx="9198633" cy="3237939"/>
          </a:xfrm>
          <a:prstGeom prst="rect">
            <a:avLst/>
          </a:prstGeom>
        </p:spPr>
      </p:pic>
      <p:sp>
        <p:nvSpPr>
          <p:cNvPr id="2" name="Slide Number Placeholder 1">
            <a:extLst>
              <a:ext uri="{FF2B5EF4-FFF2-40B4-BE49-F238E27FC236}">
                <a16:creationId xmlns:a16="http://schemas.microsoft.com/office/drawing/2014/main" id="{9F40EDB2-0005-4C77-8590-448E111BF002}"/>
              </a:ext>
            </a:extLst>
          </p:cNvPr>
          <p:cNvSpPr>
            <a:spLocks noGrp="1"/>
          </p:cNvSpPr>
          <p:nvPr>
            <p:ph type="sldNum" sz="quarter" idx="12"/>
          </p:nvPr>
        </p:nvSpPr>
        <p:spPr/>
        <p:txBody>
          <a:bodyPr/>
          <a:lstStyle/>
          <a:p>
            <a:fld id="{E97799C9-84D9-46D2-A11E-BCF8A720529D}" type="slidenum">
              <a:rPr lang="en-US" dirty="0"/>
              <a:t>11</a:t>
            </a:fld>
            <a:endParaRPr lang="en-US"/>
          </a:p>
        </p:txBody>
      </p:sp>
    </p:spTree>
    <p:extLst>
      <p:ext uri="{BB962C8B-B14F-4D97-AF65-F5344CB8AC3E}">
        <p14:creationId xmlns:p14="http://schemas.microsoft.com/office/powerpoint/2010/main" val="101740422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A045-EBBF-4FBA-8F1B-138D09FB5821}"/>
              </a:ext>
            </a:extLst>
          </p:cNvPr>
          <p:cNvSpPr>
            <a:spLocks noGrp="1"/>
          </p:cNvSpPr>
          <p:nvPr>
            <p:ph type="title"/>
          </p:nvPr>
        </p:nvSpPr>
        <p:spPr>
          <a:xfrm>
            <a:off x="1295402" y="522057"/>
            <a:ext cx="9601196" cy="1303867"/>
          </a:xfrm>
        </p:spPr>
        <p:txBody>
          <a:bodyPr/>
          <a:lstStyle/>
          <a:p>
            <a:r>
              <a:rPr lang="en-US"/>
              <a:t>Database INDEX</a:t>
            </a:r>
          </a:p>
        </p:txBody>
      </p:sp>
      <p:pic>
        <p:nvPicPr>
          <p:cNvPr id="4" name="Picture 4" descr="Table&#10;&#10;Description automatically generated">
            <a:extLst>
              <a:ext uri="{FF2B5EF4-FFF2-40B4-BE49-F238E27FC236}">
                <a16:creationId xmlns:a16="http://schemas.microsoft.com/office/drawing/2014/main" id="{809C8986-F83F-4077-BB3E-0F16C0B4BB97}"/>
              </a:ext>
            </a:extLst>
          </p:cNvPr>
          <p:cNvPicPr>
            <a:picLocks noGrp="1" noChangeAspect="1"/>
          </p:cNvPicPr>
          <p:nvPr>
            <p:ph idx="1"/>
          </p:nvPr>
        </p:nvPicPr>
        <p:blipFill>
          <a:blip r:embed="rId2"/>
          <a:stretch>
            <a:fillRect/>
          </a:stretch>
        </p:blipFill>
        <p:spPr>
          <a:xfrm>
            <a:off x="863719" y="1451814"/>
            <a:ext cx="10708973" cy="4882190"/>
          </a:xfrm>
        </p:spPr>
      </p:pic>
    </p:spTree>
    <p:extLst>
      <p:ext uri="{BB962C8B-B14F-4D97-AF65-F5344CB8AC3E}">
        <p14:creationId xmlns:p14="http://schemas.microsoft.com/office/powerpoint/2010/main" val="316382117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A5C0-0F69-4502-87AB-475FAEDF34D3}"/>
              </a:ext>
            </a:extLst>
          </p:cNvPr>
          <p:cNvSpPr>
            <a:spLocks noGrp="1"/>
          </p:cNvSpPr>
          <p:nvPr>
            <p:ph type="title"/>
          </p:nvPr>
        </p:nvSpPr>
        <p:spPr/>
        <p:txBody>
          <a:bodyPr/>
          <a:lstStyle/>
          <a:p>
            <a:r>
              <a:rPr lang="en-US"/>
              <a:t>BY, BREAK BY,</a:t>
            </a:r>
            <a:r>
              <a:rPr lang="en-US">
                <a:ea typeface="+mj-lt"/>
                <a:cs typeface="+mj-lt"/>
              </a:rPr>
              <a:t> USE-INDEX</a:t>
            </a:r>
            <a:endParaRPr lang="en-US"/>
          </a:p>
        </p:txBody>
      </p:sp>
      <p:sp>
        <p:nvSpPr>
          <p:cNvPr id="3" name="Content Placeholder 2">
            <a:extLst>
              <a:ext uri="{FF2B5EF4-FFF2-40B4-BE49-F238E27FC236}">
                <a16:creationId xmlns:a16="http://schemas.microsoft.com/office/drawing/2014/main" id="{985325FC-22EE-426C-A0DD-24633877F3FF}"/>
              </a:ext>
            </a:extLst>
          </p:cNvPr>
          <p:cNvSpPr>
            <a:spLocks noGrp="1"/>
          </p:cNvSpPr>
          <p:nvPr>
            <p:ph idx="1"/>
          </p:nvPr>
        </p:nvSpPr>
        <p:spPr/>
        <p:txBody>
          <a:bodyPr>
            <a:normAutofit fontScale="92500" lnSpcReduction="10000"/>
          </a:bodyPr>
          <a:lstStyle/>
          <a:p>
            <a:r>
              <a:rPr lang="en-US" dirty="0">
                <a:latin typeface="Calibri"/>
                <a:ea typeface="+mn-lt"/>
                <a:cs typeface="+mn-lt"/>
              </a:rPr>
              <a:t>BY Sorts the selected records by the value of expression. </a:t>
            </a:r>
            <a:endParaRPr lang="en-US">
              <a:latin typeface="Calibri"/>
              <a:ea typeface="+mn-lt"/>
              <a:cs typeface="+mn-lt"/>
            </a:endParaRPr>
          </a:p>
          <a:p>
            <a:pPr>
              <a:buSzPct val="114999"/>
            </a:pPr>
            <a:r>
              <a:rPr lang="en-US" dirty="0">
                <a:latin typeface="Calibri"/>
                <a:ea typeface="+mn-lt"/>
                <a:cs typeface="+mn-lt"/>
              </a:rPr>
              <a:t>The DESCENDING option sorts the records in descending order (not in the default ascending order).</a:t>
            </a:r>
            <a:endParaRPr lang="en-US" dirty="0">
              <a:latin typeface="Calibri"/>
              <a:cs typeface="Calibri"/>
            </a:endParaRPr>
          </a:p>
          <a:p>
            <a:pPr>
              <a:buSzPct val="114999"/>
            </a:pPr>
            <a:r>
              <a:rPr lang="en-US" dirty="0">
                <a:latin typeface="Calibri"/>
                <a:ea typeface="+mn-lt"/>
                <a:cs typeface="+mn-lt"/>
              </a:rPr>
              <a:t>BREAK : You use the BREAK option to define field as the break group</a:t>
            </a:r>
          </a:p>
          <a:p>
            <a:pPr>
              <a:buSzPct val="114999"/>
            </a:pPr>
            <a:r>
              <a:rPr lang="en-US" dirty="0">
                <a:latin typeface="Calibri"/>
                <a:ea typeface="+mn-lt"/>
                <a:cs typeface="+mn-lt"/>
              </a:rPr>
              <a:t>When used in combination with the FIRST function, LAST function, FIRST-OF function, and LAST-OF function, BREAK indicates that subgroups are used for aggregation. If you use BREAK, you must also use BY. </a:t>
            </a:r>
            <a:endParaRPr lang="en-US" dirty="0">
              <a:latin typeface="Calibri"/>
              <a:cs typeface="Calibri"/>
            </a:endParaRPr>
          </a:p>
          <a:p>
            <a:pPr>
              <a:buSzPct val="114999"/>
            </a:pPr>
            <a:r>
              <a:rPr lang="en-US" dirty="0">
                <a:latin typeface="Calibri"/>
                <a:ea typeface="+mn-lt"/>
                <a:cs typeface="+mn-lt"/>
              </a:rPr>
              <a:t>USE-INDEX : Identifies the index you want to use while selecting records.</a:t>
            </a:r>
          </a:p>
          <a:p>
            <a:pPr>
              <a:buSzPct val="114999"/>
            </a:pPr>
            <a:endParaRPr lang="en-US" dirty="0">
              <a:latin typeface="Calibri"/>
              <a:cs typeface="Calibri"/>
            </a:endParaRPr>
          </a:p>
        </p:txBody>
      </p:sp>
      <p:sp>
        <p:nvSpPr>
          <p:cNvPr id="4" name="Slide Number Placeholder 3">
            <a:extLst>
              <a:ext uri="{FF2B5EF4-FFF2-40B4-BE49-F238E27FC236}">
                <a16:creationId xmlns:a16="http://schemas.microsoft.com/office/drawing/2014/main" id="{FF1464A9-CCD7-43D2-AE70-A1EBFADFD5FC}"/>
              </a:ext>
            </a:extLst>
          </p:cNvPr>
          <p:cNvSpPr>
            <a:spLocks noGrp="1"/>
          </p:cNvSpPr>
          <p:nvPr>
            <p:ph type="sldNum" sz="quarter" idx="12"/>
          </p:nvPr>
        </p:nvSpPr>
        <p:spPr/>
        <p:txBody>
          <a:bodyPr/>
          <a:lstStyle/>
          <a:p>
            <a:fld id="{E97799C9-84D9-46D2-A11E-BCF8A720529D}" type="slidenum">
              <a:rPr lang="en-US" dirty="0"/>
              <a:t>13</a:t>
            </a:fld>
            <a:endParaRPr lang="en-US"/>
          </a:p>
        </p:txBody>
      </p:sp>
    </p:spTree>
    <p:extLst>
      <p:ext uri="{BB962C8B-B14F-4D97-AF65-F5344CB8AC3E}">
        <p14:creationId xmlns:p14="http://schemas.microsoft.com/office/powerpoint/2010/main" val="352548172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05F8-5E75-43F4-8E09-BA535C0744E9}"/>
              </a:ext>
            </a:extLst>
          </p:cNvPr>
          <p:cNvSpPr>
            <a:spLocks noGrp="1"/>
          </p:cNvSpPr>
          <p:nvPr>
            <p:ph type="title"/>
          </p:nvPr>
        </p:nvSpPr>
        <p:spPr/>
        <p:txBody>
          <a:bodyPr>
            <a:normAutofit fontScale="90000"/>
          </a:bodyPr>
          <a:lstStyle/>
          <a:p>
            <a:r>
              <a:rPr lang="en-US">
                <a:ea typeface="+mj-lt"/>
                <a:cs typeface="+mj-lt"/>
              </a:rPr>
              <a:t>Aggregate phrase and ACCUMULATE statement</a:t>
            </a:r>
          </a:p>
        </p:txBody>
      </p:sp>
      <p:sp>
        <p:nvSpPr>
          <p:cNvPr id="3" name="Content Placeholder 2">
            <a:extLst>
              <a:ext uri="{FF2B5EF4-FFF2-40B4-BE49-F238E27FC236}">
                <a16:creationId xmlns:a16="http://schemas.microsoft.com/office/drawing/2014/main" id="{2F6A473A-DDFA-4EE7-AD3B-858CFFA85AED}"/>
              </a:ext>
            </a:extLst>
          </p:cNvPr>
          <p:cNvSpPr>
            <a:spLocks noGrp="1"/>
          </p:cNvSpPr>
          <p:nvPr>
            <p:ph idx="1"/>
          </p:nvPr>
        </p:nvSpPr>
        <p:spPr/>
        <p:txBody>
          <a:bodyPr>
            <a:normAutofit fontScale="77500" lnSpcReduction="20000"/>
          </a:bodyPr>
          <a:lstStyle/>
          <a:p>
            <a:pPr>
              <a:buSzPct val="114999"/>
            </a:pPr>
            <a:r>
              <a:rPr lang="en-US">
                <a:ea typeface="+mn-lt"/>
                <a:cs typeface="+mn-lt"/>
              </a:rPr>
              <a:t>BY break-group Performs aggregation for break groups if you use the BREAK option in a FOR EACH block header</a:t>
            </a:r>
          </a:p>
          <a:p>
            <a:pPr>
              <a:buSzPct val="114999"/>
            </a:pPr>
            <a:r>
              <a:rPr lang="en-US">
                <a:ea typeface="+mn-lt"/>
                <a:cs typeface="+mn-lt"/>
              </a:rPr>
              <a:t>Identifies one or more values to calculate based on a change in an expression or a break group.</a:t>
            </a:r>
          </a:p>
          <a:p>
            <a:pPr>
              <a:buSzPct val="114999"/>
            </a:pPr>
            <a:r>
              <a:rPr lang="en-US">
                <a:ea typeface="+mn-lt"/>
                <a:cs typeface="+mn-lt"/>
              </a:rPr>
              <a:t>{ AVERAGE | COUNT | MAXIMUM | MINIMUM | TOTAL | SUB-AVERAGE | SUB-COUNT | SUB-MAXIMUM | SUB-MINIMUM | SUB-TOTAL }... [ LABEL aggr-label] [ BY break-group].</a:t>
            </a:r>
          </a:p>
          <a:p>
            <a:pPr>
              <a:buSzPct val="114999"/>
            </a:pPr>
            <a:endParaRPr lang="en-US" dirty="0">
              <a:ea typeface="+mn-lt"/>
              <a:cs typeface="+mn-lt"/>
            </a:endParaRPr>
          </a:p>
          <a:p>
            <a:pPr>
              <a:buSzPct val="114999"/>
            </a:pPr>
            <a:r>
              <a:rPr lang="en-US">
                <a:ea typeface="+mn-lt"/>
                <a:cs typeface="+mn-lt"/>
              </a:rPr>
              <a:t>ACCUMULATE statement Calculates one or more aggregate values of an expression during the iterations of a block. Use the ACCUM function to access the result of this accumulation.</a:t>
            </a:r>
          </a:p>
          <a:p>
            <a:pPr>
              <a:buSzPct val="114999"/>
            </a:pPr>
            <a:r>
              <a:rPr lang="en-US">
                <a:ea typeface="+mn-lt"/>
                <a:cs typeface="+mn-lt"/>
              </a:rPr>
              <a:t>ACCUMULATE { expression ( aggregate-phrase ) }</a:t>
            </a:r>
            <a:endParaRPr lang="en-US" dirty="0"/>
          </a:p>
          <a:p>
            <a:pPr>
              <a:buSzPct val="114999"/>
            </a:pPr>
            <a:endParaRPr lang="en-US" dirty="0"/>
          </a:p>
          <a:p>
            <a:pPr>
              <a:buSzPct val="114999"/>
            </a:pPr>
            <a:endParaRPr lang="en-US" dirty="0"/>
          </a:p>
          <a:p>
            <a:pPr>
              <a:buSzPct val="114999"/>
            </a:pPr>
            <a:endParaRPr lang="en-US" dirty="0"/>
          </a:p>
        </p:txBody>
      </p:sp>
      <p:sp>
        <p:nvSpPr>
          <p:cNvPr id="4" name="Slide Number Placeholder 3">
            <a:extLst>
              <a:ext uri="{FF2B5EF4-FFF2-40B4-BE49-F238E27FC236}">
                <a16:creationId xmlns:a16="http://schemas.microsoft.com/office/drawing/2014/main" id="{436670A5-BC61-453D-BA3D-FD55E1BB4C9B}"/>
              </a:ext>
            </a:extLst>
          </p:cNvPr>
          <p:cNvSpPr>
            <a:spLocks noGrp="1"/>
          </p:cNvSpPr>
          <p:nvPr>
            <p:ph type="sldNum" sz="quarter" idx="12"/>
          </p:nvPr>
        </p:nvSpPr>
        <p:spPr/>
        <p:txBody>
          <a:bodyPr/>
          <a:lstStyle/>
          <a:p>
            <a:fld id="{E97799C9-84D9-46D2-A11E-BCF8A720529D}" type="slidenum">
              <a:rPr lang="en-US" dirty="0"/>
              <a:t>14</a:t>
            </a:fld>
            <a:endParaRPr lang="en-US"/>
          </a:p>
        </p:txBody>
      </p:sp>
    </p:spTree>
    <p:extLst>
      <p:ext uri="{BB962C8B-B14F-4D97-AF65-F5344CB8AC3E}">
        <p14:creationId xmlns:p14="http://schemas.microsoft.com/office/powerpoint/2010/main" val="101999628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29C7-D119-4902-9F88-63E486CFD948}"/>
              </a:ext>
            </a:extLst>
          </p:cNvPr>
          <p:cNvSpPr>
            <a:spLocks noGrp="1"/>
          </p:cNvSpPr>
          <p:nvPr>
            <p:ph type="title"/>
          </p:nvPr>
        </p:nvSpPr>
        <p:spPr/>
        <p:txBody>
          <a:bodyPr/>
          <a:lstStyle/>
          <a:p>
            <a:r>
              <a:rPr lang="en-US"/>
              <a:t>Result List</a:t>
            </a:r>
          </a:p>
        </p:txBody>
      </p:sp>
      <p:sp>
        <p:nvSpPr>
          <p:cNvPr id="3" name="Content Placeholder 2">
            <a:extLst>
              <a:ext uri="{FF2B5EF4-FFF2-40B4-BE49-F238E27FC236}">
                <a16:creationId xmlns:a16="http://schemas.microsoft.com/office/drawing/2014/main" id="{B8587C7D-298C-4F24-8323-5BE002B818F7}"/>
              </a:ext>
            </a:extLst>
          </p:cNvPr>
          <p:cNvSpPr>
            <a:spLocks noGrp="1"/>
          </p:cNvSpPr>
          <p:nvPr>
            <p:ph idx="1"/>
          </p:nvPr>
        </p:nvSpPr>
        <p:spPr/>
        <p:txBody>
          <a:bodyPr>
            <a:normAutofit/>
          </a:bodyPr>
          <a:lstStyle/>
          <a:p>
            <a:r>
              <a:rPr lang="en-US" dirty="0">
                <a:ea typeface="+mn-lt"/>
                <a:cs typeface="+mn-lt"/>
              </a:rPr>
              <a:t>A query is a request for database data that results in one or more records. </a:t>
            </a:r>
          </a:p>
          <a:p>
            <a:pPr>
              <a:buSzPct val="114999"/>
            </a:pPr>
            <a:r>
              <a:rPr lang="en-US" dirty="0">
                <a:ea typeface="+mn-lt"/>
                <a:cs typeface="+mn-lt"/>
              </a:rPr>
              <a:t>A results or results list is the record or set of records defined by a query. </a:t>
            </a:r>
          </a:p>
          <a:p>
            <a:pPr>
              <a:buSzPct val="114999"/>
            </a:pPr>
            <a:endParaRPr lang="en-US" dirty="0"/>
          </a:p>
        </p:txBody>
      </p:sp>
      <p:sp>
        <p:nvSpPr>
          <p:cNvPr id="4" name="Slide Number Placeholder 3">
            <a:extLst>
              <a:ext uri="{FF2B5EF4-FFF2-40B4-BE49-F238E27FC236}">
                <a16:creationId xmlns:a16="http://schemas.microsoft.com/office/drawing/2014/main" id="{D1CA4464-1769-49F0-8272-58470CDE7B71}"/>
              </a:ext>
            </a:extLst>
          </p:cNvPr>
          <p:cNvSpPr>
            <a:spLocks noGrp="1"/>
          </p:cNvSpPr>
          <p:nvPr>
            <p:ph type="sldNum" sz="quarter" idx="12"/>
          </p:nvPr>
        </p:nvSpPr>
        <p:spPr/>
        <p:txBody>
          <a:bodyPr/>
          <a:lstStyle/>
          <a:p>
            <a:fld id="{E97799C9-84D9-46D2-A11E-BCF8A720529D}" type="slidenum">
              <a:rPr lang="en-US" dirty="0"/>
              <a:t>15</a:t>
            </a:fld>
            <a:endParaRPr lang="en-US"/>
          </a:p>
        </p:txBody>
      </p:sp>
      <p:pic>
        <p:nvPicPr>
          <p:cNvPr id="5" name="Picture 5" descr="Table&#10;&#10;Description automatically generated">
            <a:extLst>
              <a:ext uri="{FF2B5EF4-FFF2-40B4-BE49-F238E27FC236}">
                <a16:creationId xmlns:a16="http://schemas.microsoft.com/office/drawing/2014/main" id="{A17B13D0-D3BB-4F89-9560-9EBA0D486B6E}"/>
              </a:ext>
            </a:extLst>
          </p:cNvPr>
          <p:cNvPicPr>
            <a:picLocks noChangeAspect="1"/>
          </p:cNvPicPr>
          <p:nvPr/>
        </p:nvPicPr>
        <p:blipFill>
          <a:blip r:embed="rId2"/>
          <a:stretch>
            <a:fillRect/>
          </a:stretch>
        </p:blipFill>
        <p:spPr>
          <a:xfrm>
            <a:off x="713117" y="3432385"/>
            <a:ext cx="10837651" cy="2811194"/>
          </a:xfrm>
          <a:prstGeom prst="rect">
            <a:avLst/>
          </a:prstGeom>
        </p:spPr>
      </p:pic>
    </p:spTree>
    <p:extLst>
      <p:ext uri="{BB962C8B-B14F-4D97-AF65-F5344CB8AC3E}">
        <p14:creationId xmlns:p14="http://schemas.microsoft.com/office/powerpoint/2010/main" val="28302980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76BC-AFA7-4A7F-96C5-700CEB35431F}"/>
              </a:ext>
            </a:extLst>
          </p:cNvPr>
          <p:cNvSpPr>
            <a:spLocks noGrp="1"/>
          </p:cNvSpPr>
          <p:nvPr>
            <p:ph type="title"/>
          </p:nvPr>
        </p:nvSpPr>
        <p:spPr/>
        <p:txBody>
          <a:bodyPr/>
          <a:lstStyle/>
          <a:p>
            <a:r>
              <a:rPr lang="en-US">
                <a:ea typeface="+mj-lt"/>
                <a:cs typeface="+mj-lt"/>
              </a:rPr>
              <a:t>Navigating a Results List</a:t>
            </a:r>
            <a:endParaRPr lang="en-US"/>
          </a:p>
        </p:txBody>
      </p:sp>
      <p:sp>
        <p:nvSpPr>
          <p:cNvPr id="3" name="Content Placeholder 2">
            <a:extLst>
              <a:ext uri="{FF2B5EF4-FFF2-40B4-BE49-F238E27FC236}">
                <a16:creationId xmlns:a16="http://schemas.microsoft.com/office/drawing/2014/main" id="{1CF5AC55-6B2A-4B1B-9CF0-56A730DC4292}"/>
              </a:ext>
            </a:extLst>
          </p:cNvPr>
          <p:cNvSpPr>
            <a:spLocks noGrp="1"/>
          </p:cNvSpPr>
          <p:nvPr>
            <p:ph idx="1"/>
          </p:nvPr>
        </p:nvSpPr>
        <p:spPr/>
        <p:txBody>
          <a:bodyPr/>
          <a:lstStyle/>
          <a:p>
            <a:r>
              <a:rPr lang="en-US">
                <a:ea typeface="+mn-lt"/>
                <a:cs typeface="+mn-lt"/>
              </a:rPr>
              <a:t>You can use the REPOSITION statement to specify how many places forward or backward you want to move, so that you can skip over a given number records. It also allows you to move to a specific ROWID.</a:t>
            </a:r>
          </a:p>
          <a:p>
            <a:pPr>
              <a:buSzPct val="114999"/>
            </a:pPr>
            <a:r>
              <a:rPr lang="en-US">
                <a:ea typeface="+mn-lt"/>
                <a:cs typeface="+mn-lt"/>
              </a:rPr>
              <a:t>GET NEXT gets the next record, and GET PREV gets the previous record</a:t>
            </a:r>
          </a:p>
          <a:p>
            <a:pPr>
              <a:buSzPct val="114999"/>
            </a:pPr>
            <a:r>
              <a:rPr lang="en-US">
                <a:ea typeface="+mn-lt"/>
                <a:cs typeface="+mn-lt"/>
              </a:rPr>
              <a:t>After a REPOSITION, the position is always between two records</a:t>
            </a:r>
            <a:endParaRPr lang="en-US" dirty="0">
              <a:ea typeface="+mn-lt"/>
              <a:cs typeface="+mn-lt"/>
            </a:endParaRPr>
          </a:p>
          <a:p>
            <a:pPr>
              <a:buSzPct val="114999"/>
            </a:pPr>
            <a:r>
              <a:rPr lang="en-US">
                <a:ea typeface="+mn-lt"/>
                <a:cs typeface="+mn-lt"/>
              </a:rPr>
              <a:t>REPOSITION FORWARD 1 repositions the results list between the next record and the record after it. </a:t>
            </a:r>
            <a:endParaRPr lang="en-US" dirty="0">
              <a:ea typeface="+mn-lt"/>
              <a:cs typeface="+mn-lt"/>
            </a:endParaRPr>
          </a:p>
        </p:txBody>
      </p:sp>
      <p:sp>
        <p:nvSpPr>
          <p:cNvPr id="4" name="Slide Number Placeholder 3">
            <a:extLst>
              <a:ext uri="{FF2B5EF4-FFF2-40B4-BE49-F238E27FC236}">
                <a16:creationId xmlns:a16="http://schemas.microsoft.com/office/drawing/2014/main" id="{7544DE77-EB4A-4D51-AB68-7C9C94F98B42}"/>
              </a:ext>
            </a:extLst>
          </p:cNvPr>
          <p:cNvSpPr>
            <a:spLocks noGrp="1"/>
          </p:cNvSpPr>
          <p:nvPr>
            <p:ph type="sldNum" sz="quarter" idx="12"/>
          </p:nvPr>
        </p:nvSpPr>
        <p:spPr/>
        <p:txBody>
          <a:bodyPr/>
          <a:lstStyle/>
          <a:p>
            <a:fld id="{E97799C9-84D9-46D2-A11E-BCF8A720529D}" type="slidenum">
              <a:rPr lang="en-US" dirty="0"/>
              <a:t>16</a:t>
            </a:fld>
            <a:endParaRPr lang="en-US"/>
          </a:p>
        </p:txBody>
      </p:sp>
    </p:spTree>
    <p:extLst>
      <p:ext uri="{BB962C8B-B14F-4D97-AF65-F5344CB8AC3E}">
        <p14:creationId xmlns:p14="http://schemas.microsoft.com/office/powerpoint/2010/main" val="154893773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F4D-206C-4269-B087-DD3BEBA0F63F}"/>
              </a:ext>
            </a:extLst>
          </p:cNvPr>
          <p:cNvSpPr>
            <a:spLocks noGrp="1"/>
          </p:cNvSpPr>
          <p:nvPr>
            <p:ph type="title"/>
          </p:nvPr>
        </p:nvSpPr>
        <p:spPr/>
        <p:txBody>
          <a:bodyPr/>
          <a:lstStyle/>
          <a:p>
            <a:r>
              <a:rPr lang="en-US"/>
              <a:t>ROWID and RECID</a:t>
            </a:r>
          </a:p>
        </p:txBody>
      </p:sp>
      <p:sp>
        <p:nvSpPr>
          <p:cNvPr id="3" name="Content Placeholder 2">
            <a:extLst>
              <a:ext uri="{FF2B5EF4-FFF2-40B4-BE49-F238E27FC236}">
                <a16:creationId xmlns:a16="http://schemas.microsoft.com/office/drawing/2014/main" id="{C8AFF8EF-CEB3-4B32-857B-C081D6885AA4}"/>
              </a:ext>
            </a:extLst>
          </p:cNvPr>
          <p:cNvSpPr>
            <a:spLocks noGrp="1"/>
          </p:cNvSpPr>
          <p:nvPr>
            <p:ph idx="1"/>
          </p:nvPr>
        </p:nvSpPr>
        <p:spPr/>
        <p:txBody>
          <a:bodyPr>
            <a:normAutofit fontScale="92500"/>
          </a:bodyPr>
          <a:lstStyle/>
          <a:p>
            <a:pPr>
              <a:buSzPct val="114999"/>
            </a:pPr>
            <a:r>
              <a:rPr lang="en-US" dirty="0">
                <a:ea typeface="+mn-lt"/>
                <a:cs typeface="+mn-lt"/>
              </a:rPr>
              <a:t>Progress provides a function named after the ROWID data type to return ROWID values.</a:t>
            </a:r>
            <a:endParaRPr lang="en-US" dirty="0"/>
          </a:p>
          <a:p>
            <a:pPr>
              <a:buSzPct val="114999"/>
            </a:pPr>
            <a:r>
              <a:rPr lang="en-US" dirty="0">
                <a:ea typeface="+mn-lt"/>
                <a:cs typeface="+mn-lt"/>
              </a:rPr>
              <a:t>You cannot store ROWID values in database or temporary tables, but you can store their hexadecimal string representations using the STRING function.</a:t>
            </a:r>
          </a:p>
          <a:p>
            <a:pPr>
              <a:buSzPct val="114999"/>
            </a:pPr>
            <a:r>
              <a:rPr lang="en-US" dirty="0">
                <a:ea typeface="+mn-lt"/>
                <a:cs typeface="+mn-lt"/>
              </a:rPr>
              <a:t>You can then retrieve the string as a ROWID value using the TO–ROWID function</a:t>
            </a:r>
          </a:p>
          <a:p>
            <a:pPr>
              <a:buSzPct val="114999"/>
            </a:pPr>
            <a:r>
              <a:rPr lang="en-US" dirty="0">
                <a:ea typeface="+mn-lt"/>
                <a:cs typeface="+mn-lt"/>
              </a:rPr>
              <a:t>You cannot return a ROWID for a view because view records do not have unique </a:t>
            </a:r>
            <a:r>
              <a:rPr lang="en-US">
                <a:ea typeface="+mn-lt"/>
                <a:cs typeface="+mn-lt"/>
              </a:rPr>
              <a:t>identifiers.</a:t>
            </a:r>
          </a:p>
          <a:p>
            <a:pPr>
              <a:buSzPct val="114999"/>
            </a:pPr>
            <a:endParaRPr lang="en-US" dirty="0">
              <a:ea typeface="+mn-lt"/>
              <a:cs typeface="+mn-lt"/>
            </a:endParaRPr>
          </a:p>
        </p:txBody>
      </p:sp>
      <p:sp>
        <p:nvSpPr>
          <p:cNvPr id="4" name="Slide Number Placeholder 3">
            <a:extLst>
              <a:ext uri="{FF2B5EF4-FFF2-40B4-BE49-F238E27FC236}">
                <a16:creationId xmlns:a16="http://schemas.microsoft.com/office/drawing/2014/main" id="{DDDB0662-6D66-4B9B-BD6E-2604813D58A8}"/>
              </a:ext>
            </a:extLst>
          </p:cNvPr>
          <p:cNvSpPr>
            <a:spLocks noGrp="1"/>
          </p:cNvSpPr>
          <p:nvPr>
            <p:ph type="sldNum" sz="quarter" idx="12"/>
          </p:nvPr>
        </p:nvSpPr>
        <p:spPr/>
        <p:txBody>
          <a:bodyPr/>
          <a:lstStyle/>
          <a:p>
            <a:fld id="{E97799C9-84D9-46D2-A11E-BCF8A720529D}" type="slidenum">
              <a:rPr lang="en-US" dirty="0"/>
              <a:t>17</a:t>
            </a:fld>
            <a:endParaRPr lang="en-US"/>
          </a:p>
        </p:txBody>
      </p:sp>
    </p:spTree>
    <p:extLst>
      <p:ext uri="{BB962C8B-B14F-4D97-AF65-F5344CB8AC3E}">
        <p14:creationId xmlns:p14="http://schemas.microsoft.com/office/powerpoint/2010/main" val="205484697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A7CD-91F9-467D-A445-F262B8333CA7}"/>
              </a:ext>
            </a:extLst>
          </p:cNvPr>
          <p:cNvSpPr>
            <a:spLocks noGrp="1"/>
          </p:cNvSpPr>
          <p:nvPr>
            <p:ph type="title"/>
          </p:nvPr>
        </p:nvSpPr>
        <p:spPr/>
        <p:txBody>
          <a:bodyPr/>
          <a:lstStyle/>
          <a:p>
            <a:r>
              <a:rPr lang="en-US" dirty="0"/>
              <a:t>ROW ID vs REC ID</a:t>
            </a:r>
          </a:p>
        </p:txBody>
      </p:sp>
      <p:sp>
        <p:nvSpPr>
          <p:cNvPr id="3" name="Text Placeholder 2">
            <a:extLst>
              <a:ext uri="{FF2B5EF4-FFF2-40B4-BE49-F238E27FC236}">
                <a16:creationId xmlns:a16="http://schemas.microsoft.com/office/drawing/2014/main" id="{01645AD0-90A7-45E7-A4BE-BD377350FD91}"/>
              </a:ext>
            </a:extLst>
          </p:cNvPr>
          <p:cNvSpPr>
            <a:spLocks noGrp="1"/>
          </p:cNvSpPr>
          <p:nvPr>
            <p:ph type="body" idx="1"/>
          </p:nvPr>
        </p:nvSpPr>
        <p:spPr/>
        <p:txBody>
          <a:bodyPr/>
          <a:lstStyle/>
          <a:p>
            <a:r>
              <a:rPr lang="en-US" dirty="0"/>
              <a:t>ROW ID</a:t>
            </a:r>
          </a:p>
        </p:txBody>
      </p:sp>
      <p:sp>
        <p:nvSpPr>
          <p:cNvPr id="4" name="Content Placeholder 3">
            <a:extLst>
              <a:ext uri="{FF2B5EF4-FFF2-40B4-BE49-F238E27FC236}">
                <a16:creationId xmlns:a16="http://schemas.microsoft.com/office/drawing/2014/main" id="{EDE61EA9-0316-4FC8-ABF8-543766109E04}"/>
              </a:ext>
            </a:extLst>
          </p:cNvPr>
          <p:cNvSpPr>
            <a:spLocks noGrp="1"/>
          </p:cNvSpPr>
          <p:nvPr>
            <p:ph sz="half" idx="2"/>
          </p:nvPr>
        </p:nvSpPr>
        <p:spPr>
          <a:xfrm>
            <a:off x="1295400" y="3228885"/>
            <a:ext cx="4718304" cy="2704491"/>
          </a:xfrm>
        </p:spPr>
        <p:txBody>
          <a:bodyPr>
            <a:normAutofit lnSpcReduction="10000"/>
          </a:bodyPr>
          <a:lstStyle/>
          <a:p>
            <a:r>
              <a:rPr lang="en-US">
                <a:ea typeface="+mn-lt"/>
                <a:cs typeface="+mn-lt"/>
              </a:rPr>
              <a:t>A "</a:t>
            </a:r>
            <a:r>
              <a:rPr lang="en-US" i="1">
                <a:ea typeface="+mn-lt"/>
                <a:cs typeface="+mn-lt"/>
              </a:rPr>
              <a:t>row id</a:t>
            </a:r>
            <a:r>
              <a:rPr lang="en-US">
                <a:ea typeface="+mn-lt"/>
                <a:cs typeface="+mn-lt"/>
              </a:rPr>
              <a:t>" is a row identifier that </a:t>
            </a:r>
            <a:r>
              <a:rPr lang="en-US" dirty="0">
                <a:ea typeface="+mn-lt"/>
                <a:cs typeface="+mn-lt"/>
              </a:rPr>
              <a:t>uniquely identifies that row (or data record) in a </a:t>
            </a:r>
            <a:r>
              <a:rPr lang="en-US">
                <a:ea typeface="+mn-lt"/>
                <a:cs typeface="+mn-lt"/>
              </a:rPr>
              <a:t>database.</a:t>
            </a:r>
            <a:endParaRPr lang="en-US"/>
          </a:p>
          <a:p>
            <a:pPr>
              <a:buSzPct val="114999"/>
            </a:pPr>
            <a:r>
              <a:rPr lang="en-US" dirty="0"/>
              <a:t>Supported by all Database servers</a:t>
            </a:r>
          </a:p>
          <a:p>
            <a:pPr>
              <a:buSzPct val="114999"/>
            </a:pPr>
            <a:r>
              <a:rPr lang="en-US" dirty="0"/>
              <a:t>Row ID uses Absolute Address.</a:t>
            </a:r>
          </a:p>
          <a:p>
            <a:pPr>
              <a:buSzPct val="114999"/>
            </a:pPr>
            <a:r>
              <a:rPr lang="en-US" dirty="0"/>
              <a:t>It does not use Index.</a:t>
            </a:r>
          </a:p>
        </p:txBody>
      </p:sp>
      <p:sp>
        <p:nvSpPr>
          <p:cNvPr id="5" name="Text Placeholder 4">
            <a:extLst>
              <a:ext uri="{FF2B5EF4-FFF2-40B4-BE49-F238E27FC236}">
                <a16:creationId xmlns:a16="http://schemas.microsoft.com/office/drawing/2014/main" id="{FC56924E-CE49-4D07-8160-8104E300789E}"/>
              </a:ext>
            </a:extLst>
          </p:cNvPr>
          <p:cNvSpPr>
            <a:spLocks noGrp="1"/>
          </p:cNvSpPr>
          <p:nvPr>
            <p:ph type="body" sz="quarter" idx="3"/>
          </p:nvPr>
        </p:nvSpPr>
        <p:spPr/>
        <p:txBody>
          <a:bodyPr/>
          <a:lstStyle/>
          <a:p>
            <a:r>
              <a:rPr lang="en-US" dirty="0"/>
              <a:t>REC ID</a:t>
            </a:r>
          </a:p>
        </p:txBody>
      </p:sp>
      <p:sp>
        <p:nvSpPr>
          <p:cNvPr id="6" name="Content Placeholder 5">
            <a:extLst>
              <a:ext uri="{FF2B5EF4-FFF2-40B4-BE49-F238E27FC236}">
                <a16:creationId xmlns:a16="http://schemas.microsoft.com/office/drawing/2014/main" id="{04E68FD7-3FB8-4FE3-8D83-80E8A71C2E83}"/>
              </a:ext>
            </a:extLst>
          </p:cNvPr>
          <p:cNvSpPr>
            <a:spLocks noGrp="1"/>
          </p:cNvSpPr>
          <p:nvPr>
            <p:ph sz="quarter" idx="4"/>
          </p:nvPr>
        </p:nvSpPr>
        <p:spPr>
          <a:xfrm>
            <a:off x="6180670" y="3228885"/>
            <a:ext cx="4718304" cy="3495245"/>
          </a:xfrm>
        </p:spPr>
        <p:txBody>
          <a:bodyPr>
            <a:normAutofit lnSpcReduction="10000"/>
          </a:bodyPr>
          <a:lstStyle/>
          <a:p>
            <a:r>
              <a:rPr lang="en-US">
                <a:ea typeface="+mn-lt"/>
                <a:cs typeface="+mn-lt"/>
              </a:rPr>
              <a:t>RECID is supported in this recent version of Progress for backward compatibility.</a:t>
            </a:r>
          </a:p>
          <a:p>
            <a:pPr>
              <a:buSzPct val="114999"/>
            </a:pPr>
            <a:r>
              <a:rPr lang="en-US" dirty="0"/>
              <a:t>Supported by few Database servers.</a:t>
            </a:r>
          </a:p>
          <a:p>
            <a:pPr>
              <a:buSzPct val="114999"/>
            </a:pPr>
            <a:r>
              <a:rPr lang="en-US" dirty="0"/>
              <a:t>REC ID uses Relative Address</a:t>
            </a:r>
          </a:p>
          <a:p>
            <a:pPr>
              <a:buSzPct val="114999"/>
            </a:pPr>
            <a:r>
              <a:rPr lang="en-US" dirty="0">
                <a:ea typeface="+mn-lt"/>
                <a:cs typeface="+mn-lt"/>
              </a:rPr>
              <a:t>It uses Indexes.</a:t>
            </a:r>
            <a:endParaRPr lang="en-US" dirty="0"/>
          </a:p>
        </p:txBody>
      </p:sp>
    </p:spTree>
    <p:extLst>
      <p:ext uri="{BB962C8B-B14F-4D97-AF65-F5344CB8AC3E}">
        <p14:creationId xmlns:p14="http://schemas.microsoft.com/office/powerpoint/2010/main" val="74063128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0291-F34F-49A8-AC35-049EBA3179E3}"/>
              </a:ext>
            </a:extLst>
          </p:cNvPr>
          <p:cNvSpPr>
            <a:spLocks noGrp="1"/>
          </p:cNvSpPr>
          <p:nvPr>
            <p:ph type="title"/>
          </p:nvPr>
        </p:nvSpPr>
        <p:spPr>
          <a:xfrm>
            <a:off x="1295402" y="982132"/>
            <a:ext cx="9601196" cy="829415"/>
          </a:xfrm>
        </p:spPr>
        <p:txBody>
          <a:bodyPr/>
          <a:lstStyle/>
          <a:p>
            <a:r>
              <a:rPr lang="en-US"/>
              <a:t>Record Relation</a:t>
            </a:r>
          </a:p>
        </p:txBody>
      </p:sp>
      <p:pic>
        <p:nvPicPr>
          <p:cNvPr id="4" name="Picture 4" descr="Table&#10;&#10;Description automatically generated">
            <a:extLst>
              <a:ext uri="{FF2B5EF4-FFF2-40B4-BE49-F238E27FC236}">
                <a16:creationId xmlns:a16="http://schemas.microsoft.com/office/drawing/2014/main" id="{8D94E298-F32C-48F4-B41E-50AE8E703E60}"/>
              </a:ext>
            </a:extLst>
          </p:cNvPr>
          <p:cNvPicPr>
            <a:picLocks noGrp="1" noChangeAspect="1"/>
          </p:cNvPicPr>
          <p:nvPr>
            <p:ph idx="1"/>
          </p:nvPr>
        </p:nvPicPr>
        <p:blipFill>
          <a:blip r:embed="rId2"/>
          <a:stretch>
            <a:fillRect/>
          </a:stretch>
        </p:blipFill>
        <p:spPr>
          <a:xfrm>
            <a:off x="1297583" y="1622404"/>
            <a:ext cx="9927510" cy="4670407"/>
          </a:xfrm>
        </p:spPr>
      </p:pic>
      <p:sp>
        <p:nvSpPr>
          <p:cNvPr id="3" name="Slide Number Placeholder 2">
            <a:extLst>
              <a:ext uri="{FF2B5EF4-FFF2-40B4-BE49-F238E27FC236}">
                <a16:creationId xmlns:a16="http://schemas.microsoft.com/office/drawing/2014/main" id="{FFB18B83-935A-416B-94CF-97F9F9D25FB3}"/>
              </a:ext>
            </a:extLst>
          </p:cNvPr>
          <p:cNvSpPr>
            <a:spLocks noGrp="1"/>
          </p:cNvSpPr>
          <p:nvPr>
            <p:ph type="sldNum" sz="quarter" idx="12"/>
          </p:nvPr>
        </p:nvSpPr>
        <p:spPr/>
        <p:txBody>
          <a:bodyPr/>
          <a:lstStyle/>
          <a:p>
            <a:fld id="{E97799C9-84D9-46D2-A11E-BCF8A720529D}" type="slidenum">
              <a:rPr lang="en-US" dirty="0"/>
              <a:t>19</a:t>
            </a:fld>
            <a:endParaRPr lang="en-US"/>
          </a:p>
        </p:txBody>
      </p:sp>
    </p:spTree>
    <p:extLst>
      <p:ext uri="{BB962C8B-B14F-4D97-AF65-F5344CB8AC3E}">
        <p14:creationId xmlns:p14="http://schemas.microsoft.com/office/powerpoint/2010/main" val="391331109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C1E5-65E6-47B0-AE18-B57763E5EFEA}"/>
              </a:ext>
            </a:extLst>
          </p:cNvPr>
          <p:cNvSpPr>
            <a:spLocks noGrp="1"/>
          </p:cNvSpPr>
          <p:nvPr>
            <p:ph type="title"/>
          </p:nvPr>
        </p:nvSpPr>
        <p:spPr/>
        <p:txBody>
          <a:bodyPr/>
          <a:lstStyle/>
          <a:p>
            <a:r>
              <a:rPr lang="en-US" dirty="0">
                <a:latin typeface="Calibri"/>
                <a:cs typeface="Calibri"/>
              </a:rPr>
              <a:t>INDEX</a:t>
            </a:r>
          </a:p>
        </p:txBody>
      </p:sp>
      <p:sp>
        <p:nvSpPr>
          <p:cNvPr id="3" name="Content Placeholder 2">
            <a:extLst>
              <a:ext uri="{FF2B5EF4-FFF2-40B4-BE49-F238E27FC236}">
                <a16:creationId xmlns:a16="http://schemas.microsoft.com/office/drawing/2014/main" id="{31313C96-BFA7-4430-B143-BFB61AD4709E}"/>
              </a:ext>
            </a:extLst>
          </p:cNvPr>
          <p:cNvSpPr>
            <a:spLocks noGrp="1"/>
          </p:cNvSpPr>
          <p:nvPr>
            <p:ph idx="1"/>
          </p:nvPr>
        </p:nvSpPr>
        <p:spPr>
          <a:xfrm>
            <a:off x="1295401" y="2556932"/>
            <a:ext cx="9601196" cy="3965917"/>
          </a:xfrm>
        </p:spPr>
        <p:txBody>
          <a:bodyPr vert="horz" lIns="91440" tIns="45720" rIns="91440" bIns="45720" rtlCol="0" anchor="t">
            <a:noAutofit/>
          </a:bodyPr>
          <a:lstStyle/>
          <a:p>
            <a:r>
              <a:rPr lang="en-US" sz="1400">
                <a:latin typeface="Calibri"/>
                <a:cs typeface="Calibri"/>
              </a:rPr>
              <a:t>INTRODUCTION                                                           3                                                    </a:t>
            </a:r>
            <a:r>
              <a:rPr lang="en-US" sz="1400" dirty="0">
                <a:latin typeface="Calibri"/>
                <a:ea typeface="+mn-lt"/>
                <a:cs typeface="Calibri"/>
              </a:rPr>
              <a:t> </a:t>
            </a:r>
            <a:r>
              <a:rPr lang="en-US" sz="1400" dirty="0">
                <a:latin typeface="Calibri"/>
                <a:ea typeface="+mn-lt"/>
                <a:cs typeface="+mn-lt"/>
              </a:rPr>
              <a:t> ROWID and RECID</a:t>
            </a:r>
            <a:r>
              <a:rPr lang="en-US" sz="1400">
                <a:latin typeface="Calibri"/>
                <a:cs typeface="Calibri"/>
              </a:rPr>
              <a:t>                               17 </a:t>
            </a:r>
            <a:endParaRPr lang="en-US" sz="1400">
              <a:latin typeface="Calibri"/>
              <a:ea typeface="+mn-lt"/>
              <a:cs typeface="Calibri"/>
            </a:endParaRPr>
          </a:p>
          <a:p>
            <a:pPr>
              <a:buSzPct val="114999"/>
            </a:pPr>
            <a:r>
              <a:rPr lang="en-US" sz="1400">
                <a:latin typeface="Calibri"/>
                <a:ea typeface="+mn-lt"/>
                <a:cs typeface="+mn-lt"/>
              </a:rPr>
              <a:t>Database Connection                                                 4                                                      Record Relation                                   19</a:t>
            </a:r>
            <a:endParaRPr lang="en-US" sz="1400">
              <a:latin typeface="Calibri"/>
              <a:cs typeface="Calibri"/>
            </a:endParaRPr>
          </a:p>
          <a:p>
            <a:pPr>
              <a:buSzPct val="114999"/>
            </a:pPr>
            <a:r>
              <a:rPr lang="en-US" sz="1400">
                <a:latin typeface="Calibri"/>
                <a:ea typeface="+mn-lt"/>
                <a:cs typeface="+mn-lt"/>
              </a:rPr>
              <a:t>Database Functions                                                    5                                                      JOINS                                                     20</a:t>
            </a:r>
          </a:p>
          <a:p>
            <a:pPr>
              <a:buSzPct val="114999"/>
            </a:pPr>
            <a:r>
              <a:rPr lang="en-US" sz="1400">
                <a:latin typeface="Calibri"/>
                <a:ea typeface="+mn-lt"/>
                <a:cs typeface="+mn-lt"/>
              </a:rPr>
              <a:t>Alias                                                                               6                                                      Word Break Table and Word Index  22 </a:t>
            </a:r>
          </a:p>
          <a:p>
            <a:pPr>
              <a:buSzPct val="114999"/>
            </a:pPr>
            <a:r>
              <a:rPr lang="en-US" sz="1400">
                <a:latin typeface="Calibri"/>
                <a:ea typeface="+mn-lt"/>
                <a:cs typeface="+mn-lt"/>
              </a:rPr>
              <a:t>Database Handling Statements                                7                                                      CONTAINS                                             23</a:t>
            </a:r>
          </a:p>
          <a:p>
            <a:pPr>
              <a:buSzPct val="114999"/>
            </a:pPr>
            <a:r>
              <a:rPr lang="en-US" sz="1400">
                <a:latin typeface="Calibri"/>
                <a:ea typeface="+mn-lt"/>
                <a:cs typeface="+mn-lt"/>
              </a:rPr>
              <a:t>Adding and Deleting Records                                    9                                                      SEQUENCE                                            24</a:t>
            </a:r>
          </a:p>
          <a:p>
            <a:pPr>
              <a:buSzPct val="114999"/>
            </a:pPr>
            <a:r>
              <a:rPr lang="en-US" sz="1400">
                <a:latin typeface="Calibri"/>
                <a:ea typeface="+mn-lt"/>
                <a:cs typeface="+mn-lt"/>
              </a:rPr>
              <a:t>Fetching Records                                                        10                                                     RAW Datatype                                     26</a:t>
            </a:r>
            <a:endParaRPr lang="en-US" sz="1400">
              <a:latin typeface="Calibri"/>
              <a:cs typeface="Calibri"/>
            </a:endParaRPr>
          </a:p>
          <a:p>
            <a:pPr>
              <a:buSzPct val="114999"/>
            </a:pPr>
            <a:r>
              <a:rPr lang="en-US" sz="1400">
                <a:latin typeface="Calibri"/>
                <a:ea typeface="+mn-lt"/>
                <a:cs typeface="+mn-lt"/>
              </a:rPr>
              <a:t>Database Index                                                           13                                                     Database Triggers                               28</a:t>
            </a:r>
          </a:p>
          <a:p>
            <a:pPr>
              <a:buSzPct val="114999"/>
            </a:pPr>
            <a:r>
              <a:rPr lang="en-US" sz="1400">
                <a:latin typeface="Calibri"/>
                <a:ea typeface="+mn-lt"/>
                <a:cs typeface="+mn-lt"/>
              </a:rPr>
              <a:t>BY, BREAK BY, USE-INDEX                                          14                                                     Schema and Session Trigger             29</a:t>
            </a:r>
          </a:p>
          <a:p>
            <a:pPr>
              <a:buSzPct val="114999"/>
            </a:pPr>
            <a:r>
              <a:rPr lang="en-US" sz="1400">
                <a:latin typeface="Calibri"/>
                <a:ea typeface="+mn-lt"/>
                <a:cs typeface="+mn-lt"/>
              </a:rPr>
              <a:t>Aggregate phrase and ACCUMULATE statement  15                                                    Schema Triggers                                   31</a:t>
            </a:r>
          </a:p>
          <a:p>
            <a:pPr>
              <a:buSzPct val="114999"/>
            </a:pPr>
            <a:r>
              <a:rPr lang="en-US" sz="1400">
                <a:latin typeface="Calibri"/>
                <a:ea typeface="+mn-lt"/>
                <a:cs typeface="+mn-lt"/>
              </a:rPr>
              <a:t>Query  and Result List                                                16                                                    Session Triggers                                   33</a:t>
            </a:r>
          </a:p>
          <a:p>
            <a:pPr>
              <a:buSzPct val="114999"/>
            </a:pPr>
            <a:endParaRPr lang="en-US" sz="1400" dirty="0">
              <a:latin typeface="Calibri"/>
              <a:cs typeface="Calibri"/>
            </a:endParaRPr>
          </a:p>
        </p:txBody>
      </p:sp>
    </p:spTree>
    <p:extLst>
      <p:ext uri="{BB962C8B-B14F-4D97-AF65-F5344CB8AC3E}">
        <p14:creationId xmlns:p14="http://schemas.microsoft.com/office/powerpoint/2010/main" val="12446114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5BBD-DA0F-43F3-94BF-5319468F18FF}"/>
              </a:ext>
            </a:extLst>
          </p:cNvPr>
          <p:cNvSpPr>
            <a:spLocks noGrp="1"/>
          </p:cNvSpPr>
          <p:nvPr>
            <p:ph type="title"/>
          </p:nvPr>
        </p:nvSpPr>
        <p:spPr/>
        <p:txBody>
          <a:bodyPr/>
          <a:lstStyle/>
          <a:p>
            <a:r>
              <a:rPr lang="en-US"/>
              <a:t>JOINS</a:t>
            </a:r>
          </a:p>
        </p:txBody>
      </p:sp>
      <p:sp>
        <p:nvSpPr>
          <p:cNvPr id="3" name="Content Placeholder 2">
            <a:extLst>
              <a:ext uri="{FF2B5EF4-FFF2-40B4-BE49-F238E27FC236}">
                <a16:creationId xmlns:a16="http://schemas.microsoft.com/office/drawing/2014/main" id="{F7DF5BCB-AB18-4966-9919-1DD825B58D73}"/>
              </a:ext>
            </a:extLst>
          </p:cNvPr>
          <p:cNvSpPr>
            <a:spLocks noGrp="1"/>
          </p:cNvSpPr>
          <p:nvPr>
            <p:ph idx="1"/>
          </p:nvPr>
        </p:nvSpPr>
        <p:spPr/>
        <p:txBody>
          <a:bodyPr>
            <a:normAutofit fontScale="92500" lnSpcReduction="20000"/>
          </a:bodyPr>
          <a:lstStyle/>
          <a:p>
            <a:r>
              <a:rPr lang="en-US" b="1">
                <a:ea typeface="+mn-lt"/>
                <a:cs typeface="+mn-lt"/>
              </a:rPr>
              <a:t>Inner join</a:t>
            </a:r>
            <a:r>
              <a:rPr lang="en-US">
                <a:ea typeface="+mn-lt"/>
                <a:cs typeface="+mn-lt"/>
              </a:rPr>
              <a:t> — Supported in all statements capable of reading multiple tables, including the FOR, DO, REPEAT, and OPEN QUERY statements. </a:t>
            </a:r>
            <a:endParaRPr lang="en-US" dirty="0">
              <a:ea typeface="+mn-lt"/>
              <a:cs typeface="+mn-lt"/>
            </a:endParaRPr>
          </a:p>
          <a:p>
            <a:pPr>
              <a:buSzPct val="114999"/>
            </a:pPr>
            <a:r>
              <a:rPr lang="en-US">
                <a:ea typeface="+mn-lt"/>
                <a:cs typeface="+mn-lt"/>
              </a:rPr>
              <a:t>Progress does not return that value or a result for the results list if a value in the left table does not have a corresponding value in the right table</a:t>
            </a:r>
            <a:endParaRPr lang="en-US" dirty="0">
              <a:ea typeface="+mn-lt"/>
              <a:cs typeface="+mn-lt"/>
            </a:endParaRPr>
          </a:p>
          <a:p>
            <a:pPr>
              <a:buSzPct val="114999"/>
            </a:pPr>
            <a:endParaRPr lang="en-US" dirty="0">
              <a:ea typeface="+mn-lt"/>
              <a:cs typeface="+mn-lt"/>
            </a:endParaRPr>
          </a:p>
          <a:p>
            <a:pPr>
              <a:buSzPct val="114999"/>
            </a:pPr>
            <a:r>
              <a:rPr lang="en-US" b="1">
                <a:ea typeface="+mn-lt"/>
                <a:cs typeface="+mn-lt"/>
              </a:rPr>
              <a:t>[ LEFT ] OUTER-JOIN</a:t>
            </a:r>
            <a:r>
              <a:rPr lang="en-US" dirty="0">
                <a:ea typeface="+mn-lt"/>
                <a:cs typeface="+mn-lt"/>
              </a:rPr>
              <a:t> </a:t>
            </a:r>
            <a:endParaRPr lang="en-US" dirty="0"/>
          </a:p>
          <a:p>
            <a:pPr>
              <a:buSzPct val="114999"/>
            </a:pPr>
            <a:r>
              <a:rPr lang="en-US">
                <a:ea typeface="+mn-lt"/>
                <a:cs typeface="+mn-lt"/>
              </a:rPr>
              <a:t>Specifies a left outer join between record and the table (or join) specified by the previous Record phrase(s) of an OPEN QUERY statement.</a:t>
            </a:r>
            <a:endParaRPr lang="en-US" dirty="0">
              <a:ea typeface="+mn-lt"/>
              <a:cs typeface="+mn-lt"/>
            </a:endParaRPr>
          </a:p>
          <a:p>
            <a:pPr>
              <a:buSzPct val="114999"/>
            </a:pPr>
            <a:r>
              <a:rPr lang="en-US">
                <a:ea typeface="+mn-lt"/>
                <a:cs typeface="+mn-lt"/>
              </a:rPr>
              <a:t>Progress returns the left-table value with an unknown value (?) from the right table.</a:t>
            </a:r>
            <a:endParaRPr lang="en-US" dirty="0"/>
          </a:p>
        </p:txBody>
      </p:sp>
      <p:sp>
        <p:nvSpPr>
          <p:cNvPr id="4" name="Slide Number Placeholder 3">
            <a:extLst>
              <a:ext uri="{FF2B5EF4-FFF2-40B4-BE49-F238E27FC236}">
                <a16:creationId xmlns:a16="http://schemas.microsoft.com/office/drawing/2014/main" id="{EE68C24C-25DC-410A-AD76-AA6C1213DFF7}"/>
              </a:ext>
            </a:extLst>
          </p:cNvPr>
          <p:cNvSpPr>
            <a:spLocks noGrp="1"/>
          </p:cNvSpPr>
          <p:nvPr>
            <p:ph type="sldNum" sz="quarter" idx="12"/>
          </p:nvPr>
        </p:nvSpPr>
        <p:spPr/>
        <p:txBody>
          <a:bodyPr/>
          <a:lstStyle/>
          <a:p>
            <a:fld id="{E97799C9-84D9-46D2-A11E-BCF8A720529D}" type="slidenum">
              <a:rPr lang="en-US" dirty="0"/>
              <a:t>20</a:t>
            </a:fld>
            <a:endParaRPr lang="en-US"/>
          </a:p>
        </p:txBody>
      </p:sp>
    </p:spTree>
    <p:extLst>
      <p:ext uri="{BB962C8B-B14F-4D97-AF65-F5344CB8AC3E}">
        <p14:creationId xmlns:p14="http://schemas.microsoft.com/office/powerpoint/2010/main" val="151180132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09FCA849-2CFF-40C9-BA1A-94CBEDC951F3}"/>
              </a:ext>
            </a:extLst>
          </p:cNvPr>
          <p:cNvPicPr>
            <a:picLocks noChangeAspect="1"/>
          </p:cNvPicPr>
          <p:nvPr/>
        </p:nvPicPr>
        <p:blipFill>
          <a:blip r:embed="rId2"/>
          <a:stretch>
            <a:fillRect/>
          </a:stretch>
        </p:blipFill>
        <p:spPr>
          <a:xfrm>
            <a:off x="6607834" y="747983"/>
            <a:ext cx="4267200" cy="5376411"/>
          </a:xfrm>
          <a:prstGeom prst="rect">
            <a:avLst/>
          </a:prstGeom>
        </p:spPr>
      </p:pic>
      <p:pic>
        <p:nvPicPr>
          <p:cNvPr id="8" name="Picture 8" descr="Table&#10;&#10;Description automatically generated">
            <a:extLst>
              <a:ext uri="{FF2B5EF4-FFF2-40B4-BE49-F238E27FC236}">
                <a16:creationId xmlns:a16="http://schemas.microsoft.com/office/drawing/2014/main" id="{A82078E8-C141-4612-9E45-856066500090}"/>
              </a:ext>
            </a:extLst>
          </p:cNvPr>
          <p:cNvPicPr>
            <a:picLocks noGrp="1" noChangeAspect="1"/>
          </p:cNvPicPr>
          <p:nvPr>
            <p:ph idx="1"/>
          </p:nvPr>
        </p:nvPicPr>
        <p:blipFill>
          <a:blip r:embed="rId3"/>
          <a:stretch>
            <a:fillRect/>
          </a:stretch>
        </p:blipFill>
        <p:spPr>
          <a:xfrm>
            <a:off x="1648840" y="774140"/>
            <a:ext cx="4523601" cy="5461161"/>
          </a:xfrm>
        </p:spPr>
      </p:pic>
      <p:sp>
        <p:nvSpPr>
          <p:cNvPr id="2" name="Slide Number Placeholder 1">
            <a:extLst>
              <a:ext uri="{FF2B5EF4-FFF2-40B4-BE49-F238E27FC236}">
                <a16:creationId xmlns:a16="http://schemas.microsoft.com/office/drawing/2014/main" id="{AB93AEB9-F8C9-451A-8EF3-B54D95150B23}"/>
              </a:ext>
            </a:extLst>
          </p:cNvPr>
          <p:cNvSpPr>
            <a:spLocks noGrp="1"/>
          </p:cNvSpPr>
          <p:nvPr>
            <p:ph type="sldNum" sz="quarter" idx="12"/>
          </p:nvPr>
        </p:nvSpPr>
        <p:spPr/>
        <p:txBody>
          <a:bodyPr/>
          <a:lstStyle/>
          <a:p>
            <a:fld id="{E97799C9-84D9-46D2-A11E-BCF8A720529D}" type="slidenum">
              <a:rPr lang="en-US" dirty="0"/>
              <a:t>21</a:t>
            </a:fld>
            <a:endParaRPr lang="en-US"/>
          </a:p>
        </p:txBody>
      </p:sp>
    </p:spTree>
    <p:extLst>
      <p:ext uri="{BB962C8B-B14F-4D97-AF65-F5344CB8AC3E}">
        <p14:creationId xmlns:p14="http://schemas.microsoft.com/office/powerpoint/2010/main" val="95247172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E3BC-8517-44C7-BA59-809480083F83}"/>
              </a:ext>
            </a:extLst>
          </p:cNvPr>
          <p:cNvSpPr>
            <a:spLocks noGrp="1"/>
          </p:cNvSpPr>
          <p:nvPr>
            <p:ph type="title"/>
          </p:nvPr>
        </p:nvSpPr>
        <p:spPr/>
        <p:txBody>
          <a:bodyPr/>
          <a:lstStyle/>
          <a:p>
            <a:r>
              <a:rPr lang="en-US"/>
              <a:t>Word Break Table and Word Index</a:t>
            </a:r>
          </a:p>
        </p:txBody>
      </p:sp>
      <p:sp>
        <p:nvSpPr>
          <p:cNvPr id="3" name="Content Placeholder 2">
            <a:extLst>
              <a:ext uri="{FF2B5EF4-FFF2-40B4-BE49-F238E27FC236}">
                <a16:creationId xmlns:a16="http://schemas.microsoft.com/office/drawing/2014/main" id="{A9551C5F-DD20-47CA-A04B-B90C5635E01C}"/>
              </a:ext>
            </a:extLst>
          </p:cNvPr>
          <p:cNvSpPr>
            <a:spLocks noGrp="1"/>
          </p:cNvSpPr>
          <p:nvPr>
            <p:ph idx="1"/>
          </p:nvPr>
        </p:nvSpPr>
        <p:spPr/>
        <p:txBody>
          <a:bodyPr>
            <a:normAutofit/>
          </a:bodyPr>
          <a:lstStyle/>
          <a:p>
            <a:r>
              <a:rPr lang="en-US">
                <a:ea typeface="+mn-lt"/>
                <a:cs typeface="+mn-lt"/>
              </a:rPr>
              <a:t>Progress examines the contents of the field, breaks it down into individual words, and, for each individual word, creates or modifies a word index.</a:t>
            </a:r>
          </a:p>
          <a:p>
            <a:pPr>
              <a:buSzPct val="114999"/>
            </a:pPr>
            <a:r>
              <a:rPr lang="en-US">
                <a:ea typeface="+mn-lt"/>
                <a:cs typeface="+mn-lt"/>
              </a:rPr>
              <a:t>To break down the contents of a field into individual words, Progress must know which characters act as word delimiters. To get this information, Progress consults the database’s word-break table, which lists characters and describes the word-delimiting properties of each.</a:t>
            </a:r>
          </a:p>
          <a:p>
            <a:pPr marL="0" indent="0">
              <a:buSzPct val="114999"/>
              <a:buNone/>
            </a:pPr>
            <a:endParaRPr lang="en-US" dirty="0"/>
          </a:p>
        </p:txBody>
      </p:sp>
      <p:sp>
        <p:nvSpPr>
          <p:cNvPr id="4" name="Slide Number Placeholder 3">
            <a:extLst>
              <a:ext uri="{FF2B5EF4-FFF2-40B4-BE49-F238E27FC236}">
                <a16:creationId xmlns:a16="http://schemas.microsoft.com/office/drawing/2014/main" id="{D81CF988-AE10-41E5-874A-0F250D390BAD}"/>
              </a:ext>
            </a:extLst>
          </p:cNvPr>
          <p:cNvSpPr>
            <a:spLocks noGrp="1"/>
          </p:cNvSpPr>
          <p:nvPr>
            <p:ph type="sldNum" sz="quarter" idx="12"/>
          </p:nvPr>
        </p:nvSpPr>
        <p:spPr/>
        <p:txBody>
          <a:bodyPr/>
          <a:lstStyle/>
          <a:p>
            <a:fld id="{E97799C9-84D9-46D2-A11E-BCF8A720529D}" type="slidenum">
              <a:rPr lang="en-US" dirty="0"/>
              <a:t>22</a:t>
            </a:fld>
            <a:endParaRPr lang="en-US"/>
          </a:p>
        </p:txBody>
      </p:sp>
    </p:spTree>
    <p:extLst>
      <p:ext uri="{BB962C8B-B14F-4D97-AF65-F5344CB8AC3E}">
        <p14:creationId xmlns:p14="http://schemas.microsoft.com/office/powerpoint/2010/main" val="208273648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3293-B331-4A19-A7AB-39CB1C2C52AD}"/>
              </a:ext>
            </a:extLst>
          </p:cNvPr>
          <p:cNvSpPr>
            <a:spLocks noGrp="1"/>
          </p:cNvSpPr>
          <p:nvPr>
            <p:ph type="title"/>
          </p:nvPr>
        </p:nvSpPr>
        <p:spPr>
          <a:xfrm>
            <a:off x="1295402" y="996509"/>
            <a:ext cx="9601196" cy="1303867"/>
          </a:xfrm>
        </p:spPr>
        <p:txBody>
          <a:bodyPr/>
          <a:lstStyle/>
          <a:p>
            <a:r>
              <a:rPr lang="en-US"/>
              <a:t>CONTAINS</a:t>
            </a:r>
          </a:p>
        </p:txBody>
      </p:sp>
      <p:sp>
        <p:nvSpPr>
          <p:cNvPr id="3" name="Content Placeholder 2">
            <a:extLst>
              <a:ext uri="{FF2B5EF4-FFF2-40B4-BE49-F238E27FC236}">
                <a16:creationId xmlns:a16="http://schemas.microsoft.com/office/drawing/2014/main" id="{4368C7FF-E046-4448-B3D2-CDB06814E62F}"/>
              </a:ext>
            </a:extLst>
          </p:cNvPr>
          <p:cNvSpPr>
            <a:spLocks noGrp="1"/>
          </p:cNvSpPr>
          <p:nvPr>
            <p:ph idx="1"/>
          </p:nvPr>
        </p:nvSpPr>
        <p:spPr/>
        <p:txBody>
          <a:bodyPr>
            <a:normAutofit fontScale="92500" lnSpcReduction="10000"/>
          </a:bodyPr>
          <a:lstStyle/>
          <a:p>
            <a:pPr>
              <a:buSzPct val="114999"/>
            </a:pPr>
            <a:r>
              <a:rPr lang="en-US">
                <a:ea typeface="+mn-lt"/>
                <a:cs typeface="+mn-lt"/>
              </a:rPr>
              <a:t>field CONTAINS search-expression</a:t>
            </a:r>
            <a:endParaRPr lang="en-US"/>
          </a:p>
          <a:p>
            <a:pPr>
              <a:buSzPct val="114999"/>
            </a:pPr>
            <a:r>
              <a:rPr lang="en-US">
                <a:ea typeface="+mn-lt"/>
                <a:cs typeface="+mn-lt"/>
              </a:rPr>
              <a:t>"word[[ &amp; | | | ! | ^ ]word]..."</a:t>
            </a:r>
            <a:endParaRPr lang="en-US"/>
          </a:p>
          <a:p>
            <a:pPr>
              <a:buSzPct val="114999"/>
            </a:pPr>
            <a:r>
              <a:rPr lang="en-US">
                <a:ea typeface="+mn-lt"/>
                <a:cs typeface="+mn-lt"/>
              </a:rPr>
              <a:t>Each word is a word to search for. The ampersand (&amp;) represents a logical AND; the vertical line (|), exclamation point (!), or caret (^) represent a logical OR. You can use an asterisk (*) as a wildcard, but only at the end of a word. Using an asterisk anywhere else in a word raises an error. </a:t>
            </a:r>
            <a:endParaRPr lang="en-US"/>
          </a:p>
          <a:p>
            <a:pPr>
              <a:buSzPct val="114999"/>
            </a:pPr>
            <a:r>
              <a:rPr lang="en-US">
                <a:ea typeface="+mn-lt"/>
                <a:cs typeface="+mn-lt"/>
              </a:rPr>
              <a:t>The CONTAINS option is not allowed in a FIND statement</a:t>
            </a:r>
            <a:endParaRPr lang="en-US" dirty="0"/>
          </a:p>
          <a:p>
            <a:pPr>
              <a:buSzPct val="114999"/>
            </a:pPr>
            <a:r>
              <a:rPr lang="en-US"/>
              <a:t>Work Break Table must be there in order to use CONTAINS.</a:t>
            </a:r>
            <a:endParaRPr lang="en-US" dirty="0"/>
          </a:p>
          <a:p>
            <a:pPr>
              <a:buSzPct val="114999"/>
            </a:pPr>
            <a:endParaRPr lang="en-US" dirty="0"/>
          </a:p>
        </p:txBody>
      </p:sp>
      <p:sp>
        <p:nvSpPr>
          <p:cNvPr id="4" name="Slide Number Placeholder 3">
            <a:extLst>
              <a:ext uri="{FF2B5EF4-FFF2-40B4-BE49-F238E27FC236}">
                <a16:creationId xmlns:a16="http://schemas.microsoft.com/office/drawing/2014/main" id="{968DA602-221B-43BB-BEF4-246293389FC1}"/>
              </a:ext>
            </a:extLst>
          </p:cNvPr>
          <p:cNvSpPr>
            <a:spLocks noGrp="1"/>
          </p:cNvSpPr>
          <p:nvPr>
            <p:ph type="sldNum" sz="quarter" idx="12"/>
          </p:nvPr>
        </p:nvSpPr>
        <p:spPr/>
        <p:txBody>
          <a:bodyPr/>
          <a:lstStyle/>
          <a:p>
            <a:fld id="{E97799C9-84D9-46D2-A11E-BCF8A720529D}" type="slidenum">
              <a:rPr lang="en-US" dirty="0"/>
              <a:t>23</a:t>
            </a:fld>
            <a:endParaRPr lang="en-US"/>
          </a:p>
        </p:txBody>
      </p:sp>
    </p:spTree>
    <p:extLst>
      <p:ext uri="{BB962C8B-B14F-4D97-AF65-F5344CB8AC3E}">
        <p14:creationId xmlns:p14="http://schemas.microsoft.com/office/powerpoint/2010/main" val="246475885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1D03-0658-455A-869C-DA743D5860F3}"/>
              </a:ext>
            </a:extLst>
          </p:cNvPr>
          <p:cNvSpPr>
            <a:spLocks noGrp="1"/>
          </p:cNvSpPr>
          <p:nvPr>
            <p:ph type="title"/>
          </p:nvPr>
        </p:nvSpPr>
        <p:spPr/>
        <p:txBody>
          <a:bodyPr/>
          <a:lstStyle/>
          <a:p>
            <a:r>
              <a:rPr lang="en-US"/>
              <a:t>SEQUENCE</a:t>
            </a:r>
          </a:p>
        </p:txBody>
      </p:sp>
      <p:sp>
        <p:nvSpPr>
          <p:cNvPr id="3" name="Content Placeholder 2">
            <a:extLst>
              <a:ext uri="{FF2B5EF4-FFF2-40B4-BE49-F238E27FC236}">
                <a16:creationId xmlns:a16="http://schemas.microsoft.com/office/drawing/2014/main" id="{6AB873A3-DDB5-4E3F-9551-A29D5E72D579}"/>
              </a:ext>
            </a:extLst>
          </p:cNvPr>
          <p:cNvSpPr>
            <a:spLocks noGrp="1"/>
          </p:cNvSpPr>
          <p:nvPr>
            <p:ph idx="1"/>
          </p:nvPr>
        </p:nvSpPr>
        <p:spPr>
          <a:xfrm>
            <a:off x="1295401" y="2384404"/>
            <a:ext cx="9601196" cy="3318936"/>
          </a:xfrm>
        </p:spPr>
        <p:txBody>
          <a:bodyPr/>
          <a:lstStyle/>
          <a:p>
            <a:r>
              <a:rPr lang="en-US">
                <a:ea typeface="+mn-lt"/>
                <a:cs typeface="+mn-lt"/>
              </a:rPr>
              <a:t>Sequences can generate sequential values within any integer range with either positive or negative increments. </a:t>
            </a:r>
            <a:endParaRPr lang="en-US"/>
          </a:p>
        </p:txBody>
      </p:sp>
      <p:pic>
        <p:nvPicPr>
          <p:cNvPr id="4" name="Picture 4" descr="Table&#10;&#10;Description automatically generated">
            <a:extLst>
              <a:ext uri="{FF2B5EF4-FFF2-40B4-BE49-F238E27FC236}">
                <a16:creationId xmlns:a16="http://schemas.microsoft.com/office/drawing/2014/main" id="{01B5EBE1-CF83-438C-9B0B-9D484181597D}"/>
              </a:ext>
            </a:extLst>
          </p:cNvPr>
          <p:cNvPicPr>
            <a:picLocks noChangeAspect="1"/>
          </p:cNvPicPr>
          <p:nvPr/>
        </p:nvPicPr>
        <p:blipFill>
          <a:blip r:embed="rId2"/>
          <a:stretch>
            <a:fillRect/>
          </a:stretch>
        </p:blipFill>
        <p:spPr>
          <a:xfrm>
            <a:off x="1460739" y="3117772"/>
            <a:ext cx="9716218" cy="3196002"/>
          </a:xfrm>
          <a:prstGeom prst="rect">
            <a:avLst/>
          </a:prstGeom>
        </p:spPr>
      </p:pic>
      <p:sp>
        <p:nvSpPr>
          <p:cNvPr id="5" name="Slide Number Placeholder 4">
            <a:extLst>
              <a:ext uri="{FF2B5EF4-FFF2-40B4-BE49-F238E27FC236}">
                <a16:creationId xmlns:a16="http://schemas.microsoft.com/office/drawing/2014/main" id="{8D2F78BB-D6CC-4E65-9DAC-75B261E1C812}"/>
              </a:ext>
            </a:extLst>
          </p:cNvPr>
          <p:cNvSpPr>
            <a:spLocks noGrp="1"/>
          </p:cNvSpPr>
          <p:nvPr>
            <p:ph type="sldNum" sz="quarter" idx="12"/>
          </p:nvPr>
        </p:nvSpPr>
        <p:spPr/>
        <p:txBody>
          <a:bodyPr/>
          <a:lstStyle/>
          <a:p>
            <a:fld id="{E97799C9-84D9-46D2-A11E-BCF8A720529D}" type="slidenum">
              <a:rPr lang="en-US" dirty="0"/>
              <a:t>24</a:t>
            </a:fld>
            <a:endParaRPr lang="en-US"/>
          </a:p>
        </p:txBody>
      </p:sp>
    </p:spTree>
    <p:extLst>
      <p:ext uri="{BB962C8B-B14F-4D97-AF65-F5344CB8AC3E}">
        <p14:creationId xmlns:p14="http://schemas.microsoft.com/office/powerpoint/2010/main" val="385604320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DD030-8237-4D77-9E39-429AE982CD5D}"/>
              </a:ext>
            </a:extLst>
          </p:cNvPr>
          <p:cNvSpPr>
            <a:spLocks noGrp="1"/>
          </p:cNvSpPr>
          <p:nvPr>
            <p:ph idx="1"/>
          </p:nvPr>
        </p:nvSpPr>
        <p:spPr>
          <a:xfrm>
            <a:off x="1295401" y="860403"/>
            <a:ext cx="9601196" cy="5015465"/>
          </a:xfrm>
        </p:spPr>
        <p:txBody>
          <a:bodyPr>
            <a:normAutofit fontScale="85000" lnSpcReduction="20000"/>
          </a:bodyPr>
          <a:lstStyle/>
          <a:p>
            <a:r>
              <a:rPr lang="en-US" dirty="0">
                <a:ea typeface="+mn-lt"/>
                <a:cs typeface="+mn-lt"/>
              </a:rPr>
              <a:t>Three types of sequences:</a:t>
            </a:r>
          </a:p>
          <a:p>
            <a:pPr>
              <a:buSzPct val="114999"/>
            </a:pPr>
            <a:r>
              <a:rPr lang="en-US" dirty="0">
                <a:ea typeface="+mn-lt"/>
                <a:cs typeface="+mn-lt"/>
              </a:rPr>
              <a:t>Nonterminating Sequence — A sequence that begins at an initial value and increments in one direction with no limit.</a:t>
            </a:r>
          </a:p>
          <a:p>
            <a:pPr>
              <a:buSzPct val="114999"/>
            </a:pPr>
            <a:r>
              <a:rPr lang="en-US" dirty="0">
                <a:ea typeface="+mn-lt"/>
                <a:cs typeface="+mn-lt"/>
              </a:rPr>
              <a:t>Terminating Sequence — A sequence that begins at an initial value and increments in one direction until it reaches a designated limit.</a:t>
            </a:r>
          </a:p>
          <a:p>
            <a:pPr>
              <a:buSzPct val="114999"/>
            </a:pPr>
            <a:r>
              <a:rPr lang="en-US" dirty="0">
                <a:ea typeface="+mn-lt"/>
                <a:cs typeface="+mn-lt"/>
              </a:rPr>
              <a:t>Cycling Sequence — A sequence that begins at an initial value and increments in one direction until it reaches a designated limit.</a:t>
            </a:r>
          </a:p>
          <a:p>
            <a:pPr>
              <a:buSzPct val="114999"/>
            </a:pPr>
            <a:r>
              <a:rPr lang="en-US" dirty="0">
                <a:ea typeface="+mn-lt"/>
                <a:cs typeface="+mn-lt"/>
              </a:rPr>
              <a:t>Use the NEXT–VALUE function to increment a sequence by its defined positive or negative increment value. If the sequence cycles and NEXT–VALUE increments it beyond its Upper or Lower limit, the function sets and returns the defined Initial value for the sequence. If the sequence terminates and NEXT–VALUE tries to increment it beyond its Upper or Lower limit, the function returns the unknown value (?) and leaves the sequence value unchanged.</a:t>
            </a:r>
          </a:p>
          <a:p>
            <a:pPr>
              <a:buSzPct val="114999"/>
            </a:pPr>
            <a:r>
              <a:rPr lang="en-US" dirty="0">
                <a:ea typeface="+mn-lt"/>
                <a:cs typeface="+mn-lt"/>
              </a:rPr>
              <a:t>Use the CURRENT–VALUE statement to explicitly set a sequence to a new value. You can assign the defined initial value of a sequence, its upper or lower limit, or any integer value in between.</a:t>
            </a:r>
            <a:endParaRPr lang="en-US" dirty="0"/>
          </a:p>
        </p:txBody>
      </p:sp>
      <p:sp>
        <p:nvSpPr>
          <p:cNvPr id="2" name="Slide Number Placeholder 1">
            <a:extLst>
              <a:ext uri="{FF2B5EF4-FFF2-40B4-BE49-F238E27FC236}">
                <a16:creationId xmlns:a16="http://schemas.microsoft.com/office/drawing/2014/main" id="{5A5AAF57-88D7-4E9B-8A74-0FE6C2747B4B}"/>
              </a:ext>
            </a:extLst>
          </p:cNvPr>
          <p:cNvSpPr>
            <a:spLocks noGrp="1"/>
          </p:cNvSpPr>
          <p:nvPr>
            <p:ph type="sldNum" sz="quarter" idx="12"/>
          </p:nvPr>
        </p:nvSpPr>
        <p:spPr/>
        <p:txBody>
          <a:bodyPr/>
          <a:lstStyle/>
          <a:p>
            <a:fld id="{E97799C9-84D9-46D2-A11E-BCF8A720529D}" type="slidenum">
              <a:rPr lang="en-US" dirty="0"/>
              <a:t>25</a:t>
            </a:fld>
            <a:endParaRPr lang="en-US"/>
          </a:p>
        </p:txBody>
      </p:sp>
    </p:spTree>
    <p:extLst>
      <p:ext uri="{BB962C8B-B14F-4D97-AF65-F5344CB8AC3E}">
        <p14:creationId xmlns:p14="http://schemas.microsoft.com/office/powerpoint/2010/main" val="379183960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CDDF-78FC-487F-A09A-39D294B8962F}"/>
              </a:ext>
            </a:extLst>
          </p:cNvPr>
          <p:cNvSpPr>
            <a:spLocks noGrp="1"/>
          </p:cNvSpPr>
          <p:nvPr>
            <p:ph type="title"/>
          </p:nvPr>
        </p:nvSpPr>
        <p:spPr/>
        <p:txBody>
          <a:bodyPr/>
          <a:lstStyle/>
          <a:p>
            <a:r>
              <a:rPr lang="en-US"/>
              <a:t>Raw Datatype</a:t>
            </a:r>
          </a:p>
        </p:txBody>
      </p:sp>
      <p:sp>
        <p:nvSpPr>
          <p:cNvPr id="3" name="Content Placeholder 2">
            <a:extLst>
              <a:ext uri="{FF2B5EF4-FFF2-40B4-BE49-F238E27FC236}">
                <a16:creationId xmlns:a16="http://schemas.microsoft.com/office/drawing/2014/main" id="{62B0ACEA-B168-4900-8B76-049461647276}"/>
              </a:ext>
            </a:extLst>
          </p:cNvPr>
          <p:cNvSpPr>
            <a:spLocks noGrp="1"/>
          </p:cNvSpPr>
          <p:nvPr>
            <p:ph idx="1"/>
          </p:nvPr>
        </p:nvSpPr>
        <p:spPr/>
        <p:txBody>
          <a:bodyPr/>
          <a:lstStyle/>
          <a:p>
            <a:r>
              <a:rPr lang="en-US">
                <a:ea typeface="+mn-lt"/>
                <a:cs typeface="+mn-lt"/>
              </a:rPr>
              <a:t>You can use the RAW data type to import non–Progress data that has no parallel Progress data type. </a:t>
            </a:r>
          </a:p>
          <a:p>
            <a:pPr>
              <a:buSzPct val="114999"/>
            </a:pPr>
            <a:r>
              <a:rPr lang="en-US">
                <a:ea typeface="+mn-lt"/>
                <a:cs typeface="+mn-lt"/>
              </a:rPr>
              <a:t>By using the RAW data type statements and functions, Progress allows you to bring data from any field into your procedure, manipulate it, and write it back to the non-Progress database. </a:t>
            </a:r>
          </a:p>
          <a:p>
            <a:pPr>
              <a:buSzPct val="114999"/>
            </a:pPr>
            <a:r>
              <a:rPr lang="en-US">
                <a:ea typeface="+mn-lt"/>
                <a:cs typeface="+mn-lt"/>
              </a:rPr>
              <a:t>The functions and statements let you define RAW data type variables, write data into a raw variable, find the integer value of a byte, change the length of a raw variable, and perform logical operations.</a:t>
            </a:r>
            <a:endParaRPr lang="en-US"/>
          </a:p>
        </p:txBody>
      </p:sp>
      <p:sp>
        <p:nvSpPr>
          <p:cNvPr id="4" name="Slide Number Placeholder 3">
            <a:extLst>
              <a:ext uri="{FF2B5EF4-FFF2-40B4-BE49-F238E27FC236}">
                <a16:creationId xmlns:a16="http://schemas.microsoft.com/office/drawing/2014/main" id="{27412F3B-4CF7-4DA2-83C6-2326CB59CFFF}"/>
              </a:ext>
            </a:extLst>
          </p:cNvPr>
          <p:cNvSpPr>
            <a:spLocks noGrp="1"/>
          </p:cNvSpPr>
          <p:nvPr>
            <p:ph type="sldNum" sz="quarter" idx="12"/>
          </p:nvPr>
        </p:nvSpPr>
        <p:spPr/>
        <p:txBody>
          <a:bodyPr/>
          <a:lstStyle/>
          <a:p>
            <a:fld id="{E97799C9-84D9-46D2-A11E-BCF8A720529D}" type="slidenum">
              <a:rPr lang="en-US" dirty="0"/>
              <a:t>26</a:t>
            </a:fld>
            <a:endParaRPr lang="en-US"/>
          </a:p>
        </p:txBody>
      </p:sp>
    </p:spTree>
    <p:extLst>
      <p:ext uri="{BB962C8B-B14F-4D97-AF65-F5344CB8AC3E}">
        <p14:creationId xmlns:p14="http://schemas.microsoft.com/office/powerpoint/2010/main" val="145370125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Database Triggers</a:t>
            </a:r>
            <a:endParaRPr lang="en-US" dirty="0"/>
          </a:p>
        </p:txBody>
      </p:sp>
    </p:spTree>
    <p:extLst>
      <p:ext uri="{BB962C8B-B14F-4D97-AF65-F5344CB8AC3E}">
        <p14:creationId xmlns:p14="http://schemas.microsoft.com/office/powerpoint/2010/main" val="332007026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6DC1-35DE-4D76-A558-88BB73C4BEAD}"/>
              </a:ext>
            </a:extLst>
          </p:cNvPr>
          <p:cNvSpPr>
            <a:spLocks noGrp="1"/>
          </p:cNvSpPr>
          <p:nvPr>
            <p:ph type="title"/>
          </p:nvPr>
        </p:nvSpPr>
        <p:spPr/>
        <p:txBody>
          <a:bodyPr/>
          <a:lstStyle/>
          <a:p>
            <a:r>
              <a:rPr lang="en-US" dirty="0"/>
              <a:t>Database Triggers</a:t>
            </a:r>
          </a:p>
        </p:txBody>
      </p:sp>
      <p:sp>
        <p:nvSpPr>
          <p:cNvPr id="3" name="Content Placeholder 2">
            <a:extLst>
              <a:ext uri="{FF2B5EF4-FFF2-40B4-BE49-F238E27FC236}">
                <a16:creationId xmlns:a16="http://schemas.microsoft.com/office/drawing/2014/main" id="{F274285D-91B7-453F-AC7A-26B0DE2D7623}"/>
              </a:ext>
            </a:extLst>
          </p:cNvPr>
          <p:cNvSpPr>
            <a:spLocks noGrp="1"/>
          </p:cNvSpPr>
          <p:nvPr>
            <p:ph idx="1"/>
          </p:nvPr>
        </p:nvSpPr>
        <p:spPr>
          <a:xfrm>
            <a:off x="1295401" y="2556932"/>
            <a:ext cx="9601196" cy="4095313"/>
          </a:xfrm>
        </p:spPr>
        <p:txBody>
          <a:bodyPr>
            <a:normAutofit/>
          </a:bodyPr>
          <a:lstStyle/>
          <a:p>
            <a:r>
              <a:rPr lang="en-US" sz="1800" dirty="0">
                <a:latin typeface="Calibri"/>
                <a:ea typeface="+mn-lt"/>
                <a:cs typeface="+mn-lt"/>
              </a:rPr>
              <a:t>A database trigger is a block of 4GL code that executes whenever a specific database event occurs. A database event is an action performed against a database. </a:t>
            </a:r>
          </a:p>
          <a:p>
            <a:pPr>
              <a:buSzPct val="114999"/>
            </a:pPr>
            <a:r>
              <a:rPr lang="en-US" sz="1800" dirty="0">
                <a:latin typeface="Calibri"/>
                <a:ea typeface="+mn-lt"/>
                <a:cs typeface="+mn-lt"/>
              </a:rPr>
              <a:t>The database events that Progress supports, along with the standard triggers and replication-related triggers are:</a:t>
            </a:r>
          </a:p>
          <a:p>
            <a:pPr>
              <a:buSzPct val="114999"/>
            </a:pPr>
            <a:r>
              <a:rPr lang="en-US" sz="1800" b="1" dirty="0">
                <a:latin typeface="Calibri"/>
                <a:ea typeface="+mn-lt"/>
                <a:cs typeface="+mn-lt"/>
              </a:rPr>
              <a:t>CREATE : F</a:t>
            </a:r>
            <a:r>
              <a:rPr lang="en-US" sz="1800" dirty="0">
                <a:latin typeface="Calibri"/>
                <a:ea typeface="+mn-lt"/>
                <a:cs typeface="+mn-lt"/>
              </a:rPr>
              <a:t>ire trigger when Progress executes a CREATE or INSERT statement for a table. </a:t>
            </a:r>
          </a:p>
          <a:p>
            <a:pPr>
              <a:buSzPct val="114999"/>
            </a:pPr>
            <a:r>
              <a:rPr lang="en-US" sz="1800" b="1" dirty="0">
                <a:latin typeface="Calibri"/>
                <a:ea typeface="+mn-lt"/>
                <a:cs typeface="+mn-lt"/>
              </a:rPr>
              <a:t>DELETE</a:t>
            </a:r>
            <a:r>
              <a:rPr lang="en-US" sz="1800" dirty="0">
                <a:latin typeface="Calibri"/>
                <a:ea typeface="+mn-lt"/>
                <a:cs typeface="+mn-lt"/>
              </a:rPr>
              <a:t> </a:t>
            </a:r>
            <a:r>
              <a:rPr lang="en-US" sz="1800" b="1" dirty="0">
                <a:latin typeface="Calibri"/>
                <a:ea typeface="+mn-lt"/>
                <a:cs typeface="+mn-lt"/>
              </a:rPr>
              <a:t>: F</a:t>
            </a:r>
            <a:r>
              <a:rPr lang="en-US" sz="1800" dirty="0">
                <a:latin typeface="Calibri"/>
                <a:ea typeface="+mn-lt"/>
                <a:cs typeface="+mn-lt"/>
              </a:rPr>
              <a:t>ire trigger when Progress executes a DELETE. </a:t>
            </a:r>
          </a:p>
          <a:p>
            <a:pPr>
              <a:buSzPct val="114999"/>
            </a:pPr>
            <a:r>
              <a:rPr lang="en-US" sz="1800" b="1" dirty="0">
                <a:latin typeface="Calibri"/>
                <a:ea typeface="+mn-lt"/>
                <a:cs typeface="+mn-lt"/>
              </a:rPr>
              <a:t>FIND</a:t>
            </a:r>
            <a:r>
              <a:rPr lang="en-US" sz="1800" dirty="0">
                <a:latin typeface="Calibri"/>
                <a:ea typeface="+mn-lt"/>
                <a:cs typeface="+mn-lt"/>
              </a:rPr>
              <a:t> </a:t>
            </a:r>
            <a:r>
              <a:rPr lang="en-US" sz="1800" b="1" dirty="0">
                <a:latin typeface="Calibri"/>
                <a:ea typeface="+mn-lt"/>
                <a:cs typeface="+mn-lt"/>
              </a:rPr>
              <a:t>: </a:t>
            </a:r>
            <a:r>
              <a:rPr lang="en-US" sz="1800" dirty="0">
                <a:latin typeface="Calibri"/>
                <a:ea typeface="+mn-lt"/>
                <a:cs typeface="+mn-lt"/>
              </a:rPr>
              <a:t>When</a:t>
            </a:r>
            <a:r>
              <a:rPr lang="en-US" sz="1800" b="1" dirty="0">
                <a:latin typeface="Calibri"/>
                <a:ea typeface="+mn-lt"/>
                <a:cs typeface="+mn-lt"/>
              </a:rPr>
              <a:t> </a:t>
            </a:r>
            <a:r>
              <a:rPr lang="en-US" sz="1800" dirty="0">
                <a:latin typeface="Calibri"/>
                <a:ea typeface="+mn-lt"/>
                <a:cs typeface="+mn-lt"/>
              </a:rPr>
              <a:t>Read a record in table using a FIND or GET statement or a FOR EACH loop.</a:t>
            </a:r>
          </a:p>
          <a:p>
            <a:pPr marL="0" indent="0">
              <a:buSzPct val="114999"/>
              <a:buNone/>
            </a:pPr>
            <a:r>
              <a:rPr lang="en-US" sz="1800" dirty="0">
                <a:latin typeface="Calibri"/>
                <a:ea typeface="+mn-lt"/>
                <a:cs typeface="+mn-lt"/>
              </a:rPr>
              <a:t>     FIND triggers do not fire in response to the CAN–FIND function.</a:t>
            </a:r>
          </a:p>
          <a:p>
            <a:pPr>
              <a:buSzPct val="114999"/>
            </a:pPr>
            <a:r>
              <a:rPr lang="en-US" sz="1800" b="1" dirty="0">
                <a:latin typeface="Calibri"/>
                <a:ea typeface="+mn-lt"/>
                <a:cs typeface="+mn-lt"/>
              </a:rPr>
              <a:t>WRITE : </a:t>
            </a:r>
            <a:r>
              <a:rPr lang="en-US" sz="1800" dirty="0">
                <a:latin typeface="Calibri"/>
                <a:ea typeface="+mn-lt"/>
                <a:cs typeface="+mn-lt"/>
              </a:rPr>
              <a:t>When Progress changes the contents of a record and validates it for a database table</a:t>
            </a:r>
            <a:endParaRPr lang="en-US" sz="1800" b="1" dirty="0">
              <a:latin typeface="Calibri"/>
              <a:ea typeface="+mn-lt"/>
              <a:cs typeface="+mn-lt"/>
            </a:endParaRPr>
          </a:p>
          <a:p>
            <a:pPr>
              <a:buSzPct val="114999"/>
            </a:pPr>
            <a:r>
              <a:rPr lang="en-US" sz="1800" b="1" dirty="0">
                <a:latin typeface="Calibri"/>
                <a:ea typeface="+mn-lt"/>
                <a:cs typeface="+mn-lt"/>
              </a:rPr>
              <a:t>ASSIGN</a:t>
            </a:r>
            <a:r>
              <a:rPr lang="en-US" sz="1800" dirty="0">
                <a:latin typeface="Calibri"/>
                <a:ea typeface="+mn-lt"/>
                <a:cs typeface="+mn-lt"/>
              </a:rPr>
              <a:t> </a:t>
            </a:r>
            <a:r>
              <a:rPr lang="en-US" sz="1800" b="1" dirty="0">
                <a:latin typeface="Calibri"/>
                <a:ea typeface="+mn-lt"/>
                <a:cs typeface="+mn-lt"/>
              </a:rPr>
              <a:t>:</a:t>
            </a:r>
            <a:r>
              <a:rPr lang="en-US" sz="1800" dirty="0">
                <a:latin typeface="Calibri"/>
                <a:ea typeface="+mn-lt"/>
                <a:cs typeface="+mn-lt"/>
              </a:rPr>
              <a:t> When Progress updates a field in a database record</a:t>
            </a:r>
          </a:p>
        </p:txBody>
      </p:sp>
      <p:sp>
        <p:nvSpPr>
          <p:cNvPr id="4" name="Slide Number Placeholder 3">
            <a:extLst>
              <a:ext uri="{FF2B5EF4-FFF2-40B4-BE49-F238E27FC236}">
                <a16:creationId xmlns:a16="http://schemas.microsoft.com/office/drawing/2014/main" id="{E90FD1FC-9A8D-4DF0-9BD2-38FB5DDC4434}"/>
              </a:ext>
            </a:extLst>
          </p:cNvPr>
          <p:cNvSpPr>
            <a:spLocks noGrp="1"/>
          </p:cNvSpPr>
          <p:nvPr>
            <p:ph type="sldNum" sz="quarter" idx="12"/>
          </p:nvPr>
        </p:nvSpPr>
        <p:spPr/>
        <p:txBody>
          <a:bodyPr/>
          <a:lstStyle/>
          <a:p>
            <a:fld id="{E97799C9-84D9-46D2-A11E-BCF8A720529D}" type="slidenum">
              <a:rPr lang="en-US" dirty="0"/>
              <a:t>28</a:t>
            </a:fld>
            <a:endParaRPr lang="en-US"/>
          </a:p>
        </p:txBody>
      </p:sp>
    </p:spTree>
    <p:extLst>
      <p:ext uri="{BB962C8B-B14F-4D97-AF65-F5344CB8AC3E}">
        <p14:creationId xmlns:p14="http://schemas.microsoft.com/office/powerpoint/2010/main" val="360436932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8F92-C7C2-43CF-A642-58C2AE86D093}"/>
              </a:ext>
            </a:extLst>
          </p:cNvPr>
          <p:cNvSpPr>
            <a:spLocks noGrp="1"/>
          </p:cNvSpPr>
          <p:nvPr>
            <p:ph type="title"/>
          </p:nvPr>
        </p:nvSpPr>
        <p:spPr>
          <a:xfrm>
            <a:off x="1295402" y="1456585"/>
            <a:ext cx="9601196" cy="1303867"/>
          </a:xfrm>
        </p:spPr>
        <p:txBody>
          <a:bodyPr>
            <a:normAutofit/>
          </a:bodyPr>
          <a:lstStyle/>
          <a:p>
            <a:r>
              <a:rPr lang="en-US" dirty="0">
                <a:ea typeface="+mj-lt"/>
                <a:cs typeface="+mj-lt"/>
              </a:rPr>
              <a:t>Schema and Session Triggers</a:t>
            </a:r>
          </a:p>
          <a:p>
            <a:pPr algn="l"/>
            <a:endParaRPr lang="en-US" dirty="0"/>
          </a:p>
        </p:txBody>
      </p:sp>
      <p:sp>
        <p:nvSpPr>
          <p:cNvPr id="3" name="Text Placeholder 2">
            <a:extLst>
              <a:ext uri="{FF2B5EF4-FFF2-40B4-BE49-F238E27FC236}">
                <a16:creationId xmlns:a16="http://schemas.microsoft.com/office/drawing/2014/main" id="{079AA124-7D6D-494A-9EB5-ACE080D31EE3}"/>
              </a:ext>
            </a:extLst>
          </p:cNvPr>
          <p:cNvSpPr>
            <a:spLocks noGrp="1"/>
          </p:cNvSpPr>
          <p:nvPr>
            <p:ph type="body" idx="1"/>
          </p:nvPr>
        </p:nvSpPr>
        <p:spPr>
          <a:xfrm>
            <a:off x="2287437" y="2658533"/>
            <a:ext cx="3726267" cy="576262"/>
          </a:xfrm>
        </p:spPr>
        <p:txBody>
          <a:bodyPr/>
          <a:lstStyle/>
          <a:p>
            <a:r>
              <a:rPr lang="en-US">
                <a:latin typeface="Calibri"/>
                <a:ea typeface="+mn-lt"/>
                <a:cs typeface="+mn-lt"/>
              </a:rPr>
              <a:t> Schema triggers</a:t>
            </a:r>
            <a:endParaRPr lang="en-US">
              <a:latin typeface="Calibri"/>
              <a:cs typeface="Calibri"/>
            </a:endParaRPr>
          </a:p>
        </p:txBody>
      </p:sp>
      <p:sp>
        <p:nvSpPr>
          <p:cNvPr id="4" name="Content Placeholder 3">
            <a:extLst>
              <a:ext uri="{FF2B5EF4-FFF2-40B4-BE49-F238E27FC236}">
                <a16:creationId xmlns:a16="http://schemas.microsoft.com/office/drawing/2014/main" id="{3E891B44-9D81-4698-B6EB-418D067C5178}"/>
              </a:ext>
            </a:extLst>
          </p:cNvPr>
          <p:cNvSpPr>
            <a:spLocks noGrp="1"/>
          </p:cNvSpPr>
          <p:nvPr>
            <p:ph sz="half" idx="2"/>
          </p:nvPr>
        </p:nvSpPr>
        <p:spPr>
          <a:xfrm>
            <a:off x="1295400" y="3228885"/>
            <a:ext cx="4718304" cy="3452111"/>
          </a:xfrm>
        </p:spPr>
        <p:txBody>
          <a:bodyPr vert="horz" lIns="91440" tIns="45720" rIns="91440" bIns="45720" rtlCol="0" anchor="t">
            <a:noAutofit/>
          </a:bodyPr>
          <a:lstStyle/>
          <a:p>
            <a:r>
              <a:rPr lang="en-US" sz="1800" dirty="0">
                <a:latin typeface="Calibri"/>
                <a:cs typeface="Calibri"/>
              </a:rPr>
              <a:t>Schema triggers are independent procedures</a:t>
            </a:r>
          </a:p>
          <a:p>
            <a:pPr>
              <a:buSzPct val="114999"/>
            </a:pPr>
            <a:r>
              <a:rPr lang="en-US" sz="1800" dirty="0">
                <a:latin typeface="Calibri"/>
                <a:cs typeface="Calibri"/>
              </a:rPr>
              <a:t>Schema triggers always execute when a specified event occurs, regardless of what application initiates the event.</a:t>
            </a:r>
          </a:p>
          <a:p>
            <a:pPr>
              <a:buSzPct val="114999"/>
            </a:pPr>
            <a:r>
              <a:rPr lang="en-US" sz="1800" dirty="0">
                <a:latin typeface="Calibri"/>
                <a:cs typeface="Calibri"/>
              </a:rPr>
              <a:t>Since schema triggers are compiled separately from the procedure that initiates their execution, they do not have access to the procedure’s frames, widgets, and variables.</a:t>
            </a:r>
          </a:p>
          <a:p>
            <a:pPr>
              <a:buSzPct val="114999"/>
            </a:pPr>
            <a:endParaRPr lang="en-US" sz="1800" dirty="0">
              <a:latin typeface="Calibri"/>
              <a:cs typeface="Calibri"/>
            </a:endParaRPr>
          </a:p>
        </p:txBody>
      </p:sp>
      <p:sp>
        <p:nvSpPr>
          <p:cNvPr id="5" name="Text Placeholder 4">
            <a:extLst>
              <a:ext uri="{FF2B5EF4-FFF2-40B4-BE49-F238E27FC236}">
                <a16:creationId xmlns:a16="http://schemas.microsoft.com/office/drawing/2014/main" id="{07FE5597-46F2-4743-B534-8A1C9E8428D3}"/>
              </a:ext>
            </a:extLst>
          </p:cNvPr>
          <p:cNvSpPr>
            <a:spLocks noGrp="1"/>
          </p:cNvSpPr>
          <p:nvPr>
            <p:ph type="body" sz="quarter" idx="3"/>
          </p:nvPr>
        </p:nvSpPr>
        <p:spPr>
          <a:xfrm>
            <a:off x="7172707" y="2658533"/>
            <a:ext cx="3726267" cy="576262"/>
          </a:xfrm>
        </p:spPr>
        <p:txBody>
          <a:bodyPr/>
          <a:lstStyle/>
          <a:p>
            <a:r>
              <a:rPr lang="en-US" b="1" dirty="0">
                <a:ea typeface="+mn-lt"/>
                <a:cs typeface="+mn-lt"/>
              </a:rPr>
              <a:t>Session triggers</a:t>
            </a:r>
            <a:endParaRPr lang="en-US" b="1"/>
          </a:p>
        </p:txBody>
      </p:sp>
      <p:sp>
        <p:nvSpPr>
          <p:cNvPr id="6" name="Content Placeholder 5">
            <a:extLst>
              <a:ext uri="{FF2B5EF4-FFF2-40B4-BE49-F238E27FC236}">
                <a16:creationId xmlns:a16="http://schemas.microsoft.com/office/drawing/2014/main" id="{97AA9ADB-B68C-4D52-8E36-174C441ACD20}"/>
              </a:ext>
            </a:extLst>
          </p:cNvPr>
          <p:cNvSpPr>
            <a:spLocks noGrp="1"/>
          </p:cNvSpPr>
          <p:nvPr>
            <p:ph sz="quarter" idx="4"/>
          </p:nvPr>
        </p:nvSpPr>
        <p:spPr>
          <a:xfrm>
            <a:off x="6180670" y="3228885"/>
            <a:ext cx="4718304" cy="3365849"/>
          </a:xfrm>
        </p:spPr>
        <p:txBody>
          <a:bodyPr>
            <a:normAutofit/>
          </a:bodyPr>
          <a:lstStyle/>
          <a:p>
            <a:r>
              <a:rPr lang="en-US" sz="1800" dirty="0">
                <a:latin typeface="Calibri"/>
                <a:ea typeface="+mn-lt"/>
                <a:cs typeface="+mn-lt"/>
              </a:rPr>
              <a:t>Session triggers are contained within a larger procedure</a:t>
            </a:r>
          </a:p>
          <a:p>
            <a:pPr>
              <a:buSzPct val="114999"/>
            </a:pPr>
            <a:r>
              <a:rPr lang="en-US" sz="1800" dirty="0">
                <a:latin typeface="Calibri"/>
                <a:ea typeface="+mn-lt"/>
                <a:cs typeface="+mn-lt"/>
              </a:rPr>
              <a:t>Session triggers are defined as part of an application and are only in effect for that application</a:t>
            </a:r>
          </a:p>
          <a:p>
            <a:pPr>
              <a:buSzPct val="114999"/>
            </a:pPr>
            <a:r>
              <a:rPr lang="en-US" sz="1800" dirty="0">
                <a:latin typeface="Calibri"/>
                <a:cs typeface="Calibri"/>
              </a:rPr>
              <a:t>Session triggers </a:t>
            </a:r>
            <a:r>
              <a:rPr lang="en-US" sz="1800" dirty="0">
                <a:latin typeface="Calibri"/>
                <a:ea typeface="+mn-lt"/>
                <a:cs typeface="+mn-lt"/>
              </a:rPr>
              <a:t>have access to the procedure’s frames, widgets, and variables.</a:t>
            </a:r>
          </a:p>
          <a:p>
            <a:pPr>
              <a:buSzPct val="114999"/>
            </a:pPr>
            <a:endParaRPr lang="en-US" sz="1800" dirty="0">
              <a:latin typeface="Calibri"/>
              <a:ea typeface="+mn-lt"/>
              <a:cs typeface="+mn-lt"/>
            </a:endParaRPr>
          </a:p>
          <a:p>
            <a:pPr>
              <a:buSzPct val="114999"/>
            </a:pPr>
            <a:endParaRPr lang="en-US" sz="1800" dirty="0">
              <a:latin typeface="Calibri"/>
              <a:cs typeface="Calibri"/>
            </a:endParaRPr>
          </a:p>
        </p:txBody>
      </p:sp>
    </p:spTree>
    <p:extLst>
      <p:ext uri="{BB962C8B-B14F-4D97-AF65-F5344CB8AC3E}">
        <p14:creationId xmlns:p14="http://schemas.microsoft.com/office/powerpoint/2010/main" val="162643271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A584-BC63-48D9-96EE-F76F2C1AD616}"/>
              </a:ext>
            </a:extLst>
          </p:cNvPr>
          <p:cNvSpPr>
            <a:spLocks noGrp="1"/>
          </p:cNvSpPr>
          <p:nvPr>
            <p:ph type="title"/>
          </p:nvPr>
        </p:nvSpPr>
        <p:spPr/>
        <p:txBody>
          <a:bodyPr/>
          <a:lstStyle/>
          <a:p>
            <a:r>
              <a:rPr lang="en-US" dirty="0">
                <a:latin typeface="Calibri"/>
                <a:cs typeface="Calibri"/>
              </a:rPr>
              <a:t>Introduction</a:t>
            </a:r>
          </a:p>
        </p:txBody>
      </p:sp>
      <p:sp>
        <p:nvSpPr>
          <p:cNvPr id="3" name="Content Placeholder 2">
            <a:extLst>
              <a:ext uri="{FF2B5EF4-FFF2-40B4-BE49-F238E27FC236}">
                <a16:creationId xmlns:a16="http://schemas.microsoft.com/office/drawing/2014/main" id="{524138A4-9E2C-42A6-929E-CD7BC7688F33}"/>
              </a:ext>
            </a:extLst>
          </p:cNvPr>
          <p:cNvSpPr>
            <a:spLocks noGrp="1"/>
          </p:cNvSpPr>
          <p:nvPr>
            <p:ph idx="1"/>
          </p:nvPr>
        </p:nvSpPr>
        <p:spPr>
          <a:xfrm>
            <a:off x="1295401" y="2470668"/>
            <a:ext cx="9601196" cy="3850898"/>
          </a:xfrm>
        </p:spPr>
        <p:txBody>
          <a:bodyPr vert="horz" lIns="91440" tIns="45720" rIns="91440" bIns="45720" rtlCol="0" anchor="t">
            <a:noAutofit/>
          </a:bodyPr>
          <a:lstStyle/>
          <a:p>
            <a:pPr>
              <a:buSzPct val="114999"/>
            </a:pPr>
            <a:r>
              <a:rPr lang="en-US" sz="1700" dirty="0">
                <a:latin typeface="Calibri"/>
                <a:ea typeface="+mn-lt"/>
                <a:cs typeface="+mn-lt"/>
              </a:rPr>
              <a:t>Database is an electronic filing system for organizing and storing data that relates to a broad subject area, like sales and inventory. </a:t>
            </a:r>
            <a:endParaRPr lang="en-US" sz="1700">
              <a:latin typeface="Calibri"/>
              <a:cs typeface="Calibri"/>
            </a:endParaRPr>
          </a:p>
          <a:p>
            <a:pPr>
              <a:buSzPct val="114999"/>
            </a:pPr>
            <a:r>
              <a:rPr lang="en-US" sz="1700" dirty="0">
                <a:latin typeface="Calibri"/>
                <a:ea typeface="+mn-lt"/>
                <a:cs typeface="+mn-lt"/>
              </a:rPr>
              <a:t>A database that lets you organize data so you can easily define and exploit relationships among data is called a relational database.</a:t>
            </a:r>
            <a:endParaRPr lang="en-US" sz="1700">
              <a:latin typeface="Calibri"/>
              <a:cs typeface="Calibri"/>
            </a:endParaRPr>
          </a:p>
          <a:p>
            <a:pPr>
              <a:buSzPct val="114999"/>
            </a:pPr>
            <a:r>
              <a:rPr lang="en-US" sz="1700" dirty="0">
                <a:latin typeface="Calibri"/>
                <a:ea typeface="+mn-lt"/>
                <a:cs typeface="+mn-lt"/>
              </a:rPr>
              <a:t>Database is made up of tables. A table is a collection of records about a specific subject, like customers.</a:t>
            </a:r>
            <a:endParaRPr lang="en-US" sz="1700">
              <a:latin typeface="Calibri"/>
              <a:cs typeface="Calibri"/>
            </a:endParaRPr>
          </a:p>
          <a:p>
            <a:pPr>
              <a:buSzPct val="114999"/>
            </a:pPr>
            <a:r>
              <a:rPr lang="en-US" sz="1700" dirty="0">
                <a:latin typeface="Calibri"/>
                <a:ea typeface="+mn-lt"/>
                <a:cs typeface="+mn-lt"/>
              </a:rPr>
              <a:t>A record is a collection of pieces of information, called fields, about one thing, like a single customer.</a:t>
            </a:r>
            <a:endParaRPr lang="en-US" sz="1700">
              <a:latin typeface="Calibri"/>
              <a:cs typeface="Calibri"/>
            </a:endParaRPr>
          </a:p>
          <a:p>
            <a:pPr>
              <a:buSzPct val="114999"/>
            </a:pPr>
            <a:r>
              <a:rPr lang="en-US" sz="1700" dirty="0">
                <a:latin typeface="Calibri"/>
                <a:ea typeface="+mn-lt"/>
                <a:cs typeface="+mn-lt"/>
              </a:rPr>
              <a:t>A field is a specific item of information, like a customer name.</a:t>
            </a:r>
            <a:endParaRPr lang="en-US" sz="1700">
              <a:latin typeface="Calibri"/>
              <a:cs typeface="Calibri"/>
            </a:endParaRPr>
          </a:p>
          <a:p>
            <a:pPr>
              <a:buSzPct val="114999"/>
            </a:pPr>
            <a:r>
              <a:rPr lang="en-US" sz="1700" dirty="0">
                <a:latin typeface="Calibri"/>
                <a:ea typeface="+mn-lt"/>
                <a:cs typeface="+mn-lt"/>
              </a:rPr>
              <a:t>An index uses data from a field or fields as the basis for searching, sorting, or otherwise processing records.</a:t>
            </a:r>
            <a:endParaRPr lang="en-US" sz="1700">
              <a:latin typeface="Calibri"/>
              <a:cs typeface="Calibri"/>
            </a:endParaRPr>
          </a:p>
          <a:p>
            <a:pPr>
              <a:buSzPct val="114999"/>
            </a:pPr>
            <a:r>
              <a:rPr lang="en-US" sz="1700" dirty="0">
                <a:latin typeface="Calibri"/>
                <a:ea typeface="+mn-lt"/>
                <a:cs typeface="+mn-lt"/>
              </a:rPr>
              <a:t>The Data Dictionary lets you define and create databases.</a:t>
            </a:r>
            <a:endParaRPr lang="en-US" sz="1700">
              <a:latin typeface="Calibri"/>
              <a:cs typeface="Times New Roman"/>
            </a:endParaRPr>
          </a:p>
        </p:txBody>
      </p:sp>
      <p:sp>
        <p:nvSpPr>
          <p:cNvPr id="4" name="Slide Number Placeholder 3">
            <a:extLst>
              <a:ext uri="{FF2B5EF4-FFF2-40B4-BE49-F238E27FC236}">
                <a16:creationId xmlns:a16="http://schemas.microsoft.com/office/drawing/2014/main" id="{FBF153D4-A96B-4C76-BD4D-52C8AEA7482E}"/>
              </a:ext>
            </a:extLst>
          </p:cNvPr>
          <p:cNvSpPr>
            <a:spLocks noGrp="1"/>
          </p:cNvSpPr>
          <p:nvPr>
            <p:ph type="sldNum" sz="quarter" idx="12"/>
          </p:nvPr>
        </p:nvSpPr>
        <p:spPr/>
        <p:txBody>
          <a:bodyPr/>
          <a:lstStyle/>
          <a:p>
            <a:fld id="{E97799C9-84D9-46D2-A11E-BCF8A720529D}" type="slidenum">
              <a:rPr lang="en-US" dirty="0"/>
              <a:t>3</a:t>
            </a:fld>
            <a:endParaRPr lang="en-US"/>
          </a:p>
        </p:txBody>
      </p:sp>
    </p:spTree>
    <p:extLst>
      <p:ext uri="{BB962C8B-B14F-4D97-AF65-F5344CB8AC3E}">
        <p14:creationId xmlns:p14="http://schemas.microsoft.com/office/powerpoint/2010/main" val="48569648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8F92-C7C2-43CF-A642-58C2AE86D093}"/>
              </a:ext>
            </a:extLst>
          </p:cNvPr>
          <p:cNvSpPr>
            <a:spLocks noGrp="1"/>
          </p:cNvSpPr>
          <p:nvPr>
            <p:ph type="title"/>
          </p:nvPr>
        </p:nvSpPr>
        <p:spPr>
          <a:xfrm>
            <a:off x="1295402" y="1456585"/>
            <a:ext cx="9601196" cy="1303867"/>
          </a:xfrm>
        </p:spPr>
        <p:txBody>
          <a:bodyPr>
            <a:normAutofit/>
          </a:bodyPr>
          <a:lstStyle/>
          <a:p>
            <a:r>
              <a:rPr lang="en-US" dirty="0">
                <a:ea typeface="+mj-lt"/>
                <a:cs typeface="+mj-lt"/>
              </a:rPr>
              <a:t>Schema and Session Triggers</a:t>
            </a:r>
          </a:p>
          <a:p>
            <a:pPr algn="l"/>
            <a:endParaRPr lang="en-US" dirty="0"/>
          </a:p>
        </p:txBody>
      </p:sp>
      <p:sp>
        <p:nvSpPr>
          <p:cNvPr id="3" name="Text Placeholder 2">
            <a:extLst>
              <a:ext uri="{FF2B5EF4-FFF2-40B4-BE49-F238E27FC236}">
                <a16:creationId xmlns:a16="http://schemas.microsoft.com/office/drawing/2014/main" id="{079AA124-7D6D-494A-9EB5-ACE080D31EE3}"/>
              </a:ext>
            </a:extLst>
          </p:cNvPr>
          <p:cNvSpPr>
            <a:spLocks noGrp="1"/>
          </p:cNvSpPr>
          <p:nvPr>
            <p:ph type="body" idx="1"/>
          </p:nvPr>
        </p:nvSpPr>
        <p:spPr/>
        <p:txBody>
          <a:bodyPr/>
          <a:lstStyle/>
          <a:p>
            <a:r>
              <a:rPr lang="en-US" dirty="0"/>
              <a:t>Schema Triggers</a:t>
            </a:r>
          </a:p>
        </p:txBody>
      </p:sp>
      <p:sp>
        <p:nvSpPr>
          <p:cNvPr id="4" name="Content Placeholder 3">
            <a:extLst>
              <a:ext uri="{FF2B5EF4-FFF2-40B4-BE49-F238E27FC236}">
                <a16:creationId xmlns:a16="http://schemas.microsoft.com/office/drawing/2014/main" id="{3E891B44-9D81-4698-B6EB-418D067C5178}"/>
              </a:ext>
            </a:extLst>
          </p:cNvPr>
          <p:cNvSpPr>
            <a:spLocks noGrp="1"/>
          </p:cNvSpPr>
          <p:nvPr>
            <p:ph sz="half" idx="2"/>
          </p:nvPr>
        </p:nvSpPr>
        <p:spPr>
          <a:xfrm>
            <a:off x="1295400" y="3228885"/>
            <a:ext cx="4718304" cy="1913737"/>
          </a:xfrm>
        </p:spPr>
        <p:txBody>
          <a:bodyPr>
            <a:normAutofit/>
          </a:bodyPr>
          <a:lstStyle/>
          <a:p>
            <a:pPr>
              <a:buSzPct val="114999"/>
            </a:pPr>
            <a:r>
              <a:rPr lang="en-US" sz="1800" dirty="0">
                <a:latin typeface="Calibri"/>
                <a:ea typeface="+mn-lt"/>
                <a:cs typeface="+mn-lt"/>
              </a:rPr>
              <a:t>Use schema triggers for processing that you always want to perform for a specific event. </a:t>
            </a:r>
            <a:endParaRPr lang="en-US" sz="1800">
              <a:latin typeface="Calibri"/>
              <a:cs typeface="Calibri"/>
            </a:endParaRPr>
          </a:p>
          <a:p>
            <a:pPr marL="0" indent="0">
              <a:buSzPct val="114999"/>
              <a:buNone/>
            </a:pPr>
            <a:r>
              <a:rPr lang="en-US" sz="1800" dirty="0">
                <a:latin typeface="Calibri"/>
                <a:ea typeface="+mn-lt"/>
                <a:cs typeface="+mn-lt"/>
              </a:rPr>
              <a:t>For example, when an order record is deleted, you may always want to delete the corresponding order-line records. </a:t>
            </a:r>
            <a:endParaRPr lang="en-US" sz="1800">
              <a:latin typeface="Calibri"/>
              <a:cs typeface="Calibri"/>
            </a:endParaRPr>
          </a:p>
          <a:p>
            <a:pPr>
              <a:buSzPct val="114999"/>
            </a:pPr>
            <a:endParaRPr lang="en-US" sz="1800" dirty="0">
              <a:latin typeface="Calibri"/>
              <a:ea typeface="+mn-lt"/>
              <a:cs typeface="+mn-lt"/>
            </a:endParaRPr>
          </a:p>
        </p:txBody>
      </p:sp>
      <p:sp>
        <p:nvSpPr>
          <p:cNvPr id="5" name="Text Placeholder 4">
            <a:extLst>
              <a:ext uri="{FF2B5EF4-FFF2-40B4-BE49-F238E27FC236}">
                <a16:creationId xmlns:a16="http://schemas.microsoft.com/office/drawing/2014/main" id="{07FE5597-46F2-4743-B534-8A1C9E8428D3}"/>
              </a:ext>
            </a:extLst>
          </p:cNvPr>
          <p:cNvSpPr>
            <a:spLocks noGrp="1"/>
          </p:cNvSpPr>
          <p:nvPr>
            <p:ph type="body" sz="quarter" idx="3"/>
          </p:nvPr>
        </p:nvSpPr>
        <p:spPr/>
        <p:txBody>
          <a:bodyPr/>
          <a:lstStyle/>
          <a:p>
            <a:r>
              <a:rPr lang="en-US" dirty="0">
                <a:ea typeface="+mn-lt"/>
                <a:cs typeface="+mn-lt"/>
              </a:rPr>
              <a:t>Session Triggers</a:t>
            </a:r>
            <a:endParaRPr lang="en-US" dirty="0"/>
          </a:p>
        </p:txBody>
      </p:sp>
      <p:sp>
        <p:nvSpPr>
          <p:cNvPr id="6" name="Content Placeholder 5">
            <a:extLst>
              <a:ext uri="{FF2B5EF4-FFF2-40B4-BE49-F238E27FC236}">
                <a16:creationId xmlns:a16="http://schemas.microsoft.com/office/drawing/2014/main" id="{97AA9ADB-B68C-4D52-8E36-174C441ACD20}"/>
              </a:ext>
            </a:extLst>
          </p:cNvPr>
          <p:cNvSpPr>
            <a:spLocks noGrp="1"/>
          </p:cNvSpPr>
          <p:nvPr>
            <p:ph sz="quarter" idx="4"/>
          </p:nvPr>
        </p:nvSpPr>
        <p:spPr>
          <a:xfrm>
            <a:off x="6180670" y="3228885"/>
            <a:ext cx="4718304" cy="1410530"/>
          </a:xfrm>
        </p:spPr>
        <p:txBody>
          <a:bodyPr>
            <a:normAutofit/>
          </a:bodyPr>
          <a:lstStyle/>
          <a:p>
            <a:r>
              <a:rPr lang="en-US" sz="1800" dirty="0">
                <a:latin typeface="Calibri"/>
                <a:ea typeface="+mn-lt"/>
                <a:cs typeface="+mn-lt"/>
              </a:rPr>
              <a:t>Use session triggers to perform additional or independent processing when the event occurs.</a:t>
            </a:r>
            <a:r>
              <a:rPr lang="en-US" dirty="0">
                <a:ea typeface="+mn-lt"/>
                <a:cs typeface="+mn-lt"/>
              </a:rPr>
              <a:t> </a:t>
            </a:r>
          </a:p>
          <a:p>
            <a:pPr>
              <a:buSzPct val="114999"/>
            </a:pPr>
            <a:endParaRPr lang="en-US" dirty="0"/>
          </a:p>
        </p:txBody>
      </p:sp>
    </p:spTree>
    <p:extLst>
      <p:ext uri="{BB962C8B-B14F-4D97-AF65-F5344CB8AC3E}">
        <p14:creationId xmlns:p14="http://schemas.microsoft.com/office/powerpoint/2010/main" val="53646117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F00-37BE-42B3-A137-29710899CFB7}"/>
              </a:ext>
            </a:extLst>
          </p:cNvPr>
          <p:cNvSpPr>
            <a:spLocks noGrp="1"/>
          </p:cNvSpPr>
          <p:nvPr>
            <p:ph type="title"/>
          </p:nvPr>
        </p:nvSpPr>
        <p:spPr/>
        <p:txBody>
          <a:bodyPr/>
          <a:lstStyle/>
          <a:p>
            <a:r>
              <a:rPr lang="en-US" dirty="0">
                <a:ea typeface="+mj-lt"/>
                <a:cs typeface="+mj-lt"/>
              </a:rPr>
              <a:t>Schema Trigger</a:t>
            </a:r>
            <a:endParaRPr lang="en-US" dirty="0"/>
          </a:p>
        </p:txBody>
      </p:sp>
      <p:sp>
        <p:nvSpPr>
          <p:cNvPr id="3" name="Content Placeholder 2">
            <a:extLst>
              <a:ext uri="{FF2B5EF4-FFF2-40B4-BE49-F238E27FC236}">
                <a16:creationId xmlns:a16="http://schemas.microsoft.com/office/drawing/2014/main" id="{A0614921-1FEA-44F4-A4FA-6F3C0A77D80B}"/>
              </a:ext>
            </a:extLst>
          </p:cNvPr>
          <p:cNvSpPr>
            <a:spLocks noGrp="1"/>
          </p:cNvSpPr>
          <p:nvPr>
            <p:ph idx="1"/>
          </p:nvPr>
        </p:nvSpPr>
        <p:spPr/>
        <p:txBody>
          <a:bodyPr>
            <a:normAutofit fontScale="85000" lnSpcReduction="20000"/>
          </a:bodyPr>
          <a:lstStyle/>
          <a:p>
            <a:r>
              <a:rPr lang="en-US" dirty="0">
                <a:latin typeface="Calibri"/>
              </a:rPr>
              <a:t>Trigger definition is stored in a trigger procedure.</a:t>
            </a:r>
            <a:endParaRPr lang="en-US" dirty="0">
              <a:latin typeface="Calibri"/>
              <a:cs typeface="Calibri"/>
            </a:endParaRPr>
          </a:p>
          <a:p>
            <a:pPr>
              <a:buSzPct val="114999"/>
            </a:pPr>
            <a:r>
              <a:rPr lang="en-US" dirty="0">
                <a:latin typeface="Calibri"/>
              </a:rPr>
              <a:t>TRIGGER PROCEDURE FOR { FIND | CREATE | DELETE | REPLICATION-CREATE | REPLICATION-DELETE } OF table</a:t>
            </a:r>
            <a:endParaRPr lang="en-US">
              <a:latin typeface="Calibri"/>
              <a:cs typeface="Calibri"/>
            </a:endParaRPr>
          </a:p>
          <a:p>
            <a:pPr>
              <a:buSzPct val="114999"/>
            </a:pPr>
            <a:r>
              <a:rPr lang="en-US" dirty="0">
                <a:latin typeface="Calibri"/>
              </a:rPr>
              <a:t>TRIGGER PROCEDURE FOR { WRITE | REPLICATION-WRITE } OF table [ NEW [ BUFFER ] buffer-name1 ] [ OLD [ BUFFER ] buffer-name2 ]</a:t>
            </a:r>
          </a:p>
          <a:p>
            <a:pPr>
              <a:buSzPct val="114999"/>
            </a:pPr>
            <a:r>
              <a:rPr lang="en-US" dirty="0">
                <a:latin typeface="Calibri"/>
              </a:rPr>
              <a:t>The NEW buffer contains the modified record that is being validated. The OLD buffer contains the most recent version of the record before the latest set of changes were made </a:t>
            </a:r>
          </a:p>
          <a:p>
            <a:pPr>
              <a:buSzPct val="114999"/>
            </a:pPr>
            <a:r>
              <a:rPr lang="en-US" dirty="0">
                <a:latin typeface="Calibri"/>
                <a:cs typeface="Calibri"/>
              </a:rPr>
              <a:t>You can modify the contents of the NEW buffer, but the OLD buffer is read-only. You can compare the contents of these two buffers and perform actions based on the results</a:t>
            </a:r>
            <a:endParaRPr lang="en-US">
              <a:latin typeface="Calibri"/>
              <a:cs typeface="Calibri"/>
            </a:endParaRPr>
          </a:p>
        </p:txBody>
      </p:sp>
      <p:sp>
        <p:nvSpPr>
          <p:cNvPr id="4" name="Slide Number Placeholder 3">
            <a:extLst>
              <a:ext uri="{FF2B5EF4-FFF2-40B4-BE49-F238E27FC236}">
                <a16:creationId xmlns:a16="http://schemas.microsoft.com/office/drawing/2014/main" id="{DC26449F-3128-4411-A084-425AF87DA22F}"/>
              </a:ext>
            </a:extLst>
          </p:cNvPr>
          <p:cNvSpPr>
            <a:spLocks noGrp="1"/>
          </p:cNvSpPr>
          <p:nvPr>
            <p:ph type="sldNum" sz="quarter" idx="12"/>
          </p:nvPr>
        </p:nvSpPr>
        <p:spPr/>
        <p:txBody>
          <a:bodyPr/>
          <a:lstStyle/>
          <a:p>
            <a:fld id="{E97799C9-84D9-46D2-A11E-BCF8A720529D}" type="slidenum">
              <a:rPr lang="en-US" dirty="0"/>
              <a:t>31</a:t>
            </a:fld>
            <a:endParaRPr lang="en-US"/>
          </a:p>
        </p:txBody>
      </p:sp>
    </p:spTree>
    <p:extLst>
      <p:ext uri="{BB962C8B-B14F-4D97-AF65-F5344CB8AC3E}">
        <p14:creationId xmlns:p14="http://schemas.microsoft.com/office/powerpoint/2010/main" val="343334527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FB6F3E6A-3215-48C5-8FC3-D8782D91C86A}"/>
              </a:ext>
            </a:extLst>
          </p:cNvPr>
          <p:cNvPicPr>
            <a:picLocks noChangeAspect="1"/>
          </p:cNvPicPr>
          <p:nvPr/>
        </p:nvPicPr>
        <p:blipFill>
          <a:blip r:embed="rId2"/>
          <a:stretch>
            <a:fillRect/>
          </a:stretch>
        </p:blipFill>
        <p:spPr>
          <a:xfrm>
            <a:off x="885646" y="583430"/>
            <a:ext cx="10521349" cy="5734270"/>
          </a:xfrm>
          <a:prstGeom prst="rect">
            <a:avLst/>
          </a:prstGeom>
        </p:spPr>
      </p:pic>
      <p:sp>
        <p:nvSpPr>
          <p:cNvPr id="5" name="Slide Number Placeholder 4">
            <a:extLst>
              <a:ext uri="{FF2B5EF4-FFF2-40B4-BE49-F238E27FC236}">
                <a16:creationId xmlns:a16="http://schemas.microsoft.com/office/drawing/2014/main" id="{67F7CE06-60E6-411A-9275-7CD32DA34FB1}"/>
              </a:ext>
            </a:extLst>
          </p:cNvPr>
          <p:cNvSpPr>
            <a:spLocks noGrp="1"/>
          </p:cNvSpPr>
          <p:nvPr>
            <p:ph type="sldNum" sz="quarter" idx="12"/>
          </p:nvPr>
        </p:nvSpPr>
        <p:spPr/>
        <p:txBody>
          <a:bodyPr/>
          <a:lstStyle/>
          <a:p>
            <a:fld id="{E97799C9-84D9-46D2-A11E-BCF8A720529D}" type="slidenum">
              <a:rPr lang="en-US" dirty="0"/>
              <a:t>32</a:t>
            </a:fld>
            <a:endParaRPr lang="en-US"/>
          </a:p>
        </p:txBody>
      </p:sp>
    </p:spTree>
    <p:extLst>
      <p:ext uri="{BB962C8B-B14F-4D97-AF65-F5344CB8AC3E}">
        <p14:creationId xmlns:p14="http://schemas.microsoft.com/office/powerpoint/2010/main" val="208588485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0C3B-81A0-4834-9DE8-7D9D3AAC7C2C}"/>
              </a:ext>
            </a:extLst>
          </p:cNvPr>
          <p:cNvSpPr>
            <a:spLocks noGrp="1"/>
          </p:cNvSpPr>
          <p:nvPr>
            <p:ph type="title"/>
          </p:nvPr>
        </p:nvSpPr>
        <p:spPr/>
        <p:txBody>
          <a:bodyPr/>
          <a:lstStyle/>
          <a:p>
            <a:r>
              <a:rPr lang="en-US" dirty="0">
                <a:latin typeface="Calibri"/>
                <a:cs typeface="Calibri"/>
              </a:rPr>
              <a:t>Session Triggers</a:t>
            </a:r>
          </a:p>
        </p:txBody>
      </p:sp>
      <p:sp>
        <p:nvSpPr>
          <p:cNvPr id="3" name="Content Placeholder 2">
            <a:extLst>
              <a:ext uri="{FF2B5EF4-FFF2-40B4-BE49-F238E27FC236}">
                <a16:creationId xmlns:a16="http://schemas.microsoft.com/office/drawing/2014/main" id="{FB222622-F8FD-4218-A4AB-14C1A9F87989}"/>
              </a:ext>
            </a:extLst>
          </p:cNvPr>
          <p:cNvSpPr>
            <a:spLocks noGrp="1"/>
          </p:cNvSpPr>
          <p:nvPr>
            <p:ph idx="1"/>
          </p:nvPr>
        </p:nvSpPr>
        <p:spPr/>
        <p:txBody>
          <a:bodyPr vert="horz" lIns="91440" tIns="45720" rIns="91440" bIns="45720" rtlCol="0" anchor="t">
            <a:noAutofit/>
          </a:bodyPr>
          <a:lstStyle/>
          <a:p>
            <a:r>
              <a:rPr lang="en-US" sz="1700" dirty="0">
                <a:latin typeface="Calibri"/>
                <a:ea typeface="+mn-lt"/>
                <a:cs typeface="+mn-lt"/>
              </a:rPr>
              <a:t>You define a database session trigger within a Progress procedure.</a:t>
            </a:r>
          </a:p>
          <a:p>
            <a:pPr>
              <a:buSzPct val="114999"/>
            </a:pPr>
            <a:r>
              <a:rPr lang="en-US" sz="1700" dirty="0">
                <a:latin typeface="Calibri"/>
                <a:ea typeface="+mn-lt"/>
                <a:cs typeface="+mn-lt"/>
              </a:rPr>
              <a:t>A session trigger takes effect when Progress encounters it at run time. It remains in effect until the defining procedure terminates. </a:t>
            </a:r>
          </a:p>
          <a:p>
            <a:pPr>
              <a:buSzPct val="114999"/>
            </a:pPr>
            <a:r>
              <a:rPr lang="en-US" sz="1700" b="1" dirty="0">
                <a:latin typeface="Calibri"/>
                <a:ea typeface="+mn-lt"/>
                <a:cs typeface="+mn-lt"/>
              </a:rPr>
              <a:t>ON event OF object [ reference-clause ] [ OVERRIDE ] { trigger-block | REVERT }</a:t>
            </a:r>
          </a:p>
          <a:p>
            <a:pPr>
              <a:buSzPct val="114999"/>
            </a:pPr>
            <a:r>
              <a:rPr lang="en-US" sz="1700" dirty="0">
                <a:latin typeface="Calibri"/>
                <a:ea typeface="+mn-lt"/>
                <a:cs typeface="+mn-lt"/>
              </a:rPr>
              <a:t>event : The event parameter is a CREATE, WRITE, DELETE, FIND, or ASSIGN event.</a:t>
            </a:r>
          </a:p>
          <a:p>
            <a:pPr>
              <a:buSzPct val="114999"/>
            </a:pPr>
            <a:r>
              <a:rPr lang="en-US" sz="1700" dirty="0">
                <a:latin typeface="Calibri"/>
                <a:ea typeface="+mn-lt"/>
                <a:cs typeface="+mn-lt"/>
              </a:rPr>
              <a:t>object The object for table-related events (CREATE, DELETE, FIND, or WRITE) has this syntax: OF table</a:t>
            </a:r>
          </a:p>
          <a:p>
            <a:pPr>
              <a:buSzPct val="114999"/>
            </a:pPr>
            <a:r>
              <a:rPr lang="en-US" sz="1700" dirty="0">
                <a:latin typeface="Calibri"/>
                <a:ea typeface="+mn-lt"/>
                <a:cs typeface="+mn-lt"/>
              </a:rPr>
              <a:t>The object-reference for a field-related event (ASSIGN) has this syntax: OF </a:t>
            </a:r>
            <a:r>
              <a:rPr lang="en-US" sz="1700" dirty="0" err="1">
                <a:latin typeface="Calibri"/>
                <a:ea typeface="+mn-lt"/>
                <a:cs typeface="+mn-lt"/>
              </a:rPr>
              <a:t>table.field</a:t>
            </a:r>
            <a:endParaRPr lang="en-US" sz="1700" dirty="0">
              <a:latin typeface="Calibri"/>
              <a:ea typeface="+mn-lt"/>
              <a:cs typeface="+mn-lt"/>
            </a:endParaRPr>
          </a:p>
          <a:p>
            <a:pPr>
              <a:buSzPct val="114999"/>
            </a:pPr>
            <a:r>
              <a:rPr lang="en-US" sz="1700" dirty="0">
                <a:latin typeface="Calibri"/>
                <a:ea typeface="+mn-lt"/>
                <a:cs typeface="+mn-lt"/>
              </a:rPr>
              <a:t>reference-clause The reference-clause for a table related event (WRITE triggers only) has this syntax: </a:t>
            </a:r>
          </a:p>
          <a:p>
            <a:pPr marL="0" indent="0">
              <a:buSzPct val="114999"/>
              <a:buNone/>
            </a:pPr>
            <a:r>
              <a:rPr lang="en-US" sz="1700" dirty="0">
                <a:latin typeface="Calibri"/>
                <a:ea typeface="+mn-lt"/>
                <a:cs typeface="+mn-lt"/>
              </a:rPr>
              <a:t>      [ NEW [ BUFFER ] buffer1 ] [ OLD [ BUFFER ] buffer2 ]</a:t>
            </a:r>
            <a:endParaRPr lang="en-US" sz="1700">
              <a:latin typeface="Calibri"/>
              <a:cs typeface="Calibri"/>
            </a:endParaRPr>
          </a:p>
        </p:txBody>
      </p:sp>
      <p:sp>
        <p:nvSpPr>
          <p:cNvPr id="4" name="Slide Number Placeholder 3">
            <a:extLst>
              <a:ext uri="{FF2B5EF4-FFF2-40B4-BE49-F238E27FC236}">
                <a16:creationId xmlns:a16="http://schemas.microsoft.com/office/drawing/2014/main" id="{BE717F57-EF89-48EB-BF89-1F6A6C5D1679}"/>
              </a:ext>
            </a:extLst>
          </p:cNvPr>
          <p:cNvSpPr>
            <a:spLocks noGrp="1"/>
          </p:cNvSpPr>
          <p:nvPr>
            <p:ph type="sldNum" sz="quarter" idx="12"/>
          </p:nvPr>
        </p:nvSpPr>
        <p:spPr/>
        <p:txBody>
          <a:bodyPr/>
          <a:lstStyle/>
          <a:p>
            <a:fld id="{E97799C9-84D9-46D2-A11E-BCF8A720529D}" type="slidenum">
              <a:rPr lang="en-US" dirty="0"/>
              <a:t>33</a:t>
            </a:fld>
            <a:endParaRPr lang="en-US"/>
          </a:p>
        </p:txBody>
      </p:sp>
    </p:spTree>
    <p:extLst>
      <p:ext uri="{BB962C8B-B14F-4D97-AF65-F5344CB8AC3E}">
        <p14:creationId xmlns:p14="http://schemas.microsoft.com/office/powerpoint/2010/main" val="387348540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94F79-8B3A-4EC9-8E96-C09F3BC6DF3C}"/>
              </a:ext>
            </a:extLst>
          </p:cNvPr>
          <p:cNvSpPr>
            <a:spLocks noGrp="1"/>
          </p:cNvSpPr>
          <p:nvPr>
            <p:ph idx="1"/>
          </p:nvPr>
        </p:nvSpPr>
        <p:spPr>
          <a:xfrm>
            <a:off x="1295401" y="917914"/>
            <a:ext cx="9601196" cy="4957954"/>
          </a:xfrm>
        </p:spPr>
        <p:txBody>
          <a:bodyPr>
            <a:normAutofit/>
          </a:bodyPr>
          <a:lstStyle/>
          <a:p>
            <a:r>
              <a:rPr lang="en-US" b="1" dirty="0">
                <a:latin typeface="Calibri"/>
                <a:ea typeface="+mn-lt"/>
                <a:cs typeface="+mn-lt"/>
              </a:rPr>
              <a:t>OVERRIDE</a:t>
            </a:r>
            <a:r>
              <a:rPr lang="en-US" dirty="0">
                <a:latin typeface="Calibri"/>
                <a:ea typeface="+mn-lt"/>
                <a:cs typeface="+mn-lt"/>
              </a:rPr>
              <a:t>: The OVERRIDE option causes the session trigger to execute instead of the schema trigger, if the schema trigger is defined with OVERRIDE=YES. If you attempt to OVERRIDE a schema trigger defined as OVERRIDE=NO, Progress returns a runtime error.</a:t>
            </a:r>
          </a:p>
          <a:p>
            <a:pPr>
              <a:buSzPct val="114999"/>
            </a:pPr>
            <a:r>
              <a:rPr lang="en-US" b="1" dirty="0">
                <a:latin typeface="Calibri"/>
                <a:ea typeface="+mn-lt"/>
                <a:cs typeface="+mn-lt"/>
              </a:rPr>
              <a:t>trigger-block</a:t>
            </a:r>
            <a:r>
              <a:rPr lang="en-US" dirty="0">
                <a:latin typeface="Calibri"/>
                <a:ea typeface="+mn-lt"/>
                <a:cs typeface="+mn-lt"/>
              </a:rPr>
              <a:t>:  A single 4GL statement or a DO block. The trigger block executes whenever the specified event occurs. In fact, this code executes when the event occurs, almost as if it were an internal procedure.</a:t>
            </a:r>
          </a:p>
          <a:p>
            <a:pPr>
              <a:buSzPct val="114999"/>
            </a:pPr>
            <a:r>
              <a:rPr lang="en-US" dirty="0">
                <a:latin typeface="Calibri"/>
                <a:ea typeface="+mn-lt"/>
                <a:cs typeface="+mn-lt"/>
              </a:rPr>
              <a:t> </a:t>
            </a:r>
            <a:r>
              <a:rPr lang="en-US" b="1" dirty="0">
                <a:latin typeface="Calibri"/>
                <a:ea typeface="+mn-lt"/>
                <a:cs typeface="+mn-lt"/>
              </a:rPr>
              <a:t>REVERT:</a:t>
            </a:r>
            <a:r>
              <a:rPr lang="en-US" dirty="0">
                <a:latin typeface="Calibri"/>
                <a:ea typeface="+mn-lt"/>
                <a:cs typeface="+mn-lt"/>
              </a:rPr>
              <a:t> The REVERT option cancels the trigger for the given event/table or event/field pair and reactivates any previously defined trigger for that event/object pair defined in a parent procedure. If no previously defined trigger exists, the trigger for the event/object pair is effectively disabled.</a:t>
            </a:r>
            <a:endParaRPr lang="en-US">
              <a:latin typeface="Calibri"/>
              <a:cs typeface="Calibri"/>
            </a:endParaRPr>
          </a:p>
        </p:txBody>
      </p:sp>
      <p:sp>
        <p:nvSpPr>
          <p:cNvPr id="4" name="Slide Number Placeholder 3">
            <a:extLst>
              <a:ext uri="{FF2B5EF4-FFF2-40B4-BE49-F238E27FC236}">
                <a16:creationId xmlns:a16="http://schemas.microsoft.com/office/drawing/2014/main" id="{708AE4C8-4BEC-47A4-BE08-83F254A5DF1C}"/>
              </a:ext>
            </a:extLst>
          </p:cNvPr>
          <p:cNvSpPr>
            <a:spLocks noGrp="1"/>
          </p:cNvSpPr>
          <p:nvPr>
            <p:ph type="sldNum" sz="quarter" idx="12"/>
          </p:nvPr>
        </p:nvSpPr>
        <p:spPr/>
        <p:txBody>
          <a:bodyPr/>
          <a:lstStyle/>
          <a:p>
            <a:fld id="{E97799C9-84D9-46D2-A11E-BCF8A720529D}" type="slidenum">
              <a:rPr lang="en-US" dirty="0"/>
              <a:t>34</a:t>
            </a:fld>
            <a:endParaRPr lang="en-US"/>
          </a:p>
        </p:txBody>
      </p:sp>
    </p:spTree>
    <p:extLst>
      <p:ext uri="{BB962C8B-B14F-4D97-AF65-F5344CB8AC3E}">
        <p14:creationId xmlns:p14="http://schemas.microsoft.com/office/powerpoint/2010/main" val="40822435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C240-8881-47DA-B4BD-7527C9BD8FB0}"/>
              </a:ext>
            </a:extLst>
          </p:cNvPr>
          <p:cNvSpPr>
            <a:spLocks noGrp="1"/>
          </p:cNvSpPr>
          <p:nvPr>
            <p:ph type="title"/>
          </p:nvPr>
        </p:nvSpPr>
        <p:spPr/>
        <p:txBody>
          <a:bodyPr/>
          <a:lstStyle/>
          <a:p>
            <a:r>
              <a:rPr lang="en-US"/>
              <a:t>Observations</a:t>
            </a:r>
          </a:p>
        </p:txBody>
      </p:sp>
      <p:sp>
        <p:nvSpPr>
          <p:cNvPr id="3" name="Content Placeholder 2">
            <a:extLst>
              <a:ext uri="{FF2B5EF4-FFF2-40B4-BE49-F238E27FC236}">
                <a16:creationId xmlns:a16="http://schemas.microsoft.com/office/drawing/2014/main" id="{FB377F84-7E43-4A13-9E0C-D59A8E7BDEA8}"/>
              </a:ext>
            </a:extLst>
          </p:cNvPr>
          <p:cNvSpPr>
            <a:spLocks noGrp="1"/>
          </p:cNvSpPr>
          <p:nvPr>
            <p:ph idx="1"/>
          </p:nvPr>
        </p:nvSpPr>
        <p:spPr>
          <a:xfrm>
            <a:off x="1194759" y="2384404"/>
            <a:ext cx="9601196" cy="3937161"/>
          </a:xfrm>
        </p:spPr>
        <p:txBody>
          <a:bodyPr vert="horz" lIns="91440" tIns="45720" rIns="91440" bIns="45720" rtlCol="0" anchor="t">
            <a:noAutofit/>
          </a:bodyPr>
          <a:lstStyle/>
          <a:p>
            <a:r>
              <a:rPr lang="en-US" sz="1800">
                <a:latin typeface="Calibri"/>
                <a:ea typeface="+mn-lt"/>
                <a:cs typeface="+mn-lt"/>
              </a:rPr>
              <a:t>create trigger is fired after the customer record is created.</a:t>
            </a:r>
            <a:endParaRPr lang="en-US" sz="1800">
              <a:latin typeface="Calibri"/>
              <a:cs typeface="Calibri"/>
            </a:endParaRPr>
          </a:p>
          <a:p>
            <a:pPr>
              <a:buSzPct val="114999"/>
            </a:pPr>
            <a:r>
              <a:rPr lang="en-US" sz="1800">
                <a:latin typeface="Calibri"/>
                <a:ea typeface="+mn-lt"/>
                <a:cs typeface="+mn-lt"/>
              </a:rPr>
              <a:t>Delete trigger is fired when delete statement executed, firing time - trigger is executed before deletion of customer. If validation of delete trigger fails, record is not deleted.</a:t>
            </a:r>
          </a:p>
          <a:p>
            <a:pPr>
              <a:buSzPct val="114999"/>
            </a:pPr>
            <a:r>
              <a:rPr lang="en-US" sz="1800">
                <a:latin typeface="Calibri"/>
                <a:ea typeface="+mn-lt"/>
                <a:cs typeface="+mn-lt"/>
              </a:rPr>
              <a:t>Assign trigger is executed on table.field not on tables while write trigger is executed on table record.</a:t>
            </a:r>
          </a:p>
          <a:p>
            <a:pPr>
              <a:buSzPct val="114999"/>
            </a:pPr>
            <a:r>
              <a:rPr lang="en-US" sz="1800">
                <a:latin typeface="Calibri"/>
                <a:ea typeface="+mn-lt"/>
                <a:cs typeface="+mn-lt"/>
              </a:rPr>
              <a:t>write trigger is executed before writing the record to the database so, we can do validations in write trigger block,if validation succeeds, record is written to database otherwise returns error.</a:t>
            </a:r>
          </a:p>
          <a:p>
            <a:pPr>
              <a:buSzPct val="114999"/>
            </a:pPr>
            <a:r>
              <a:rPr lang="en-US" sz="1800">
                <a:latin typeface="Calibri"/>
                <a:ea typeface="+mn-lt"/>
                <a:cs typeface="+mn-lt"/>
              </a:rPr>
              <a:t>write trigger is executed when record is released, or end of procedure statement.</a:t>
            </a:r>
          </a:p>
          <a:p>
            <a:pPr>
              <a:buSzPct val="114999"/>
            </a:pPr>
            <a:r>
              <a:rPr lang="en-US" sz="1800">
                <a:latin typeface="Calibri"/>
                <a:ea typeface="+mn-lt"/>
                <a:cs typeface="+mn-lt"/>
              </a:rPr>
              <a:t>whenever asssign trigger is executed , after that write trigger is also executed.</a:t>
            </a:r>
          </a:p>
          <a:p>
            <a:pPr>
              <a:buSzPct val="114999"/>
            </a:pPr>
            <a:r>
              <a:rPr lang="en-US" sz="1800">
                <a:latin typeface="Calibri"/>
                <a:ea typeface="+mn-lt"/>
                <a:cs typeface="+mn-lt"/>
              </a:rPr>
              <a:t>"FIND triggers do not fire in response to the CAN-FIND function." However, when CAN-FIND is used with a ROWID in the query, then the FIND database trigger is still fired.</a:t>
            </a:r>
          </a:p>
        </p:txBody>
      </p:sp>
    </p:spTree>
    <p:extLst>
      <p:ext uri="{BB962C8B-B14F-4D97-AF65-F5344CB8AC3E}">
        <p14:creationId xmlns:p14="http://schemas.microsoft.com/office/powerpoint/2010/main" val="283198407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38AC-6D12-4305-ACA0-70C0809011E1}"/>
              </a:ext>
            </a:extLst>
          </p:cNvPr>
          <p:cNvSpPr>
            <a:spLocks noGrp="1"/>
          </p:cNvSpPr>
          <p:nvPr>
            <p:ph type="title"/>
          </p:nvPr>
        </p:nvSpPr>
        <p:spPr/>
        <p:txBody>
          <a:bodyPr/>
          <a:lstStyle/>
          <a:p>
            <a:r>
              <a:rPr lang="en-US"/>
              <a:t>Observations</a:t>
            </a:r>
          </a:p>
        </p:txBody>
      </p:sp>
      <p:sp>
        <p:nvSpPr>
          <p:cNvPr id="3" name="Content Placeholder 2">
            <a:extLst>
              <a:ext uri="{FF2B5EF4-FFF2-40B4-BE49-F238E27FC236}">
                <a16:creationId xmlns:a16="http://schemas.microsoft.com/office/drawing/2014/main" id="{68E75BB7-38E9-4BA5-AE05-3641C319478E}"/>
              </a:ext>
            </a:extLst>
          </p:cNvPr>
          <p:cNvSpPr>
            <a:spLocks noGrp="1"/>
          </p:cNvSpPr>
          <p:nvPr>
            <p:ph idx="1"/>
          </p:nvPr>
        </p:nvSpPr>
        <p:spPr>
          <a:xfrm>
            <a:off x="1295401" y="2556932"/>
            <a:ext cx="9601196" cy="3663992"/>
          </a:xfrm>
        </p:spPr>
        <p:txBody>
          <a:bodyPr>
            <a:normAutofit fontScale="85000" lnSpcReduction="20000"/>
          </a:bodyPr>
          <a:lstStyle/>
          <a:p>
            <a:r>
              <a:rPr lang="en-US">
                <a:latin typeface="Calibri"/>
                <a:ea typeface="+mn-lt"/>
                <a:cs typeface="Calibri"/>
              </a:rPr>
              <a:t>Find trigger does not execute if find statement does not satisfy the full search condition i.e. where clause.</a:t>
            </a:r>
            <a:endParaRPr lang="en-US">
              <a:latin typeface="Calibri"/>
              <a:ea typeface="+mn-lt"/>
              <a:cs typeface="+mn-lt"/>
            </a:endParaRPr>
          </a:p>
          <a:p>
            <a:pPr>
              <a:buSzPct val="114999"/>
            </a:pPr>
            <a:r>
              <a:rPr lang="en-US">
                <a:latin typeface="Calibri"/>
                <a:ea typeface="+mn-lt"/>
                <a:cs typeface="+mn-lt"/>
              </a:rPr>
              <a:t>All the session trigger executes before schema trigger but in case of find trigger, schema trigger executes before session trigger.</a:t>
            </a:r>
            <a:endParaRPr lang="en-US">
              <a:latin typeface="Calibri"/>
              <a:cs typeface="Calibri"/>
            </a:endParaRPr>
          </a:p>
          <a:p>
            <a:pPr>
              <a:buSzPct val="114999"/>
            </a:pPr>
            <a:r>
              <a:rPr lang="en-US">
                <a:latin typeface="Calibri"/>
                <a:ea typeface="+mn-lt"/>
                <a:cs typeface="+mn-lt"/>
              </a:rPr>
              <a:t>There are no session triggers related to database replication.</a:t>
            </a:r>
          </a:p>
          <a:p>
            <a:pPr>
              <a:buSzPct val="114999"/>
            </a:pPr>
            <a:r>
              <a:rPr lang="en-US">
                <a:latin typeface="Calibri"/>
                <a:ea typeface="+mn-lt"/>
                <a:cs typeface="+mn-lt"/>
              </a:rPr>
              <a:t>There is no replication-assign trigger.</a:t>
            </a:r>
            <a:endParaRPr lang="en-US" dirty="0">
              <a:latin typeface="Calibri"/>
              <a:ea typeface="+mn-lt"/>
              <a:cs typeface="+mn-lt"/>
            </a:endParaRPr>
          </a:p>
          <a:p>
            <a:pPr>
              <a:buSzPct val="114999"/>
            </a:pPr>
            <a:r>
              <a:rPr lang="en-US">
                <a:latin typeface="Calibri"/>
                <a:ea typeface="+mn-lt"/>
                <a:cs typeface="+mn-lt"/>
              </a:rPr>
              <a:t>Replication triggers execute after schema trigger.</a:t>
            </a:r>
            <a:endParaRPr lang="en-US" dirty="0">
              <a:latin typeface="Calibri"/>
              <a:ea typeface="+mn-lt"/>
              <a:cs typeface="+mn-lt"/>
            </a:endParaRPr>
          </a:p>
          <a:p>
            <a:pPr>
              <a:buSzPct val="114999"/>
            </a:pPr>
            <a:r>
              <a:rPr lang="en-US">
                <a:latin typeface="Calibri"/>
                <a:ea typeface="+mn-lt"/>
                <a:cs typeface="+mn-lt"/>
              </a:rPr>
              <a:t>only find trigger executes on the statement of "disable triggers for load of customer", All session and schema triggers get disabled for that table for load option.</a:t>
            </a:r>
          </a:p>
          <a:p>
            <a:pPr>
              <a:buSzPct val="114999"/>
            </a:pPr>
            <a:r>
              <a:rPr lang="en-US">
                <a:latin typeface="Calibri"/>
                <a:ea typeface="+mn-lt"/>
                <a:cs typeface="+mn-lt"/>
              </a:rPr>
              <a:t>only Find Trigger does not execute on the statement of "disable triggers for dump of customer".</a:t>
            </a:r>
            <a:endParaRPr lang="en-US">
              <a:latin typeface="Calibri"/>
              <a:cs typeface="Calibri"/>
            </a:endParaRPr>
          </a:p>
        </p:txBody>
      </p:sp>
    </p:spTree>
    <p:extLst>
      <p:ext uri="{BB962C8B-B14F-4D97-AF65-F5344CB8AC3E}">
        <p14:creationId xmlns:p14="http://schemas.microsoft.com/office/powerpoint/2010/main" val="1259994135"/>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Calibri"/>
                <a:cs typeface="Calibri"/>
              </a:rPr>
              <a:t>Thank You </a:t>
            </a:r>
          </a:p>
        </p:txBody>
      </p:sp>
    </p:spTree>
    <p:extLst>
      <p:ext uri="{BB962C8B-B14F-4D97-AF65-F5344CB8AC3E}">
        <p14:creationId xmlns:p14="http://schemas.microsoft.com/office/powerpoint/2010/main" val="30427610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48D1-B716-41F4-90E3-786D963F9661}"/>
              </a:ext>
            </a:extLst>
          </p:cNvPr>
          <p:cNvSpPr>
            <a:spLocks noGrp="1"/>
          </p:cNvSpPr>
          <p:nvPr>
            <p:ph type="title"/>
          </p:nvPr>
        </p:nvSpPr>
        <p:spPr/>
        <p:txBody>
          <a:bodyPr/>
          <a:lstStyle/>
          <a:p>
            <a:r>
              <a:rPr lang="en-US" dirty="0">
                <a:latin typeface="Calibri"/>
                <a:cs typeface="Calibri"/>
              </a:rPr>
              <a:t>Database Connection</a:t>
            </a:r>
          </a:p>
        </p:txBody>
      </p:sp>
      <p:sp>
        <p:nvSpPr>
          <p:cNvPr id="3" name="Content Placeholder 2">
            <a:extLst>
              <a:ext uri="{FF2B5EF4-FFF2-40B4-BE49-F238E27FC236}">
                <a16:creationId xmlns:a16="http://schemas.microsoft.com/office/drawing/2014/main" id="{FE91C541-9964-4CC3-9D16-5F6D148AC43A}"/>
              </a:ext>
            </a:extLst>
          </p:cNvPr>
          <p:cNvSpPr>
            <a:spLocks noGrp="1"/>
          </p:cNvSpPr>
          <p:nvPr>
            <p:ph idx="1"/>
          </p:nvPr>
        </p:nvSpPr>
        <p:spPr/>
        <p:txBody>
          <a:bodyPr>
            <a:normAutofit/>
          </a:bodyPr>
          <a:lstStyle/>
          <a:p>
            <a:r>
              <a:rPr lang="en-US" b="1" dirty="0">
                <a:latin typeface="Calibri"/>
                <a:ea typeface="+mn-lt"/>
                <a:cs typeface="+mn-lt"/>
              </a:rPr>
              <a:t>CONNECT </a:t>
            </a:r>
            <a:r>
              <a:rPr lang="en-US" dirty="0">
                <a:latin typeface="Calibri"/>
                <a:ea typeface="+mn-lt"/>
                <a:cs typeface="+mn-lt"/>
              </a:rPr>
              <a:t>Statement establishes a connection to one or more databases</a:t>
            </a:r>
          </a:p>
          <a:p>
            <a:pPr>
              <a:buSzPct val="114999"/>
            </a:pPr>
            <a:r>
              <a:rPr lang="en-US" dirty="0">
                <a:latin typeface="Calibri"/>
                <a:ea typeface="+mn-lt"/>
                <a:cs typeface="+mn-lt"/>
              </a:rPr>
              <a:t>A single procedure cannot connect to and then access a database.</a:t>
            </a:r>
          </a:p>
          <a:p>
            <a:pPr>
              <a:buSzPct val="114999"/>
            </a:pPr>
            <a:r>
              <a:rPr lang="en-US" dirty="0">
                <a:latin typeface="Calibri"/>
                <a:ea typeface="+mn-lt"/>
                <a:cs typeface="+mn-lt"/>
              </a:rPr>
              <a:t>The </a:t>
            </a:r>
            <a:r>
              <a:rPr lang="en-US" b="1" dirty="0">
                <a:latin typeface="Calibri"/>
                <a:ea typeface="+mn-lt"/>
                <a:cs typeface="+mn-lt"/>
              </a:rPr>
              <a:t>CONNECTED </a:t>
            </a:r>
            <a:r>
              <a:rPr lang="en-US" dirty="0">
                <a:latin typeface="Calibri"/>
                <a:ea typeface="+mn-lt"/>
                <a:cs typeface="+mn-lt"/>
              </a:rPr>
              <a:t>function tests whether a database is </a:t>
            </a:r>
            <a:r>
              <a:rPr lang="en-US">
                <a:latin typeface="Calibri"/>
                <a:ea typeface="+mn-lt"/>
                <a:cs typeface="+mn-lt"/>
              </a:rPr>
              <a:t>connected</a:t>
            </a:r>
            <a:endParaRPr lang="en-US" dirty="0">
              <a:latin typeface="Calibri"/>
              <a:ea typeface="+mn-lt"/>
              <a:cs typeface="+mn-lt"/>
            </a:endParaRPr>
          </a:p>
          <a:p>
            <a:pPr>
              <a:buSzPct val="114999"/>
            </a:pPr>
            <a:r>
              <a:rPr lang="en-US" dirty="0">
                <a:latin typeface="Calibri"/>
                <a:ea typeface="+mn-lt"/>
                <a:cs typeface="+mn-lt"/>
              </a:rPr>
              <a:t>Connect all application databases only once at application startup to reduce the number of  connects and disconnects to minimize overhead if there are plenty of available connections.</a:t>
            </a:r>
            <a:endParaRPr lang="en-US">
              <a:latin typeface="Calibri"/>
              <a:cs typeface="Calibri"/>
            </a:endParaRPr>
          </a:p>
          <a:p>
            <a:pPr>
              <a:buSzPct val="114999"/>
            </a:pPr>
            <a:endParaRPr lang="en-US" dirty="0">
              <a:latin typeface="Calibri"/>
              <a:cs typeface="Calibri"/>
            </a:endParaRPr>
          </a:p>
        </p:txBody>
      </p:sp>
      <p:sp>
        <p:nvSpPr>
          <p:cNvPr id="4" name="Slide Number Placeholder 3">
            <a:extLst>
              <a:ext uri="{FF2B5EF4-FFF2-40B4-BE49-F238E27FC236}">
                <a16:creationId xmlns:a16="http://schemas.microsoft.com/office/drawing/2014/main" id="{B16B4B4B-D9D8-4174-BEBF-9F07868E308A}"/>
              </a:ext>
            </a:extLst>
          </p:cNvPr>
          <p:cNvSpPr>
            <a:spLocks noGrp="1"/>
          </p:cNvSpPr>
          <p:nvPr>
            <p:ph type="sldNum" sz="quarter" idx="12"/>
          </p:nvPr>
        </p:nvSpPr>
        <p:spPr/>
        <p:txBody>
          <a:bodyPr/>
          <a:lstStyle/>
          <a:p>
            <a:fld id="{E97799C9-84D9-46D2-A11E-BCF8A720529D}" type="slidenum">
              <a:rPr lang="en-US" dirty="0"/>
              <a:t>4</a:t>
            </a:fld>
            <a:endParaRPr lang="en-US"/>
          </a:p>
        </p:txBody>
      </p:sp>
    </p:spTree>
    <p:extLst>
      <p:ext uri="{BB962C8B-B14F-4D97-AF65-F5344CB8AC3E}">
        <p14:creationId xmlns:p14="http://schemas.microsoft.com/office/powerpoint/2010/main" val="22392514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1C541-9964-4CC3-9D16-5F6D148AC43A}"/>
              </a:ext>
            </a:extLst>
          </p:cNvPr>
          <p:cNvSpPr>
            <a:spLocks noGrp="1"/>
          </p:cNvSpPr>
          <p:nvPr>
            <p:ph idx="1"/>
          </p:nvPr>
        </p:nvSpPr>
        <p:spPr/>
        <p:txBody>
          <a:bodyPr>
            <a:normAutofit fontScale="92500" lnSpcReduction="10000"/>
          </a:bodyPr>
          <a:lstStyle/>
          <a:p>
            <a:pPr marL="0" indent="0">
              <a:buSzPct val="114999"/>
              <a:buNone/>
            </a:pPr>
            <a:r>
              <a:rPr lang="en-US" dirty="0">
                <a:latin typeface="Calibri"/>
              </a:rPr>
              <a:t>DO x = 1 TO NUM-DBS WITH DOWN:   //Number of connected databases.</a:t>
            </a:r>
            <a:endParaRPr lang="en-US">
              <a:latin typeface="Calibri"/>
              <a:cs typeface="Calibri"/>
            </a:endParaRPr>
          </a:p>
          <a:p>
            <a:pPr marL="0" indent="0">
              <a:buNone/>
            </a:pPr>
            <a:r>
              <a:rPr lang="en-US" dirty="0">
                <a:latin typeface="Calibri"/>
              </a:rPr>
              <a:t>DISPLAY </a:t>
            </a:r>
            <a:r>
              <a:rPr lang="en-US" b="1" dirty="0">
                <a:latin typeface="Calibri"/>
              </a:rPr>
              <a:t>PDBNAME(x)</a:t>
            </a:r>
            <a:r>
              <a:rPr lang="en-US" dirty="0">
                <a:latin typeface="Calibri"/>
              </a:rPr>
              <a:t> LABEL "Physical Database"</a:t>
            </a:r>
            <a:endParaRPr lang="en-US" b="1">
              <a:latin typeface="Calibri"/>
              <a:cs typeface="Calibri"/>
            </a:endParaRPr>
          </a:p>
          <a:p>
            <a:pPr marL="0" indent="0">
              <a:buNone/>
            </a:pPr>
            <a:r>
              <a:rPr lang="en-US" b="1" dirty="0">
                <a:latin typeface="Calibri"/>
              </a:rPr>
              <a:t>LDBNAME(x)</a:t>
            </a:r>
            <a:r>
              <a:rPr lang="en-US" dirty="0">
                <a:latin typeface="Calibri"/>
              </a:rPr>
              <a:t> LABEL "Logical Name"</a:t>
            </a:r>
            <a:endParaRPr lang="en-US" b="1">
              <a:latin typeface="Calibri"/>
              <a:cs typeface="Calibri"/>
            </a:endParaRPr>
          </a:p>
          <a:p>
            <a:pPr marL="0" indent="0">
              <a:buNone/>
            </a:pPr>
            <a:r>
              <a:rPr lang="en-US" b="1" dirty="0">
                <a:latin typeface="Calibri"/>
              </a:rPr>
              <a:t>DBTYPE(x)</a:t>
            </a:r>
            <a:r>
              <a:rPr lang="en-US" dirty="0">
                <a:latin typeface="Calibri"/>
              </a:rPr>
              <a:t> LABEL "Database Type"</a:t>
            </a:r>
            <a:endParaRPr lang="en-US">
              <a:latin typeface="Calibri"/>
              <a:cs typeface="Calibri"/>
            </a:endParaRPr>
          </a:p>
          <a:p>
            <a:pPr marL="0" indent="0">
              <a:buNone/>
            </a:pPr>
            <a:r>
              <a:rPr lang="en-US" b="1" dirty="0">
                <a:latin typeface="Calibri"/>
              </a:rPr>
              <a:t>DBRESTRICTIONS(x)</a:t>
            </a:r>
            <a:r>
              <a:rPr lang="en-US" dirty="0">
                <a:latin typeface="Calibri"/>
              </a:rPr>
              <a:t> LABEL "Restrictions"</a:t>
            </a:r>
          </a:p>
          <a:p>
            <a:pPr marL="0" indent="0">
              <a:buNone/>
            </a:pPr>
            <a:r>
              <a:rPr lang="en-US" b="1" dirty="0">
                <a:latin typeface="Calibri"/>
              </a:rPr>
              <a:t>SDBNAME(LDBNAME(x))</a:t>
            </a:r>
            <a:r>
              <a:rPr lang="en-US" dirty="0">
                <a:latin typeface="Calibri"/>
              </a:rPr>
              <a:t> LABEL "Schema Holder DB".</a:t>
            </a:r>
            <a:endParaRPr lang="en-US">
              <a:latin typeface="Calibri"/>
              <a:cs typeface="Calibri"/>
            </a:endParaRPr>
          </a:p>
          <a:p>
            <a:pPr marL="0" indent="0">
              <a:buNone/>
            </a:pPr>
            <a:r>
              <a:rPr lang="en-US" dirty="0">
                <a:latin typeface="Calibri"/>
              </a:rPr>
              <a:t>END.</a:t>
            </a:r>
            <a:endParaRPr lang="en-US">
              <a:latin typeface="Calibri"/>
              <a:cs typeface="Calibri"/>
            </a:endParaRPr>
          </a:p>
          <a:p>
            <a:pPr marL="0" indent="0">
              <a:buNone/>
            </a:pPr>
            <a:endParaRPr lang="en-US" dirty="0">
              <a:latin typeface="Calibri"/>
              <a:cs typeface="Calibri"/>
            </a:endParaRPr>
          </a:p>
        </p:txBody>
      </p:sp>
      <p:sp>
        <p:nvSpPr>
          <p:cNvPr id="7" name="Title 6">
            <a:extLst>
              <a:ext uri="{FF2B5EF4-FFF2-40B4-BE49-F238E27FC236}">
                <a16:creationId xmlns:a16="http://schemas.microsoft.com/office/drawing/2014/main" id="{B256C61A-D459-469C-BFE5-F18541CE43B6}"/>
              </a:ext>
            </a:extLst>
          </p:cNvPr>
          <p:cNvSpPr>
            <a:spLocks noGrp="1"/>
          </p:cNvSpPr>
          <p:nvPr>
            <p:ph type="title"/>
          </p:nvPr>
        </p:nvSpPr>
        <p:spPr/>
        <p:txBody>
          <a:bodyPr/>
          <a:lstStyle/>
          <a:p>
            <a:r>
              <a:rPr lang="en-US" dirty="0">
                <a:latin typeface="Calibri"/>
                <a:cs typeface="Calibri"/>
              </a:rPr>
              <a:t>Database Functions</a:t>
            </a:r>
          </a:p>
        </p:txBody>
      </p:sp>
      <p:sp>
        <p:nvSpPr>
          <p:cNvPr id="2" name="Slide Number Placeholder 1">
            <a:extLst>
              <a:ext uri="{FF2B5EF4-FFF2-40B4-BE49-F238E27FC236}">
                <a16:creationId xmlns:a16="http://schemas.microsoft.com/office/drawing/2014/main" id="{3F8173E5-DA28-4A09-B1CD-E413E8D19A55}"/>
              </a:ext>
            </a:extLst>
          </p:cNvPr>
          <p:cNvSpPr>
            <a:spLocks noGrp="1"/>
          </p:cNvSpPr>
          <p:nvPr>
            <p:ph type="sldNum" sz="quarter" idx="12"/>
          </p:nvPr>
        </p:nvSpPr>
        <p:spPr/>
        <p:txBody>
          <a:bodyPr/>
          <a:lstStyle/>
          <a:p>
            <a:fld id="{E97799C9-84D9-46D2-A11E-BCF8A720529D}" type="slidenum">
              <a:rPr lang="en-US" dirty="0"/>
              <a:t>5</a:t>
            </a:fld>
            <a:endParaRPr lang="en-US"/>
          </a:p>
        </p:txBody>
      </p:sp>
    </p:spTree>
    <p:extLst>
      <p:ext uri="{BB962C8B-B14F-4D97-AF65-F5344CB8AC3E}">
        <p14:creationId xmlns:p14="http://schemas.microsoft.com/office/powerpoint/2010/main" val="7788658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CD91-BC47-4E98-B6E7-825DDEFF384C}"/>
              </a:ext>
            </a:extLst>
          </p:cNvPr>
          <p:cNvSpPr>
            <a:spLocks noGrp="1"/>
          </p:cNvSpPr>
          <p:nvPr>
            <p:ph type="title"/>
          </p:nvPr>
        </p:nvSpPr>
        <p:spPr/>
        <p:txBody>
          <a:bodyPr/>
          <a:lstStyle/>
          <a:p>
            <a:pPr algn="l"/>
            <a:r>
              <a:rPr lang="en-US" dirty="0">
                <a:latin typeface="Calibri"/>
                <a:cs typeface="Calibri"/>
              </a:rPr>
              <a:t>Alias</a:t>
            </a:r>
          </a:p>
        </p:txBody>
      </p:sp>
      <p:sp>
        <p:nvSpPr>
          <p:cNvPr id="6" name="Content Placeholder 5">
            <a:extLst>
              <a:ext uri="{FF2B5EF4-FFF2-40B4-BE49-F238E27FC236}">
                <a16:creationId xmlns:a16="http://schemas.microsoft.com/office/drawing/2014/main" id="{51BA5758-2774-4887-B51B-C972E00554F4}"/>
              </a:ext>
            </a:extLst>
          </p:cNvPr>
          <p:cNvSpPr>
            <a:spLocks noGrp="1"/>
          </p:cNvSpPr>
          <p:nvPr>
            <p:ph idx="1"/>
          </p:nvPr>
        </p:nvSpPr>
        <p:spPr/>
        <p:txBody>
          <a:bodyPr>
            <a:normAutofit fontScale="92500" lnSpcReduction="10000"/>
          </a:bodyPr>
          <a:lstStyle/>
          <a:p>
            <a:pPr>
              <a:buSzPct val="114999"/>
            </a:pPr>
            <a:r>
              <a:rPr lang="en-US" dirty="0">
                <a:latin typeface="Calibri"/>
                <a:ea typeface="+mn-lt"/>
                <a:cs typeface="+mn-lt"/>
              </a:rPr>
              <a:t>Alias</a:t>
            </a:r>
          </a:p>
          <a:p>
            <a:pPr marL="0" indent="0">
              <a:buSzPct val="114999"/>
              <a:buNone/>
            </a:pPr>
            <a:r>
              <a:rPr lang="en-US" dirty="0">
                <a:latin typeface="Calibri"/>
                <a:ea typeface="+mn-lt"/>
                <a:cs typeface="+mn-lt"/>
              </a:rPr>
              <a:t>    When want to use different logical</a:t>
            </a:r>
          </a:p>
          <a:p>
            <a:pPr marL="0" indent="0">
              <a:buNone/>
            </a:pPr>
            <a:r>
              <a:rPr lang="en-US" dirty="0">
                <a:latin typeface="Calibri"/>
                <a:ea typeface="+mn-lt"/>
                <a:cs typeface="+mn-lt"/>
              </a:rPr>
              <a:t>     database name</a:t>
            </a:r>
            <a:endParaRPr lang="en-US" dirty="0">
              <a:latin typeface="Calibri"/>
              <a:cs typeface="Calibri"/>
            </a:endParaRPr>
          </a:p>
          <a:p>
            <a:pPr>
              <a:buSzPct val="114999"/>
            </a:pPr>
            <a:r>
              <a:rPr lang="en-US" dirty="0">
                <a:latin typeface="Calibri"/>
                <a:ea typeface="+mn-lt"/>
                <a:cs typeface="+mn-lt"/>
              </a:rPr>
              <a:t>You cannot assign and reference an alias</a:t>
            </a:r>
          </a:p>
          <a:p>
            <a:pPr marL="0" indent="0">
              <a:buSzPct val="114999"/>
              <a:buNone/>
            </a:pPr>
            <a:r>
              <a:rPr lang="en-US" dirty="0">
                <a:latin typeface="Calibri"/>
                <a:ea typeface="+mn-lt"/>
                <a:cs typeface="+mn-lt"/>
              </a:rPr>
              <a:t>   in the same procedure.</a:t>
            </a:r>
          </a:p>
          <a:p>
            <a:pPr>
              <a:buSzPct val="114999"/>
            </a:pPr>
            <a:r>
              <a:rPr lang="en-US" dirty="0">
                <a:latin typeface="Calibri"/>
                <a:ea typeface="+mn-lt"/>
                <a:cs typeface="+mn-lt"/>
              </a:rPr>
              <a:t>Run-time error results if you reference</a:t>
            </a:r>
          </a:p>
          <a:p>
            <a:pPr marL="0" indent="0">
              <a:buSzPct val="114999"/>
              <a:buNone/>
            </a:pPr>
            <a:r>
              <a:rPr lang="en-US" dirty="0">
                <a:latin typeface="Calibri"/>
                <a:ea typeface="+mn-lt"/>
                <a:cs typeface="+mn-lt"/>
              </a:rPr>
              <a:t> a shared buffer after changing the alias that initially was used in defining it.</a:t>
            </a:r>
          </a:p>
          <a:p>
            <a:pPr>
              <a:buSzPct val="114999"/>
            </a:pPr>
            <a:endParaRPr lang="en-US" dirty="0">
              <a:latin typeface="Calibri"/>
              <a:ea typeface="+mn-lt"/>
              <a:cs typeface="+mn-lt"/>
            </a:endParaRPr>
          </a:p>
          <a:p>
            <a:pPr>
              <a:buSzPct val="114999"/>
            </a:pPr>
            <a:endParaRPr lang="en-US" dirty="0">
              <a:latin typeface="Calibri"/>
              <a:ea typeface="+mn-lt"/>
              <a:cs typeface="+mn-lt"/>
            </a:endParaRPr>
          </a:p>
        </p:txBody>
      </p:sp>
      <p:pic>
        <p:nvPicPr>
          <p:cNvPr id="3" name="Picture 3">
            <a:extLst>
              <a:ext uri="{FF2B5EF4-FFF2-40B4-BE49-F238E27FC236}">
                <a16:creationId xmlns:a16="http://schemas.microsoft.com/office/drawing/2014/main" id="{85E3C4DC-87B8-4D16-B15E-6F3A675C6EA8}"/>
              </a:ext>
            </a:extLst>
          </p:cNvPr>
          <p:cNvPicPr>
            <a:picLocks noChangeAspect="1"/>
          </p:cNvPicPr>
          <p:nvPr/>
        </p:nvPicPr>
        <p:blipFill>
          <a:blip r:embed="rId2"/>
          <a:stretch>
            <a:fillRect/>
          </a:stretch>
        </p:blipFill>
        <p:spPr>
          <a:xfrm>
            <a:off x="6219647" y="739964"/>
            <a:ext cx="5316745" cy="4328525"/>
          </a:xfrm>
          <a:prstGeom prst="rect">
            <a:avLst/>
          </a:prstGeom>
        </p:spPr>
      </p:pic>
      <p:sp>
        <p:nvSpPr>
          <p:cNvPr id="4" name="Slide Number Placeholder 3">
            <a:extLst>
              <a:ext uri="{FF2B5EF4-FFF2-40B4-BE49-F238E27FC236}">
                <a16:creationId xmlns:a16="http://schemas.microsoft.com/office/drawing/2014/main" id="{B9D261BF-CB69-4AD2-ABEB-8740A879DF11}"/>
              </a:ext>
            </a:extLst>
          </p:cNvPr>
          <p:cNvSpPr>
            <a:spLocks noGrp="1"/>
          </p:cNvSpPr>
          <p:nvPr>
            <p:ph type="sldNum" sz="quarter" idx="12"/>
          </p:nvPr>
        </p:nvSpPr>
        <p:spPr/>
        <p:txBody>
          <a:bodyPr/>
          <a:lstStyle/>
          <a:p>
            <a:fld id="{E97799C9-84D9-46D2-A11E-BCF8A720529D}" type="slidenum">
              <a:rPr lang="en-US" dirty="0"/>
              <a:t>6</a:t>
            </a:fld>
            <a:endParaRPr lang="en-US"/>
          </a:p>
        </p:txBody>
      </p:sp>
    </p:spTree>
    <p:extLst>
      <p:ext uri="{BB962C8B-B14F-4D97-AF65-F5344CB8AC3E}">
        <p14:creationId xmlns:p14="http://schemas.microsoft.com/office/powerpoint/2010/main" val="9756765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3033-346A-4123-AC98-2F5823A12322}"/>
              </a:ext>
            </a:extLst>
          </p:cNvPr>
          <p:cNvSpPr>
            <a:spLocks noGrp="1"/>
          </p:cNvSpPr>
          <p:nvPr>
            <p:ph type="title"/>
          </p:nvPr>
        </p:nvSpPr>
        <p:spPr>
          <a:xfrm>
            <a:off x="1295402" y="1557226"/>
            <a:ext cx="9601196" cy="642509"/>
          </a:xfrm>
        </p:spPr>
        <p:txBody>
          <a:bodyPr>
            <a:normAutofit fontScale="90000"/>
          </a:bodyPr>
          <a:lstStyle/>
          <a:p>
            <a:r>
              <a:rPr lang="en-US" dirty="0">
                <a:latin typeface="Calibri"/>
                <a:cs typeface="Calibri"/>
              </a:rPr>
              <a:t>Database Handling Statements</a:t>
            </a:r>
          </a:p>
        </p:txBody>
      </p:sp>
      <p:sp>
        <p:nvSpPr>
          <p:cNvPr id="3" name="Content Placeholder 2">
            <a:extLst>
              <a:ext uri="{FF2B5EF4-FFF2-40B4-BE49-F238E27FC236}">
                <a16:creationId xmlns:a16="http://schemas.microsoft.com/office/drawing/2014/main" id="{95775C61-7CD1-45FC-8D3C-2FA0C6D9A10B}"/>
              </a:ext>
            </a:extLst>
          </p:cNvPr>
          <p:cNvSpPr>
            <a:spLocks noGrp="1"/>
          </p:cNvSpPr>
          <p:nvPr>
            <p:ph idx="1"/>
          </p:nvPr>
        </p:nvSpPr>
        <p:spPr>
          <a:xfrm>
            <a:off x="1295401" y="1881196"/>
            <a:ext cx="9601196" cy="3994672"/>
          </a:xfrm>
        </p:spPr>
        <p:txBody>
          <a:bodyPr>
            <a:normAutofit fontScale="92500" lnSpcReduction="10000"/>
          </a:bodyPr>
          <a:lstStyle/>
          <a:p>
            <a:endParaRPr lang="en-US" dirty="0">
              <a:latin typeface="Calibri"/>
              <a:cs typeface="Calibri"/>
            </a:endParaRPr>
          </a:p>
          <a:p>
            <a:pPr>
              <a:buSzPct val="114999"/>
            </a:pPr>
            <a:endParaRPr lang="en-US" dirty="0">
              <a:latin typeface="Calibri"/>
              <a:cs typeface="Calibri"/>
            </a:endParaRPr>
          </a:p>
          <a:p>
            <a:pPr>
              <a:buSzPct val="114999"/>
            </a:pPr>
            <a:r>
              <a:rPr lang="en-US" dirty="0">
                <a:latin typeface="Calibri"/>
                <a:cs typeface="Calibri"/>
              </a:rPr>
              <a:t>PROMPT-FOR : User -&gt; Screen Buffer</a:t>
            </a:r>
          </a:p>
          <a:p>
            <a:r>
              <a:rPr lang="en-US" dirty="0">
                <a:latin typeface="Calibri"/>
                <a:cs typeface="Calibri"/>
              </a:rPr>
              <a:t>ASSIGN : Screen Buffer -&gt; Record Buffer</a:t>
            </a:r>
          </a:p>
          <a:p>
            <a:r>
              <a:rPr lang="en-US" dirty="0">
                <a:latin typeface="Calibri"/>
                <a:cs typeface="Calibri"/>
              </a:rPr>
              <a:t>SET : User -&gt; Screen buffer -&gt; Record buffer (PROMPT-FOR + ASSIGN)</a:t>
            </a:r>
          </a:p>
          <a:p>
            <a:r>
              <a:rPr lang="en-US" dirty="0">
                <a:latin typeface="Calibri"/>
                <a:cs typeface="Calibri"/>
              </a:rPr>
              <a:t>DISPLAY : Record Buffer -&gt; Screen Buffer</a:t>
            </a:r>
          </a:p>
          <a:p>
            <a:r>
              <a:rPr lang="en-US" dirty="0">
                <a:latin typeface="Calibri"/>
                <a:cs typeface="Calibri"/>
              </a:rPr>
              <a:t>UPDATE : Record Buffer -&gt; Screen Buffer -&gt; Record buffer (DISPLAY + SET)</a:t>
            </a:r>
          </a:p>
          <a:p>
            <a:r>
              <a:rPr lang="en-US" dirty="0">
                <a:latin typeface="Calibri"/>
                <a:cs typeface="Calibri"/>
              </a:rPr>
              <a:t>FIND : Db Record -&gt; Record Buffer</a:t>
            </a:r>
          </a:p>
          <a:p>
            <a:r>
              <a:rPr lang="en-US" dirty="0">
                <a:latin typeface="Calibri"/>
                <a:cs typeface="Calibri"/>
              </a:rPr>
              <a:t>FOR-EACH : Db Record -&gt; Record Buffer</a:t>
            </a:r>
          </a:p>
        </p:txBody>
      </p:sp>
      <p:sp>
        <p:nvSpPr>
          <p:cNvPr id="4" name="Slide Number Placeholder 3">
            <a:extLst>
              <a:ext uri="{FF2B5EF4-FFF2-40B4-BE49-F238E27FC236}">
                <a16:creationId xmlns:a16="http://schemas.microsoft.com/office/drawing/2014/main" id="{07C3511E-684F-4311-BF9A-5A22C75ABC63}"/>
              </a:ext>
            </a:extLst>
          </p:cNvPr>
          <p:cNvSpPr>
            <a:spLocks noGrp="1"/>
          </p:cNvSpPr>
          <p:nvPr>
            <p:ph type="sldNum" sz="quarter" idx="12"/>
          </p:nvPr>
        </p:nvSpPr>
        <p:spPr/>
        <p:txBody>
          <a:bodyPr/>
          <a:lstStyle/>
          <a:p>
            <a:fld id="{E97799C9-84D9-46D2-A11E-BCF8A720529D}" type="slidenum">
              <a:rPr lang="en-US" dirty="0"/>
              <a:t>7</a:t>
            </a:fld>
            <a:endParaRPr lang="en-US"/>
          </a:p>
        </p:txBody>
      </p:sp>
    </p:spTree>
    <p:extLst>
      <p:ext uri="{BB962C8B-B14F-4D97-AF65-F5344CB8AC3E}">
        <p14:creationId xmlns:p14="http://schemas.microsoft.com/office/powerpoint/2010/main" val="325572193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3033-346A-4123-AC98-2F5823A12322}"/>
              </a:ext>
            </a:extLst>
          </p:cNvPr>
          <p:cNvSpPr>
            <a:spLocks noGrp="1"/>
          </p:cNvSpPr>
          <p:nvPr>
            <p:ph type="title"/>
          </p:nvPr>
        </p:nvSpPr>
        <p:spPr>
          <a:xfrm>
            <a:off x="1295402" y="1873529"/>
            <a:ext cx="9601196" cy="642509"/>
          </a:xfrm>
        </p:spPr>
        <p:txBody>
          <a:bodyPr>
            <a:normAutofit fontScale="90000"/>
          </a:bodyPr>
          <a:lstStyle/>
          <a:p>
            <a:r>
              <a:rPr lang="en-US">
                <a:latin typeface="Calibri"/>
                <a:cs typeface="Calibri"/>
              </a:rPr>
              <a:t>Database Handling Statements</a:t>
            </a:r>
            <a:endParaRPr lang="en-US">
              <a:latin typeface="Calibri"/>
              <a:ea typeface="+mj-lt"/>
              <a:cs typeface="Calibri"/>
            </a:endParaRPr>
          </a:p>
          <a:p>
            <a:endParaRPr lang="en-US" dirty="0"/>
          </a:p>
        </p:txBody>
      </p:sp>
      <p:sp>
        <p:nvSpPr>
          <p:cNvPr id="3" name="Content Placeholder 2">
            <a:extLst>
              <a:ext uri="{FF2B5EF4-FFF2-40B4-BE49-F238E27FC236}">
                <a16:creationId xmlns:a16="http://schemas.microsoft.com/office/drawing/2014/main" id="{95775C61-7CD1-45FC-8D3C-2FA0C6D9A10B}"/>
              </a:ext>
            </a:extLst>
          </p:cNvPr>
          <p:cNvSpPr>
            <a:spLocks noGrp="1"/>
          </p:cNvSpPr>
          <p:nvPr>
            <p:ph idx="1"/>
          </p:nvPr>
        </p:nvSpPr>
        <p:spPr>
          <a:xfrm>
            <a:off x="1295401" y="2197498"/>
            <a:ext cx="9601196" cy="3994672"/>
          </a:xfrm>
        </p:spPr>
        <p:txBody>
          <a:bodyPr>
            <a:normAutofit lnSpcReduction="10000"/>
          </a:bodyPr>
          <a:lstStyle/>
          <a:p>
            <a:endParaRPr lang="en-US" dirty="0">
              <a:latin typeface="Calibri"/>
              <a:cs typeface="Calibri"/>
            </a:endParaRPr>
          </a:p>
          <a:p>
            <a:r>
              <a:rPr lang="en-US" dirty="0">
                <a:latin typeface="Calibri"/>
                <a:ea typeface="+mn-lt"/>
                <a:cs typeface="+mn-lt"/>
              </a:rPr>
              <a:t>ENABLE: User -&gt; Screen Buffer  (Input is enabled with the ENABLE statement and blocked with the WAIT–FOR statement)</a:t>
            </a:r>
          </a:p>
          <a:p>
            <a:pPr>
              <a:buSzPct val="114999"/>
            </a:pPr>
            <a:r>
              <a:rPr lang="en-US" dirty="0">
                <a:latin typeface="Calibri"/>
                <a:cs typeface="Calibri"/>
              </a:rPr>
              <a:t>CREATE : Database Record -&gt; Record Buffer</a:t>
            </a:r>
            <a:endParaRPr lang="en-US">
              <a:latin typeface="Calibri"/>
              <a:cs typeface="Calibri"/>
            </a:endParaRPr>
          </a:p>
          <a:p>
            <a:r>
              <a:rPr lang="en-US" dirty="0">
                <a:latin typeface="Calibri"/>
                <a:cs typeface="Calibri"/>
              </a:rPr>
              <a:t>INSERT : Database Record -&gt; Record Buffer-&gt;Screen buffer, User -&gt; Screen buffer -&gt; Record buffer</a:t>
            </a:r>
          </a:p>
          <a:p>
            <a:r>
              <a:rPr lang="en-US" dirty="0">
                <a:latin typeface="Calibri"/>
                <a:cs typeface="Calibri"/>
              </a:rPr>
              <a:t>OPEN-QUERY : Database Record -&gt; Record Buffer -&gt; Screen Buffer</a:t>
            </a:r>
          </a:p>
          <a:p>
            <a:r>
              <a:rPr lang="en-US" dirty="0">
                <a:latin typeface="Calibri"/>
                <a:ea typeface="+mn-lt"/>
                <a:cs typeface="+mn-lt"/>
              </a:rPr>
              <a:t>GET : Db Record -&gt; Record Buffer</a:t>
            </a:r>
          </a:p>
          <a:p>
            <a:pPr>
              <a:buSzPct val="114999"/>
            </a:pPr>
            <a:r>
              <a:rPr lang="en-US" dirty="0">
                <a:latin typeface="Calibri"/>
                <a:cs typeface="Calibri"/>
              </a:rPr>
              <a:t>RELEASE : Record Buffer -&gt; Database Record.</a:t>
            </a:r>
            <a:endParaRPr lang="en-US">
              <a:latin typeface="Calibri"/>
              <a:cs typeface="Calibri"/>
            </a:endParaRPr>
          </a:p>
        </p:txBody>
      </p:sp>
      <p:sp>
        <p:nvSpPr>
          <p:cNvPr id="4" name="Slide Number Placeholder 3">
            <a:extLst>
              <a:ext uri="{FF2B5EF4-FFF2-40B4-BE49-F238E27FC236}">
                <a16:creationId xmlns:a16="http://schemas.microsoft.com/office/drawing/2014/main" id="{07C3511E-684F-4311-BF9A-5A22C75ABC63}"/>
              </a:ext>
            </a:extLst>
          </p:cNvPr>
          <p:cNvSpPr>
            <a:spLocks noGrp="1"/>
          </p:cNvSpPr>
          <p:nvPr>
            <p:ph type="sldNum" sz="quarter" idx="12"/>
          </p:nvPr>
        </p:nvSpPr>
        <p:spPr/>
        <p:txBody>
          <a:bodyPr/>
          <a:lstStyle/>
          <a:p>
            <a:fld id="{E97799C9-84D9-46D2-A11E-BCF8A720529D}" type="slidenum">
              <a:rPr lang="en-US" dirty="0"/>
              <a:t>8</a:t>
            </a:fld>
            <a:endParaRPr lang="en-US"/>
          </a:p>
        </p:txBody>
      </p:sp>
    </p:spTree>
    <p:extLst>
      <p:ext uri="{BB962C8B-B14F-4D97-AF65-F5344CB8AC3E}">
        <p14:creationId xmlns:p14="http://schemas.microsoft.com/office/powerpoint/2010/main" val="16120630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6344-244A-4DE3-9627-16399A1E30B7}"/>
              </a:ext>
            </a:extLst>
          </p:cNvPr>
          <p:cNvSpPr>
            <a:spLocks noGrp="1"/>
          </p:cNvSpPr>
          <p:nvPr>
            <p:ph type="title"/>
          </p:nvPr>
        </p:nvSpPr>
        <p:spPr/>
        <p:txBody>
          <a:bodyPr/>
          <a:lstStyle/>
          <a:p>
            <a:r>
              <a:rPr lang="en-US"/>
              <a:t>Adding and Deleting Records</a:t>
            </a:r>
          </a:p>
        </p:txBody>
      </p:sp>
      <p:sp>
        <p:nvSpPr>
          <p:cNvPr id="3" name="Content Placeholder 2">
            <a:extLst>
              <a:ext uri="{FF2B5EF4-FFF2-40B4-BE49-F238E27FC236}">
                <a16:creationId xmlns:a16="http://schemas.microsoft.com/office/drawing/2014/main" id="{C571CABD-EB70-4730-83BE-C23DA2C48DAD}"/>
              </a:ext>
            </a:extLst>
          </p:cNvPr>
          <p:cNvSpPr>
            <a:spLocks noGrp="1"/>
          </p:cNvSpPr>
          <p:nvPr>
            <p:ph idx="1"/>
          </p:nvPr>
        </p:nvSpPr>
        <p:spPr/>
        <p:txBody>
          <a:bodyPr>
            <a:normAutofit fontScale="92500" lnSpcReduction="20000"/>
          </a:bodyPr>
          <a:lstStyle/>
          <a:p>
            <a:pPr>
              <a:buSzPct val="114999"/>
            </a:pPr>
            <a:r>
              <a:rPr lang="en-US" b="1" dirty="0">
                <a:latin typeface="Calibri"/>
                <a:ea typeface="+mn-lt"/>
                <a:cs typeface="+mn-lt"/>
              </a:rPr>
              <a:t>CREATE</a:t>
            </a:r>
            <a:r>
              <a:rPr lang="en-US" dirty="0">
                <a:latin typeface="Calibri"/>
                <a:ea typeface="+mn-lt"/>
                <a:cs typeface="+mn-lt"/>
              </a:rPr>
              <a:t> statement creates a record in a table, sets all the fields in the record to their default initial values, and moves a copy of the record to the record buffer.</a:t>
            </a:r>
          </a:p>
          <a:p>
            <a:pPr>
              <a:buSzPct val="114999"/>
            </a:pPr>
            <a:r>
              <a:rPr lang="en-US" dirty="0">
                <a:latin typeface="Calibri"/>
                <a:ea typeface="+mn-lt"/>
                <a:cs typeface="+mn-lt"/>
              </a:rPr>
              <a:t>CREATE statement places a newly created record in the database but does not display the record or request user input.</a:t>
            </a:r>
          </a:p>
          <a:p>
            <a:pPr>
              <a:buSzPct val="114999"/>
            </a:pPr>
            <a:r>
              <a:rPr lang="en-US" b="1" dirty="0">
                <a:latin typeface="Calibri"/>
                <a:ea typeface="+mn-lt"/>
                <a:cs typeface="+mn-lt"/>
              </a:rPr>
              <a:t>INSERT </a:t>
            </a:r>
            <a:r>
              <a:rPr lang="en-US" dirty="0">
                <a:latin typeface="Calibri"/>
                <a:ea typeface="+mn-lt"/>
                <a:cs typeface="+mn-lt"/>
              </a:rPr>
              <a:t>statement not only creates the record, but also displays the record and requests input.</a:t>
            </a:r>
          </a:p>
          <a:p>
            <a:pPr>
              <a:buSzPct val="114999"/>
            </a:pPr>
            <a:r>
              <a:rPr lang="en-US" dirty="0">
                <a:latin typeface="Calibri"/>
                <a:ea typeface="+mn-lt"/>
                <a:cs typeface="+mn-lt"/>
              </a:rPr>
              <a:t>INSERT= CREATE, DISPLAY, PROMPT–FOR and ASSIGN statements</a:t>
            </a:r>
          </a:p>
          <a:p>
            <a:pPr>
              <a:buSzPct val="114999"/>
            </a:pPr>
            <a:r>
              <a:rPr lang="en-US" dirty="0">
                <a:latin typeface="Calibri"/>
                <a:ea typeface="+mn-lt"/>
                <a:cs typeface="+mn-lt"/>
              </a:rPr>
              <a:t>INSERT= CREATE+ UPDATE</a:t>
            </a:r>
          </a:p>
          <a:p>
            <a:pPr>
              <a:buSzPct val="114999"/>
            </a:pPr>
            <a:r>
              <a:rPr lang="en-US" b="1" dirty="0">
                <a:latin typeface="Calibri"/>
                <a:cs typeface="Calibri"/>
              </a:rPr>
              <a:t>DELETE</a:t>
            </a:r>
            <a:r>
              <a:rPr lang="en-US" dirty="0">
                <a:latin typeface="Calibri"/>
                <a:cs typeface="Calibri"/>
              </a:rPr>
              <a:t>: </a:t>
            </a:r>
            <a:r>
              <a:rPr lang="en-US" dirty="0">
                <a:latin typeface="Calibri"/>
                <a:ea typeface="+mn-lt"/>
                <a:cs typeface="+mn-lt"/>
              </a:rPr>
              <a:t>Removes a record from a record buffer and from the database.</a:t>
            </a:r>
            <a:endParaRPr lang="en-US" dirty="0">
              <a:latin typeface="Calibri"/>
              <a:cs typeface="Calibri"/>
            </a:endParaRPr>
          </a:p>
          <a:p>
            <a:pPr>
              <a:buSzPct val="114999"/>
            </a:pPr>
            <a:endParaRPr lang="en-US" dirty="0">
              <a:latin typeface="Calibri"/>
              <a:cs typeface="Calibri"/>
            </a:endParaRPr>
          </a:p>
        </p:txBody>
      </p:sp>
      <p:sp>
        <p:nvSpPr>
          <p:cNvPr id="4" name="Slide Number Placeholder 3">
            <a:extLst>
              <a:ext uri="{FF2B5EF4-FFF2-40B4-BE49-F238E27FC236}">
                <a16:creationId xmlns:a16="http://schemas.microsoft.com/office/drawing/2014/main" id="{29A44F42-6B70-4A77-B752-E3D1C598A34C}"/>
              </a:ext>
            </a:extLst>
          </p:cNvPr>
          <p:cNvSpPr>
            <a:spLocks noGrp="1"/>
          </p:cNvSpPr>
          <p:nvPr>
            <p:ph type="sldNum" sz="quarter" idx="12"/>
          </p:nvPr>
        </p:nvSpPr>
        <p:spPr/>
        <p:txBody>
          <a:bodyPr/>
          <a:lstStyle/>
          <a:p>
            <a:fld id="{E97799C9-84D9-46D2-A11E-BCF8A720529D}" type="slidenum">
              <a:rPr lang="en-US" dirty="0"/>
              <a:t>9</a:t>
            </a:fld>
            <a:endParaRPr lang="en-US"/>
          </a:p>
        </p:txBody>
      </p:sp>
    </p:spTree>
    <p:extLst>
      <p:ext uri="{BB962C8B-B14F-4D97-AF65-F5344CB8AC3E}">
        <p14:creationId xmlns:p14="http://schemas.microsoft.com/office/powerpoint/2010/main" val="101180969"/>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Widescreen</PresentationFormat>
  <Paragraphs>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Organic</vt:lpstr>
      <vt:lpstr>Database Access</vt:lpstr>
      <vt:lpstr>INDEX</vt:lpstr>
      <vt:lpstr>Introduction</vt:lpstr>
      <vt:lpstr>Database Connection</vt:lpstr>
      <vt:lpstr>Database Functions</vt:lpstr>
      <vt:lpstr>Alias</vt:lpstr>
      <vt:lpstr>Database Handling Statements</vt:lpstr>
      <vt:lpstr>Database Handling Statements </vt:lpstr>
      <vt:lpstr>Adding and Deleting Records</vt:lpstr>
      <vt:lpstr>Fetching Records</vt:lpstr>
      <vt:lpstr>PowerPoint Presentation</vt:lpstr>
      <vt:lpstr>Database INDEX</vt:lpstr>
      <vt:lpstr>BY, BREAK BY, USE-INDEX</vt:lpstr>
      <vt:lpstr>Aggregate phrase and ACCUMULATE statement</vt:lpstr>
      <vt:lpstr>Result List</vt:lpstr>
      <vt:lpstr>Navigating a Results List</vt:lpstr>
      <vt:lpstr>ROWID and RECID</vt:lpstr>
      <vt:lpstr>ROW ID vs REC ID</vt:lpstr>
      <vt:lpstr>Record Relation</vt:lpstr>
      <vt:lpstr>JOINS</vt:lpstr>
      <vt:lpstr>PowerPoint Presentation</vt:lpstr>
      <vt:lpstr>Word Break Table and Word Index</vt:lpstr>
      <vt:lpstr>CONTAINS</vt:lpstr>
      <vt:lpstr>SEQUENCE</vt:lpstr>
      <vt:lpstr>PowerPoint Presentation</vt:lpstr>
      <vt:lpstr>Raw Datatype</vt:lpstr>
      <vt:lpstr>Database Triggers</vt:lpstr>
      <vt:lpstr>Database Triggers</vt:lpstr>
      <vt:lpstr>Schema and Session Triggers </vt:lpstr>
      <vt:lpstr>Schema and Session Triggers </vt:lpstr>
      <vt:lpstr>Schema Trigger</vt:lpstr>
      <vt:lpstr>PowerPoint Presentation</vt:lpstr>
      <vt:lpstr>Session Triggers</vt:lpstr>
      <vt:lpstr>PowerPoint Presentation</vt:lpstr>
      <vt:lpstr>Observations</vt:lpstr>
      <vt:lpstr>Observations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1176</cp:revision>
  <dcterms:created xsi:type="dcterms:W3CDTF">2021-02-15T13:29:59Z</dcterms:created>
  <dcterms:modified xsi:type="dcterms:W3CDTF">2021-07-26T12:02:23Z</dcterms:modified>
</cp:coreProperties>
</file>