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8FD01D-1C10-4D07-B9AB-22A98E72B27D}">
  <a:tblStyle styleId="{748FD01D-1C10-4D07-B9AB-22A98E72B2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b6d189323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2b6d189323d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f098dafa4e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f098dafa4e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a0e607d28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30a0e607d28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a0e607d28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30a0e607d28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9dc9dc6df_1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309dc9dc6df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098be6203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f098be6203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098dafa4e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2f098dafa4e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9" name="Shape 9"/>
        <p:cNvGrpSpPr/>
        <p:nvPr/>
      </p:nvGrpSpPr>
      <p:grpSpPr>
        <a:xfrm>
          <a:off x="0" y="0"/>
          <a:ext cx="0" cy="0"/>
          <a:chOff x="0" y="0"/>
          <a:chExt cx="0" cy="0"/>
        </a:xfrm>
      </p:grpSpPr>
      <p:sp>
        <p:nvSpPr>
          <p:cNvPr id="10" name="Google Shape;10;p2"/>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2" name="Google Shape;12;p2"/>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3" name="Google Shape;13;p2"/>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4" name="Google Shape;1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15" name="Shape 15"/>
        <p:cNvGrpSpPr/>
        <p:nvPr/>
      </p:nvGrpSpPr>
      <p:grpSpPr>
        <a:xfrm>
          <a:off x="0" y="0"/>
          <a:ext cx="0" cy="0"/>
          <a:chOff x="0" y="0"/>
          <a:chExt cx="0" cy="0"/>
        </a:xfrm>
      </p:grpSpPr>
      <p:sp>
        <p:nvSpPr>
          <p:cNvPr id="16" name="Google Shape;16;p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dk1"/>
        </a:solidFill>
      </p:bgPr>
    </p:bg>
    <p:spTree>
      <p:nvGrpSpPr>
        <p:cNvPr id="19" name="Shape 19"/>
        <p:cNvGrpSpPr/>
        <p:nvPr/>
      </p:nvGrpSpPr>
      <p:grpSpPr>
        <a:xfrm>
          <a:off x="0" y="0"/>
          <a:ext cx="0" cy="0"/>
          <a:chOff x="0" y="0"/>
          <a:chExt cx="0" cy="0"/>
        </a:xfrm>
      </p:grpSpPr>
      <p:sp>
        <p:nvSpPr>
          <p:cNvPr id="20" name="Google Shape;20;p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1" name="Google Shape;21;p4"/>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2" name="Google Shape;22;p4"/>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bg>
      <p:bgPr>
        <a:solidFill>
          <a:schemeClr val="accent3"/>
        </a:solidFill>
      </p:bgPr>
    </p:bg>
    <p:spTree>
      <p:nvGrpSpPr>
        <p:cNvPr id="26" name="Shape 26"/>
        <p:cNvGrpSpPr/>
        <p:nvPr/>
      </p:nvGrpSpPr>
      <p:grpSpPr>
        <a:xfrm>
          <a:off x="0" y="0"/>
          <a:ext cx="0" cy="0"/>
          <a:chOff x="0" y="0"/>
          <a:chExt cx="0" cy="0"/>
        </a:xfrm>
      </p:grpSpPr>
      <p:sp>
        <p:nvSpPr>
          <p:cNvPr id="27" name="Google Shape;27;p6"/>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8" name="Google Shape;28;p6"/>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9" name="Google Shape;29;p6"/>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31" name="Shape 31"/>
        <p:cNvGrpSpPr/>
        <p:nvPr/>
      </p:nvGrpSpPr>
      <p:grpSpPr>
        <a:xfrm>
          <a:off x="0" y="0"/>
          <a:ext cx="0" cy="0"/>
          <a:chOff x="0" y="0"/>
          <a:chExt cx="0" cy="0"/>
        </a:xfrm>
      </p:grpSpPr>
      <p:sp>
        <p:nvSpPr>
          <p:cNvPr id="32" name="Google Shape;32;p7"/>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7"/>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4" name="Google Shape;34;p7"/>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5" name="Google Shape;35;p7"/>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6" name="Google Shape;36;p7"/>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38" name="Shape 38"/>
        <p:cNvGrpSpPr/>
        <p:nvPr/>
      </p:nvGrpSpPr>
      <p:grpSpPr>
        <a:xfrm>
          <a:off x="0" y="0"/>
          <a:ext cx="0" cy="0"/>
          <a:chOff x="0" y="0"/>
          <a:chExt cx="0" cy="0"/>
        </a:xfrm>
      </p:grpSpPr>
      <p:sp>
        <p:nvSpPr>
          <p:cNvPr id="39" name="Google Shape;39;p8"/>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8"/>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1" name="Google Shape;41;p8"/>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2" name="Google Shape;42;p8"/>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4" name="Shape 44"/>
        <p:cNvGrpSpPr/>
        <p:nvPr/>
      </p:nvGrpSpPr>
      <p:grpSpPr>
        <a:xfrm>
          <a:off x="0" y="0"/>
          <a:ext cx="0" cy="0"/>
          <a:chOff x="0" y="0"/>
          <a:chExt cx="0" cy="0"/>
        </a:xfrm>
      </p:grpSpPr>
      <p:sp>
        <p:nvSpPr>
          <p:cNvPr id="45" name="Google Shape;45;p9"/>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47" name="Google Shape;4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bg>
      <p:bgPr>
        <a:solidFill>
          <a:schemeClr val="dk1"/>
        </a:solidFill>
      </p:bgPr>
    </p:bg>
    <p:spTree>
      <p:nvGrpSpPr>
        <p:cNvPr id="48" name="Shape 48"/>
        <p:cNvGrpSpPr/>
        <p:nvPr/>
      </p:nvGrpSpPr>
      <p:grpSpPr>
        <a:xfrm>
          <a:off x="0" y="0"/>
          <a:ext cx="0" cy="0"/>
          <a:chOff x="0" y="0"/>
          <a:chExt cx="0" cy="0"/>
        </a:xfrm>
      </p:grpSpPr>
      <p:sp>
        <p:nvSpPr>
          <p:cNvPr id="49" name="Google Shape;49;p10"/>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0" name="Google Shape;50;p10"/>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3.jpg"/><Relationship Id="rId5" Type="http://schemas.openxmlformats.org/officeDocument/2006/relationships/image" Target="../media/image7.jpg"/><Relationship Id="rId6"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1.jp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jpg"/><Relationship Id="rId5"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2.jpg"/><Relationship Id="rId5"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1"/>
          <p:cNvPicPr preferRelativeResize="0"/>
          <p:nvPr/>
        </p:nvPicPr>
        <p:blipFill rotWithShape="1">
          <a:blip r:embed="rId3">
            <a:alphaModFix/>
          </a:blip>
          <a:srcRect b="0" l="0" r="0" t="0"/>
          <a:stretch/>
        </p:blipFill>
        <p:spPr>
          <a:xfrm>
            <a:off x="878525" y="0"/>
            <a:ext cx="7386950" cy="1299550"/>
          </a:xfrm>
          <a:prstGeom prst="rect">
            <a:avLst/>
          </a:prstGeom>
          <a:noFill/>
          <a:ln>
            <a:noFill/>
          </a:ln>
        </p:spPr>
      </p:pic>
      <p:sp>
        <p:nvSpPr>
          <p:cNvPr id="57" name="Google Shape;57;p11"/>
          <p:cNvSpPr txBox="1"/>
          <p:nvPr/>
        </p:nvSpPr>
        <p:spPr>
          <a:xfrm>
            <a:off x="1866575" y="1830625"/>
            <a:ext cx="5096400" cy="526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sz="2000">
                <a:solidFill>
                  <a:srgbClr val="980000"/>
                </a:solidFill>
                <a:latin typeface="Roboto"/>
                <a:ea typeface="Roboto"/>
                <a:cs typeface="Roboto"/>
                <a:sym typeface="Roboto"/>
              </a:rPr>
              <a:t>Mobile App Development (MAD) Lab </a:t>
            </a:r>
            <a:endParaRPr b="1" i="0" sz="2000" u="none" cap="none" strike="noStrike">
              <a:solidFill>
                <a:srgbClr val="980000"/>
              </a:solidFill>
              <a:latin typeface="Roboto"/>
              <a:ea typeface="Roboto"/>
              <a:cs typeface="Roboto"/>
              <a:sym typeface="Roboto"/>
            </a:endParaRPr>
          </a:p>
        </p:txBody>
      </p:sp>
      <p:sp>
        <p:nvSpPr>
          <p:cNvPr id="58" name="Google Shape;58;p11"/>
          <p:cNvSpPr txBox="1"/>
          <p:nvPr/>
        </p:nvSpPr>
        <p:spPr>
          <a:xfrm>
            <a:off x="1832375" y="2357125"/>
            <a:ext cx="5164800" cy="22143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sz="1800">
              <a:solidFill>
                <a:srgbClr val="98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rPr b="1" lang="en" sz="1800">
                <a:solidFill>
                  <a:srgbClr val="980000"/>
                </a:solidFill>
                <a:latin typeface="Roboto"/>
                <a:ea typeface="Roboto"/>
                <a:cs typeface="Roboto"/>
                <a:sym typeface="Roboto"/>
              </a:rPr>
              <a:t>News App : Flutter Project</a:t>
            </a:r>
            <a:endParaRPr b="1" sz="1800">
              <a:solidFill>
                <a:srgbClr val="98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t/>
            </a:r>
            <a:endParaRPr b="1" sz="1800">
              <a:solidFill>
                <a:srgbClr val="98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lang="en" sz="1800">
                <a:solidFill>
                  <a:srgbClr val="980000"/>
                </a:solidFill>
                <a:latin typeface="Roboto"/>
                <a:ea typeface="Roboto"/>
                <a:cs typeface="Roboto"/>
                <a:sym typeface="Roboto"/>
              </a:rPr>
              <a:t>Name : Varun Gupta</a:t>
            </a:r>
            <a:endParaRPr sz="1800">
              <a:solidFill>
                <a:srgbClr val="98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lang="en" sz="1800">
                <a:solidFill>
                  <a:srgbClr val="980000"/>
                </a:solidFill>
                <a:latin typeface="Roboto"/>
                <a:ea typeface="Roboto"/>
                <a:cs typeface="Roboto"/>
                <a:sym typeface="Roboto"/>
              </a:rPr>
              <a:t>Class : </a:t>
            </a:r>
            <a:r>
              <a:rPr lang="en" sz="1800">
                <a:solidFill>
                  <a:srgbClr val="980000"/>
                </a:solidFill>
                <a:latin typeface="Roboto"/>
                <a:ea typeface="Roboto"/>
                <a:cs typeface="Roboto"/>
                <a:sym typeface="Roboto"/>
              </a:rPr>
              <a:t>D15B</a:t>
            </a:r>
            <a:endParaRPr sz="1800">
              <a:solidFill>
                <a:srgbClr val="980000"/>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lang="en" sz="1800">
                <a:solidFill>
                  <a:srgbClr val="980000"/>
                </a:solidFill>
                <a:latin typeface="Roboto"/>
                <a:ea typeface="Roboto"/>
                <a:cs typeface="Roboto"/>
                <a:sym typeface="Roboto"/>
              </a:rPr>
              <a:t>Roll. No : 18</a:t>
            </a:r>
            <a:endParaRPr sz="1800">
              <a:solidFill>
                <a:srgbClr val="98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b="1" lang="en">
                <a:solidFill>
                  <a:srgbClr val="FFFF00"/>
                </a:solidFill>
              </a:rPr>
              <a:t>Implementation</a:t>
            </a:r>
            <a:endParaRPr b="1">
              <a:solidFill>
                <a:srgbClr val="FFFF00"/>
              </a:solidFill>
            </a:endParaRPr>
          </a:p>
        </p:txBody>
      </p:sp>
      <p:pic>
        <p:nvPicPr>
          <p:cNvPr id="131" name="Google Shape;131;p20"/>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132" name="Google Shape;132;p20"/>
          <p:cNvSpPr txBox="1"/>
          <p:nvPr/>
        </p:nvSpPr>
        <p:spPr>
          <a:xfrm>
            <a:off x="1168675" y="4766775"/>
            <a:ext cx="6705900" cy="37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Roboto"/>
                <a:ea typeface="Roboto"/>
                <a:cs typeface="Roboto"/>
                <a:sym typeface="Roboto"/>
              </a:rPr>
              <a:t>Figure 4 : Authentication required for few features</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133" name="Google Shape;133;p20" title="newsapp 5.JPG"/>
          <p:cNvPicPr preferRelativeResize="0"/>
          <p:nvPr/>
        </p:nvPicPr>
        <p:blipFill rotWithShape="1">
          <a:blip r:embed="rId4">
            <a:alphaModFix/>
          </a:blip>
          <a:srcRect b="0" l="0" r="0" t="10498"/>
          <a:stretch/>
        </p:blipFill>
        <p:spPr>
          <a:xfrm>
            <a:off x="3261382" y="1413051"/>
            <a:ext cx="2320893" cy="3353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b="1" lang="en">
                <a:solidFill>
                  <a:srgbClr val="FFFF00"/>
                </a:solidFill>
              </a:rPr>
              <a:t>Implementation</a:t>
            </a:r>
            <a:endParaRPr b="1">
              <a:solidFill>
                <a:srgbClr val="FFFF00"/>
              </a:solidFill>
            </a:endParaRPr>
          </a:p>
        </p:txBody>
      </p:sp>
      <p:pic>
        <p:nvPicPr>
          <p:cNvPr id="139" name="Google Shape;139;p21"/>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140" name="Google Shape;140;p21"/>
          <p:cNvSpPr txBox="1"/>
          <p:nvPr/>
        </p:nvSpPr>
        <p:spPr>
          <a:xfrm>
            <a:off x="1168675" y="4766775"/>
            <a:ext cx="6705900" cy="37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Roboto"/>
                <a:ea typeface="Roboto"/>
                <a:cs typeface="Roboto"/>
                <a:sym typeface="Roboto"/>
              </a:rPr>
              <a:t>Figure 5 : Login and Sign-up</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141" name="Google Shape;141;p21" title="newsapp 6.JPG"/>
          <p:cNvPicPr preferRelativeResize="0"/>
          <p:nvPr/>
        </p:nvPicPr>
        <p:blipFill rotWithShape="1">
          <a:blip r:embed="rId4">
            <a:alphaModFix/>
          </a:blip>
          <a:srcRect b="0" l="0" r="0" t="10498"/>
          <a:stretch/>
        </p:blipFill>
        <p:spPr>
          <a:xfrm>
            <a:off x="996508" y="1277025"/>
            <a:ext cx="2380893" cy="3337349"/>
          </a:xfrm>
          <a:prstGeom prst="rect">
            <a:avLst/>
          </a:prstGeom>
          <a:noFill/>
          <a:ln>
            <a:noFill/>
          </a:ln>
        </p:spPr>
      </p:pic>
      <p:pic>
        <p:nvPicPr>
          <p:cNvPr id="142" name="Google Shape;142;p21" title="newsapp 7.JPG"/>
          <p:cNvPicPr preferRelativeResize="0"/>
          <p:nvPr/>
        </p:nvPicPr>
        <p:blipFill rotWithShape="1">
          <a:blip r:embed="rId5">
            <a:alphaModFix/>
          </a:blip>
          <a:srcRect b="0" l="0" r="0" t="10498"/>
          <a:stretch/>
        </p:blipFill>
        <p:spPr>
          <a:xfrm>
            <a:off x="3529800" y="1277025"/>
            <a:ext cx="2303855" cy="3337350"/>
          </a:xfrm>
          <a:prstGeom prst="rect">
            <a:avLst/>
          </a:prstGeom>
          <a:noFill/>
          <a:ln>
            <a:noFill/>
          </a:ln>
        </p:spPr>
      </p:pic>
      <p:pic>
        <p:nvPicPr>
          <p:cNvPr id="143" name="Google Shape;143;p21" title="newsapp 8.JPG"/>
          <p:cNvPicPr preferRelativeResize="0"/>
          <p:nvPr/>
        </p:nvPicPr>
        <p:blipFill>
          <a:blip r:embed="rId6">
            <a:alphaModFix/>
          </a:blip>
          <a:stretch>
            <a:fillRect/>
          </a:stretch>
        </p:blipFill>
        <p:spPr>
          <a:xfrm>
            <a:off x="6292299" y="1277025"/>
            <a:ext cx="2341071" cy="3337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b="1" lang="en">
                <a:solidFill>
                  <a:srgbClr val="FFFF00"/>
                </a:solidFill>
              </a:rPr>
              <a:t>Implementation</a:t>
            </a:r>
            <a:endParaRPr b="1">
              <a:solidFill>
                <a:srgbClr val="FFFF00"/>
              </a:solidFill>
            </a:endParaRPr>
          </a:p>
        </p:txBody>
      </p:sp>
      <p:pic>
        <p:nvPicPr>
          <p:cNvPr id="149" name="Google Shape;149;p22"/>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150" name="Google Shape;150;p22"/>
          <p:cNvSpPr txBox="1"/>
          <p:nvPr/>
        </p:nvSpPr>
        <p:spPr>
          <a:xfrm>
            <a:off x="1168675" y="4766775"/>
            <a:ext cx="6705900" cy="37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Roboto"/>
                <a:ea typeface="Roboto"/>
                <a:cs typeface="Roboto"/>
                <a:sym typeface="Roboto"/>
              </a:rPr>
              <a:t>Figure 6 </a:t>
            </a:r>
            <a:r>
              <a:rPr lang="en" sz="1300">
                <a:solidFill>
                  <a:schemeClr val="dk2"/>
                </a:solidFill>
                <a:latin typeface="Roboto"/>
                <a:ea typeface="Roboto"/>
                <a:cs typeface="Roboto"/>
                <a:sym typeface="Roboto"/>
              </a:rPr>
              <a:t>:</a:t>
            </a:r>
            <a:r>
              <a:rPr lang="en" sz="1300">
                <a:solidFill>
                  <a:schemeClr val="dk2"/>
                </a:solidFill>
                <a:latin typeface="Roboto"/>
                <a:ea typeface="Roboto"/>
                <a:cs typeface="Roboto"/>
                <a:sym typeface="Roboto"/>
              </a:rPr>
              <a:t> Saved Articles and Sharing Feature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151" name="Google Shape;151;p22" title="newsapp 9.JPG"/>
          <p:cNvPicPr preferRelativeResize="0"/>
          <p:nvPr/>
        </p:nvPicPr>
        <p:blipFill>
          <a:blip r:embed="rId4">
            <a:alphaModFix/>
          </a:blip>
          <a:stretch>
            <a:fillRect/>
          </a:stretch>
        </p:blipFill>
        <p:spPr>
          <a:xfrm>
            <a:off x="1379912" y="1195675"/>
            <a:ext cx="2490038" cy="3571099"/>
          </a:xfrm>
          <a:prstGeom prst="rect">
            <a:avLst/>
          </a:prstGeom>
          <a:noFill/>
          <a:ln>
            <a:noFill/>
          </a:ln>
        </p:spPr>
      </p:pic>
      <p:pic>
        <p:nvPicPr>
          <p:cNvPr id="152" name="Google Shape;152;p22" title="newsapp flutter 10.png"/>
          <p:cNvPicPr preferRelativeResize="0"/>
          <p:nvPr/>
        </p:nvPicPr>
        <p:blipFill>
          <a:blip r:embed="rId5">
            <a:alphaModFix/>
          </a:blip>
          <a:stretch>
            <a:fillRect/>
          </a:stretch>
        </p:blipFill>
        <p:spPr>
          <a:xfrm>
            <a:off x="5573625" y="1195675"/>
            <a:ext cx="2462110" cy="3571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b="1" lang="en">
                <a:solidFill>
                  <a:srgbClr val="FFFF00"/>
                </a:solidFill>
              </a:rPr>
              <a:t>Future Scope</a:t>
            </a:r>
            <a:endParaRPr b="1">
              <a:solidFill>
                <a:srgbClr val="FFFF00"/>
              </a:solidFill>
            </a:endParaRPr>
          </a:p>
        </p:txBody>
      </p:sp>
      <p:pic>
        <p:nvPicPr>
          <p:cNvPr id="158" name="Google Shape;158;p23"/>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159" name="Google Shape;159;p23"/>
          <p:cNvSpPr txBox="1"/>
          <p:nvPr/>
        </p:nvSpPr>
        <p:spPr>
          <a:xfrm>
            <a:off x="311725" y="1423100"/>
            <a:ext cx="8520600" cy="37206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sz="1600">
              <a:solidFill>
                <a:schemeClr val="dk1"/>
              </a:solidFill>
              <a:latin typeface="Roboto"/>
              <a:ea typeface="Roboto"/>
              <a:cs typeface="Roboto"/>
              <a:sym typeface="Roboto"/>
            </a:endParaRPr>
          </a:p>
          <a:p>
            <a:pPr indent="-336550" lvl="0" marL="457200" rtl="0" algn="l">
              <a:lnSpc>
                <a:spcPct val="115000"/>
              </a:lnSpc>
              <a:spcBef>
                <a:spcPts val="0"/>
              </a:spcBef>
              <a:spcAft>
                <a:spcPts val="0"/>
              </a:spcAft>
              <a:buSzPts val="1700"/>
              <a:buFont typeface="Roboto"/>
              <a:buChar char="❖"/>
            </a:pPr>
            <a:r>
              <a:rPr b="1" lang="en">
                <a:latin typeface="Roboto"/>
                <a:ea typeface="Roboto"/>
                <a:cs typeface="Roboto"/>
                <a:sym typeface="Roboto"/>
              </a:rPr>
              <a:t>Push Notifications for Breaking News</a:t>
            </a:r>
            <a:br>
              <a:rPr b="1" lang="en">
                <a:latin typeface="Roboto"/>
                <a:ea typeface="Roboto"/>
                <a:cs typeface="Roboto"/>
                <a:sym typeface="Roboto"/>
              </a:rPr>
            </a:br>
            <a:r>
              <a:rPr lang="en">
                <a:latin typeface="Roboto"/>
                <a:ea typeface="Roboto"/>
                <a:cs typeface="Roboto"/>
                <a:sym typeface="Roboto"/>
              </a:rPr>
              <a:t> </a:t>
            </a:r>
            <a:r>
              <a:rPr lang="en">
                <a:latin typeface="Roboto"/>
                <a:ea typeface="Roboto"/>
                <a:cs typeface="Roboto"/>
                <a:sym typeface="Roboto"/>
              </a:rPr>
              <a:t>Implement a push notification system to alert users about breaking news or trending stories in their preferred categories.</a:t>
            </a:r>
            <a:br>
              <a:rPr lang="en">
                <a:latin typeface="Roboto"/>
                <a:ea typeface="Roboto"/>
                <a:cs typeface="Roboto"/>
                <a:sym typeface="Roboto"/>
              </a:rPr>
            </a:br>
            <a:endParaRPr>
              <a:latin typeface="Roboto"/>
              <a:ea typeface="Roboto"/>
              <a:cs typeface="Roboto"/>
              <a:sym typeface="Roboto"/>
            </a:endParaRPr>
          </a:p>
          <a:p>
            <a:pPr indent="-336550" lvl="0" marL="457200" rtl="0" algn="l">
              <a:lnSpc>
                <a:spcPct val="115000"/>
              </a:lnSpc>
              <a:spcBef>
                <a:spcPts val="0"/>
              </a:spcBef>
              <a:spcAft>
                <a:spcPts val="0"/>
              </a:spcAft>
              <a:buSzPts val="1700"/>
              <a:buFont typeface="Roboto"/>
              <a:buChar char="❖"/>
            </a:pPr>
            <a:r>
              <a:rPr b="1" lang="en">
                <a:latin typeface="Roboto"/>
                <a:ea typeface="Roboto"/>
                <a:cs typeface="Roboto"/>
                <a:sym typeface="Roboto"/>
              </a:rPr>
              <a:t>Multi-language Support</a:t>
            </a:r>
            <a:br>
              <a:rPr b="1" lang="en">
                <a:latin typeface="Roboto"/>
                <a:ea typeface="Roboto"/>
                <a:cs typeface="Roboto"/>
                <a:sym typeface="Roboto"/>
              </a:rPr>
            </a:br>
            <a:r>
              <a:rPr lang="en">
                <a:latin typeface="Roboto"/>
                <a:ea typeface="Roboto"/>
                <a:cs typeface="Roboto"/>
                <a:sym typeface="Roboto"/>
              </a:rPr>
              <a:t> Expand the app to support multiple languages, allowing users to read news in their preferred language, making it accessible to a wider audience.</a:t>
            </a:r>
            <a:br>
              <a:rPr lang="en">
                <a:latin typeface="Roboto"/>
                <a:ea typeface="Roboto"/>
                <a:cs typeface="Roboto"/>
                <a:sym typeface="Roboto"/>
              </a:rPr>
            </a:br>
            <a:endParaRPr>
              <a:latin typeface="Roboto"/>
              <a:ea typeface="Roboto"/>
              <a:cs typeface="Roboto"/>
              <a:sym typeface="Roboto"/>
            </a:endParaRPr>
          </a:p>
          <a:p>
            <a:pPr indent="-336550" lvl="0" marL="457200" rtl="0" algn="l">
              <a:lnSpc>
                <a:spcPct val="115000"/>
              </a:lnSpc>
              <a:spcBef>
                <a:spcPts val="0"/>
              </a:spcBef>
              <a:spcAft>
                <a:spcPts val="0"/>
              </a:spcAft>
              <a:buSzPts val="1700"/>
              <a:buFont typeface="Roboto"/>
              <a:buChar char="❖"/>
            </a:pPr>
            <a:r>
              <a:rPr b="1" lang="en">
                <a:latin typeface="Roboto"/>
                <a:ea typeface="Roboto"/>
                <a:cs typeface="Roboto"/>
                <a:sym typeface="Roboto"/>
              </a:rPr>
              <a:t>Offline Mode for News Access</a:t>
            </a:r>
            <a:br>
              <a:rPr b="1" lang="en">
                <a:latin typeface="Roboto"/>
                <a:ea typeface="Roboto"/>
                <a:cs typeface="Roboto"/>
                <a:sym typeface="Roboto"/>
              </a:rPr>
            </a:br>
            <a:r>
              <a:rPr lang="en">
                <a:latin typeface="Roboto"/>
                <a:ea typeface="Roboto"/>
                <a:cs typeface="Roboto"/>
                <a:sym typeface="Roboto"/>
              </a:rPr>
              <a:t> Develop an offline mode to allow users to download and read articles without an active internet connection.</a:t>
            </a:r>
            <a:endParaRPr sz="19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solidFill>
                  <a:srgbClr val="FFFF00"/>
                </a:solidFill>
              </a:rPr>
              <a:t>Conclusion</a:t>
            </a:r>
            <a:endParaRPr b="1">
              <a:solidFill>
                <a:srgbClr val="FFFF00"/>
              </a:solidFill>
            </a:endParaRPr>
          </a:p>
        </p:txBody>
      </p:sp>
      <p:pic>
        <p:nvPicPr>
          <p:cNvPr id="165" name="Google Shape;165;p24"/>
          <p:cNvPicPr preferRelativeResize="0"/>
          <p:nvPr/>
        </p:nvPicPr>
        <p:blipFill rotWithShape="1">
          <a:blip r:embed="rId3">
            <a:alphaModFix/>
          </a:blip>
          <a:srcRect b="0" l="0" r="0" t="0"/>
          <a:stretch/>
        </p:blipFill>
        <p:spPr>
          <a:xfrm>
            <a:off x="412975" y="89123"/>
            <a:ext cx="681075" cy="1099625"/>
          </a:xfrm>
          <a:prstGeom prst="rect">
            <a:avLst/>
          </a:prstGeom>
          <a:noFill/>
          <a:ln>
            <a:noFill/>
          </a:ln>
        </p:spPr>
      </p:pic>
      <p:sp>
        <p:nvSpPr>
          <p:cNvPr id="166" name="Google Shape;166;p24"/>
          <p:cNvSpPr txBox="1"/>
          <p:nvPr/>
        </p:nvSpPr>
        <p:spPr>
          <a:xfrm>
            <a:off x="333900" y="1491900"/>
            <a:ext cx="8498400" cy="3435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SzPts val="1400"/>
              <a:buFont typeface="Roboto"/>
              <a:buChar char="❖"/>
            </a:pPr>
            <a:r>
              <a:rPr lang="en">
                <a:latin typeface="Roboto"/>
                <a:ea typeface="Roboto"/>
                <a:cs typeface="Roboto"/>
                <a:sym typeface="Roboto"/>
              </a:rPr>
              <a:t>In conclusion, our </a:t>
            </a:r>
            <a:r>
              <a:rPr b="1" lang="en">
                <a:latin typeface="Roboto"/>
                <a:ea typeface="Roboto"/>
                <a:cs typeface="Roboto"/>
                <a:sym typeface="Roboto"/>
              </a:rPr>
              <a:t>Flutter News App</a:t>
            </a:r>
            <a:r>
              <a:rPr lang="en">
                <a:latin typeface="Roboto"/>
                <a:ea typeface="Roboto"/>
                <a:cs typeface="Roboto"/>
                <a:sym typeface="Roboto"/>
              </a:rPr>
              <a:t> marks a significant improvement in how users consume and engage with news. By integrating a clean, user-friendly interface, category-wise news segmentation, and features like Save for Later, Share, and Dark Mode, the app addresses the common challenges of cluttered and inefficient news platforms.</a:t>
            </a:r>
            <a:endParaRPr>
              <a:latin typeface="Roboto"/>
              <a:ea typeface="Roboto"/>
              <a:cs typeface="Roboto"/>
              <a:sym typeface="Roboto"/>
            </a:endParaRPr>
          </a:p>
          <a:p>
            <a:pPr indent="-317500" lvl="0" marL="457200" rtl="0" algn="l">
              <a:lnSpc>
                <a:spcPct val="115000"/>
              </a:lnSpc>
              <a:spcBef>
                <a:spcPts val="1000"/>
              </a:spcBef>
              <a:spcAft>
                <a:spcPts val="0"/>
              </a:spcAft>
              <a:buSzPts val="1400"/>
              <a:buFont typeface="Roboto"/>
              <a:buChar char="❖"/>
            </a:pPr>
            <a:r>
              <a:rPr lang="en">
                <a:latin typeface="Roboto"/>
                <a:ea typeface="Roboto"/>
                <a:cs typeface="Roboto"/>
                <a:sym typeface="Roboto"/>
              </a:rPr>
              <a:t>The app is designed to offer a seamless experience for users, enabling them to easily access news from diverse categories, share articles, and save them for future reading. We believe this platform will enhance the overall news consumption experience, providing a more personalized, efficient, and enjoyable way for users to stay informed.</a:t>
            </a:r>
            <a:endParaRPr>
              <a:latin typeface="Roboto"/>
              <a:ea typeface="Roboto"/>
              <a:cs typeface="Roboto"/>
              <a:sym typeface="Roboto"/>
            </a:endParaRPr>
          </a:p>
          <a:p>
            <a:pPr indent="-317500" lvl="0" marL="457200" rtl="0" algn="l">
              <a:lnSpc>
                <a:spcPct val="115000"/>
              </a:lnSpc>
              <a:spcBef>
                <a:spcPts val="1200"/>
              </a:spcBef>
              <a:spcAft>
                <a:spcPts val="1000"/>
              </a:spcAft>
              <a:buSzPts val="1400"/>
              <a:buFont typeface="Roboto"/>
              <a:buChar char="❖"/>
            </a:pPr>
            <a:r>
              <a:rPr lang="en">
                <a:latin typeface="Roboto"/>
                <a:ea typeface="Roboto"/>
                <a:cs typeface="Roboto"/>
                <a:sym typeface="Roboto"/>
              </a:rPr>
              <a:t>Looking ahead, the app can evolve with added features like personalized news recommendations, push notifications, and offline mode, further enhancing its value for users.</a:t>
            </a:r>
            <a:endParaRPr sz="16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2"/>
          <p:cNvSpPr txBox="1"/>
          <p:nvPr>
            <p:ph type="title"/>
          </p:nvPr>
        </p:nvSpPr>
        <p:spPr>
          <a:xfrm>
            <a:off x="311700" y="364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00"/>
                </a:solidFill>
              </a:rPr>
              <a:t>Content</a:t>
            </a:r>
            <a:endParaRPr>
              <a:solidFill>
                <a:srgbClr val="FFFF00"/>
              </a:solidFill>
            </a:endParaRPr>
          </a:p>
        </p:txBody>
      </p:sp>
      <p:sp>
        <p:nvSpPr>
          <p:cNvPr id="64" name="Google Shape;64;p12"/>
          <p:cNvSpPr txBox="1"/>
          <p:nvPr>
            <p:ph idx="1" type="body"/>
          </p:nvPr>
        </p:nvSpPr>
        <p:spPr>
          <a:xfrm>
            <a:off x="311725" y="1291450"/>
            <a:ext cx="8279100" cy="3852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300"/>
              <a:buNone/>
            </a:pPr>
            <a:r>
              <a:t/>
            </a:r>
            <a:endParaRPr>
              <a:solidFill>
                <a:schemeClr val="dk1"/>
              </a:solidFill>
            </a:endParaRPr>
          </a:p>
          <a:p>
            <a:pPr indent="-323850" lvl="0" marL="457200" rtl="0" algn="l">
              <a:lnSpc>
                <a:spcPct val="150000"/>
              </a:lnSpc>
              <a:spcBef>
                <a:spcPts val="0"/>
              </a:spcBef>
              <a:spcAft>
                <a:spcPts val="0"/>
              </a:spcAft>
              <a:buSzPts val="1500"/>
              <a:buChar char="❖"/>
            </a:pPr>
            <a:r>
              <a:rPr lang="en" sz="1500">
                <a:solidFill>
                  <a:schemeClr val="dk1"/>
                </a:solidFill>
              </a:rPr>
              <a:t>Introduction to Project</a:t>
            </a:r>
            <a:endParaRPr sz="1500"/>
          </a:p>
          <a:p>
            <a:pPr indent="-323850" lvl="0" marL="457200" rtl="0" algn="l">
              <a:lnSpc>
                <a:spcPct val="150000"/>
              </a:lnSpc>
              <a:spcBef>
                <a:spcPts val="0"/>
              </a:spcBef>
              <a:spcAft>
                <a:spcPts val="0"/>
              </a:spcAft>
              <a:buSzPts val="1500"/>
              <a:buChar char="❖"/>
            </a:pPr>
            <a:r>
              <a:rPr lang="en" sz="1500">
                <a:solidFill>
                  <a:schemeClr val="dk1"/>
                </a:solidFill>
              </a:rPr>
              <a:t>Problem Statement</a:t>
            </a:r>
            <a:endParaRPr sz="1500"/>
          </a:p>
          <a:p>
            <a:pPr indent="-323850" lvl="0" marL="457200" rtl="0" algn="l">
              <a:lnSpc>
                <a:spcPct val="150000"/>
              </a:lnSpc>
              <a:spcBef>
                <a:spcPts val="0"/>
              </a:spcBef>
              <a:spcAft>
                <a:spcPts val="0"/>
              </a:spcAft>
              <a:buSzPts val="1500"/>
              <a:buChar char="❖"/>
            </a:pPr>
            <a:r>
              <a:rPr lang="en" sz="1500">
                <a:solidFill>
                  <a:schemeClr val="dk1"/>
                </a:solidFill>
              </a:rPr>
              <a:t>Objectives </a:t>
            </a:r>
            <a:endParaRPr sz="1500">
              <a:solidFill>
                <a:schemeClr val="dk1"/>
              </a:solidFill>
            </a:endParaRPr>
          </a:p>
          <a:p>
            <a:pPr indent="-323850" lvl="0" marL="457200" rtl="0" algn="l">
              <a:lnSpc>
                <a:spcPct val="150000"/>
              </a:lnSpc>
              <a:spcBef>
                <a:spcPts val="0"/>
              </a:spcBef>
              <a:spcAft>
                <a:spcPts val="0"/>
              </a:spcAft>
              <a:buSzPts val="1500"/>
              <a:buChar char="❖"/>
            </a:pPr>
            <a:r>
              <a:rPr lang="en" sz="1500">
                <a:solidFill>
                  <a:schemeClr val="dk1"/>
                </a:solidFill>
              </a:rPr>
              <a:t>Requirements (Hardware and Software)</a:t>
            </a:r>
            <a:endParaRPr sz="1500">
              <a:solidFill>
                <a:schemeClr val="dk1"/>
              </a:solidFill>
            </a:endParaRPr>
          </a:p>
          <a:p>
            <a:pPr indent="-323850" lvl="0" marL="457200" rtl="0" algn="l">
              <a:lnSpc>
                <a:spcPct val="150000"/>
              </a:lnSpc>
              <a:spcBef>
                <a:spcPts val="0"/>
              </a:spcBef>
              <a:spcAft>
                <a:spcPts val="0"/>
              </a:spcAft>
              <a:buSzPts val="1500"/>
              <a:buChar char="❖"/>
            </a:pPr>
            <a:r>
              <a:rPr lang="en" sz="1500">
                <a:solidFill>
                  <a:schemeClr val="dk1"/>
                </a:solidFill>
              </a:rPr>
              <a:t>Proposed Design</a:t>
            </a:r>
            <a:endParaRPr sz="1500">
              <a:solidFill>
                <a:schemeClr val="dk1"/>
              </a:solidFill>
            </a:endParaRPr>
          </a:p>
          <a:p>
            <a:pPr indent="-323850" lvl="0" marL="457200" rtl="0" algn="l">
              <a:lnSpc>
                <a:spcPct val="150000"/>
              </a:lnSpc>
              <a:spcBef>
                <a:spcPts val="0"/>
              </a:spcBef>
              <a:spcAft>
                <a:spcPts val="0"/>
              </a:spcAft>
              <a:buSzPts val="1500"/>
              <a:buChar char="❖"/>
            </a:pPr>
            <a:r>
              <a:rPr lang="en" sz="1500">
                <a:solidFill>
                  <a:schemeClr val="dk1"/>
                </a:solidFill>
              </a:rPr>
              <a:t>Implementation</a:t>
            </a:r>
            <a:endParaRPr sz="1500">
              <a:solidFill>
                <a:schemeClr val="dk1"/>
              </a:solidFill>
            </a:endParaRPr>
          </a:p>
          <a:p>
            <a:pPr indent="-323850" lvl="0" marL="457200" rtl="0" algn="l">
              <a:lnSpc>
                <a:spcPct val="150000"/>
              </a:lnSpc>
              <a:spcBef>
                <a:spcPts val="0"/>
              </a:spcBef>
              <a:spcAft>
                <a:spcPts val="0"/>
              </a:spcAft>
              <a:buSzPts val="1500"/>
              <a:buChar char="❖"/>
            </a:pPr>
            <a:r>
              <a:rPr lang="en" sz="1500">
                <a:solidFill>
                  <a:schemeClr val="dk1"/>
                </a:solidFill>
              </a:rPr>
              <a:t>Future Scope</a:t>
            </a:r>
            <a:endParaRPr sz="1500">
              <a:solidFill>
                <a:schemeClr val="dk1"/>
              </a:solidFill>
            </a:endParaRPr>
          </a:p>
          <a:p>
            <a:pPr indent="-323850" lvl="0" marL="457200" rtl="0" algn="l">
              <a:lnSpc>
                <a:spcPct val="150000"/>
              </a:lnSpc>
              <a:spcBef>
                <a:spcPts val="0"/>
              </a:spcBef>
              <a:spcAft>
                <a:spcPts val="0"/>
              </a:spcAft>
              <a:buSzPts val="1500"/>
              <a:buChar char="❖"/>
            </a:pPr>
            <a:r>
              <a:rPr lang="en" sz="1500">
                <a:solidFill>
                  <a:schemeClr val="dk1"/>
                </a:solidFill>
              </a:rPr>
              <a:t>Conclusion </a:t>
            </a:r>
            <a:endParaRPr sz="1500">
              <a:solidFill>
                <a:schemeClr val="dk1"/>
              </a:solidFill>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None/>
            </a:pPr>
            <a:r>
              <a:t/>
            </a:r>
            <a:endParaRPr/>
          </a:p>
          <a:p>
            <a:pPr indent="-228600" lvl="0" marL="457200" rtl="0" algn="l">
              <a:lnSpc>
                <a:spcPct val="115000"/>
              </a:lnSpc>
              <a:spcBef>
                <a:spcPts val="0"/>
              </a:spcBef>
              <a:spcAft>
                <a:spcPts val="0"/>
              </a:spcAft>
              <a:buSzPts val="1300"/>
              <a:buNone/>
            </a:pPr>
            <a:r>
              <a:t/>
            </a:r>
            <a:endParaRPr/>
          </a:p>
        </p:txBody>
      </p:sp>
      <p:pic>
        <p:nvPicPr>
          <p:cNvPr id="65" name="Google Shape;65;p12"/>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solidFill>
                  <a:srgbClr val="FFFF00"/>
                </a:solidFill>
              </a:rPr>
              <a:t>Introduction to Project</a:t>
            </a:r>
            <a:endParaRPr b="1">
              <a:solidFill>
                <a:srgbClr val="FFFF00"/>
              </a:solidFill>
            </a:endParaRPr>
          </a:p>
          <a:p>
            <a:pPr indent="0" lvl="0" marL="0" rtl="0" algn="l">
              <a:lnSpc>
                <a:spcPct val="100000"/>
              </a:lnSpc>
              <a:spcBef>
                <a:spcPts val="0"/>
              </a:spcBef>
              <a:spcAft>
                <a:spcPts val="0"/>
              </a:spcAft>
              <a:buSzPts val="2800"/>
              <a:buNone/>
            </a:pPr>
            <a:r>
              <a:t/>
            </a:r>
            <a:endParaRPr b="1"/>
          </a:p>
          <a:p>
            <a:pPr indent="0" lvl="0" marL="0" rtl="0" algn="l">
              <a:lnSpc>
                <a:spcPct val="100000"/>
              </a:lnSpc>
              <a:spcBef>
                <a:spcPts val="0"/>
              </a:spcBef>
              <a:spcAft>
                <a:spcPts val="0"/>
              </a:spcAft>
              <a:buSzPts val="2800"/>
              <a:buNone/>
            </a:pPr>
            <a:r>
              <a:t/>
            </a:r>
            <a:endParaRPr b="1"/>
          </a:p>
        </p:txBody>
      </p:sp>
      <p:sp>
        <p:nvSpPr>
          <p:cNvPr id="71" name="Google Shape;71;p13"/>
          <p:cNvSpPr txBox="1"/>
          <p:nvPr>
            <p:ph idx="4294967295" type="body"/>
          </p:nvPr>
        </p:nvSpPr>
        <p:spPr>
          <a:xfrm>
            <a:off x="311700" y="1529225"/>
            <a:ext cx="8520600" cy="34464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72" name="Google Shape;72;p13"/>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73" name="Google Shape;73;p13"/>
          <p:cNvSpPr txBox="1"/>
          <p:nvPr>
            <p:ph idx="4294967295" type="body"/>
          </p:nvPr>
        </p:nvSpPr>
        <p:spPr>
          <a:xfrm>
            <a:off x="79650" y="1344875"/>
            <a:ext cx="8984700" cy="38151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Char char="❖"/>
            </a:pPr>
            <a:r>
              <a:rPr lang="en" sz="1600">
                <a:solidFill>
                  <a:schemeClr val="dk1"/>
                </a:solidFill>
              </a:rPr>
              <a:t>This intuitive mobile platform is designed for everyday readers, offering a clean and organized way to stay updated with the latest headlines across various categories.</a:t>
            </a:r>
            <a:endParaRPr sz="1600">
              <a:solidFill>
                <a:schemeClr val="dk1"/>
              </a:solidFill>
            </a:endParaRPr>
          </a:p>
          <a:p>
            <a:pPr indent="-330200" lvl="0" marL="457200" marR="0" rtl="0" algn="l">
              <a:lnSpc>
                <a:spcPct val="115000"/>
              </a:lnSpc>
              <a:spcBef>
                <a:spcPts val="0"/>
              </a:spcBef>
              <a:spcAft>
                <a:spcPts val="0"/>
              </a:spcAft>
              <a:buClr>
                <a:schemeClr val="dk1"/>
              </a:buClr>
              <a:buSzPts val="1600"/>
              <a:buChar char="❖"/>
            </a:pPr>
            <a:r>
              <a:rPr b="1" lang="en" sz="1600">
                <a:solidFill>
                  <a:schemeClr val="dk1"/>
                </a:solidFill>
              </a:rPr>
              <a:t>Key Features :</a:t>
            </a:r>
            <a:r>
              <a:rPr lang="en" sz="1600">
                <a:solidFill>
                  <a:schemeClr val="dk1"/>
                </a:solidFill>
              </a:rPr>
              <a:t> </a:t>
            </a:r>
            <a:endParaRPr sz="1600">
              <a:solidFill>
                <a:schemeClr val="dk1"/>
              </a:solidFill>
            </a:endParaRPr>
          </a:p>
          <a:p>
            <a:pPr indent="0" lvl="0" marL="0" marR="0" rtl="0" algn="l">
              <a:lnSpc>
                <a:spcPct val="115000"/>
              </a:lnSpc>
              <a:spcBef>
                <a:spcPts val="0"/>
              </a:spcBef>
              <a:spcAft>
                <a:spcPts val="0"/>
              </a:spcAft>
              <a:buNone/>
            </a:pPr>
            <a:r>
              <a:t/>
            </a:r>
            <a:endParaRPr sz="1600">
              <a:solidFill>
                <a:schemeClr val="dk1"/>
              </a:solidFill>
            </a:endParaRPr>
          </a:p>
          <a:p>
            <a:pPr indent="-330200" lvl="0" marL="457200" rtl="0" algn="l">
              <a:lnSpc>
                <a:spcPct val="150000"/>
              </a:lnSpc>
              <a:spcBef>
                <a:spcPts val="0"/>
              </a:spcBef>
              <a:spcAft>
                <a:spcPts val="0"/>
              </a:spcAft>
              <a:buClr>
                <a:schemeClr val="dk1"/>
              </a:buClr>
              <a:buSzPts val="1600"/>
              <a:buAutoNum type="arabicPeriod"/>
            </a:pPr>
            <a:r>
              <a:rPr lang="en" sz="1600">
                <a:solidFill>
                  <a:schemeClr val="dk1"/>
                </a:solidFill>
              </a:rPr>
              <a:t>Category-wise news browsing (India, World, Sports, Tech).</a:t>
            </a:r>
            <a:endParaRPr sz="1600">
              <a:solidFill>
                <a:schemeClr val="dk1"/>
              </a:solidFill>
            </a:endParaRPr>
          </a:p>
          <a:p>
            <a:pPr indent="-330200" lvl="0" marL="457200" rtl="0" algn="l">
              <a:lnSpc>
                <a:spcPct val="150000"/>
              </a:lnSpc>
              <a:spcBef>
                <a:spcPts val="0"/>
              </a:spcBef>
              <a:spcAft>
                <a:spcPts val="0"/>
              </a:spcAft>
              <a:buClr>
                <a:schemeClr val="dk1"/>
              </a:buClr>
              <a:buSzPts val="1600"/>
              <a:buAutoNum type="arabicPeriod"/>
            </a:pPr>
            <a:r>
              <a:rPr lang="en" sz="1600">
                <a:solidFill>
                  <a:schemeClr val="dk1"/>
                </a:solidFill>
              </a:rPr>
              <a:t>Save-for-later functionality for future reading.</a:t>
            </a:r>
            <a:endParaRPr sz="1600">
              <a:solidFill>
                <a:schemeClr val="dk1"/>
              </a:solidFill>
            </a:endParaRPr>
          </a:p>
          <a:p>
            <a:pPr indent="-330200" lvl="0" marL="457200" rtl="0" algn="l">
              <a:lnSpc>
                <a:spcPct val="150000"/>
              </a:lnSpc>
              <a:spcBef>
                <a:spcPts val="0"/>
              </a:spcBef>
              <a:spcAft>
                <a:spcPts val="0"/>
              </a:spcAft>
              <a:buClr>
                <a:schemeClr val="dk1"/>
              </a:buClr>
              <a:buSzPts val="1600"/>
              <a:buAutoNum type="arabicPeriod"/>
            </a:pPr>
            <a:r>
              <a:rPr lang="en" sz="1600">
                <a:solidFill>
                  <a:schemeClr val="dk1"/>
                </a:solidFill>
              </a:rPr>
              <a:t>User login and profile display with personalized experience.</a:t>
            </a:r>
            <a:endParaRPr sz="1600">
              <a:solidFill>
                <a:schemeClr val="dk1"/>
              </a:solidFill>
            </a:endParaRPr>
          </a:p>
          <a:p>
            <a:pPr indent="-330200" lvl="0" marL="457200" rtl="0" algn="l">
              <a:lnSpc>
                <a:spcPct val="150000"/>
              </a:lnSpc>
              <a:spcBef>
                <a:spcPts val="0"/>
              </a:spcBef>
              <a:spcAft>
                <a:spcPts val="0"/>
              </a:spcAft>
              <a:buClr>
                <a:schemeClr val="dk1"/>
              </a:buClr>
              <a:buSzPts val="1600"/>
              <a:buAutoNum type="arabicPeriod"/>
            </a:pPr>
            <a:r>
              <a:rPr lang="en" sz="1600">
                <a:solidFill>
                  <a:schemeClr val="dk1"/>
                </a:solidFill>
              </a:rPr>
              <a:t>Article previews with images and source links.</a:t>
            </a:r>
            <a:endParaRPr sz="1600">
              <a:solidFill>
                <a:schemeClr val="dk1"/>
              </a:solidFill>
            </a:endParaRPr>
          </a:p>
          <a:p>
            <a:pPr indent="0" lvl="0" marL="0" marR="0" rtl="0" algn="l">
              <a:lnSpc>
                <a:spcPct val="115000"/>
              </a:lnSpc>
              <a:spcBef>
                <a:spcPts val="0"/>
              </a:spcBef>
              <a:spcAft>
                <a:spcPts val="0"/>
              </a:spcAft>
              <a:buNone/>
            </a:pPr>
            <a:r>
              <a:t/>
            </a:r>
            <a:endParaRPr sz="1600">
              <a:solidFill>
                <a:schemeClr val="dk1"/>
              </a:solidFill>
            </a:endParaRPr>
          </a:p>
          <a:p>
            <a:pPr indent="0" lvl="0" marL="457200" marR="0" rtl="0" algn="l">
              <a:lnSpc>
                <a:spcPct val="115000"/>
              </a:lnSpc>
              <a:spcBef>
                <a:spcPts val="0"/>
              </a:spcBef>
              <a:spcAft>
                <a:spcPts val="0"/>
              </a:spcAft>
              <a:buNone/>
            </a:pPr>
            <a:r>
              <a:rPr lang="en" sz="1600">
                <a:solidFill>
                  <a:schemeClr val="dk1"/>
                </a:solidFill>
              </a:rPr>
              <a:t>Our app focuses on delivering a clutter-free, user-friendly experience that makes staying informed easy, efficient, and enjoyable.</a:t>
            </a:r>
            <a:endParaRPr sz="1500"/>
          </a:p>
        </p:txBody>
      </p:sp>
      <p:pic>
        <p:nvPicPr>
          <p:cNvPr id="74" name="Google Shape;74;p13"/>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b="1" lang="en">
                <a:solidFill>
                  <a:srgbClr val="FFFF00"/>
                </a:solidFill>
              </a:rPr>
              <a:t>Problem Statement</a:t>
            </a:r>
            <a:endParaRPr b="1">
              <a:solidFill>
                <a:srgbClr val="FFFF00"/>
              </a:solidFill>
            </a:endParaRPr>
          </a:p>
          <a:p>
            <a:pPr indent="0" lvl="0" marL="0" rtl="0" algn="l">
              <a:lnSpc>
                <a:spcPct val="100000"/>
              </a:lnSpc>
              <a:spcBef>
                <a:spcPts val="0"/>
              </a:spcBef>
              <a:spcAft>
                <a:spcPts val="0"/>
              </a:spcAft>
              <a:buSzPts val="2800"/>
              <a:buNone/>
            </a:pPr>
            <a:r>
              <a:t/>
            </a:r>
            <a:endParaRPr b="1"/>
          </a:p>
          <a:p>
            <a:pPr indent="0" lvl="0" marL="0" rtl="0" algn="l">
              <a:lnSpc>
                <a:spcPct val="100000"/>
              </a:lnSpc>
              <a:spcBef>
                <a:spcPts val="0"/>
              </a:spcBef>
              <a:spcAft>
                <a:spcPts val="0"/>
              </a:spcAft>
              <a:buSzPts val="2800"/>
              <a:buNone/>
            </a:pPr>
            <a:r>
              <a:t/>
            </a:r>
            <a:endParaRPr b="1"/>
          </a:p>
        </p:txBody>
      </p:sp>
      <p:sp>
        <p:nvSpPr>
          <p:cNvPr id="80" name="Google Shape;80;p14"/>
          <p:cNvSpPr txBox="1"/>
          <p:nvPr>
            <p:ph idx="4294967295" type="body"/>
          </p:nvPr>
        </p:nvSpPr>
        <p:spPr>
          <a:xfrm>
            <a:off x="311700" y="1529225"/>
            <a:ext cx="8520600" cy="3446400"/>
          </a:xfrm>
          <a:prstGeom prst="rect">
            <a:avLst/>
          </a:prstGeom>
          <a:noFill/>
          <a:ln>
            <a:noFill/>
          </a:ln>
        </p:spPr>
        <p:txBody>
          <a:bodyPr anchorCtr="0" anchor="t" bIns="91425" lIns="91425" spcFirstLastPara="1" rIns="91425" wrap="square" tIns="91425">
            <a:noAutofit/>
          </a:bodyPr>
          <a:lstStyle/>
          <a:p>
            <a:pPr indent="0" lvl="0" marL="457200" rtl="0" algn="just">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81" name="Google Shape;81;p14"/>
          <p:cNvSpPr txBox="1"/>
          <p:nvPr/>
        </p:nvSpPr>
        <p:spPr>
          <a:xfrm>
            <a:off x="1369725" y="3731725"/>
            <a:ext cx="7100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82" name="Google Shape;82;p14"/>
          <p:cNvSpPr txBox="1"/>
          <p:nvPr>
            <p:ph idx="4294967295" type="body"/>
          </p:nvPr>
        </p:nvSpPr>
        <p:spPr>
          <a:xfrm>
            <a:off x="79650" y="1344875"/>
            <a:ext cx="8984700" cy="3815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600">
                <a:solidFill>
                  <a:schemeClr val="dk1"/>
                </a:solidFill>
              </a:rPr>
              <a:t>Problem Statement</a:t>
            </a:r>
            <a:r>
              <a:rPr lang="en" sz="1600">
                <a:solidFill>
                  <a:schemeClr val="dk1"/>
                </a:solidFill>
              </a:rPr>
              <a:t> is formulated as follows - </a:t>
            </a:r>
            <a:endParaRPr sz="1600">
              <a:solidFill>
                <a:schemeClr val="dk1"/>
              </a:solidFill>
            </a:endParaRPr>
          </a:p>
          <a:p>
            <a:pPr indent="0" lvl="0" marL="0" marR="0" rtl="0" algn="l">
              <a:lnSpc>
                <a:spcPct val="115000"/>
              </a:lnSpc>
              <a:spcBef>
                <a:spcPts val="0"/>
              </a:spcBef>
              <a:spcAft>
                <a:spcPts val="0"/>
              </a:spcAft>
              <a:buNone/>
            </a:pPr>
            <a:r>
              <a:t/>
            </a:r>
            <a:endParaRPr sz="1600">
              <a:solidFill>
                <a:schemeClr val="dk1"/>
              </a:solidFill>
            </a:endParaRPr>
          </a:p>
          <a:p>
            <a:pPr indent="0" lvl="0" marL="0" marR="0" rtl="0" algn="l">
              <a:lnSpc>
                <a:spcPct val="115000"/>
              </a:lnSpc>
              <a:spcBef>
                <a:spcPts val="0"/>
              </a:spcBef>
              <a:spcAft>
                <a:spcPts val="0"/>
              </a:spcAft>
              <a:buNone/>
            </a:pPr>
            <a:r>
              <a:t/>
            </a:r>
            <a:endParaRPr sz="1600">
              <a:solidFill>
                <a:schemeClr val="dk1"/>
              </a:solidFill>
            </a:endParaRPr>
          </a:p>
          <a:p>
            <a:pPr indent="0" lvl="0" marL="0" marR="0" rtl="0" algn="l">
              <a:lnSpc>
                <a:spcPct val="115000"/>
              </a:lnSpc>
              <a:spcBef>
                <a:spcPts val="0"/>
              </a:spcBef>
              <a:spcAft>
                <a:spcPts val="0"/>
              </a:spcAft>
              <a:buNone/>
            </a:pPr>
            <a:r>
              <a:t/>
            </a:r>
            <a:endParaRPr sz="16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 sz="1600">
                <a:solidFill>
                  <a:schemeClr val="dk1"/>
                </a:solidFill>
              </a:rPr>
              <a:t>In today’s fast-paced digital age, users often find it difficult to access clean, category-wise news on a single platform. Most existing apps are cluttered with ads, have complex navigation, or prioritize sponsored content over readability. There is a need for a simple, user-friendly mobile news app that delivers focused content with features like save-for-later, easy navigation, and a smooth reading experience.</a:t>
            </a:r>
            <a:endParaRPr sz="1600">
              <a:solidFill>
                <a:schemeClr val="dk1"/>
              </a:solidFill>
            </a:endParaRPr>
          </a:p>
        </p:txBody>
      </p:sp>
      <p:pic>
        <p:nvPicPr>
          <p:cNvPr id="83" name="Google Shape;83;p14"/>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type="title"/>
          </p:nvPr>
        </p:nvSpPr>
        <p:spPr>
          <a:xfrm>
            <a:off x="311700" y="302600"/>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b="1" lang="en">
                <a:solidFill>
                  <a:srgbClr val="FFFF00"/>
                </a:solidFill>
              </a:rPr>
              <a:t>Objectives of the project</a:t>
            </a:r>
            <a:endParaRPr b="1">
              <a:solidFill>
                <a:srgbClr val="FFFF00"/>
              </a:solidFill>
            </a:endParaRPr>
          </a:p>
          <a:p>
            <a:pPr indent="0" lvl="0" marL="0" rtl="0" algn="l">
              <a:lnSpc>
                <a:spcPct val="100000"/>
              </a:lnSpc>
              <a:spcBef>
                <a:spcPts val="0"/>
              </a:spcBef>
              <a:spcAft>
                <a:spcPts val="0"/>
              </a:spcAft>
              <a:buSzPts val="2800"/>
              <a:buNone/>
            </a:pPr>
            <a:r>
              <a:t/>
            </a:r>
            <a:endParaRPr b="1"/>
          </a:p>
          <a:p>
            <a:pPr indent="0" lvl="0" marL="0" rtl="0" algn="l">
              <a:lnSpc>
                <a:spcPct val="100000"/>
              </a:lnSpc>
              <a:spcBef>
                <a:spcPts val="0"/>
              </a:spcBef>
              <a:spcAft>
                <a:spcPts val="0"/>
              </a:spcAft>
              <a:buSzPts val="2800"/>
              <a:buNone/>
            </a:pPr>
            <a:r>
              <a:t/>
            </a:r>
            <a:endParaRPr b="1"/>
          </a:p>
        </p:txBody>
      </p:sp>
      <p:sp>
        <p:nvSpPr>
          <p:cNvPr id="89" name="Google Shape;89;p15"/>
          <p:cNvSpPr txBox="1"/>
          <p:nvPr>
            <p:ph idx="4294967295" type="body"/>
          </p:nvPr>
        </p:nvSpPr>
        <p:spPr>
          <a:xfrm>
            <a:off x="311700" y="1390100"/>
            <a:ext cx="8520600" cy="37533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SzPts val="1600"/>
              <a:buAutoNum type="arabicPeriod"/>
            </a:pPr>
            <a:r>
              <a:rPr b="1" lang="en" sz="1600">
                <a:solidFill>
                  <a:schemeClr val="dk1"/>
                </a:solidFill>
              </a:rPr>
              <a:t>Develop a Clean, User-Friendly News Platform</a:t>
            </a:r>
            <a:r>
              <a:rPr lang="en" sz="1600">
                <a:solidFill>
                  <a:schemeClr val="dk1"/>
                </a:solidFill>
              </a:rPr>
              <a:t> - Build a mobile app that delivers news in an organized, clutter-free interface for a smooth reading experience.</a:t>
            </a:r>
            <a:endParaRPr sz="1600">
              <a:solidFill>
                <a:schemeClr val="dk1"/>
              </a:solidFill>
            </a:endParaRPr>
          </a:p>
          <a:p>
            <a:pPr indent="-330200" lvl="0" marL="457200" rtl="0" algn="l">
              <a:lnSpc>
                <a:spcPct val="150000"/>
              </a:lnSpc>
              <a:spcBef>
                <a:spcPts val="0"/>
              </a:spcBef>
              <a:spcAft>
                <a:spcPts val="0"/>
              </a:spcAft>
              <a:buClr>
                <a:schemeClr val="dk1"/>
              </a:buClr>
              <a:buSzPts val="1600"/>
              <a:buAutoNum type="arabicPeriod"/>
            </a:pPr>
            <a:r>
              <a:rPr b="1" lang="en" sz="1600">
                <a:solidFill>
                  <a:schemeClr val="dk1"/>
                </a:solidFill>
              </a:rPr>
              <a:t>Implement Category-Wise News Segregation -</a:t>
            </a:r>
            <a:r>
              <a:rPr lang="en" sz="1600">
                <a:solidFill>
                  <a:schemeClr val="dk1"/>
                </a:solidFill>
              </a:rPr>
              <a:t> Provide users with easy navigation through categories like India, World, Sports, and Tech for focused reading.</a:t>
            </a:r>
            <a:endParaRPr sz="1600">
              <a:solidFill>
                <a:schemeClr val="dk1"/>
              </a:solidFill>
            </a:endParaRPr>
          </a:p>
          <a:p>
            <a:pPr indent="-330200" lvl="0" marL="457200" rtl="0" algn="l">
              <a:lnSpc>
                <a:spcPct val="150000"/>
              </a:lnSpc>
              <a:spcBef>
                <a:spcPts val="0"/>
              </a:spcBef>
              <a:spcAft>
                <a:spcPts val="0"/>
              </a:spcAft>
              <a:buClr>
                <a:schemeClr val="dk1"/>
              </a:buClr>
              <a:buSzPts val="1600"/>
              <a:buAutoNum type="arabicPeriod"/>
            </a:pPr>
            <a:r>
              <a:rPr b="1" lang="en" sz="1600">
                <a:solidFill>
                  <a:schemeClr val="dk1"/>
                </a:solidFill>
              </a:rPr>
              <a:t>Enable Save-for-Later Functionality - </a:t>
            </a:r>
            <a:r>
              <a:rPr lang="en" sz="1600">
                <a:solidFill>
                  <a:schemeClr val="dk1"/>
                </a:solidFill>
              </a:rPr>
              <a:t>Allow users to bookmark articles for future reading, enhancing convenience and personalization.</a:t>
            </a:r>
            <a:endParaRPr b="1" sz="1600">
              <a:solidFill>
                <a:schemeClr val="dk1"/>
              </a:solidFill>
            </a:endParaRPr>
          </a:p>
          <a:p>
            <a:pPr indent="-330200" lvl="0" marL="457200" rtl="0" algn="l">
              <a:lnSpc>
                <a:spcPct val="150000"/>
              </a:lnSpc>
              <a:spcBef>
                <a:spcPts val="0"/>
              </a:spcBef>
              <a:spcAft>
                <a:spcPts val="0"/>
              </a:spcAft>
              <a:buClr>
                <a:schemeClr val="dk1"/>
              </a:buClr>
              <a:buSzPts val="1600"/>
              <a:buAutoNum type="arabicPeriod"/>
            </a:pPr>
            <a:r>
              <a:rPr b="1" lang="en" sz="1600">
                <a:solidFill>
                  <a:schemeClr val="dk1"/>
                </a:solidFill>
              </a:rPr>
              <a:t>Integrate User Authentication</a:t>
            </a:r>
            <a:r>
              <a:rPr lang="en" sz="1600">
                <a:solidFill>
                  <a:schemeClr val="dk1"/>
                </a:solidFill>
              </a:rPr>
              <a:t> - Include secure login and signup features for personalized access and saved preferences.</a:t>
            </a:r>
            <a:endParaRPr sz="1600">
              <a:solidFill>
                <a:schemeClr val="dk1"/>
              </a:solidFill>
            </a:endParaRPr>
          </a:p>
          <a:p>
            <a:pPr indent="-330200" lvl="0" marL="457200" rtl="0" algn="l">
              <a:lnSpc>
                <a:spcPct val="150000"/>
              </a:lnSpc>
              <a:spcBef>
                <a:spcPts val="0"/>
              </a:spcBef>
              <a:spcAft>
                <a:spcPts val="0"/>
              </a:spcAft>
              <a:buClr>
                <a:schemeClr val="dk1"/>
              </a:buClr>
              <a:buSzPts val="1600"/>
              <a:buAutoNum type="arabicPeriod"/>
            </a:pPr>
            <a:r>
              <a:rPr b="1" lang="en" sz="1600">
                <a:solidFill>
                  <a:schemeClr val="dk1"/>
                </a:solidFill>
              </a:rPr>
              <a:t>Ensure Cross-Platform Accessibility with Flutter</a:t>
            </a:r>
            <a:r>
              <a:rPr lang="en" sz="1600">
                <a:solidFill>
                  <a:schemeClr val="dk1"/>
                </a:solidFill>
              </a:rPr>
              <a:t> - Use Flutter to develop a responsive app compatible with both Android and iOS devices.</a:t>
            </a:r>
            <a:endParaRPr sz="1600">
              <a:solidFill>
                <a:schemeClr val="dk1"/>
              </a:solidFill>
            </a:endParaRPr>
          </a:p>
          <a:p>
            <a:pPr indent="0" lvl="0" marL="0" rtl="0" algn="l">
              <a:lnSpc>
                <a:spcPct val="150000"/>
              </a:lnSpc>
              <a:spcBef>
                <a:spcPts val="0"/>
              </a:spcBef>
              <a:spcAft>
                <a:spcPts val="0"/>
              </a:spcAft>
              <a:buNone/>
            </a:pPr>
            <a:r>
              <a:t/>
            </a:r>
            <a:endParaRPr sz="1600">
              <a:solidFill>
                <a:schemeClr val="dk1"/>
              </a:solidFill>
            </a:endParaRPr>
          </a:p>
        </p:txBody>
      </p:sp>
      <p:pic>
        <p:nvPicPr>
          <p:cNvPr id="90" name="Google Shape;90;p15"/>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311725" y="222650"/>
            <a:ext cx="8739000" cy="902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b="1" lang="en">
                <a:solidFill>
                  <a:srgbClr val="FFFF00"/>
                </a:solidFill>
              </a:rPr>
              <a:t>    Requirements of the system (Hardware, software)</a:t>
            </a:r>
            <a:endParaRPr b="1">
              <a:solidFill>
                <a:srgbClr val="FFFF00"/>
              </a:solidFill>
            </a:endParaRPr>
          </a:p>
          <a:p>
            <a:pPr indent="0" lvl="0" marL="0" rtl="0" algn="ctr">
              <a:lnSpc>
                <a:spcPct val="100000"/>
              </a:lnSpc>
              <a:spcBef>
                <a:spcPts val="0"/>
              </a:spcBef>
              <a:spcAft>
                <a:spcPts val="0"/>
              </a:spcAft>
              <a:buSzPts val="2800"/>
              <a:buNone/>
            </a:pPr>
            <a:r>
              <a:t/>
            </a:r>
            <a:endParaRPr b="1">
              <a:solidFill>
                <a:srgbClr val="FFFF00"/>
              </a:solidFill>
            </a:endParaRPr>
          </a:p>
        </p:txBody>
      </p:sp>
      <p:sp>
        <p:nvSpPr>
          <p:cNvPr id="96" name="Google Shape;96;p16"/>
          <p:cNvSpPr txBox="1"/>
          <p:nvPr/>
        </p:nvSpPr>
        <p:spPr>
          <a:xfrm>
            <a:off x="230050" y="1304825"/>
            <a:ext cx="8397600" cy="352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lt1"/>
                </a:solidFill>
                <a:latin typeface="Merriweather"/>
                <a:ea typeface="Merriweather"/>
                <a:cs typeface="Merriweather"/>
                <a:sym typeface="Merriweather"/>
              </a:rPr>
              <a:t>lem Statement</a:t>
            </a:r>
            <a:endParaRPr b="0" i="0" sz="2800" u="none" cap="none" strike="noStrike">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lt1"/>
                </a:solidFill>
                <a:latin typeface="Merriweather"/>
                <a:ea typeface="Merriweather"/>
                <a:cs typeface="Merriweather"/>
                <a:sym typeface="Merriweather"/>
              </a:rPr>
              <a:t>Problem Statement</a:t>
            </a:r>
            <a:endParaRPr b="0" i="0" sz="2800" u="none" cap="none" strike="noStrike">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97" name="Google Shape;97;p16"/>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graphicFrame>
        <p:nvGraphicFramePr>
          <p:cNvPr id="98" name="Google Shape;98;p16"/>
          <p:cNvGraphicFramePr/>
          <p:nvPr/>
        </p:nvGraphicFramePr>
        <p:xfrm>
          <a:off x="418400" y="1474700"/>
          <a:ext cx="3000000" cy="3000000"/>
        </p:xfrm>
        <a:graphic>
          <a:graphicData uri="http://schemas.openxmlformats.org/drawingml/2006/table">
            <a:tbl>
              <a:tblPr>
                <a:noFill/>
                <a:tableStyleId>{748FD01D-1C10-4D07-B9AB-22A98E72B27D}</a:tableStyleId>
              </a:tblPr>
              <a:tblGrid>
                <a:gridCol w="4153600"/>
                <a:gridCol w="4153600"/>
              </a:tblGrid>
              <a:tr h="498900">
                <a:tc>
                  <a:txBody>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Hardware Requirements</a:t>
                      </a:r>
                      <a:endParaRPr b="1">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 sz="1600">
                          <a:solidFill>
                            <a:schemeClr val="dk1"/>
                          </a:solidFill>
                          <a:latin typeface="Roboto"/>
                          <a:ea typeface="Roboto"/>
                          <a:cs typeface="Roboto"/>
                          <a:sym typeface="Roboto"/>
                        </a:rPr>
                        <a:t>Soft</a:t>
                      </a:r>
                      <a:r>
                        <a:rPr b="1" lang="en" sz="1600">
                          <a:solidFill>
                            <a:schemeClr val="dk1"/>
                          </a:solidFill>
                          <a:latin typeface="Roboto"/>
                          <a:ea typeface="Roboto"/>
                          <a:cs typeface="Roboto"/>
                          <a:sym typeface="Roboto"/>
                        </a:rPr>
                        <a:t>ware Requirements</a:t>
                      </a:r>
                      <a:endParaRPr b="1" sz="1600">
                        <a:solidFill>
                          <a:schemeClr val="dk1"/>
                        </a:solidFill>
                        <a:latin typeface="Roboto"/>
                        <a:ea typeface="Roboto"/>
                        <a:cs typeface="Roboto"/>
                        <a:sym typeface="Roboto"/>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2848200">
                <a:tc>
                  <a:txBody>
                    <a:bodyPr/>
                    <a:lstStyle/>
                    <a:p>
                      <a:pPr indent="0" lvl="0" marL="457200" rtl="0" algn="l">
                        <a:lnSpc>
                          <a:spcPct val="115000"/>
                        </a:lnSpc>
                        <a:spcBef>
                          <a:spcPts val="1200"/>
                        </a:spcBef>
                        <a:spcAft>
                          <a:spcPts val="0"/>
                        </a:spcAft>
                        <a:buNone/>
                      </a:pPr>
                      <a:r>
                        <a:t/>
                      </a:r>
                      <a:endParaRPr b="1" sz="1500">
                        <a:latin typeface="Roboto"/>
                        <a:ea typeface="Roboto"/>
                        <a:cs typeface="Roboto"/>
                        <a:sym typeface="Roboto"/>
                      </a:endParaRPr>
                    </a:p>
                    <a:p>
                      <a:pPr indent="-323850" lvl="0" marL="457200" rtl="0" algn="l">
                        <a:lnSpc>
                          <a:spcPct val="115000"/>
                        </a:lnSpc>
                        <a:spcBef>
                          <a:spcPts val="1200"/>
                        </a:spcBef>
                        <a:spcAft>
                          <a:spcPts val="0"/>
                        </a:spcAft>
                        <a:buSzPts val="1500"/>
                        <a:buChar char="●"/>
                      </a:pPr>
                      <a:r>
                        <a:rPr b="1" lang="en" sz="1500">
                          <a:latin typeface="Roboto"/>
                          <a:ea typeface="Roboto"/>
                          <a:cs typeface="Roboto"/>
                          <a:sym typeface="Roboto"/>
                        </a:rPr>
                        <a:t>Smartphone or Emulator</a:t>
                      </a:r>
                      <a:r>
                        <a:rPr lang="en" sz="1500">
                          <a:latin typeface="Roboto"/>
                          <a:ea typeface="Roboto"/>
                          <a:cs typeface="Roboto"/>
                          <a:sym typeface="Roboto"/>
                        </a:rPr>
                        <a:t> (Android/iOS)</a:t>
                      </a:r>
                      <a:br>
                        <a:rPr lang="en" sz="1500">
                          <a:latin typeface="Roboto"/>
                          <a:ea typeface="Roboto"/>
                          <a:cs typeface="Roboto"/>
                          <a:sym typeface="Roboto"/>
                        </a:rPr>
                      </a:br>
                      <a:endParaRPr sz="1500">
                        <a:latin typeface="Roboto"/>
                        <a:ea typeface="Roboto"/>
                        <a:cs typeface="Roboto"/>
                        <a:sym typeface="Roboto"/>
                      </a:endParaRPr>
                    </a:p>
                    <a:p>
                      <a:pPr indent="-323850" lvl="0" marL="457200" rtl="0" algn="l">
                        <a:lnSpc>
                          <a:spcPct val="115000"/>
                        </a:lnSpc>
                        <a:spcBef>
                          <a:spcPts val="0"/>
                        </a:spcBef>
                        <a:spcAft>
                          <a:spcPts val="0"/>
                        </a:spcAft>
                        <a:buSzPts val="1500"/>
                        <a:buChar char="●"/>
                      </a:pPr>
                      <a:r>
                        <a:rPr b="1" lang="en" sz="1500">
                          <a:latin typeface="Roboto"/>
                          <a:ea typeface="Roboto"/>
                          <a:cs typeface="Roboto"/>
                          <a:sym typeface="Roboto"/>
                        </a:rPr>
                        <a:t>Laptop/PC</a:t>
                      </a:r>
                      <a:r>
                        <a:rPr lang="en" sz="1500">
                          <a:latin typeface="Roboto"/>
                          <a:ea typeface="Roboto"/>
                          <a:cs typeface="Roboto"/>
                          <a:sym typeface="Roboto"/>
                        </a:rPr>
                        <a:t> with minimum 8 GB RAM (for development)</a:t>
                      </a:r>
                      <a:br>
                        <a:rPr lang="en" sz="1500">
                          <a:latin typeface="Roboto"/>
                          <a:ea typeface="Roboto"/>
                          <a:cs typeface="Roboto"/>
                          <a:sym typeface="Roboto"/>
                        </a:rPr>
                      </a:br>
                      <a:endParaRPr sz="1500">
                        <a:latin typeface="Roboto"/>
                        <a:ea typeface="Roboto"/>
                        <a:cs typeface="Roboto"/>
                        <a:sym typeface="Roboto"/>
                      </a:endParaRPr>
                    </a:p>
                    <a:p>
                      <a:pPr indent="-323850" lvl="0" marL="457200" rtl="0" algn="l">
                        <a:lnSpc>
                          <a:spcPct val="115000"/>
                        </a:lnSpc>
                        <a:spcBef>
                          <a:spcPts val="0"/>
                        </a:spcBef>
                        <a:spcAft>
                          <a:spcPts val="0"/>
                        </a:spcAft>
                        <a:buSzPts val="1500"/>
                        <a:buChar char="●"/>
                      </a:pPr>
                      <a:r>
                        <a:rPr b="1" lang="en" sz="1500">
                          <a:latin typeface="Roboto"/>
                          <a:ea typeface="Roboto"/>
                          <a:cs typeface="Roboto"/>
                          <a:sym typeface="Roboto"/>
                        </a:rPr>
                        <a:t>Stable Internet Connection</a:t>
                      </a:r>
                      <a:r>
                        <a:rPr lang="en" sz="1500">
                          <a:latin typeface="Roboto"/>
                          <a:ea typeface="Roboto"/>
                          <a:cs typeface="Roboto"/>
                          <a:sym typeface="Roboto"/>
                        </a:rPr>
                        <a:t> (for Firebase integration and news updates)</a:t>
                      </a:r>
                      <a:endParaRPr b="1" sz="1800">
                        <a:solidFill>
                          <a:schemeClr val="dk1"/>
                        </a:solidFill>
                        <a:latin typeface="Roboto"/>
                        <a:ea typeface="Roboto"/>
                        <a:cs typeface="Roboto"/>
                        <a:sym typeface="Roboto"/>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330200" lvl="0" marL="457200" rtl="0" algn="l">
                        <a:lnSpc>
                          <a:spcPct val="115000"/>
                        </a:lnSpc>
                        <a:spcBef>
                          <a:spcPts val="1200"/>
                        </a:spcBef>
                        <a:spcAft>
                          <a:spcPts val="0"/>
                        </a:spcAft>
                        <a:buSzPts val="1600"/>
                        <a:buFont typeface="Roboto"/>
                        <a:buChar char="●"/>
                      </a:pPr>
                      <a:r>
                        <a:rPr b="1" lang="en">
                          <a:latin typeface="Roboto"/>
                          <a:ea typeface="Roboto"/>
                          <a:cs typeface="Roboto"/>
                          <a:sym typeface="Roboto"/>
                        </a:rPr>
                        <a:t>Flutter SDK &amp; Dart</a:t>
                      </a:r>
                      <a:br>
                        <a:rPr b="1" lang="en">
                          <a:latin typeface="Roboto"/>
                          <a:ea typeface="Roboto"/>
                          <a:cs typeface="Roboto"/>
                          <a:sym typeface="Roboto"/>
                        </a:rPr>
                      </a:br>
                      <a:endParaRPr b="1">
                        <a:latin typeface="Roboto"/>
                        <a:ea typeface="Roboto"/>
                        <a:cs typeface="Roboto"/>
                        <a:sym typeface="Roboto"/>
                      </a:endParaRPr>
                    </a:p>
                    <a:p>
                      <a:pPr indent="-330200" lvl="0" marL="457200" rtl="0" algn="l">
                        <a:lnSpc>
                          <a:spcPct val="115000"/>
                        </a:lnSpc>
                        <a:spcBef>
                          <a:spcPts val="0"/>
                        </a:spcBef>
                        <a:spcAft>
                          <a:spcPts val="0"/>
                        </a:spcAft>
                        <a:buSzPts val="1600"/>
                        <a:buChar char="●"/>
                      </a:pPr>
                      <a:r>
                        <a:rPr b="1" lang="en">
                          <a:latin typeface="Roboto"/>
                          <a:ea typeface="Roboto"/>
                          <a:cs typeface="Roboto"/>
                          <a:sym typeface="Roboto"/>
                        </a:rPr>
                        <a:t>Android Studio / VS Code</a:t>
                      </a:r>
                      <a:r>
                        <a:rPr lang="en">
                          <a:latin typeface="Roboto"/>
                          <a:ea typeface="Roboto"/>
                          <a:cs typeface="Roboto"/>
                          <a:sym typeface="Roboto"/>
                        </a:rPr>
                        <a:t> (IDE)</a:t>
                      </a:r>
                      <a:br>
                        <a:rPr lang="en">
                          <a:latin typeface="Roboto"/>
                          <a:ea typeface="Roboto"/>
                          <a:cs typeface="Roboto"/>
                          <a:sym typeface="Roboto"/>
                        </a:rPr>
                      </a:br>
                      <a:endParaRPr>
                        <a:latin typeface="Roboto"/>
                        <a:ea typeface="Roboto"/>
                        <a:cs typeface="Roboto"/>
                        <a:sym typeface="Roboto"/>
                      </a:endParaRPr>
                    </a:p>
                    <a:p>
                      <a:pPr indent="-330200" lvl="0" marL="457200" rtl="0" algn="l">
                        <a:lnSpc>
                          <a:spcPct val="115000"/>
                        </a:lnSpc>
                        <a:spcBef>
                          <a:spcPts val="0"/>
                        </a:spcBef>
                        <a:spcAft>
                          <a:spcPts val="0"/>
                        </a:spcAft>
                        <a:buSzPts val="1600"/>
                        <a:buFont typeface="Roboto"/>
                        <a:buChar char="●"/>
                      </a:pPr>
                      <a:r>
                        <a:rPr b="1" lang="en">
                          <a:latin typeface="Roboto"/>
                          <a:ea typeface="Roboto"/>
                          <a:cs typeface="Roboto"/>
                          <a:sym typeface="Roboto"/>
                        </a:rPr>
                        <a:t>Firebase (Authentication &amp; Firestore)</a:t>
                      </a:r>
                      <a:br>
                        <a:rPr b="1" lang="en">
                          <a:latin typeface="Roboto"/>
                          <a:ea typeface="Roboto"/>
                          <a:cs typeface="Roboto"/>
                          <a:sym typeface="Roboto"/>
                        </a:rPr>
                      </a:br>
                      <a:endParaRPr b="1">
                        <a:latin typeface="Roboto"/>
                        <a:ea typeface="Roboto"/>
                        <a:cs typeface="Roboto"/>
                        <a:sym typeface="Roboto"/>
                      </a:endParaRPr>
                    </a:p>
                    <a:p>
                      <a:pPr indent="-330200" lvl="0" marL="457200" rtl="0" algn="l">
                        <a:lnSpc>
                          <a:spcPct val="115000"/>
                        </a:lnSpc>
                        <a:spcBef>
                          <a:spcPts val="0"/>
                        </a:spcBef>
                        <a:spcAft>
                          <a:spcPts val="0"/>
                        </a:spcAft>
                        <a:buSzPts val="1600"/>
                        <a:buChar char="●"/>
                      </a:pPr>
                      <a:r>
                        <a:rPr b="1" lang="en">
                          <a:latin typeface="Roboto"/>
                          <a:ea typeface="Roboto"/>
                          <a:cs typeface="Roboto"/>
                          <a:sym typeface="Roboto"/>
                        </a:rPr>
                        <a:t>Git</a:t>
                      </a:r>
                      <a:r>
                        <a:rPr lang="en">
                          <a:latin typeface="Roboto"/>
                          <a:ea typeface="Roboto"/>
                          <a:cs typeface="Roboto"/>
                          <a:sym typeface="Roboto"/>
                        </a:rPr>
                        <a:t> (for version control)</a:t>
                      </a:r>
                      <a:br>
                        <a:rPr lang="en">
                          <a:latin typeface="Roboto"/>
                          <a:ea typeface="Roboto"/>
                          <a:cs typeface="Roboto"/>
                          <a:sym typeface="Roboto"/>
                        </a:rPr>
                      </a:br>
                      <a:endParaRPr>
                        <a:latin typeface="Roboto"/>
                        <a:ea typeface="Roboto"/>
                        <a:cs typeface="Roboto"/>
                        <a:sym typeface="Roboto"/>
                      </a:endParaRPr>
                    </a:p>
                    <a:p>
                      <a:pPr indent="-330200" lvl="0" marL="457200" rtl="0" algn="l">
                        <a:lnSpc>
                          <a:spcPct val="115000"/>
                        </a:lnSpc>
                        <a:spcBef>
                          <a:spcPts val="0"/>
                        </a:spcBef>
                        <a:spcAft>
                          <a:spcPts val="0"/>
                        </a:spcAft>
                        <a:buSzPts val="1600"/>
                        <a:buChar char="●"/>
                      </a:pPr>
                      <a:r>
                        <a:rPr b="1" lang="en">
                          <a:latin typeface="Roboto"/>
                          <a:ea typeface="Roboto"/>
                          <a:cs typeface="Roboto"/>
                          <a:sym typeface="Roboto"/>
                        </a:rPr>
                        <a:t>Operating System:</a:t>
                      </a:r>
                      <a:r>
                        <a:rPr lang="en">
                          <a:latin typeface="Roboto"/>
                          <a:ea typeface="Roboto"/>
                          <a:cs typeface="Roboto"/>
                          <a:sym typeface="Roboto"/>
                        </a:rPr>
                        <a:t> Windows/macOS/Linux</a:t>
                      </a:r>
                      <a:endParaRPr b="1" sz="1700">
                        <a:solidFill>
                          <a:schemeClr val="dk1"/>
                        </a:solidFill>
                        <a:latin typeface="Roboto"/>
                        <a:ea typeface="Roboto"/>
                        <a:cs typeface="Roboto"/>
                        <a:sym typeface="Roboto"/>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b="1" lang="en">
                <a:solidFill>
                  <a:srgbClr val="FFFF00"/>
                </a:solidFill>
              </a:rPr>
              <a:t>Proposed </a:t>
            </a:r>
            <a:r>
              <a:rPr b="1" lang="en">
                <a:solidFill>
                  <a:srgbClr val="FFFF00"/>
                </a:solidFill>
              </a:rPr>
              <a:t>Design</a:t>
            </a:r>
            <a:endParaRPr b="1">
              <a:solidFill>
                <a:srgbClr val="FFFF00"/>
              </a:solidFill>
            </a:endParaRPr>
          </a:p>
        </p:txBody>
      </p:sp>
      <p:sp>
        <p:nvSpPr>
          <p:cNvPr id="104" name="Google Shape;104;p17"/>
          <p:cNvSpPr txBox="1"/>
          <p:nvPr/>
        </p:nvSpPr>
        <p:spPr>
          <a:xfrm>
            <a:off x="405075" y="1773650"/>
            <a:ext cx="8427300" cy="311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105" name="Google Shape;105;p17"/>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pic>
        <p:nvPicPr>
          <p:cNvPr id="106" name="Google Shape;106;p17" title="newsapp flutter flowchart.png"/>
          <p:cNvPicPr preferRelativeResize="0"/>
          <p:nvPr/>
        </p:nvPicPr>
        <p:blipFill rotWithShape="1">
          <a:blip r:embed="rId4">
            <a:alphaModFix/>
          </a:blip>
          <a:srcRect b="0" l="0" r="0" t="0"/>
          <a:stretch/>
        </p:blipFill>
        <p:spPr>
          <a:xfrm>
            <a:off x="1663388" y="1292600"/>
            <a:ext cx="5817233" cy="3595050"/>
          </a:xfrm>
          <a:prstGeom prst="rect">
            <a:avLst/>
          </a:prstGeom>
          <a:noFill/>
          <a:ln>
            <a:noFill/>
          </a:ln>
        </p:spPr>
      </p:pic>
      <p:sp>
        <p:nvSpPr>
          <p:cNvPr id="107" name="Google Shape;107;p17"/>
          <p:cNvSpPr txBox="1"/>
          <p:nvPr/>
        </p:nvSpPr>
        <p:spPr>
          <a:xfrm>
            <a:off x="943150" y="4829800"/>
            <a:ext cx="7560300" cy="40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Roboto"/>
                <a:ea typeface="Roboto"/>
                <a:cs typeface="Roboto"/>
                <a:sym typeface="Roboto"/>
              </a:rPr>
              <a:t>Figure 1 : Flow Chart of the proposed News App</a:t>
            </a:r>
            <a:endParaRPr sz="13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b="1" lang="en">
                <a:solidFill>
                  <a:srgbClr val="FFFF00"/>
                </a:solidFill>
              </a:rPr>
              <a:t>Implementation</a:t>
            </a:r>
            <a:endParaRPr b="1">
              <a:solidFill>
                <a:srgbClr val="FFFF00"/>
              </a:solidFill>
            </a:endParaRPr>
          </a:p>
        </p:txBody>
      </p:sp>
      <p:pic>
        <p:nvPicPr>
          <p:cNvPr id="113" name="Google Shape;113;p18"/>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114" name="Google Shape;114;p18"/>
          <p:cNvSpPr txBox="1"/>
          <p:nvPr/>
        </p:nvSpPr>
        <p:spPr>
          <a:xfrm>
            <a:off x="1168675" y="4766775"/>
            <a:ext cx="6705900" cy="37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Roboto"/>
                <a:ea typeface="Roboto"/>
                <a:cs typeface="Roboto"/>
                <a:sym typeface="Roboto"/>
              </a:rPr>
              <a:t>Figure 2 : Home Page of News App</a:t>
            </a:r>
            <a:endParaRPr sz="1300">
              <a:solidFill>
                <a:schemeClr val="dk2"/>
              </a:solidFill>
              <a:latin typeface="Roboto"/>
              <a:ea typeface="Roboto"/>
              <a:cs typeface="Roboto"/>
              <a:sym typeface="Roboto"/>
            </a:endParaRPr>
          </a:p>
        </p:txBody>
      </p:sp>
      <p:pic>
        <p:nvPicPr>
          <p:cNvPr id="115" name="Google Shape;115;p18" title="newsapp 1.JPG"/>
          <p:cNvPicPr preferRelativeResize="0"/>
          <p:nvPr/>
        </p:nvPicPr>
        <p:blipFill rotWithShape="1">
          <a:blip r:embed="rId4">
            <a:alphaModFix/>
          </a:blip>
          <a:srcRect b="6913" l="0" r="0" t="11266"/>
          <a:stretch/>
        </p:blipFill>
        <p:spPr>
          <a:xfrm>
            <a:off x="946175" y="1384950"/>
            <a:ext cx="2602399" cy="3381825"/>
          </a:xfrm>
          <a:prstGeom prst="rect">
            <a:avLst/>
          </a:prstGeom>
          <a:noFill/>
          <a:ln>
            <a:noFill/>
          </a:ln>
        </p:spPr>
      </p:pic>
      <p:pic>
        <p:nvPicPr>
          <p:cNvPr id="116" name="Google Shape;116;p18" title="newsapp 2.JPG"/>
          <p:cNvPicPr preferRelativeResize="0"/>
          <p:nvPr/>
        </p:nvPicPr>
        <p:blipFill rotWithShape="1">
          <a:blip r:embed="rId5">
            <a:alphaModFix/>
          </a:blip>
          <a:srcRect b="11801" l="0" r="0" t="10811"/>
          <a:stretch/>
        </p:blipFill>
        <p:spPr>
          <a:xfrm>
            <a:off x="5015693" y="1384950"/>
            <a:ext cx="2723682" cy="3381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b="1" lang="en">
                <a:solidFill>
                  <a:srgbClr val="FFFF00"/>
                </a:solidFill>
              </a:rPr>
              <a:t>Implementation</a:t>
            </a:r>
            <a:endParaRPr b="1">
              <a:solidFill>
                <a:srgbClr val="FFFF00"/>
              </a:solidFill>
            </a:endParaRPr>
          </a:p>
        </p:txBody>
      </p:sp>
      <p:pic>
        <p:nvPicPr>
          <p:cNvPr id="122" name="Google Shape;122;p19"/>
          <p:cNvPicPr preferRelativeResize="0"/>
          <p:nvPr/>
        </p:nvPicPr>
        <p:blipFill rotWithShape="1">
          <a:blip r:embed="rId3">
            <a:alphaModFix/>
          </a:blip>
          <a:srcRect b="0" l="0" r="0" t="0"/>
          <a:stretch/>
        </p:blipFill>
        <p:spPr>
          <a:xfrm>
            <a:off x="412975" y="96050"/>
            <a:ext cx="681075" cy="1099625"/>
          </a:xfrm>
          <a:prstGeom prst="rect">
            <a:avLst/>
          </a:prstGeom>
          <a:noFill/>
          <a:ln>
            <a:noFill/>
          </a:ln>
        </p:spPr>
      </p:pic>
      <p:sp>
        <p:nvSpPr>
          <p:cNvPr id="123" name="Google Shape;123;p19"/>
          <p:cNvSpPr txBox="1"/>
          <p:nvPr/>
        </p:nvSpPr>
        <p:spPr>
          <a:xfrm>
            <a:off x="1168675" y="4766775"/>
            <a:ext cx="6705900" cy="37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Roboto"/>
                <a:ea typeface="Roboto"/>
                <a:cs typeface="Roboto"/>
                <a:sym typeface="Roboto"/>
              </a:rPr>
              <a:t>Figure 3 : Categories and Dark Mode</a:t>
            </a:r>
            <a:endParaRPr sz="1300">
              <a:solidFill>
                <a:schemeClr val="dk2"/>
              </a:solidFill>
              <a:latin typeface="Roboto"/>
              <a:ea typeface="Roboto"/>
              <a:cs typeface="Roboto"/>
              <a:sym typeface="Roboto"/>
            </a:endParaRPr>
          </a:p>
        </p:txBody>
      </p:sp>
      <p:pic>
        <p:nvPicPr>
          <p:cNvPr id="124" name="Google Shape;124;p19" title="newsapp 3.JPG"/>
          <p:cNvPicPr preferRelativeResize="0"/>
          <p:nvPr/>
        </p:nvPicPr>
        <p:blipFill rotWithShape="1">
          <a:blip r:embed="rId4">
            <a:alphaModFix/>
          </a:blip>
          <a:srcRect b="3593" l="0" r="0" t="11444"/>
          <a:stretch/>
        </p:blipFill>
        <p:spPr>
          <a:xfrm>
            <a:off x="1267525" y="1285925"/>
            <a:ext cx="2528976" cy="3480849"/>
          </a:xfrm>
          <a:prstGeom prst="rect">
            <a:avLst/>
          </a:prstGeom>
          <a:noFill/>
          <a:ln>
            <a:noFill/>
          </a:ln>
        </p:spPr>
      </p:pic>
      <p:pic>
        <p:nvPicPr>
          <p:cNvPr id="125" name="Google Shape;125;p19" title="newsapp 4.JPG"/>
          <p:cNvPicPr preferRelativeResize="0"/>
          <p:nvPr/>
        </p:nvPicPr>
        <p:blipFill rotWithShape="1">
          <a:blip r:embed="rId5">
            <a:alphaModFix/>
          </a:blip>
          <a:srcRect b="5178" l="0" r="0" t="11440"/>
          <a:stretch/>
        </p:blipFill>
        <p:spPr>
          <a:xfrm>
            <a:off x="5631524" y="1285925"/>
            <a:ext cx="2528975" cy="33709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