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1430000" cy="6858000"/>
  <p:notesSz cx="11430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9C96-539C-4FA8-9762-6227A0E82D9E}" v="2" dt="2023-08-10T08:11:41.8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2912" autoAdjust="0"/>
  </p:normalViewPr>
  <p:slideViewPr>
    <p:cSldViewPr>
      <p:cViewPr varScale="1">
        <p:scale>
          <a:sx n="61" d="100"/>
          <a:sy n="61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480"/>
            <a:ext cx="7694675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6999"/>
            <a:ext cx="11428475" cy="379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58711"/>
            <a:ext cx="3046730" cy="393700"/>
          </a:xfrm>
          <a:custGeom>
            <a:avLst/>
            <a:gdLst/>
            <a:ahLst/>
            <a:cxnLst/>
            <a:rect l="l" t="t" r="r" b="b"/>
            <a:pathLst>
              <a:path w="3046730" h="393700">
                <a:moveTo>
                  <a:pt x="3046476" y="0"/>
                </a:moveTo>
                <a:lnTo>
                  <a:pt x="0" y="0"/>
                </a:lnTo>
                <a:lnTo>
                  <a:pt x="0" y="393192"/>
                </a:lnTo>
                <a:lnTo>
                  <a:pt x="3046476" y="393192"/>
                </a:lnTo>
                <a:lnTo>
                  <a:pt x="30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29159" y="1849577"/>
            <a:ext cx="43580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56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840480"/>
            <a:ext cx="80010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577340"/>
            <a:ext cx="497205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577340"/>
            <a:ext cx="497205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5517" y="82677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8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480"/>
            <a:ext cx="7694675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6999"/>
            <a:ext cx="11428475" cy="379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58711"/>
            <a:ext cx="3046730" cy="393700"/>
          </a:xfrm>
          <a:custGeom>
            <a:avLst/>
            <a:gdLst/>
            <a:ahLst/>
            <a:cxnLst/>
            <a:rect l="l" t="t" r="r" b="b"/>
            <a:pathLst>
              <a:path w="3046730" h="393700">
                <a:moveTo>
                  <a:pt x="3046476" y="0"/>
                </a:moveTo>
                <a:lnTo>
                  <a:pt x="0" y="0"/>
                </a:lnTo>
                <a:lnTo>
                  <a:pt x="0" y="393192"/>
                </a:lnTo>
                <a:lnTo>
                  <a:pt x="3046476" y="393192"/>
                </a:lnTo>
                <a:lnTo>
                  <a:pt x="30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96200" y="192023"/>
            <a:ext cx="2990088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168907"/>
            <a:ext cx="11429999" cy="5289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5517" y="82677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8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480"/>
            <a:ext cx="7694675" cy="1139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6999"/>
            <a:ext cx="11428475" cy="379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58711"/>
            <a:ext cx="3046730" cy="393700"/>
          </a:xfrm>
          <a:custGeom>
            <a:avLst/>
            <a:gdLst/>
            <a:ahLst/>
            <a:cxnLst/>
            <a:rect l="l" t="t" r="r" b="b"/>
            <a:pathLst>
              <a:path w="3046730" h="393700">
                <a:moveTo>
                  <a:pt x="3046476" y="0"/>
                </a:moveTo>
                <a:lnTo>
                  <a:pt x="0" y="0"/>
                </a:lnTo>
                <a:lnTo>
                  <a:pt x="0" y="393192"/>
                </a:lnTo>
                <a:lnTo>
                  <a:pt x="3046476" y="393192"/>
                </a:lnTo>
                <a:lnTo>
                  <a:pt x="30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96200" y="192023"/>
            <a:ext cx="2990088" cy="998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449021"/>
            <a:ext cx="10312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83" y="2126056"/>
            <a:ext cx="9537065" cy="251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377940"/>
            <a:ext cx="36576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377940"/>
            <a:ext cx="26289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6377940"/>
            <a:ext cx="26289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andas/ref_df_describe.asp" TargetMode="External"/><Relationship Id="rId5" Type="http://schemas.openxmlformats.org/officeDocument/2006/relationships/hyperlink" Target="http://www.bennett.edu.in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ennett.edu.in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python.org/2/library/datetime.html" TargetMode="External"/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617" y="6527375"/>
            <a:ext cx="215265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b="1" spc="30" dirty="0">
                <a:latin typeface="Arial"/>
                <a:cs typeface="Arial"/>
                <a:hlinkClick r:id="rId2"/>
              </a:rPr>
              <a:t>w</a:t>
            </a:r>
            <a:r>
              <a:rPr sz="2000" b="1" spc="20" dirty="0">
                <a:latin typeface="Arial"/>
                <a:cs typeface="Arial"/>
                <a:hlinkClick r:id="rId2"/>
              </a:rPr>
              <a:t>w</a:t>
            </a:r>
            <a:r>
              <a:rPr sz="2000" b="1" spc="-155" dirty="0">
                <a:latin typeface="Arial"/>
                <a:cs typeface="Arial"/>
                <a:hlinkClick r:id="rId2"/>
              </a:rPr>
              <a:t>w</a:t>
            </a:r>
            <a:r>
              <a:rPr sz="2000" b="1" spc="-135" dirty="0">
                <a:latin typeface="Arial"/>
                <a:cs typeface="Arial"/>
                <a:hlinkClick r:id="rId2"/>
              </a:rPr>
              <a:t>.benn</a:t>
            </a:r>
            <a:r>
              <a:rPr sz="2000" b="1" spc="-165" dirty="0">
                <a:latin typeface="Arial"/>
                <a:cs typeface="Arial"/>
                <a:hlinkClick r:id="rId2"/>
              </a:rPr>
              <a:t>et</a:t>
            </a:r>
            <a:r>
              <a:rPr sz="2000" b="1" spc="-135" dirty="0">
                <a:latin typeface="Arial"/>
                <a:cs typeface="Arial"/>
                <a:hlinkClick r:id="rId2"/>
              </a:rPr>
              <a:t>t</a:t>
            </a:r>
            <a:r>
              <a:rPr sz="2000" b="1" spc="-105" dirty="0">
                <a:latin typeface="Arial"/>
                <a:cs typeface="Arial"/>
                <a:hlinkClick r:id="rId2"/>
              </a:rPr>
              <a:t>.edu.</a:t>
            </a:r>
            <a:r>
              <a:rPr sz="2000" b="1" spc="-75" dirty="0">
                <a:latin typeface="Arial"/>
                <a:cs typeface="Arial"/>
                <a:hlinkClick r:id="rId2"/>
              </a:rPr>
              <a:t>i</a:t>
            </a:r>
            <a:r>
              <a:rPr sz="2000" b="1" spc="-160" dirty="0">
                <a:latin typeface="Arial"/>
                <a:cs typeface="Arial"/>
                <a:hlinkClick r:id="rId2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428730" cy="6856730"/>
            <a:chOff x="0" y="0"/>
            <a:chExt cx="11428730" cy="6856730"/>
          </a:xfrm>
        </p:grpSpPr>
        <p:sp>
          <p:nvSpPr>
            <p:cNvPr id="4" name="object 4"/>
            <p:cNvSpPr/>
            <p:nvPr/>
          </p:nvSpPr>
          <p:spPr>
            <a:xfrm>
              <a:off x="7696200" y="192023"/>
              <a:ext cx="2990088" cy="998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1428475" cy="68564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0" y="6477000"/>
              <a:ext cx="2970530" cy="364490"/>
            </a:xfrm>
            <a:custGeom>
              <a:avLst/>
              <a:gdLst/>
              <a:ahLst/>
              <a:cxnLst/>
              <a:rect l="l" t="t" r="r" b="b"/>
              <a:pathLst>
                <a:path w="2970529" h="364490">
                  <a:moveTo>
                    <a:pt x="2970276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70276" y="364236"/>
                  </a:lnTo>
                  <a:lnTo>
                    <a:pt x="2970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08085" y="6498742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  <a:hlinkClick r:id="rId2"/>
              </a:rPr>
              <a:t>www.bennett.edu.in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00" y="73152"/>
            <a:ext cx="3351529" cy="1827530"/>
            <a:chOff x="190500" y="73152"/>
            <a:chExt cx="3351529" cy="1827530"/>
          </a:xfrm>
        </p:grpSpPr>
        <p:sp>
          <p:nvSpPr>
            <p:cNvPr id="9" name="object 9"/>
            <p:cNvSpPr/>
            <p:nvPr/>
          </p:nvSpPr>
          <p:spPr>
            <a:xfrm>
              <a:off x="190500" y="73152"/>
              <a:ext cx="3351529" cy="1827530"/>
            </a:xfrm>
            <a:custGeom>
              <a:avLst/>
              <a:gdLst/>
              <a:ahLst/>
              <a:cxnLst/>
              <a:rect l="l" t="t" r="r" b="b"/>
              <a:pathLst>
                <a:path w="3351529" h="1827530">
                  <a:moveTo>
                    <a:pt x="3351276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3351276" y="1827276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455676"/>
              <a:ext cx="2970276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Data </a:t>
            </a:r>
            <a:r>
              <a:rPr spc="-235" dirty="0"/>
              <a:t>Analysis</a:t>
            </a:r>
            <a:r>
              <a:rPr spc="60" dirty="0"/>
              <a:t> </a:t>
            </a:r>
            <a:r>
              <a:rPr spc="-325" dirty="0"/>
              <a:t>Using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4454" y="2462911"/>
            <a:ext cx="2519045" cy="184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5525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0D5671"/>
                </a:solidFill>
                <a:latin typeface="Arial"/>
                <a:cs typeface="Arial"/>
              </a:rPr>
              <a:t>Pyth</a:t>
            </a:r>
            <a:r>
              <a:rPr sz="4000" b="1" spc="-345" dirty="0">
                <a:solidFill>
                  <a:srgbClr val="0D5671"/>
                </a:solidFill>
                <a:latin typeface="Arial"/>
                <a:cs typeface="Arial"/>
              </a:rPr>
              <a:t>o</a:t>
            </a:r>
            <a:r>
              <a:rPr sz="4000" b="1" spc="-325" dirty="0">
                <a:solidFill>
                  <a:srgbClr val="0D5671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00" b="1" spc="-15" dirty="0">
                <a:solidFill>
                  <a:srgbClr val="FFFFFF"/>
                </a:solidFill>
                <a:latin typeface="Lato Black"/>
                <a:cs typeface="Lato Black"/>
              </a:rPr>
              <a:t>Lecture-3</a:t>
            </a:r>
            <a:endParaRPr sz="4400">
              <a:latin typeface="Lato Black"/>
              <a:cs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80"/>
            <a:ext cx="7694930" cy="1710689"/>
            <a:chOff x="0" y="30480"/>
            <a:chExt cx="7694930" cy="1710689"/>
          </a:xfrm>
        </p:grpSpPr>
        <p:sp>
          <p:nvSpPr>
            <p:cNvPr id="3" name="object 3"/>
            <p:cNvSpPr/>
            <p:nvPr/>
          </p:nvSpPr>
          <p:spPr>
            <a:xfrm>
              <a:off x="715517" y="82677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1908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0480"/>
              <a:ext cx="7694675" cy="1139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458711"/>
            <a:ext cx="11428730" cy="398145"/>
            <a:chOff x="0" y="6458711"/>
            <a:chExt cx="11428730" cy="398145"/>
          </a:xfrm>
        </p:grpSpPr>
        <p:sp>
          <p:nvSpPr>
            <p:cNvPr id="6" name="object 6"/>
            <p:cNvSpPr/>
            <p:nvPr/>
          </p:nvSpPr>
          <p:spPr>
            <a:xfrm>
              <a:off x="0" y="6476999"/>
              <a:ext cx="11428475" cy="379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58712"/>
              <a:ext cx="3046730" cy="393700"/>
            </a:xfrm>
            <a:custGeom>
              <a:avLst/>
              <a:gdLst/>
              <a:ahLst/>
              <a:cxnLst/>
              <a:rect l="l" t="t" r="r" b="b"/>
              <a:pathLst>
                <a:path w="3046730" h="393700">
                  <a:moveTo>
                    <a:pt x="3046476" y="0"/>
                  </a:moveTo>
                  <a:lnTo>
                    <a:pt x="0" y="0"/>
                  </a:lnTo>
                  <a:lnTo>
                    <a:pt x="0" y="78270"/>
                  </a:lnTo>
                  <a:lnTo>
                    <a:pt x="0" y="393192"/>
                  </a:lnTo>
                  <a:lnTo>
                    <a:pt x="3046476" y="393192"/>
                  </a:lnTo>
                  <a:lnTo>
                    <a:pt x="3046476" y="78270"/>
                  </a:lnTo>
                  <a:lnTo>
                    <a:pt x="3046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96200" y="192023"/>
            <a:ext cx="2990088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</a:t>
            </a:r>
            <a:r>
              <a:rPr dirty="0"/>
              <a:t>Frames</a:t>
            </a:r>
            <a:r>
              <a:rPr spc="-60" dirty="0"/>
              <a:t> </a:t>
            </a:r>
            <a:r>
              <a:rPr dirty="0"/>
              <a:t>methods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5"/>
              </a:rPr>
              <a:t>www.bennett.edu.in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82004"/>
              </p:ext>
            </p:extLst>
          </p:nvPr>
        </p:nvGraphicFramePr>
        <p:xfrm>
          <a:off x="126682" y="2474695"/>
          <a:ext cx="7904479" cy="406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7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df.method()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2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head(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[n]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), tail(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[n]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first/last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rows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describe()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generate descriptive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statistics (for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numeric columns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only)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max(),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min()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return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max/min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all numeric columns</a:t>
                      </a: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88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mean(),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median()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return mean/median values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all numeric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columns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std()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deviation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6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sample([n])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 random sample of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7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frame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1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dropna()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drop all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records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missing values</a:t>
                      </a: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08507" y="1777571"/>
            <a:ext cx="6677659" cy="525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75"/>
              </a:lnSpc>
              <a:spcBef>
                <a:spcPts val="90"/>
              </a:spcBef>
            </a:pPr>
            <a:r>
              <a:rPr sz="1700" spc="-10" dirty="0">
                <a:latin typeface="Arial"/>
                <a:cs typeface="Arial"/>
              </a:rPr>
              <a:t>Unlike attributes, </a:t>
            </a:r>
            <a:r>
              <a:rPr sz="1700" spc="-15" dirty="0">
                <a:latin typeface="Arial"/>
                <a:cs typeface="Arial"/>
              </a:rPr>
              <a:t>python </a:t>
            </a:r>
            <a:r>
              <a:rPr sz="1700" spc="-10" dirty="0">
                <a:latin typeface="Arial"/>
                <a:cs typeface="Arial"/>
              </a:rPr>
              <a:t>methods have</a:t>
            </a:r>
            <a:r>
              <a:rPr sz="1700" spc="145" dirty="0">
                <a:latin typeface="Arial"/>
                <a:cs typeface="Arial"/>
              </a:rPr>
              <a:t> </a:t>
            </a:r>
            <a:r>
              <a:rPr sz="1700" i="1" spc="-10" dirty="0">
                <a:latin typeface="Arial"/>
                <a:cs typeface="Arial"/>
              </a:rPr>
              <a:t>parenthesis.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sz="1700" spc="-5" dirty="0">
                <a:latin typeface="Arial"/>
                <a:cs typeface="Arial"/>
              </a:rPr>
              <a:t>All </a:t>
            </a:r>
            <a:r>
              <a:rPr sz="1700" spc="-10" dirty="0">
                <a:latin typeface="Arial"/>
                <a:cs typeface="Arial"/>
              </a:rPr>
              <a:t>attributes and methods </a:t>
            </a:r>
            <a:r>
              <a:rPr sz="1700" spc="-5" dirty="0">
                <a:latin typeface="Arial"/>
                <a:cs typeface="Arial"/>
              </a:rPr>
              <a:t>can </a:t>
            </a:r>
            <a:r>
              <a:rPr sz="1700" spc="-10" dirty="0">
                <a:latin typeface="Arial"/>
                <a:cs typeface="Arial"/>
              </a:rPr>
              <a:t>be </a:t>
            </a:r>
            <a:r>
              <a:rPr sz="1700" spc="-5" dirty="0">
                <a:latin typeface="Arial"/>
                <a:cs typeface="Arial"/>
              </a:rPr>
              <a:t>listed </a:t>
            </a:r>
            <a:r>
              <a:rPr sz="1700" spc="-15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a </a:t>
            </a:r>
            <a:r>
              <a:rPr sz="1700" i="1" spc="-5" dirty="0">
                <a:latin typeface="Arial"/>
                <a:cs typeface="Arial"/>
              </a:rPr>
              <a:t>dir() </a:t>
            </a:r>
            <a:r>
              <a:rPr sz="1700" spc="-10" dirty="0">
                <a:latin typeface="Arial"/>
                <a:cs typeface="Arial"/>
              </a:rPr>
              <a:t>function:</a:t>
            </a:r>
            <a:r>
              <a:rPr sz="1700" spc="185" dirty="0"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D5671"/>
                </a:solidFill>
                <a:latin typeface="Courier New"/>
                <a:cs typeface="Courier New"/>
              </a:rPr>
              <a:t>dir(df)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EF925-9360-03AA-4FF5-DAB19A668EF1}"/>
              </a:ext>
            </a:extLst>
          </p:cNvPr>
          <p:cNvSpPr txBox="1"/>
          <p:nvPr/>
        </p:nvSpPr>
        <p:spPr>
          <a:xfrm>
            <a:off x="5943600" y="1265807"/>
            <a:ext cx="5789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hlinkClick r:id="rId6"/>
              </a:rPr>
              <a:t>https://www.w3schools.com/python/pandas/ref_df_describe.asp</a:t>
            </a:r>
            <a:endParaRPr lang="en-IN" b="1" dirty="0">
              <a:solidFill>
                <a:srgbClr val="0000FF"/>
              </a:solidFill>
            </a:endParaRPr>
          </a:p>
          <a:p>
            <a:endParaRPr lang="en-IN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248" y="449021"/>
            <a:ext cx="496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Hands-on</a:t>
            </a:r>
            <a:r>
              <a:rPr spc="-45" dirty="0"/>
              <a:t> </a:t>
            </a:r>
            <a:r>
              <a:rPr dirty="0"/>
              <a:t>exercises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2492502"/>
            <a:ext cx="9246235" cy="315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81305" algn="l"/>
              </a:tabLst>
            </a:pPr>
            <a:r>
              <a:rPr sz="2250" spc="-5" dirty="0">
                <a:latin typeface="Arial"/>
                <a:cs typeface="Arial"/>
              </a:rPr>
              <a:t>Give </a:t>
            </a:r>
            <a:r>
              <a:rPr sz="2250" dirty="0">
                <a:latin typeface="Arial"/>
                <a:cs typeface="Arial"/>
              </a:rPr>
              <a:t>the summary for the numeric columns in the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dataset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6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buFont typeface="Wingdings"/>
              <a:buChar char=""/>
              <a:tabLst>
                <a:tab pos="281305" algn="l"/>
              </a:tabLst>
            </a:pPr>
            <a:r>
              <a:rPr sz="2250" dirty="0">
                <a:latin typeface="Arial"/>
                <a:cs typeface="Arial"/>
              </a:rPr>
              <a:t>Calculate standard deviation for all numeric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columns;</a:t>
            </a:r>
            <a:endParaRPr sz="2250">
              <a:latin typeface="Arial"/>
              <a:cs typeface="Arial"/>
            </a:endParaRPr>
          </a:p>
          <a:p>
            <a:pPr marL="280670" marR="5080" indent="-268605" algn="just">
              <a:lnSpc>
                <a:spcPct val="200000"/>
              </a:lnSpc>
              <a:spcBef>
                <a:spcPts val="5"/>
              </a:spcBef>
              <a:buFont typeface="Wingdings"/>
              <a:buChar char=""/>
              <a:tabLst>
                <a:tab pos="281305" algn="l"/>
              </a:tabLst>
            </a:pPr>
            <a:r>
              <a:rPr sz="2250" dirty="0">
                <a:latin typeface="Arial"/>
                <a:cs typeface="Arial"/>
              </a:rPr>
              <a:t>What are the mean values of the first 50 records in the dataset?</a:t>
            </a:r>
            <a:r>
              <a:rPr sz="2250" spc="445" dirty="0">
                <a:latin typeface="Arial"/>
                <a:cs typeface="Arial"/>
              </a:rPr>
              <a:t> </a:t>
            </a:r>
            <a:r>
              <a:rPr sz="2250" b="1" i="1" dirty="0">
                <a:solidFill>
                  <a:srgbClr val="7E7E7E"/>
                </a:solidFill>
                <a:latin typeface="Arial"/>
                <a:cs typeface="Arial"/>
              </a:rPr>
              <a:t>Hint:  </a:t>
            </a:r>
            <a:r>
              <a:rPr sz="2250" dirty="0">
                <a:solidFill>
                  <a:srgbClr val="7E7E7E"/>
                </a:solidFill>
                <a:latin typeface="Arial"/>
                <a:cs typeface="Arial"/>
              </a:rPr>
              <a:t>use head() method to subset the first 50 records and then calculate</a:t>
            </a:r>
            <a:r>
              <a:rPr sz="2250" spc="-22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7E7E7E"/>
                </a:solidFill>
                <a:latin typeface="Arial"/>
                <a:cs typeface="Arial"/>
              </a:rPr>
              <a:t>the  mean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7828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Selecting a column in a Data</a:t>
            </a:r>
            <a:r>
              <a:rPr spc="-70" dirty="0"/>
              <a:t> </a:t>
            </a:r>
            <a:r>
              <a:rPr dirty="0"/>
              <a:t>Fr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154051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Arial"/>
                <a:cs typeface="Arial"/>
              </a:rPr>
              <a:t>Method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1: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2" y="1456080"/>
            <a:ext cx="6822440" cy="99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96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Subset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data frame using column name:  </a:t>
            </a:r>
            <a:r>
              <a:rPr sz="2800" dirty="0" err="1">
                <a:latin typeface="Arial"/>
                <a:cs typeface="Arial"/>
              </a:rPr>
              <a:t>df</a:t>
            </a:r>
            <a:r>
              <a:rPr sz="2800" dirty="0">
                <a:latin typeface="Arial"/>
                <a:cs typeface="Arial"/>
              </a:rPr>
              <a:t>[‘</a:t>
            </a:r>
            <a:r>
              <a:rPr lang="en-US" sz="2800" dirty="0">
                <a:latin typeface="Arial"/>
                <a:cs typeface="Arial"/>
              </a:rPr>
              <a:t>discipline</a:t>
            </a:r>
            <a:r>
              <a:rPr sz="2800" dirty="0">
                <a:latin typeface="Arial"/>
                <a:cs typeface="Arial"/>
              </a:rPr>
              <a:t>']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800" y="3074035"/>
            <a:ext cx="1610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Arial"/>
                <a:cs typeface="Arial"/>
              </a:rPr>
              <a:t>Method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2</a:t>
            </a:r>
            <a:r>
              <a:rPr sz="2800" spc="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786" y="2989605"/>
            <a:ext cx="5941060" cy="99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96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Use the column name as an attribute:  </a:t>
            </a:r>
            <a:r>
              <a:rPr sz="2800" spc="-5">
                <a:latin typeface="Arial"/>
                <a:cs typeface="Arial"/>
              </a:rPr>
              <a:t>df.</a:t>
            </a:r>
            <a:r>
              <a:rPr lang="en-US" sz="2800" spc="-5">
                <a:latin typeface="Arial"/>
                <a:cs typeface="Arial"/>
              </a:rPr>
              <a:t>discipline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4724780"/>
            <a:ext cx="9970770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181100">
              <a:lnSpc>
                <a:spcPct val="100499"/>
              </a:lnSpc>
              <a:spcBef>
                <a:spcPts val="110"/>
              </a:spcBef>
            </a:pPr>
            <a:r>
              <a:rPr sz="1850" i="1" spc="10" dirty="0">
                <a:solidFill>
                  <a:srgbClr val="7E7E7E"/>
                </a:solidFill>
                <a:latin typeface="Arial"/>
                <a:cs typeface="Arial"/>
              </a:rPr>
              <a:t>Note: </a:t>
            </a:r>
            <a:r>
              <a:rPr sz="1850" spc="10" dirty="0">
                <a:solidFill>
                  <a:srgbClr val="7E7E7E"/>
                </a:solidFill>
                <a:latin typeface="Arial"/>
                <a:cs typeface="Arial"/>
              </a:rPr>
              <a:t>there </a:t>
            </a:r>
            <a:r>
              <a:rPr sz="1850" spc="5" dirty="0">
                <a:solidFill>
                  <a:srgbClr val="7E7E7E"/>
                </a:solidFill>
                <a:latin typeface="Arial"/>
                <a:cs typeface="Arial"/>
              </a:rPr>
              <a:t>is </a:t>
            </a:r>
            <a:r>
              <a:rPr sz="1850" spc="10" dirty="0">
                <a:solidFill>
                  <a:srgbClr val="7E7E7E"/>
                </a:solidFill>
                <a:latin typeface="Arial"/>
                <a:cs typeface="Arial"/>
              </a:rPr>
              <a:t>an </a:t>
            </a:r>
            <a:r>
              <a:rPr sz="1850" spc="5" dirty="0">
                <a:solidFill>
                  <a:srgbClr val="7E7E7E"/>
                </a:solidFill>
                <a:latin typeface="Arial"/>
                <a:cs typeface="Arial"/>
              </a:rPr>
              <a:t>attribute </a:t>
            </a:r>
            <a:r>
              <a:rPr sz="1850" i="1" spc="10" dirty="0">
                <a:solidFill>
                  <a:srgbClr val="7E7E7E"/>
                </a:solidFill>
                <a:latin typeface="Arial"/>
                <a:cs typeface="Arial"/>
              </a:rPr>
              <a:t>rank </a:t>
            </a:r>
            <a:r>
              <a:rPr sz="1850" spc="5" dirty="0">
                <a:solidFill>
                  <a:srgbClr val="7E7E7E"/>
                </a:solidFill>
                <a:latin typeface="Arial"/>
                <a:cs typeface="Arial"/>
              </a:rPr>
              <a:t>for </a:t>
            </a:r>
            <a:r>
              <a:rPr sz="1850" spc="10" dirty="0">
                <a:solidFill>
                  <a:srgbClr val="7E7E7E"/>
                </a:solidFill>
                <a:latin typeface="Arial"/>
                <a:cs typeface="Arial"/>
              </a:rPr>
              <a:t>pandas data frames, so </a:t>
            </a:r>
            <a:r>
              <a:rPr sz="1850" spc="5" dirty="0">
                <a:solidFill>
                  <a:srgbClr val="7E7E7E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7E7E7E"/>
                </a:solidFill>
                <a:latin typeface="Arial"/>
                <a:cs typeface="Arial"/>
              </a:rPr>
              <a:t>select a column </a:t>
            </a:r>
            <a:r>
              <a:rPr sz="1850" dirty="0">
                <a:solidFill>
                  <a:srgbClr val="7E7E7E"/>
                </a:solidFill>
                <a:latin typeface="Arial"/>
                <a:cs typeface="Arial"/>
              </a:rPr>
              <a:t>with </a:t>
            </a:r>
            <a:r>
              <a:rPr sz="1850" spc="10" dirty="0">
                <a:solidFill>
                  <a:srgbClr val="7E7E7E"/>
                </a:solidFill>
                <a:latin typeface="Arial"/>
                <a:cs typeface="Arial"/>
              </a:rPr>
              <a:t>a  name </a:t>
            </a:r>
            <a:r>
              <a:rPr sz="1850" spc="5" dirty="0">
                <a:solidFill>
                  <a:srgbClr val="7E7E7E"/>
                </a:solidFill>
                <a:latin typeface="Arial"/>
                <a:cs typeface="Arial"/>
              </a:rPr>
              <a:t>"rank" we </a:t>
            </a:r>
            <a:r>
              <a:rPr sz="1850" spc="10" dirty="0">
                <a:solidFill>
                  <a:srgbClr val="7E7E7E"/>
                </a:solidFill>
                <a:latin typeface="Arial"/>
                <a:cs typeface="Arial"/>
              </a:rPr>
              <a:t>should use method</a:t>
            </a:r>
            <a:r>
              <a:rPr sz="185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7E7E7E"/>
                </a:solidFill>
                <a:latin typeface="Arial"/>
                <a:cs typeface="Arial"/>
              </a:rPr>
              <a:t>1.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80"/>
            <a:ext cx="7694930" cy="1710689"/>
            <a:chOff x="0" y="30480"/>
            <a:chExt cx="7694930" cy="1710689"/>
          </a:xfrm>
        </p:grpSpPr>
        <p:sp>
          <p:nvSpPr>
            <p:cNvPr id="3" name="object 3"/>
            <p:cNvSpPr/>
            <p:nvPr/>
          </p:nvSpPr>
          <p:spPr>
            <a:xfrm>
              <a:off x="715517" y="82677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1908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0480"/>
              <a:ext cx="7694675" cy="1139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5131308"/>
            <a:ext cx="11428730" cy="1725295"/>
            <a:chOff x="0" y="5131308"/>
            <a:chExt cx="11428730" cy="1725295"/>
          </a:xfrm>
        </p:grpSpPr>
        <p:sp>
          <p:nvSpPr>
            <p:cNvPr id="6" name="object 6"/>
            <p:cNvSpPr/>
            <p:nvPr/>
          </p:nvSpPr>
          <p:spPr>
            <a:xfrm>
              <a:off x="0" y="6476999"/>
              <a:ext cx="11428475" cy="379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58711"/>
              <a:ext cx="3046730" cy="393700"/>
            </a:xfrm>
            <a:custGeom>
              <a:avLst/>
              <a:gdLst/>
              <a:ahLst/>
              <a:cxnLst/>
              <a:rect l="l" t="t" r="r" b="b"/>
              <a:pathLst>
                <a:path w="3046730" h="393700">
                  <a:moveTo>
                    <a:pt x="3046476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3046476" y="393192"/>
                  </a:lnTo>
                  <a:lnTo>
                    <a:pt x="3046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0283" y="5131308"/>
              <a:ext cx="2987040" cy="14279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696200" y="192023"/>
            <a:ext cx="2990088" cy="998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74555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Frames </a:t>
            </a:r>
            <a:r>
              <a:rPr i="1" dirty="0">
                <a:latin typeface="Arial"/>
                <a:cs typeface="Arial"/>
              </a:rPr>
              <a:t>groupby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dirty="0"/>
              <a:t>method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6380" y="3553967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7"/>
                </a:moveTo>
                <a:lnTo>
                  <a:pt x="9627108" y="612647"/>
                </a:lnTo>
                <a:lnTo>
                  <a:pt x="9627108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0283" y="4341876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6427" y="1732305"/>
            <a:ext cx="8550910" cy="319638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275"/>
              </a:spcBef>
            </a:pPr>
            <a:r>
              <a:rPr sz="2250" dirty="0">
                <a:latin typeface="Arial"/>
                <a:cs typeface="Arial"/>
              </a:rPr>
              <a:t>Using "group by" method we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can:</a:t>
            </a:r>
          </a:p>
          <a:p>
            <a:pPr marL="1006475" indent="-322580">
              <a:lnSpc>
                <a:spcPct val="100000"/>
              </a:lnSpc>
              <a:spcBef>
                <a:spcPts val="1175"/>
              </a:spcBef>
              <a:buChar char="•"/>
              <a:tabLst>
                <a:tab pos="1006475" algn="l"/>
                <a:tab pos="1007110" algn="l"/>
              </a:tabLst>
            </a:pPr>
            <a:r>
              <a:rPr sz="2250" dirty="0">
                <a:latin typeface="Arial"/>
                <a:cs typeface="Arial"/>
              </a:rPr>
              <a:t>Split the data into groups based on some</a:t>
            </a:r>
            <a:r>
              <a:rPr sz="2250" spc="-20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criteria</a:t>
            </a:r>
          </a:p>
          <a:p>
            <a:pPr marL="1006475" indent="-322580">
              <a:lnSpc>
                <a:spcPct val="100000"/>
              </a:lnSpc>
              <a:buChar char="•"/>
              <a:tabLst>
                <a:tab pos="1006475" algn="l"/>
                <a:tab pos="1007110" algn="l"/>
              </a:tabLst>
            </a:pPr>
            <a:r>
              <a:rPr sz="2250" dirty="0">
                <a:latin typeface="Arial"/>
                <a:cs typeface="Arial"/>
              </a:rPr>
              <a:t>Calculate statistics (or apply a function) to each</a:t>
            </a:r>
            <a:r>
              <a:rPr sz="2250" spc="-2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group</a:t>
            </a:r>
            <a:endParaRPr lang="en-US" sz="2250" dirty="0">
              <a:latin typeface="Arial"/>
              <a:cs typeface="Arial"/>
            </a:endParaRPr>
          </a:p>
          <a:p>
            <a:pPr marL="1006475" indent="-322580">
              <a:lnSpc>
                <a:spcPct val="100000"/>
              </a:lnSpc>
              <a:buChar char="•"/>
              <a:tabLst>
                <a:tab pos="1006475" algn="l"/>
                <a:tab pos="1007110" algn="l"/>
              </a:tabLst>
            </a:pPr>
            <a:endParaRPr sz="2250" dirty="0">
              <a:latin typeface="Arial"/>
              <a:cs typeface="Arial"/>
            </a:endParaRPr>
          </a:p>
          <a:p>
            <a:pPr marL="19050">
              <a:lnSpc>
                <a:spcPts val="1989"/>
              </a:lnSpc>
              <a:spcBef>
                <a:spcPts val="1335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#Group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data using</a:t>
            </a:r>
            <a:r>
              <a:rPr sz="2550" i="1" spc="-60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rank</a:t>
            </a:r>
            <a:endParaRPr sz="2550" baseline="3267" dirty="0">
              <a:latin typeface="Courier New"/>
              <a:cs typeface="Courier New"/>
            </a:endParaRPr>
          </a:p>
          <a:p>
            <a:pPr marL="83185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df_rank </a:t>
            </a:r>
            <a:r>
              <a:rPr sz="1700" spc="-5" dirty="0">
                <a:solidFill>
                  <a:srgbClr val="33393D"/>
                </a:solidFill>
                <a:latin typeface="Courier New"/>
                <a:cs typeface="Courier New"/>
              </a:rPr>
              <a:t>=</a:t>
            </a:r>
            <a:r>
              <a:rPr sz="1700" spc="-20" dirty="0">
                <a:solidFill>
                  <a:srgbClr val="33393D"/>
                </a:solidFill>
                <a:latin typeface="Courier New"/>
                <a:cs typeface="Courier New"/>
              </a:rPr>
              <a:t>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df.groupby(</a:t>
            </a:r>
            <a:r>
              <a:rPr sz="1700" spc="-15" dirty="0">
                <a:solidFill>
                  <a:srgbClr val="477A78"/>
                </a:solidFill>
                <a:latin typeface="Courier New"/>
                <a:cs typeface="Courier New"/>
              </a:rPr>
              <a:t>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'rank'</a:t>
            </a:r>
            <a:r>
              <a:rPr sz="1700" spc="-15" dirty="0">
                <a:solidFill>
                  <a:srgbClr val="477A78"/>
                </a:solidFill>
                <a:latin typeface="Courier New"/>
                <a:cs typeface="Courier New"/>
              </a:rPr>
              <a:t>])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</a:t>
            </a: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]:</a:t>
            </a:r>
            <a:r>
              <a:rPr sz="2550" i="1" spc="-7" baseline="3267" dirty="0">
                <a:solidFill>
                  <a:srgbClr val="1382AC"/>
                </a:solidFill>
                <a:latin typeface="Courier New"/>
                <a:cs typeface="Courier New"/>
              </a:rPr>
              <a:t>#Calculate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mean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value for each numeric column per each</a:t>
            </a:r>
            <a:r>
              <a:rPr sz="2550" i="1" spc="60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group</a:t>
            </a:r>
            <a:endParaRPr sz="2550" baseline="3267" dirty="0">
              <a:latin typeface="Courier New"/>
              <a:cs typeface="Courier New"/>
            </a:endParaRPr>
          </a:p>
          <a:p>
            <a:pPr marL="82550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df_rank.mean()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6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74555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Frames </a:t>
            </a:r>
            <a:r>
              <a:rPr i="1" dirty="0">
                <a:latin typeface="Arial"/>
                <a:cs typeface="Arial"/>
              </a:rPr>
              <a:t>groupby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3255264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2492502"/>
            <a:ext cx="11020171" cy="1326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Arial"/>
                <a:cs typeface="Arial"/>
              </a:rPr>
              <a:t>Once groupby object is create</a:t>
            </a:r>
            <a:r>
              <a:rPr lang="en-US" sz="2250" dirty="0">
                <a:latin typeface="Arial"/>
                <a:cs typeface="Arial"/>
              </a:rPr>
              <a:t>d</a:t>
            </a:r>
            <a:r>
              <a:rPr sz="2250" dirty="0">
                <a:latin typeface="Arial"/>
                <a:cs typeface="Arial"/>
              </a:rPr>
              <a:t> we can calculate various statistics for</a:t>
            </a:r>
            <a:r>
              <a:rPr sz="2250" spc="-2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each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rial"/>
              <a:cs typeface="Arial"/>
            </a:endParaRPr>
          </a:p>
          <a:p>
            <a:pPr marL="63500">
              <a:lnSpc>
                <a:spcPts val="2595"/>
              </a:lnSpc>
            </a:pPr>
            <a:r>
              <a:rPr sz="1500" spc="-380" dirty="0">
                <a:solidFill>
                  <a:srgbClr val="2D663D"/>
                </a:solidFill>
                <a:latin typeface="Courier New"/>
                <a:cs typeface="Courier New"/>
              </a:rPr>
              <a:t>In</a:t>
            </a:r>
            <a:r>
              <a:rPr lang="en-US" sz="3375" spc="-569" baseline="-28395" dirty="0">
                <a:solidFill>
                  <a:srgbClr val="2D663D"/>
                </a:solidFill>
                <a:latin typeface="Arial"/>
                <a:cs typeface="Arial"/>
              </a:rPr>
              <a:t>		</a:t>
            </a:r>
            <a:r>
              <a:rPr sz="2550" i="1" spc="-569" baseline="3267" dirty="0">
                <a:solidFill>
                  <a:srgbClr val="1382AC"/>
                </a:solidFill>
                <a:latin typeface="Courier New"/>
                <a:cs typeface="Courier New"/>
              </a:rPr>
              <a:t>#C</a:t>
            </a:r>
            <a:r>
              <a:rPr sz="3375" spc="-569" baseline="-28395" dirty="0">
                <a:latin typeface="Arial"/>
                <a:cs typeface="Arial"/>
              </a:rPr>
              <a:t>: </a:t>
            </a:r>
            <a:r>
              <a:rPr sz="2550" i="1" spc="-15" baseline="3267" dirty="0" err="1">
                <a:solidFill>
                  <a:srgbClr val="1382AC"/>
                </a:solidFill>
                <a:latin typeface="Courier New"/>
                <a:cs typeface="Courier New"/>
              </a:rPr>
              <a:t>alculate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 mean salary for each professor</a:t>
            </a:r>
            <a:r>
              <a:rPr sz="2550" i="1" spc="-240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rank:</a:t>
            </a:r>
            <a:endParaRPr lang="en-US" sz="2550" baseline="3267" dirty="0">
              <a:latin typeface="Courier New"/>
              <a:cs typeface="Courier New"/>
            </a:endParaRPr>
          </a:p>
          <a:p>
            <a:pPr marL="876300">
              <a:lnSpc>
                <a:spcPts val="1935"/>
              </a:lnSpc>
            </a:pPr>
            <a:r>
              <a:rPr lang="en-US" sz="1700" spc="-15" dirty="0">
                <a:solidFill>
                  <a:srgbClr val="33393D"/>
                </a:solidFill>
                <a:latin typeface="Courier New"/>
                <a:cs typeface="Courier New"/>
              </a:rPr>
              <a:t>		</a:t>
            </a:r>
            <a:r>
              <a:rPr lang="en-US" sz="1700" spc="-15" dirty="0" err="1">
                <a:solidFill>
                  <a:srgbClr val="33393D"/>
                </a:solidFill>
                <a:latin typeface="Courier New"/>
                <a:cs typeface="Courier New"/>
              </a:rPr>
              <a:t>df.groupby</a:t>
            </a:r>
            <a:r>
              <a:rPr lang="en-US" sz="1700" spc="-15" dirty="0">
                <a:solidFill>
                  <a:srgbClr val="33393D"/>
                </a:solidFill>
                <a:latin typeface="Courier New"/>
                <a:cs typeface="Courier New"/>
              </a:rPr>
              <a:t>(</a:t>
            </a:r>
            <a:r>
              <a:rPr lang="en-US" sz="1700" spc="-15" dirty="0">
                <a:solidFill>
                  <a:srgbClr val="C00000"/>
                </a:solidFill>
                <a:latin typeface="Courier New"/>
                <a:cs typeface="Courier New"/>
              </a:rPr>
              <a:t>'rank'</a:t>
            </a:r>
            <a:r>
              <a:rPr lang="en-US" sz="1700" spc="-15" dirty="0">
                <a:latin typeface="Courier New"/>
                <a:cs typeface="Courier New"/>
              </a:rPr>
              <a:t>)[[</a:t>
            </a:r>
            <a:r>
              <a:rPr lang="en-US" sz="1700" spc="-15" dirty="0">
                <a:solidFill>
                  <a:srgbClr val="C00000"/>
                </a:solidFill>
                <a:latin typeface="Courier New"/>
                <a:cs typeface="Courier New"/>
              </a:rPr>
              <a:t>'salary'</a:t>
            </a:r>
            <a:r>
              <a:rPr lang="en-US" sz="1700" spc="-15" dirty="0">
                <a:latin typeface="Courier New"/>
                <a:cs typeface="Courier New"/>
              </a:rPr>
              <a:t>]].mean()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711" y="5807151"/>
            <a:ext cx="8942070" cy="5410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65"/>
              </a:spcBef>
            </a:pPr>
            <a:r>
              <a:rPr sz="1700" i="1" spc="-5" dirty="0">
                <a:solidFill>
                  <a:srgbClr val="7E7E7E"/>
                </a:solidFill>
                <a:latin typeface="Arial"/>
                <a:cs typeface="Arial"/>
              </a:rPr>
              <a:t>Note: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If </a:t>
            </a:r>
            <a:r>
              <a:rPr sz="1700" spc="-10" dirty="0">
                <a:solidFill>
                  <a:srgbClr val="7E7E7E"/>
                </a:solidFill>
                <a:latin typeface="Arial"/>
                <a:cs typeface="Arial"/>
              </a:rPr>
              <a:t>single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brackets are used to </a:t>
            </a:r>
            <a:r>
              <a:rPr sz="1700" spc="-10" dirty="0">
                <a:solidFill>
                  <a:srgbClr val="7E7E7E"/>
                </a:solidFill>
                <a:latin typeface="Arial"/>
                <a:cs typeface="Arial"/>
              </a:rPr>
              <a:t>specify the column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(e.g. </a:t>
            </a:r>
            <a:r>
              <a:rPr sz="1700" spc="-15" dirty="0">
                <a:solidFill>
                  <a:srgbClr val="7E7E7E"/>
                </a:solidFill>
                <a:latin typeface="Arial"/>
                <a:cs typeface="Arial"/>
              </a:rPr>
              <a:t>salary), </a:t>
            </a:r>
            <a:r>
              <a:rPr sz="1700" spc="-10" dirty="0">
                <a:solidFill>
                  <a:srgbClr val="7E7E7E"/>
                </a:solidFill>
                <a:latin typeface="Arial"/>
                <a:cs typeface="Arial"/>
              </a:rPr>
              <a:t>then the output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is </a:t>
            </a:r>
            <a:r>
              <a:rPr sz="1700" spc="-10" dirty="0">
                <a:solidFill>
                  <a:srgbClr val="7E7E7E"/>
                </a:solidFill>
                <a:latin typeface="Arial"/>
                <a:cs typeface="Arial"/>
              </a:rPr>
              <a:t>Pandas  Series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object. When </a:t>
            </a:r>
            <a:r>
              <a:rPr sz="1700" spc="-10" dirty="0">
                <a:solidFill>
                  <a:srgbClr val="7E7E7E"/>
                </a:solidFill>
                <a:latin typeface="Arial"/>
                <a:cs typeface="Arial"/>
              </a:rPr>
              <a:t>double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brackets are used the </a:t>
            </a:r>
            <a:r>
              <a:rPr sz="1700" spc="-10" dirty="0">
                <a:solidFill>
                  <a:srgbClr val="7E7E7E"/>
                </a:solidFill>
                <a:latin typeface="Arial"/>
                <a:cs typeface="Arial"/>
              </a:rPr>
              <a:t>output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is a Data</a:t>
            </a:r>
            <a:r>
              <a:rPr sz="1700" spc="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7E7E7E"/>
                </a:solidFill>
                <a:latin typeface="Arial"/>
                <a:cs typeface="Arial"/>
              </a:rPr>
              <a:t>Frame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8200" y="4140197"/>
            <a:ext cx="1585996" cy="122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74555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Frames </a:t>
            </a:r>
            <a:r>
              <a:rPr i="1" dirty="0">
                <a:latin typeface="Arial"/>
                <a:cs typeface="Arial"/>
              </a:rPr>
              <a:t>groupby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4777740"/>
            <a:ext cx="9627235" cy="611505"/>
          </a:xfrm>
          <a:custGeom>
            <a:avLst/>
            <a:gdLst/>
            <a:ahLst/>
            <a:cxnLst/>
            <a:rect l="l" t="t" r="r" b="b"/>
            <a:pathLst>
              <a:path w="9627235" h="611504">
                <a:moveTo>
                  <a:pt x="0" y="611124"/>
                </a:moveTo>
                <a:lnTo>
                  <a:pt x="9627108" y="611124"/>
                </a:lnTo>
                <a:lnTo>
                  <a:pt x="9627108" y="0"/>
                </a:lnTo>
                <a:lnTo>
                  <a:pt x="0" y="0"/>
                </a:lnTo>
                <a:lnTo>
                  <a:pt x="0" y="611124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783" y="2344064"/>
            <a:ext cx="9790430" cy="29825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275"/>
              </a:spcBef>
            </a:pPr>
            <a:r>
              <a:rPr sz="2250" i="1" dirty="0">
                <a:latin typeface="Arial"/>
                <a:cs typeface="Arial"/>
              </a:rPr>
              <a:t>groupby </a:t>
            </a:r>
            <a:r>
              <a:rPr sz="2250" dirty="0">
                <a:latin typeface="Arial"/>
                <a:cs typeface="Arial"/>
              </a:rPr>
              <a:t>performance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notes:</a:t>
            </a:r>
            <a:endParaRPr sz="2250">
              <a:latin typeface="Arial"/>
              <a:cs typeface="Arial"/>
            </a:endParaRPr>
          </a:p>
          <a:p>
            <a:pPr marL="853440" indent="-175895">
              <a:lnSpc>
                <a:spcPct val="100000"/>
              </a:lnSpc>
              <a:spcBef>
                <a:spcPts val="1175"/>
              </a:spcBef>
              <a:buChar char="-"/>
              <a:tabLst>
                <a:tab pos="854075" algn="l"/>
              </a:tabLst>
            </a:pPr>
            <a:r>
              <a:rPr sz="2250" dirty="0">
                <a:latin typeface="Arial"/>
                <a:cs typeface="Arial"/>
              </a:rPr>
              <a:t>no grouping/splitting occurs until it's needed. Creating 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i="1" dirty="0">
                <a:latin typeface="Arial"/>
                <a:cs typeface="Arial"/>
              </a:rPr>
              <a:t>groupby</a:t>
            </a:r>
            <a:endParaRPr sz="225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object only verifies that you have </a:t>
            </a:r>
            <a:r>
              <a:rPr sz="2250" spc="5" dirty="0">
                <a:latin typeface="Arial"/>
                <a:cs typeface="Arial"/>
              </a:rPr>
              <a:t>passed </a:t>
            </a:r>
            <a:r>
              <a:rPr sz="2250" dirty="0">
                <a:latin typeface="Arial"/>
                <a:cs typeface="Arial"/>
              </a:rPr>
              <a:t>a valid</a:t>
            </a:r>
            <a:r>
              <a:rPr sz="2250" spc="-2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mapping</a:t>
            </a:r>
            <a:endParaRPr sz="2250">
              <a:latin typeface="Arial"/>
              <a:cs typeface="Arial"/>
            </a:endParaRPr>
          </a:p>
          <a:p>
            <a:pPr marL="678180" marR="5080">
              <a:lnSpc>
                <a:spcPct val="100000"/>
              </a:lnSpc>
              <a:buChar char="-"/>
              <a:tabLst>
                <a:tab pos="854075" algn="l"/>
              </a:tabLst>
            </a:pPr>
            <a:r>
              <a:rPr sz="2250" dirty="0">
                <a:latin typeface="Arial"/>
                <a:cs typeface="Arial"/>
              </a:rPr>
              <a:t>by default the </a:t>
            </a:r>
            <a:r>
              <a:rPr sz="2250" spc="5" dirty="0">
                <a:latin typeface="Arial"/>
                <a:cs typeface="Arial"/>
              </a:rPr>
              <a:t>group </a:t>
            </a:r>
            <a:r>
              <a:rPr sz="2250" dirty="0">
                <a:latin typeface="Arial"/>
                <a:cs typeface="Arial"/>
              </a:rPr>
              <a:t>keys are sorted </a:t>
            </a:r>
            <a:r>
              <a:rPr sz="2250" spc="5" dirty="0">
                <a:latin typeface="Arial"/>
                <a:cs typeface="Arial"/>
              </a:rPr>
              <a:t>during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i="1" dirty="0">
                <a:latin typeface="Arial"/>
                <a:cs typeface="Arial"/>
              </a:rPr>
              <a:t>groupby </a:t>
            </a:r>
            <a:r>
              <a:rPr sz="2250" dirty="0">
                <a:latin typeface="Arial"/>
                <a:cs typeface="Arial"/>
              </a:rPr>
              <a:t>operation.</a:t>
            </a:r>
            <a:r>
              <a:rPr sz="2250" spc="-3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You  </a:t>
            </a:r>
            <a:r>
              <a:rPr sz="2250" spc="5" dirty="0">
                <a:latin typeface="Arial"/>
                <a:cs typeface="Arial"/>
              </a:rPr>
              <a:t>may </a:t>
            </a:r>
            <a:r>
              <a:rPr sz="2250" dirty="0">
                <a:latin typeface="Arial"/>
                <a:cs typeface="Arial"/>
              </a:rPr>
              <a:t>want to pass sort=False for potential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speedup: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ts val="1989"/>
              </a:lnSpc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#Calculate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mean salary for each professor</a:t>
            </a:r>
            <a:r>
              <a:rPr sz="2550" i="1" spc="-112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rank:</a:t>
            </a:r>
            <a:endParaRPr sz="2550" baseline="3267">
              <a:latin typeface="Courier New"/>
              <a:cs typeface="Courier New"/>
            </a:endParaRPr>
          </a:p>
          <a:p>
            <a:pPr marL="82550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df.groupby([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'rank']</a:t>
            </a:r>
            <a:r>
              <a:rPr sz="1700" spc="-15" dirty="0">
                <a:latin typeface="Courier New"/>
                <a:cs typeface="Courier New"/>
              </a:rPr>
              <a:t>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-15" dirty="0">
                <a:latin typeface="Courier New"/>
                <a:cs typeface="Courier New"/>
              </a:rPr>
              <a:t>sort=</a:t>
            </a:r>
            <a:r>
              <a:rPr sz="1700" spc="-15" dirty="0">
                <a:solidFill>
                  <a:srgbClr val="477A78"/>
                </a:solidFill>
                <a:latin typeface="Courier New"/>
                <a:cs typeface="Courier New"/>
              </a:rPr>
              <a:t>False</a:t>
            </a:r>
            <a:r>
              <a:rPr sz="1700" spc="-15" dirty="0">
                <a:latin typeface="Courier New"/>
                <a:cs typeface="Courier New"/>
              </a:rPr>
              <a:t>)[[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'salary'</a:t>
            </a:r>
            <a:r>
              <a:rPr sz="1700" spc="-15" dirty="0">
                <a:latin typeface="Courier New"/>
                <a:cs typeface="Courier New"/>
              </a:rPr>
              <a:t>]].mean()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09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Frame:</a:t>
            </a:r>
            <a:r>
              <a:rPr spc="-65" dirty="0"/>
              <a:t> </a:t>
            </a:r>
            <a:r>
              <a:rPr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3422903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 marR="5080">
              <a:lnSpc>
                <a:spcPct val="100000"/>
              </a:lnSpc>
              <a:spcBef>
                <a:spcPts val="105"/>
              </a:spcBef>
              <a:tabLst>
                <a:tab pos="3887470" algn="l"/>
              </a:tabLst>
            </a:pPr>
            <a:r>
              <a:rPr spc="-125" dirty="0"/>
              <a:t>To </a:t>
            </a:r>
            <a:r>
              <a:rPr dirty="0"/>
              <a:t>subset the </a:t>
            </a:r>
            <a:r>
              <a:rPr spc="5" dirty="0"/>
              <a:t>data we </a:t>
            </a:r>
            <a:r>
              <a:rPr dirty="0"/>
              <a:t>can apply Boolean indexing. This indexing is  commonly known as</a:t>
            </a:r>
            <a:r>
              <a:rPr spc="-60" dirty="0"/>
              <a:t> </a:t>
            </a:r>
            <a:r>
              <a:rPr dirty="0"/>
              <a:t>a </a:t>
            </a:r>
            <a:r>
              <a:rPr spc="-15" dirty="0"/>
              <a:t>filter.	</a:t>
            </a:r>
            <a:r>
              <a:rPr dirty="0"/>
              <a:t>For example if we want to subset the rows</a:t>
            </a:r>
            <a:r>
              <a:rPr spc="-155" dirty="0"/>
              <a:t> </a:t>
            </a:r>
            <a:r>
              <a:rPr dirty="0"/>
              <a:t>in  which the salary value is greater than</a:t>
            </a:r>
            <a:r>
              <a:rPr spc="-180" dirty="0"/>
              <a:t> </a:t>
            </a:r>
            <a:r>
              <a:rPr dirty="0"/>
              <a:t>$120K:</a:t>
            </a:r>
          </a:p>
          <a:p>
            <a:pPr marL="12700">
              <a:lnSpc>
                <a:spcPts val="1989"/>
              </a:lnSpc>
              <a:spcBef>
                <a:spcPts val="2245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#Calculate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mean salary for each professor</a:t>
            </a:r>
            <a:r>
              <a:rPr sz="2550" i="1" spc="-112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rank:</a:t>
            </a:r>
            <a:endParaRPr sz="2550" baseline="3267">
              <a:latin typeface="Courier New"/>
              <a:cs typeface="Courier New"/>
            </a:endParaRPr>
          </a:p>
          <a:p>
            <a:pPr marL="825500">
              <a:lnSpc>
                <a:spcPts val="1989"/>
              </a:lnSpc>
            </a:pPr>
            <a:r>
              <a:rPr sz="1700" spc="-10" dirty="0">
                <a:solidFill>
                  <a:srgbClr val="33393D"/>
                </a:solidFill>
                <a:latin typeface="Courier New"/>
                <a:cs typeface="Courier New"/>
              </a:rPr>
              <a:t>df_sub </a:t>
            </a:r>
            <a:r>
              <a:rPr sz="1700" spc="-5" dirty="0">
                <a:solidFill>
                  <a:srgbClr val="33393D"/>
                </a:solidFill>
                <a:latin typeface="Courier New"/>
                <a:cs typeface="Courier New"/>
              </a:rPr>
              <a:t>= </a:t>
            </a:r>
            <a:r>
              <a:rPr sz="1700" spc="-10" dirty="0">
                <a:solidFill>
                  <a:srgbClr val="33393D"/>
                </a:solidFill>
                <a:latin typeface="Courier New"/>
                <a:cs typeface="Courier New"/>
              </a:rPr>
              <a:t>df[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'salary'] </a:t>
            </a:r>
            <a:r>
              <a:rPr sz="1700" spc="-5" dirty="0">
                <a:latin typeface="Courier New"/>
                <a:cs typeface="Courier New"/>
              </a:rPr>
              <a:t>&gt; </a:t>
            </a:r>
            <a:r>
              <a:rPr sz="1700" spc="-10" dirty="0">
                <a:latin typeface="Courier New"/>
                <a:cs typeface="Courier New"/>
              </a:rPr>
              <a:t>120000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urier New"/>
              <a:cs typeface="Courier New"/>
            </a:endParaRPr>
          </a:p>
          <a:p>
            <a:pPr marL="227329">
              <a:lnSpc>
                <a:spcPct val="100000"/>
              </a:lnSpc>
            </a:pPr>
            <a:r>
              <a:rPr dirty="0"/>
              <a:t>Any Boolean operator can be used to subset the</a:t>
            </a:r>
            <a:r>
              <a:rPr spc="-210" dirty="0"/>
              <a:t> </a:t>
            </a:r>
            <a:r>
              <a:rPr dirty="0"/>
              <a:t>data:</a:t>
            </a:r>
          </a:p>
        </p:txBody>
      </p:sp>
      <p:sp>
        <p:nvSpPr>
          <p:cNvPr id="6" name="object 6"/>
          <p:cNvSpPr/>
          <p:nvPr/>
        </p:nvSpPr>
        <p:spPr>
          <a:xfrm>
            <a:off x="1571244" y="5728715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7691" y="5748020"/>
            <a:ext cx="7908925" cy="530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90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#Select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only those rows that contain female</a:t>
            </a:r>
            <a:r>
              <a:rPr sz="2550" i="1" spc="37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professors:</a:t>
            </a:r>
            <a:endParaRPr sz="2550" baseline="3267">
              <a:latin typeface="Courier New"/>
              <a:cs typeface="Courier New"/>
            </a:endParaRPr>
          </a:p>
          <a:p>
            <a:pPr marL="82550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df_f </a:t>
            </a:r>
            <a:r>
              <a:rPr sz="1700" spc="-5" dirty="0">
                <a:solidFill>
                  <a:srgbClr val="33393D"/>
                </a:solidFill>
                <a:latin typeface="Courier New"/>
                <a:cs typeface="Courier New"/>
              </a:rPr>
              <a:t>= </a:t>
            </a:r>
            <a:r>
              <a:rPr sz="1700" spc="-10" dirty="0">
                <a:solidFill>
                  <a:srgbClr val="33393D"/>
                </a:solidFill>
                <a:latin typeface="Courier New"/>
                <a:cs typeface="Courier New"/>
              </a:rPr>
              <a:t>df[ df[</a:t>
            </a:r>
            <a:r>
              <a:rPr sz="1700" spc="-10" dirty="0">
                <a:solidFill>
                  <a:srgbClr val="C00000"/>
                </a:solidFill>
                <a:latin typeface="Courier New"/>
                <a:cs typeface="Courier New"/>
              </a:rPr>
              <a:t>'sex'] </a:t>
            </a:r>
            <a:r>
              <a:rPr sz="1700" spc="-10" dirty="0">
                <a:latin typeface="Courier New"/>
                <a:cs typeface="Courier New"/>
              </a:rPr>
              <a:t>== 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'Female'</a:t>
            </a:r>
            <a:r>
              <a:rPr sz="1700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672" y="4609845"/>
            <a:ext cx="1405255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5130" algn="l"/>
              </a:tabLst>
            </a:pPr>
            <a:r>
              <a:rPr sz="2250" dirty="0">
                <a:latin typeface="Arial"/>
                <a:cs typeface="Arial"/>
              </a:rPr>
              <a:t>&gt;	gre</a:t>
            </a:r>
            <a:r>
              <a:rPr sz="2250" spc="5" dirty="0">
                <a:latin typeface="Arial"/>
                <a:cs typeface="Arial"/>
              </a:rPr>
              <a:t>a</a:t>
            </a:r>
            <a:r>
              <a:rPr sz="2250" dirty="0">
                <a:latin typeface="Arial"/>
                <a:cs typeface="Arial"/>
              </a:rPr>
              <a:t>t</a:t>
            </a:r>
            <a:r>
              <a:rPr sz="2250" spc="-10" dirty="0">
                <a:latin typeface="Arial"/>
                <a:cs typeface="Arial"/>
              </a:rPr>
              <a:t>er</a:t>
            </a:r>
            <a:r>
              <a:rPr sz="2250" dirty="0"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405130" algn="l"/>
              </a:tabLst>
            </a:pPr>
            <a:r>
              <a:rPr sz="2250" dirty="0">
                <a:latin typeface="Arial"/>
                <a:cs typeface="Arial"/>
              </a:rPr>
              <a:t>&lt;	less;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972" y="5295696"/>
            <a:ext cx="12204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Arial"/>
                <a:cs typeface="Arial"/>
              </a:rPr>
              <a:t>==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equal;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2802" y="4609845"/>
            <a:ext cx="2537460" cy="105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Arial"/>
                <a:cs typeface="Arial"/>
              </a:rPr>
              <a:t>&gt;= greater or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equal;</a:t>
            </a:r>
            <a:endParaRPr sz="2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&lt;= less or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equal;</a:t>
            </a:r>
            <a:endParaRPr sz="225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!= not</a:t>
            </a:r>
            <a:r>
              <a:rPr sz="2250" spc="-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equal;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217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Frames:</a:t>
            </a:r>
            <a:r>
              <a:rPr spc="-65" dirty="0"/>
              <a:t> </a:t>
            </a:r>
            <a:r>
              <a:rPr dirty="0"/>
              <a:t>Slicing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075" y="2122423"/>
            <a:ext cx="8070850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Arial"/>
                <a:cs typeface="Arial"/>
              </a:rPr>
              <a:t>There are a number of ways to subset the Data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Frame:</a:t>
            </a:r>
            <a:endParaRPr sz="2250">
              <a:latin typeface="Arial"/>
              <a:cs typeface="Arial"/>
            </a:endParaRPr>
          </a:p>
          <a:p>
            <a:pPr marL="762000" indent="-321945">
              <a:lnSpc>
                <a:spcPct val="100000"/>
              </a:lnSpc>
              <a:buChar char="•"/>
              <a:tabLst>
                <a:tab pos="762000" algn="l"/>
                <a:tab pos="762635" algn="l"/>
              </a:tabLst>
            </a:pPr>
            <a:r>
              <a:rPr sz="2250" dirty="0">
                <a:latin typeface="Arial"/>
                <a:cs typeface="Arial"/>
              </a:rPr>
              <a:t>one or more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columns</a:t>
            </a:r>
            <a:endParaRPr sz="2250">
              <a:latin typeface="Arial"/>
              <a:cs typeface="Arial"/>
            </a:endParaRPr>
          </a:p>
          <a:p>
            <a:pPr marL="762000" indent="-321945">
              <a:lnSpc>
                <a:spcPct val="100000"/>
              </a:lnSpc>
              <a:buChar char="•"/>
              <a:tabLst>
                <a:tab pos="762000" algn="l"/>
                <a:tab pos="762635" algn="l"/>
              </a:tabLst>
            </a:pPr>
            <a:r>
              <a:rPr sz="2250" spc="5" dirty="0">
                <a:latin typeface="Arial"/>
                <a:cs typeface="Arial"/>
              </a:rPr>
              <a:t>one </a:t>
            </a:r>
            <a:r>
              <a:rPr sz="2250" dirty="0">
                <a:latin typeface="Arial"/>
                <a:cs typeface="Arial"/>
              </a:rPr>
              <a:t>or more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rows</a:t>
            </a:r>
            <a:endParaRPr sz="2250">
              <a:latin typeface="Arial"/>
              <a:cs typeface="Arial"/>
            </a:endParaRPr>
          </a:p>
          <a:p>
            <a:pPr marL="762000" indent="-321945">
              <a:lnSpc>
                <a:spcPct val="100000"/>
              </a:lnSpc>
              <a:buChar char="•"/>
              <a:tabLst>
                <a:tab pos="762000" algn="l"/>
                <a:tab pos="762635" algn="l"/>
              </a:tabLst>
            </a:pPr>
            <a:r>
              <a:rPr sz="2250" dirty="0">
                <a:latin typeface="Arial"/>
                <a:cs typeface="Arial"/>
              </a:rPr>
              <a:t>a subset of rows and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columns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250" spc="5" dirty="0">
                <a:latin typeface="Arial"/>
                <a:cs typeface="Arial"/>
              </a:rPr>
              <a:t>Rows and columns </a:t>
            </a:r>
            <a:r>
              <a:rPr sz="2250" dirty="0">
                <a:latin typeface="Arial"/>
                <a:cs typeface="Arial"/>
              </a:rPr>
              <a:t>can be selected by their position or</a:t>
            </a:r>
            <a:r>
              <a:rPr sz="2250" spc="-28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label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217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Frames:</a:t>
            </a:r>
            <a:r>
              <a:rPr spc="-65" dirty="0"/>
              <a:t> </a:t>
            </a:r>
            <a:r>
              <a:rPr dirty="0"/>
              <a:t>Slicing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2950464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9239" y="4892040"/>
            <a:ext cx="9627235" cy="611505"/>
          </a:xfrm>
          <a:custGeom>
            <a:avLst/>
            <a:gdLst/>
            <a:ahLst/>
            <a:cxnLst/>
            <a:rect l="l" t="t" r="r" b="b"/>
            <a:pathLst>
              <a:path w="9627235" h="611504">
                <a:moveTo>
                  <a:pt x="0" y="611124"/>
                </a:moveTo>
                <a:lnTo>
                  <a:pt x="9627108" y="611124"/>
                </a:lnTo>
                <a:lnTo>
                  <a:pt x="9627108" y="0"/>
                </a:lnTo>
                <a:lnTo>
                  <a:pt x="0" y="0"/>
                </a:lnTo>
                <a:lnTo>
                  <a:pt x="0" y="611124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5383" y="2122423"/>
            <a:ext cx="962660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marR="5080">
              <a:lnSpc>
                <a:spcPct val="100000"/>
              </a:lnSpc>
              <a:spcBef>
                <a:spcPts val="105"/>
              </a:spcBef>
              <a:tabLst>
                <a:tab pos="3642360" algn="l"/>
              </a:tabLst>
            </a:pPr>
            <a:r>
              <a:rPr sz="2250" dirty="0">
                <a:latin typeface="Arial"/>
                <a:cs typeface="Arial"/>
              </a:rPr>
              <a:t>When selecting one column, it is possible to use single set of brackets,</a:t>
            </a:r>
            <a:r>
              <a:rPr sz="2250" spc="-20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but  the resulting object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 be	a Series (not a</a:t>
            </a:r>
            <a:r>
              <a:rPr sz="2250" spc="-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DataFrame):</a:t>
            </a:r>
            <a:endParaRPr sz="2250">
              <a:latin typeface="Arial"/>
              <a:cs typeface="Arial"/>
            </a:endParaRPr>
          </a:p>
          <a:p>
            <a:pPr marL="19050">
              <a:lnSpc>
                <a:spcPts val="1989"/>
              </a:lnSpc>
              <a:spcBef>
                <a:spcPts val="1260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#Select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column</a:t>
            </a:r>
            <a:r>
              <a:rPr sz="2550" i="1" spc="-60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salary:</a:t>
            </a:r>
            <a:endParaRPr sz="2550" baseline="3267">
              <a:latin typeface="Courier New"/>
              <a:cs typeface="Courier New"/>
            </a:endParaRPr>
          </a:p>
          <a:p>
            <a:pPr marL="83185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</a:t>
            </a:r>
            <a:r>
              <a:rPr sz="1700" spc="-15" dirty="0">
                <a:latin typeface="Courier New"/>
                <a:cs typeface="Courier New"/>
              </a:rPr>
              <a:t>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'salary'</a:t>
            </a:r>
            <a:r>
              <a:rPr sz="1700" spc="-15" dirty="0"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208915" marR="93345">
              <a:lnSpc>
                <a:spcPct val="100000"/>
              </a:lnSpc>
            </a:pPr>
            <a:r>
              <a:rPr sz="2250" spc="5" dirty="0">
                <a:latin typeface="Arial"/>
                <a:cs typeface="Arial"/>
              </a:rPr>
              <a:t>When </a:t>
            </a:r>
            <a:r>
              <a:rPr sz="2250" dirty="0">
                <a:latin typeface="Arial"/>
                <a:cs typeface="Arial"/>
              </a:rPr>
              <a:t>we </a:t>
            </a:r>
            <a:r>
              <a:rPr sz="2250" spc="5" dirty="0">
                <a:latin typeface="Arial"/>
                <a:cs typeface="Arial"/>
              </a:rPr>
              <a:t>need </a:t>
            </a:r>
            <a:r>
              <a:rPr sz="2250" dirty="0">
                <a:latin typeface="Arial"/>
                <a:cs typeface="Arial"/>
              </a:rPr>
              <a:t>to select more than </a:t>
            </a:r>
            <a:r>
              <a:rPr sz="2250" spc="5" dirty="0">
                <a:latin typeface="Arial"/>
                <a:cs typeface="Arial"/>
              </a:rPr>
              <a:t>one </a:t>
            </a:r>
            <a:r>
              <a:rPr sz="2250" dirty="0">
                <a:latin typeface="Arial"/>
                <a:cs typeface="Arial"/>
              </a:rPr>
              <a:t>column </a:t>
            </a:r>
            <a:r>
              <a:rPr sz="2250" spc="5" dirty="0">
                <a:latin typeface="Arial"/>
                <a:cs typeface="Arial"/>
              </a:rPr>
              <a:t>and/or </a:t>
            </a:r>
            <a:r>
              <a:rPr sz="2250" dirty="0">
                <a:latin typeface="Arial"/>
                <a:cs typeface="Arial"/>
              </a:rPr>
              <a:t>make the </a:t>
            </a:r>
            <a:r>
              <a:rPr sz="2250" spc="5" dirty="0">
                <a:latin typeface="Arial"/>
                <a:cs typeface="Arial"/>
              </a:rPr>
              <a:t>output</a:t>
            </a:r>
            <a:r>
              <a:rPr sz="2250" spc="-3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  </a:t>
            </a:r>
            <a:r>
              <a:rPr sz="2250" spc="5" dirty="0">
                <a:latin typeface="Arial"/>
                <a:cs typeface="Arial"/>
              </a:rPr>
              <a:t>be </a:t>
            </a:r>
            <a:r>
              <a:rPr sz="2250" dirty="0">
                <a:latin typeface="Arial"/>
                <a:cs typeface="Arial"/>
              </a:rPr>
              <a:t>a DataFrame, we should use double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brackets: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ts val="1995"/>
              </a:lnSpc>
              <a:spcBef>
                <a:spcPts val="1255"/>
              </a:spcBef>
            </a:pP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In 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#Select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column</a:t>
            </a:r>
            <a:r>
              <a:rPr sz="2550" i="1" spc="-67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salary:</a:t>
            </a:r>
            <a:endParaRPr sz="2550" baseline="3267">
              <a:latin typeface="Courier New"/>
              <a:cs typeface="Courier New"/>
            </a:endParaRPr>
          </a:p>
          <a:p>
            <a:pPr marL="825500">
              <a:lnSpc>
                <a:spcPts val="1995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</a:t>
            </a:r>
            <a:r>
              <a:rPr sz="1700" spc="-15" dirty="0">
                <a:latin typeface="Courier New"/>
                <a:cs typeface="Courier New"/>
              </a:rPr>
              <a:t>[[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'rank'</a:t>
            </a:r>
            <a:r>
              <a:rPr sz="1700" spc="-15" dirty="0">
                <a:latin typeface="Courier New"/>
                <a:cs typeface="Courier New"/>
              </a:rPr>
              <a:t>,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'salary'</a:t>
            </a:r>
            <a:r>
              <a:rPr sz="1700" spc="-15" dirty="0">
                <a:latin typeface="Courier New"/>
                <a:cs typeface="Courier New"/>
              </a:rPr>
              <a:t>]]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7204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Frames: Selecting</a:t>
            </a:r>
            <a:r>
              <a:rPr spc="-70" dirty="0"/>
              <a:t> </a:t>
            </a:r>
            <a:r>
              <a:rPr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2950464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783" y="2122423"/>
            <a:ext cx="9500870" cy="3338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Arial"/>
                <a:cs typeface="Arial"/>
              </a:rPr>
              <a:t>If we need to select a range of rows, we can specify the range using</a:t>
            </a:r>
            <a:r>
              <a:rPr sz="2250" spc="-2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":"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ts val="1989"/>
              </a:lnSpc>
              <a:spcBef>
                <a:spcPts val="5"/>
              </a:spcBef>
              <a:tabLst>
                <a:tab pos="3659504" algn="l"/>
              </a:tabLst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#Select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rows</a:t>
            </a:r>
            <a:r>
              <a:rPr sz="2550" i="1" spc="-7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by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their	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position:</a:t>
            </a:r>
            <a:endParaRPr sz="2550" baseline="3267">
              <a:latin typeface="Courier New"/>
              <a:cs typeface="Courier New"/>
            </a:endParaRPr>
          </a:p>
          <a:p>
            <a:pPr marL="82550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</a:t>
            </a:r>
            <a:r>
              <a:rPr sz="1700" spc="-15" dirty="0">
                <a:latin typeface="Courier New"/>
                <a:cs typeface="Courier New"/>
              </a:rPr>
              <a:t>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10:20</a:t>
            </a:r>
            <a:r>
              <a:rPr sz="1700" spc="-15" dirty="0"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202565" marR="5080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Notice that the first </a:t>
            </a:r>
            <a:r>
              <a:rPr sz="2250" spc="5" dirty="0">
                <a:latin typeface="Arial"/>
                <a:cs typeface="Arial"/>
              </a:rPr>
              <a:t>row has </a:t>
            </a:r>
            <a:r>
              <a:rPr sz="2250" dirty="0">
                <a:latin typeface="Arial"/>
                <a:cs typeface="Arial"/>
              </a:rPr>
              <a:t>a position </a:t>
            </a:r>
            <a:r>
              <a:rPr sz="2250" spc="5" dirty="0">
                <a:latin typeface="Arial"/>
                <a:cs typeface="Arial"/>
              </a:rPr>
              <a:t>0, and </a:t>
            </a:r>
            <a:r>
              <a:rPr sz="2250" dirty="0">
                <a:latin typeface="Arial"/>
                <a:cs typeface="Arial"/>
              </a:rPr>
              <a:t>the last value in the </a:t>
            </a:r>
            <a:r>
              <a:rPr sz="2250" spc="5" dirty="0">
                <a:latin typeface="Arial"/>
                <a:cs typeface="Arial"/>
              </a:rPr>
              <a:t>range</a:t>
            </a:r>
            <a:r>
              <a:rPr sz="2250" spc="-2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is  omitted:</a:t>
            </a:r>
            <a:endParaRPr sz="225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So for 0:10 range the first 10 rows are returned with the positions</a:t>
            </a:r>
            <a:r>
              <a:rPr sz="2250" spc="-2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starting</a:t>
            </a:r>
            <a:endParaRPr sz="225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with 0 </a:t>
            </a:r>
            <a:r>
              <a:rPr sz="2250" spc="5" dirty="0">
                <a:latin typeface="Arial"/>
                <a:cs typeface="Arial"/>
              </a:rPr>
              <a:t>and ending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9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420" y="2005965"/>
            <a:ext cx="9523095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">
              <a:lnSpc>
                <a:spcPts val="1789"/>
              </a:lnSpc>
              <a:spcBef>
                <a:spcPts val="100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</a:t>
            </a:r>
            <a:r>
              <a:rPr sz="1500" spc="-10" dirty="0">
                <a:solidFill>
                  <a:srgbClr val="2D663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ts val="1789"/>
              </a:lnSpc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]: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6213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Loading Python</a:t>
            </a:r>
            <a:r>
              <a:rPr spc="-65" dirty="0"/>
              <a:t> </a:t>
            </a:r>
            <a:r>
              <a:rPr dirty="0"/>
              <a:t>Libraries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2283" y="1962911"/>
            <a:ext cx="7960359" cy="1651000"/>
          </a:xfrm>
          <a:prstGeom prst="rect">
            <a:avLst/>
          </a:prstGeom>
          <a:ln w="9525">
            <a:solidFill>
              <a:srgbClr val="C5CDD1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 marR="4774565">
              <a:lnSpc>
                <a:spcPct val="99300"/>
              </a:lnSpc>
              <a:spcBef>
                <a:spcPts val="165"/>
              </a:spcBef>
            </a:pPr>
            <a:r>
              <a:rPr sz="1700" i="1" spc="-10" dirty="0">
                <a:solidFill>
                  <a:srgbClr val="1382AC"/>
                </a:solidFill>
                <a:latin typeface="Courier New"/>
                <a:cs typeface="Courier New"/>
              </a:rPr>
              <a:t>#Import Python </a:t>
            </a:r>
            <a:r>
              <a:rPr sz="1700" i="1" spc="-15" dirty="0">
                <a:solidFill>
                  <a:srgbClr val="1382AC"/>
                </a:solidFill>
                <a:latin typeface="Courier New"/>
                <a:cs typeface="Courier New"/>
              </a:rPr>
              <a:t>Libraries  </a:t>
            </a:r>
            <a:r>
              <a:rPr sz="1700" b="1" spc="-15" dirty="0">
                <a:solidFill>
                  <a:srgbClr val="477A78"/>
                </a:solidFill>
                <a:latin typeface="Courier New"/>
                <a:cs typeface="Courier New"/>
              </a:rPr>
              <a:t>import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numpy </a:t>
            </a:r>
            <a:r>
              <a:rPr sz="1700" b="1" spc="-10" dirty="0">
                <a:solidFill>
                  <a:srgbClr val="477A78"/>
                </a:solidFill>
                <a:latin typeface="Courier New"/>
                <a:cs typeface="Courier New"/>
              </a:rPr>
              <a:t>as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np  </a:t>
            </a:r>
            <a:r>
              <a:rPr sz="1700" b="1" spc="-15" dirty="0">
                <a:solidFill>
                  <a:srgbClr val="477A78"/>
                </a:solidFill>
                <a:latin typeface="Courier New"/>
                <a:cs typeface="Courier New"/>
              </a:rPr>
              <a:t>import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scipy </a:t>
            </a:r>
            <a:r>
              <a:rPr sz="1700" b="1" spc="-10" dirty="0">
                <a:solidFill>
                  <a:srgbClr val="477A78"/>
                </a:solidFill>
                <a:latin typeface="Courier New"/>
                <a:cs typeface="Courier New"/>
              </a:rPr>
              <a:t>as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sp  </a:t>
            </a:r>
            <a:r>
              <a:rPr sz="1700" b="1" spc="-15" dirty="0">
                <a:solidFill>
                  <a:srgbClr val="477A78"/>
                </a:solidFill>
                <a:latin typeface="Courier New"/>
                <a:cs typeface="Courier New"/>
              </a:rPr>
              <a:t>import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pandas </a:t>
            </a:r>
            <a:r>
              <a:rPr sz="1700" b="1" spc="-10" dirty="0">
                <a:solidFill>
                  <a:srgbClr val="477A78"/>
                </a:solidFill>
                <a:latin typeface="Courier New"/>
                <a:cs typeface="Courier New"/>
              </a:rPr>
              <a:t>as </a:t>
            </a:r>
            <a:r>
              <a:rPr sz="1700" dirty="0">
                <a:solidFill>
                  <a:srgbClr val="33393D"/>
                </a:solidFill>
                <a:latin typeface="Courier New"/>
                <a:cs typeface="Courier New"/>
              </a:rPr>
              <a:t>pd  </a:t>
            </a:r>
            <a:r>
              <a:rPr sz="1700" b="1" spc="-15" dirty="0">
                <a:solidFill>
                  <a:srgbClr val="477A78"/>
                </a:solidFill>
                <a:latin typeface="Courier New"/>
                <a:cs typeface="Courier New"/>
              </a:rPr>
              <a:t>import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matplotlib </a:t>
            </a:r>
            <a:r>
              <a:rPr sz="1700" b="1" spc="-10" dirty="0">
                <a:solidFill>
                  <a:srgbClr val="477A78"/>
                </a:solidFill>
                <a:latin typeface="Courier New"/>
                <a:cs typeface="Courier New"/>
              </a:rPr>
              <a:t>as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mpl  </a:t>
            </a:r>
            <a:r>
              <a:rPr sz="1700" b="1" spc="-10" dirty="0">
                <a:solidFill>
                  <a:srgbClr val="477A78"/>
                </a:solidFill>
                <a:latin typeface="Courier New"/>
                <a:cs typeface="Courier New"/>
              </a:rPr>
              <a:t>import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seaborn </a:t>
            </a:r>
            <a:r>
              <a:rPr sz="1700" b="1" spc="-5" dirty="0">
                <a:solidFill>
                  <a:srgbClr val="477A78"/>
                </a:solidFill>
                <a:latin typeface="Courier New"/>
                <a:cs typeface="Courier New"/>
              </a:rPr>
              <a:t>as</a:t>
            </a:r>
            <a:r>
              <a:rPr sz="1700" b="1" spc="-45" dirty="0">
                <a:solidFill>
                  <a:srgbClr val="477A78"/>
                </a:solidFill>
                <a:latin typeface="Courier New"/>
                <a:cs typeface="Courier New"/>
              </a:rPr>
              <a:t> 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sns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6525" y="1872805"/>
            <a:ext cx="9554845" cy="1807845"/>
            <a:chOff x="906525" y="1872805"/>
            <a:chExt cx="9554845" cy="1807845"/>
          </a:xfrm>
        </p:grpSpPr>
        <p:sp>
          <p:nvSpPr>
            <p:cNvPr id="7" name="object 7"/>
            <p:cNvSpPr/>
            <p:nvPr/>
          </p:nvSpPr>
          <p:spPr>
            <a:xfrm>
              <a:off x="931163" y="1877567"/>
              <a:ext cx="9525000" cy="1798320"/>
            </a:xfrm>
            <a:custGeom>
              <a:avLst/>
              <a:gdLst/>
              <a:ahLst/>
              <a:cxnLst/>
              <a:rect l="l" t="t" r="r" b="b"/>
              <a:pathLst>
                <a:path w="9525000" h="1798320">
                  <a:moveTo>
                    <a:pt x="0" y="1798319"/>
                  </a:moveTo>
                  <a:lnTo>
                    <a:pt x="9525000" y="1798319"/>
                  </a:lnTo>
                  <a:lnTo>
                    <a:pt x="9525000" y="0"/>
                  </a:lnTo>
                  <a:lnTo>
                    <a:pt x="0" y="0"/>
                  </a:lnTo>
                  <a:lnTo>
                    <a:pt x="0" y="1798319"/>
                  </a:lnTo>
                  <a:close/>
                </a:path>
              </a:pathLst>
            </a:custGeom>
            <a:ln w="9525">
              <a:solidFill>
                <a:srgbClr val="477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925" y="1878329"/>
              <a:ext cx="0" cy="1798955"/>
            </a:xfrm>
            <a:custGeom>
              <a:avLst/>
              <a:gdLst/>
              <a:ahLst/>
              <a:cxnLst/>
              <a:rect l="l" t="t" r="r" b="b"/>
              <a:pathLst>
                <a:path h="1798954">
                  <a:moveTo>
                    <a:pt x="0" y="0"/>
                  </a:moveTo>
                  <a:lnTo>
                    <a:pt x="0" y="1798828"/>
                  </a:lnTo>
                </a:path>
              </a:pathLst>
            </a:custGeom>
            <a:ln w="50800">
              <a:solidFill>
                <a:srgbClr val="477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294" y="4865623"/>
            <a:ext cx="454850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latin typeface="Arial"/>
                <a:cs typeface="Arial"/>
              </a:rPr>
              <a:t>Press </a:t>
            </a:r>
            <a:r>
              <a:rPr sz="1700" spc="-10" dirty="0">
                <a:latin typeface="Courier New"/>
                <a:cs typeface="Courier New"/>
              </a:rPr>
              <a:t>Shift+Enter</a:t>
            </a:r>
            <a:r>
              <a:rPr sz="1700" spc="-5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spc="-10" dirty="0">
                <a:latin typeface="Arial"/>
                <a:cs typeface="Arial"/>
              </a:rPr>
              <a:t>execute the </a:t>
            </a:r>
            <a:r>
              <a:rPr sz="1700" i="1" spc="-10" dirty="0">
                <a:latin typeface="Arial"/>
                <a:cs typeface="Arial"/>
              </a:rPr>
              <a:t>jupyter </a:t>
            </a:r>
            <a:r>
              <a:rPr sz="1700" spc="-5" dirty="0">
                <a:latin typeface="Arial"/>
                <a:cs typeface="Arial"/>
              </a:rPr>
              <a:t>cell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6837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Reading data using</a:t>
            </a:r>
            <a:r>
              <a:rPr spc="-55" dirty="0"/>
              <a:t> </a:t>
            </a:r>
            <a:r>
              <a:rPr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1962911"/>
            <a:ext cx="9627235" cy="584200"/>
          </a:xfrm>
          <a:custGeom>
            <a:avLst/>
            <a:gdLst/>
            <a:ahLst/>
            <a:cxnLst/>
            <a:rect l="l" t="t" r="r" b="b"/>
            <a:pathLst>
              <a:path w="9627235" h="584200">
                <a:moveTo>
                  <a:pt x="0" y="583691"/>
                </a:moveTo>
                <a:lnTo>
                  <a:pt x="9627108" y="583691"/>
                </a:lnTo>
                <a:lnTo>
                  <a:pt x="962710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981276"/>
            <a:ext cx="9573260" cy="425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>
              <a:lnSpc>
                <a:spcPts val="2010"/>
              </a:lnSpc>
              <a:spcBef>
                <a:spcPts val="95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 </a:t>
            </a:r>
            <a:r>
              <a:rPr sz="1500" spc="5" dirty="0">
                <a:solidFill>
                  <a:srgbClr val="2D663D"/>
                </a:solidFill>
                <a:latin typeface="Courier New"/>
                <a:cs typeface="Courier New"/>
              </a:rPr>
              <a:t>]:</a:t>
            </a:r>
            <a:r>
              <a:rPr sz="2550" i="1" spc="7" baseline="3267" dirty="0">
                <a:solidFill>
                  <a:srgbClr val="1382AC"/>
                </a:solidFill>
                <a:latin typeface="Courier New"/>
                <a:cs typeface="Courier New"/>
              </a:rPr>
              <a:t>#Read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csv</a:t>
            </a:r>
            <a:r>
              <a:rPr sz="2550" i="1" spc="-52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file</a:t>
            </a:r>
            <a:endParaRPr sz="2550" baseline="3267" dirty="0">
              <a:latin typeface="Courier New"/>
              <a:cs typeface="Courier New"/>
            </a:endParaRPr>
          </a:p>
          <a:p>
            <a:pPr marL="986790">
              <a:lnSpc>
                <a:spcPts val="1770"/>
              </a:lnSpc>
            </a:pPr>
            <a:r>
              <a:rPr sz="1500" dirty="0">
                <a:solidFill>
                  <a:srgbClr val="33393D"/>
                </a:solidFill>
                <a:latin typeface="Courier New"/>
                <a:cs typeface="Courier New"/>
              </a:rPr>
              <a:t>df =</a:t>
            </a:r>
            <a:r>
              <a:rPr sz="1500" spc="-15" dirty="0">
                <a:solidFill>
                  <a:srgbClr val="33393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33393D"/>
                </a:solidFill>
                <a:latin typeface="Courier New"/>
                <a:cs typeface="Courier New"/>
              </a:rPr>
              <a:t>pd.read_csv(</a:t>
            </a:r>
            <a:r>
              <a:rPr sz="1500" spc="-5" dirty="0">
                <a:solidFill>
                  <a:srgbClr val="124262"/>
                </a:solidFill>
                <a:latin typeface="Courier New"/>
                <a:cs typeface="Courier New"/>
              </a:rPr>
              <a:t>"Salaries.csv"</a:t>
            </a:r>
            <a:r>
              <a:rPr sz="1500" spc="-5" dirty="0">
                <a:solidFill>
                  <a:srgbClr val="33393D"/>
                </a:solidFill>
                <a:latin typeface="Courier New"/>
                <a:cs typeface="Courier New"/>
              </a:rPr>
              <a:t>)</a:t>
            </a:r>
            <a:endParaRPr sz="1500" dirty="0">
              <a:latin typeface="Courier New"/>
              <a:cs typeface="Courier New"/>
            </a:endParaRPr>
          </a:p>
          <a:p>
            <a:pPr marL="888365">
              <a:lnSpc>
                <a:spcPts val="2035"/>
              </a:lnSpc>
              <a:spcBef>
                <a:spcPts val="1505"/>
              </a:spcBef>
            </a:pPr>
            <a:r>
              <a:rPr sz="1700" b="1" i="1" spc="-5" dirty="0">
                <a:solidFill>
                  <a:srgbClr val="477A78"/>
                </a:solidFill>
                <a:latin typeface="Arial"/>
                <a:cs typeface="Arial"/>
              </a:rPr>
              <a:t>Note: </a:t>
            </a:r>
            <a:r>
              <a:rPr sz="1700" spc="-5" dirty="0">
                <a:solidFill>
                  <a:srgbClr val="477A78"/>
                </a:solidFill>
                <a:latin typeface="Arial"/>
                <a:cs typeface="Arial"/>
              </a:rPr>
              <a:t>The </a:t>
            </a:r>
            <a:r>
              <a:rPr sz="1700" spc="-10" dirty="0">
                <a:solidFill>
                  <a:srgbClr val="477A78"/>
                </a:solidFill>
                <a:latin typeface="Arial"/>
                <a:cs typeface="Arial"/>
              </a:rPr>
              <a:t>above </a:t>
            </a:r>
            <a:r>
              <a:rPr sz="1700" spc="-15" dirty="0">
                <a:solidFill>
                  <a:srgbClr val="477A78"/>
                </a:solidFill>
                <a:latin typeface="Arial"/>
                <a:cs typeface="Arial"/>
              </a:rPr>
              <a:t>command </a:t>
            </a:r>
            <a:r>
              <a:rPr sz="1700" spc="-10" dirty="0">
                <a:solidFill>
                  <a:srgbClr val="477A78"/>
                </a:solidFill>
                <a:latin typeface="Arial"/>
                <a:cs typeface="Arial"/>
              </a:rPr>
              <a:t>has </a:t>
            </a:r>
            <a:r>
              <a:rPr sz="1700" spc="-15" dirty="0">
                <a:solidFill>
                  <a:srgbClr val="477A78"/>
                </a:solidFill>
                <a:latin typeface="Arial"/>
                <a:cs typeface="Arial"/>
              </a:rPr>
              <a:t>many </a:t>
            </a:r>
            <a:r>
              <a:rPr sz="1700" spc="-10" dirty="0">
                <a:solidFill>
                  <a:srgbClr val="477A78"/>
                </a:solidFill>
                <a:latin typeface="Arial"/>
                <a:cs typeface="Arial"/>
              </a:rPr>
              <a:t>optional arguments </a:t>
            </a:r>
            <a:r>
              <a:rPr sz="1700" spc="-5" dirty="0">
                <a:solidFill>
                  <a:srgbClr val="477A78"/>
                </a:solidFill>
                <a:latin typeface="Arial"/>
                <a:cs typeface="Arial"/>
              </a:rPr>
              <a:t>to fine-tune </a:t>
            </a:r>
            <a:r>
              <a:rPr sz="1700" spc="-10" dirty="0">
                <a:solidFill>
                  <a:srgbClr val="477A78"/>
                </a:solidFill>
                <a:latin typeface="Arial"/>
                <a:cs typeface="Arial"/>
              </a:rPr>
              <a:t>the data</a:t>
            </a:r>
            <a:r>
              <a:rPr sz="1700" spc="114" dirty="0">
                <a:solidFill>
                  <a:srgbClr val="477A78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77A78"/>
                </a:solidFill>
                <a:latin typeface="Arial"/>
                <a:cs typeface="Arial"/>
              </a:rPr>
              <a:t>import</a:t>
            </a:r>
            <a:endParaRPr sz="1700" dirty="0">
              <a:latin typeface="Arial"/>
              <a:cs typeface="Arial"/>
            </a:endParaRPr>
          </a:p>
          <a:p>
            <a:pPr marL="888365">
              <a:lnSpc>
                <a:spcPts val="2025"/>
              </a:lnSpc>
            </a:pPr>
            <a:r>
              <a:rPr sz="1700" spc="-5" dirty="0">
                <a:solidFill>
                  <a:srgbClr val="477A78"/>
                </a:solidFill>
                <a:latin typeface="Arial"/>
                <a:cs typeface="Arial"/>
              </a:rPr>
              <a:t>process.</a:t>
            </a:r>
            <a:endParaRPr sz="1700" dirty="0">
              <a:latin typeface="Arial"/>
              <a:cs typeface="Arial"/>
            </a:endParaRPr>
          </a:p>
          <a:p>
            <a:pPr marL="888365" marR="5080">
              <a:lnSpc>
                <a:spcPts val="2030"/>
              </a:lnSpc>
              <a:spcBef>
                <a:spcPts val="65"/>
              </a:spcBef>
            </a:pPr>
            <a:r>
              <a:rPr sz="1700" b="1" spc="-10" dirty="0">
                <a:solidFill>
                  <a:srgbClr val="477A78"/>
                </a:solidFill>
                <a:latin typeface="Arial"/>
                <a:cs typeface="Arial"/>
              </a:rPr>
              <a:t>The </a:t>
            </a:r>
            <a:r>
              <a:rPr sz="1700" b="1" spc="-5" dirty="0">
                <a:solidFill>
                  <a:srgbClr val="477A78"/>
                </a:solidFill>
                <a:latin typeface="Arial"/>
                <a:cs typeface="Arial"/>
              </a:rPr>
              <a:t>file </a:t>
            </a:r>
            <a:r>
              <a:rPr sz="1700" b="1" spc="-10" dirty="0">
                <a:solidFill>
                  <a:srgbClr val="477A78"/>
                </a:solidFill>
                <a:latin typeface="Arial"/>
                <a:cs typeface="Arial"/>
              </a:rPr>
              <a:t>salaries can be download </a:t>
            </a:r>
            <a:r>
              <a:rPr sz="1700" b="1" spc="-5" dirty="0">
                <a:solidFill>
                  <a:srgbClr val="477A78"/>
                </a:solidFill>
                <a:latin typeface="Arial"/>
                <a:cs typeface="Arial"/>
              </a:rPr>
              <a:t>from  </a:t>
            </a:r>
            <a:r>
              <a:rPr sz="1700" b="1" spc="-10" dirty="0">
                <a:solidFill>
                  <a:srgbClr val="477A78"/>
                </a:solidFill>
                <a:latin typeface="Arial"/>
                <a:cs typeface="Arial"/>
              </a:rPr>
              <a:t>https://drive.google.com/file/d/1wAp7aodlSfea1_5aquTWyE_3abs0CeJ5/view?usp=sh  aring</a:t>
            </a:r>
            <a:endParaRPr sz="1700" dirty="0">
              <a:latin typeface="Arial"/>
              <a:cs typeface="Arial"/>
            </a:endParaRPr>
          </a:p>
          <a:p>
            <a:pPr marL="12700" marR="1326515">
              <a:lnSpc>
                <a:spcPct val="139100"/>
              </a:lnSpc>
              <a:spcBef>
                <a:spcPts val="175"/>
              </a:spcBef>
            </a:pPr>
            <a:r>
              <a:rPr sz="1700" spc="-10" dirty="0">
                <a:latin typeface="Arial"/>
                <a:cs typeface="Arial"/>
              </a:rPr>
              <a:t>There </a:t>
            </a:r>
            <a:r>
              <a:rPr sz="1700" spc="-5" dirty="0">
                <a:latin typeface="Arial"/>
                <a:cs typeface="Arial"/>
              </a:rPr>
              <a:t>is a </a:t>
            </a:r>
            <a:r>
              <a:rPr sz="1700" spc="-10" dirty="0">
                <a:latin typeface="Arial"/>
                <a:cs typeface="Arial"/>
              </a:rPr>
              <a:t>number of pandas commands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spc="-10" dirty="0">
                <a:latin typeface="Arial"/>
                <a:cs typeface="Arial"/>
              </a:rPr>
              <a:t>read other data formats:  </a:t>
            </a:r>
            <a:r>
              <a:rPr sz="1700" spc="-15" dirty="0">
                <a:latin typeface="Courier New"/>
                <a:cs typeface="Courier New"/>
              </a:rPr>
              <a:t>pd.read_excel('myfile.xlsx',sheet_name='Sheet1', index_col=None,  na_values=['NA'])</a:t>
            </a:r>
            <a:endParaRPr sz="1700" dirty="0">
              <a:latin typeface="Courier New"/>
              <a:cs typeface="Courier New"/>
            </a:endParaRPr>
          </a:p>
          <a:p>
            <a:pPr marL="12700" marR="5695315">
              <a:lnSpc>
                <a:spcPts val="3040"/>
              </a:lnSpc>
              <a:spcBef>
                <a:spcPts val="265"/>
              </a:spcBef>
            </a:pPr>
            <a:r>
              <a:rPr sz="1700" spc="-15" dirty="0">
                <a:latin typeface="Courier New"/>
                <a:cs typeface="Courier New"/>
              </a:rPr>
              <a:t>pd.read_stata('myfile.dta')  pd.read_sas('myfile.sas7bdat')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700" spc="-15" dirty="0">
                <a:latin typeface="Courier New"/>
                <a:cs typeface="Courier New"/>
              </a:rPr>
              <a:t>pd.read_hdf('myfile.h5','df')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466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 data</a:t>
            </a:r>
            <a:r>
              <a:rPr spc="-70" dirty="0"/>
              <a:t> </a:t>
            </a:r>
            <a:r>
              <a:rPr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1962911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9345" y="1981276"/>
            <a:ext cx="3544570" cy="115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ts val="1989"/>
              </a:lnSpc>
              <a:spcBef>
                <a:spcPts val="95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spc="5" dirty="0">
                <a:solidFill>
                  <a:srgbClr val="2D663D"/>
                </a:solidFill>
                <a:latin typeface="Courier New"/>
                <a:cs typeface="Courier New"/>
              </a:rPr>
              <a:t>[3]:</a:t>
            </a:r>
            <a:r>
              <a:rPr sz="2550" i="1" spc="7" baseline="3267" dirty="0">
                <a:solidFill>
                  <a:srgbClr val="1382AC"/>
                </a:solidFill>
                <a:latin typeface="Courier New"/>
                <a:cs typeface="Courier New"/>
              </a:rPr>
              <a:t>#List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first </a:t>
            </a:r>
            <a:r>
              <a:rPr sz="2550" i="1" spc="-7" baseline="3267" dirty="0">
                <a:solidFill>
                  <a:srgbClr val="1382AC"/>
                </a:solidFill>
                <a:latin typeface="Courier New"/>
                <a:cs typeface="Courier New"/>
              </a:rPr>
              <a:t>5</a:t>
            </a:r>
            <a:r>
              <a:rPr sz="2550" i="1" spc="-172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records</a:t>
            </a:r>
            <a:endParaRPr sz="2550" baseline="3267">
              <a:latin typeface="Courier New"/>
              <a:cs typeface="Courier New"/>
            </a:endParaRPr>
          </a:p>
          <a:p>
            <a:pPr marL="82804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df.head()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C00000"/>
                </a:solidFill>
                <a:latin typeface="Courier New"/>
                <a:cs typeface="Courier New"/>
              </a:rPr>
              <a:t>Out[3]: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7461" y="2914781"/>
            <a:ext cx="2850001" cy="149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96" y="449021"/>
            <a:ext cx="496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Hands-on</a:t>
            </a:r>
            <a:r>
              <a:rPr spc="-40" dirty="0"/>
              <a:t> </a:t>
            </a:r>
            <a:r>
              <a:rPr dirty="0"/>
              <a:t>exercises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2492502"/>
            <a:ext cx="51441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81305" algn="l"/>
              </a:tabLst>
            </a:pPr>
            <a:r>
              <a:rPr sz="2250" spc="-30" dirty="0">
                <a:latin typeface="Arial"/>
                <a:cs typeface="Arial"/>
              </a:rPr>
              <a:t>Try </a:t>
            </a:r>
            <a:r>
              <a:rPr sz="2250" dirty="0">
                <a:latin typeface="Arial"/>
                <a:cs typeface="Arial"/>
              </a:rPr>
              <a:t>to read the first 10, 20, 50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records;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72" y="3348685"/>
            <a:ext cx="640778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81305" algn="l"/>
              </a:tabLst>
            </a:pPr>
            <a:r>
              <a:rPr sz="2250" dirty="0">
                <a:latin typeface="Arial"/>
                <a:cs typeface="Arial"/>
              </a:rPr>
              <a:t>Can you </a:t>
            </a:r>
            <a:r>
              <a:rPr sz="2250" spc="5" dirty="0">
                <a:latin typeface="Arial"/>
                <a:cs typeface="Arial"/>
              </a:rPr>
              <a:t>guess how </a:t>
            </a:r>
            <a:r>
              <a:rPr sz="2250" dirty="0">
                <a:latin typeface="Arial"/>
                <a:cs typeface="Arial"/>
              </a:rPr>
              <a:t>to view the last few</a:t>
            </a:r>
            <a:r>
              <a:rPr sz="2250" spc="-2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records;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3444" y="3348685"/>
            <a:ext cx="61595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dirty="0">
                <a:solidFill>
                  <a:srgbClr val="7E7E7E"/>
                </a:solidFill>
                <a:latin typeface="Arial"/>
                <a:cs typeface="Arial"/>
              </a:rPr>
              <a:t>Hi</a:t>
            </a:r>
            <a:r>
              <a:rPr sz="2250" i="1" spc="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250" i="1" dirty="0">
                <a:solidFill>
                  <a:srgbClr val="7E7E7E"/>
                </a:solidFill>
                <a:latin typeface="Arial"/>
                <a:cs typeface="Arial"/>
              </a:rPr>
              <a:t>t: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9640" y="3226307"/>
            <a:ext cx="911351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715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 data</a:t>
            </a:r>
            <a:r>
              <a:rPr spc="-60" dirty="0"/>
              <a:t> </a:t>
            </a:r>
            <a:r>
              <a:rPr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5812" y="1864498"/>
          <a:ext cx="8580755" cy="425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78">
                <a:tc>
                  <a:txBody>
                    <a:bodyPr/>
                    <a:lstStyle/>
                    <a:p>
                      <a:pPr marL="49530">
                        <a:lnSpc>
                          <a:spcPts val="166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Pandas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Type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66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Native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50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Type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6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Description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68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object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12318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most general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dtype.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5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assigned to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column if  column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has mixed types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(numbers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strings).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int64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825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Numeric characters.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64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refers</a:t>
                      </a:r>
                      <a:r>
                        <a:rPr sz="15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memory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allocated 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hold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character.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167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float64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float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1219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Numeric characters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decimals. If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column contains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numbers and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NaNs(see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below),  pandas will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default to float64,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case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missing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has a  decimal.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937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datetime64,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timedelta[ns]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N/A (but</a:t>
                      </a:r>
                      <a:r>
                        <a:rPr sz="15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63220" marR="6794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u="sng" dirty="0">
                          <a:solidFill>
                            <a:srgbClr val="6B9F24"/>
                          </a:solidFill>
                          <a:uFill>
                            <a:solidFill>
                              <a:srgbClr val="6B9F24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datetime</a:t>
                      </a:r>
                      <a:r>
                        <a:rPr sz="1500" dirty="0">
                          <a:solidFill>
                            <a:srgbClr val="6B9F24"/>
                          </a:solidFill>
                          <a:latin typeface="Arial"/>
                          <a:cs typeface="Arial"/>
                          <a:hlinkClick r:id="rId3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module in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Python’s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library)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 marR="135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meant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hold time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data.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Look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into these for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series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experiments.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715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Frame data</a:t>
            </a:r>
            <a:r>
              <a:rPr spc="-60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1962911"/>
            <a:ext cx="9627235" cy="612775"/>
          </a:xfrm>
          <a:custGeom>
            <a:avLst/>
            <a:gdLst/>
            <a:ahLst/>
            <a:cxnLst/>
            <a:rect l="l" t="t" r="r" b="b"/>
            <a:pathLst>
              <a:path w="9627235" h="612775">
                <a:moveTo>
                  <a:pt x="0" y="612648"/>
                </a:moveTo>
                <a:lnTo>
                  <a:pt x="9627108" y="612648"/>
                </a:lnTo>
                <a:lnTo>
                  <a:pt x="9627108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3811" y="3389376"/>
            <a:ext cx="9625965" cy="612775"/>
          </a:xfrm>
          <a:custGeom>
            <a:avLst/>
            <a:gdLst/>
            <a:ahLst/>
            <a:cxnLst/>
            <a:rect l="l" t="t" r="r" b="b"/>
            <a:pathLst>
              <a:path w="9625965" h="612775">
                <a:moveTo>
                  <a:pt x="0" y="612648"/>
                </a:moveTo>
                <a:lnTo>
                  <a:pt x="9625584" y="612648"/>
                </a:lnTo>
                <a:lnTo>
                  <a:pt x="9625584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ln w="9525">
            <a:solidFill>
              <a:srgbClr val="C5C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9345" y="1981276"/>
            <a:ext cx="4953635" cy="195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ts val="1989"/>
              </a:lnSpc>
              <a:spcBef>
                <a:spcPts val="95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[4]: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#Check </a:t>
            </a:r>
            <a:r>
              <a:rPr sz="2550" i="1" spc="-7" baseline="3267" dirty="0">
                <a:solidFill>
                  <a:srgbClr val="1382AC"/>
                </a:solidFill>
                <a:latin typeface="Courier New"/>
                <a:cs typeface="Courier New"/>
              </a:rPr>
              <a:t>a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particular column</a:t>
            </a:r>
            <a:r>
              <a:rPr sz="2550" i="1" spc="-104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type</a:t>
            </a:r>
            <a:endParaRPr sz="2550" baseline="3267">
              <a:latin typeface="Courier New"/>
              <a:cs typeface="Courier New"/>
            </a:endParaRPr>
          </a:p>
          <a:p>
            <a:pPr marL="82804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</a:t>
            </a:r>
            <a:r>
              <a:rPr sz="1700" spc="-15" dirty="0">
                <a:solidFill>
                  <a:srgbClr val="477A78"/>
                </a:solidFill>
                <a:latin typeface="Courier New"/>
                <a:cs typeface="Courier New"/>
              </a:rPr>
              <a:t>[</a:t>
            </a:r>
            <a:r>
              <a:rPr sz="1700" spc="-15" dirty="0">
                <a:solidFill>
                  <a:srgbClr val="C00000"/>
                </a:solidFill>
                <a:latin typeface="Courier New"/>
                <a:cs typeface="Courier New"/>
              </a:rPr>
              <a:t>'salary'</a:t>
            </a:r>
            <a:r>
              <a:rPr sz="1700" spc="-15" dirty="0">
                <a:solidFill>
                  <a:srgbClr val="477A78"/>
                </a:solidFill>
                <a:latin typeface="Courier New"/>
                <a:cs typeface="Courier New"/>
              </a:rPr>
              <a:t>]</a:t>
            </a: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.dtype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500" spc="-5" dirty="0">
                <a:solidFill>
                  <a:srgbClr val="C00000"/>
                </a:solidFill>
                <a:latin typeface="Courier New"/>
                <a:cs typeface="Courier New"/>
              </a:rPr>
              <a:t>Out[4]: </a:t>
            </a:r>
            <a:r>
              <a:rPr sz="1500" spc="-5" dirty="0">
                <a:solidFill>
                  <a:srgbClr val="33393D"/>
                </a:solidFill>
                <a:latin typeface="Courier New"/>
                <a:cs typeface="Courier New"/>
              </a:rPr>
              <a:t>dtype('int64')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  <a:spcBef>
                <a:spcPts val="5"/>
              </a:spcBef>
            </a:pPr>
            <a:r>
              <a:rPr sz="1500" spc="-5" dirty="0">
                <a:solidFill>
                  <a:srgbClr val="2D663D"/>
                </a:solidFill>
                <a:latin typeface="Courier New"/>
                <a:cs typeface="Courier New"/>
              </a:rPr>
              <a:t>In </a:t>
            </a:r>
            <a:r>
              <a:rPr sz="1500" dirty="0">
                <a:solidFill>
                  <a:srgbClr val="2D663D"/>
                </a:solidFill>
                <a:latin typeface="Courier New"/>
                <a:cs typeface="Courier New"/>
              </a:rPr>
              <a:t>[5]:</a:t>
            </a:r>
            <a:r>
              <a:rPr sz="2550" i="1" baseline="3267" dirty="0">
                <a:solidFill>
                  <a:srgbClr val="1382AC"/>
                </a:solidFill>
                <a:latin typeface="Courier New"/>
                <a:cs typeface="Courier New"/>
              </a:rPr>
              <a:t>#Check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types for </a:t>
            </a:r>
            <a:r>
              <a:rPr sz="2550" i="1" spc="-15" baseline="3267" dirty="0">
                <a:solidFill>
                  <a:srgbClr val="1382AC"/>
                </a:solidFill>
                <a:latin typeface="Courier New"/>
                <a:cs typeface="Courier New"/>
              </a:rPr>
              <a:t>all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the</a:t>
            </a:r>
            <a:r>
              <a:rPr sz="2550" i="1" spc="-60" baseline="3267" dirty="0">
                <a:solidFill>
                  <a:srgbClr val="1382AC"/>
                </a:solidFill>
                <a:latin typeface="Courier New"/>
                <a:cs typeface="Courier New"/>
              </a:rPr>
              <a:t> </a:t>
            </a:r>
            <a:r>
              <a:rPr sz="2550" i="1" spc="-22" baseline="3267" dirty="0">
                <a:solidFill>
                  <a:srgbClr val="1382AC"/>
                </a:solidFill>
                <a:latin typeface="Courier New"/>
                <a:cs typeface="Courier New"/>
              </a:rPr>
              <a:t>columns</a:t>
            </a:r>
            <a:endParaRPr sz="2550" baseline="3267">
              <a:latin typeface="Courier New"/>
              <a:cs typeface="Courier New"/>
            </a:endParaRPr>
          </a:p>
          <a:p>
            <a:pPr marL="825500">
              <a:lnSpc>
                <a:spcPts val="1989"/>
              </a:lnSpc>
            </a:pPr>
            <a:r>
              <a:rPr sz="1700" spc="-15" dirty="0">
                <a:solidFill>
                  <a:srgbClr val="33393D"/>
                </a:solidFill>
                <a:latin typeface="Courier New"/>
                <a:cs typeface="Courier New"/>
              </a:rPr>
              <a:t>df.dtypes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507" y="4233722"/>
            <a:ext cx="2113280" cy="19240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500" spc="5" dirty="0">
                <a:solidFill>
                  <a:srgbClr val="C00000"/>
                </a:solidFill>
                <a:latin typeface="Courier New"/>
                <a:cs typeface="Courier New"/>
              </a:rPr>
              <a:t>Out[4]:</a:t>
            </a:r>
            <a:r>
              <a:rPr sz="2550" spc="7" baseline="-13071" dirty="0">
                <a:latin typeface="Arial"/>
                <a:cs typeface="Arial"/>
              </a:rPr>
              <a:t>rank</a:t>
            </a:r>
            <a:endParaRPr sz="2550" baseline="-13071">
              <a:latin typeface="Arial"/>
              <a:cs typeface="Arial"/>
            </a:endParaRPr>
          </a:p>
          <a:p>
            <a:pPr marL="855344" marR="367665">
              <a:lnSpc>
                <a:spcPct val="99300"/>
              </a:lnSpc>
              <a:spcBef>
                <a:spcPts val="385"/>
              </a:spcBef>
            </a:pPr>
            <a:r>
              <a:rPr sz="1700" spc="-5" dirty="0">
                <a:latin typeface="Arial"/>
                <a:cs typeface="Arial"/>
              </a:rPr>
              <a:t>d</a:t>
            </a:r>
            <a:r>
              <a:rPr sz="1700" spc="-1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sc</a:t>
            </a:r>
            <a:r>
              <a:rPr sz="1700" spc="-5" dirty="0">
                <a:latin typeface="Arial"/>
                <a:cs typeface="Arial"/>
              </a:rPr>
              <a:t>i</a:t>
            </a:r>
            <a:r>
              <a:rPr sz="1700" spc="-15" dirty="0">
                <a:latin typeface="Arial"/>
                <a:cs typeface="Arial"/>
              </a:rPr>
              <a:t>p</a:t>
            </a:r>
            <a:r>
              <a:rPr sz="1700" spc="-5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ne  </a:t>
            </a:r>
            <a:r>
              <a:rPr sz="1700" spc="-10" dirty="0">
                <a:latin typeface="Arial"/>
                <a:cs typeface="Arial"/>
              </a:rPr>
              <a:t>phd  </a:t>
            </a:r>
            <a:r>
              <a:rPr sz="1700" spc="-5" dirty="0">
                <a:latin typeface="Arial"/>
                <a:cs typeface="Arial"/>
              </a:rPr>
              <a:t>service  sex  salary</a:t>
            </a:r>
            <a:endParaRPr sz="1700">
              <a:latin typeface="Arial"/>
              <a:cs typeface="Arial"/>
            </a:endParaRPr>
          </a:p>
          <a:p>
            <a:pPr marL="855344">
              <a:lnSpc>
                <a:spcPts val="2030"/>
              </a:lnSpc>
            </a:pPr>
            <a:r>
              <a:rPr sz="1700" spc="-15" dirty="0">
                <a:latin typeface="Arial"/>
                <a:cs typeface="Arial"/>
              </a:rPr>
              <a:t>dtype: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object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8419" y="4327905"/>
            <a:ext cx="598805" cy="157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05"/>
              </a:spcBef>
            </a:pPr>
            <a:r>
              <a:rPr sz="1700" spc="-5" dirty="0">
                <a:latin typeface="Arial"/>
                <a:cs typeface="Arial"/>
              </a:rPr>
              <a:t>o</a:t>
            </a:r>
            <a:r>
              <a:rPr sz="1700" spc="-20" dirty="0">
                <a:latin typeface="Arial"/>
                <a:cs typeface="Arial"/>
              </a:rPr>
              <a:t>b</a:t>
            </a:r>
            <a:r>
              <a:rPr sz="1700" dirty="0">
                <a:latin typeface="Arial"/>
                <a:cs typeface="Arial"/>
              </a:rPr>
              <a:t>j</a:t>
            </a:r>
            <a:r>
              <a:rPr sz="1700" spc="-5" dirty="0">
                <a:latin typeface="Arial"/>
                <a:cs typeface="Arial"/>
              </a:rPr>
              <a:t>ect  o</a:t>
            </a:r>
            <a:r>
              <a:rPr sz="1700" spc="-20" dirty="0">
                <a:latin typeface="Arial"/>
                <a:cs typeface="Arial"/>
              </a:rPr>
              <a:t>b</a:t>
            </a:r>
            <a:r>
              <a:rPr sz="1700" dirty="0">
                <a:latin typeface="Arial"/>
                <a:cs typeface="Arial"/>
              </a:rPr>
              <a:t>j</a:t>
            </a:r>
            <a:r>
              <a:rPr sz="1700" spc="-5" dirty="0">
                <a:latin typeface="Arial"/>
                <a:cs typeface="Arial"/>
              </a:rPr>
              <a:t>ect  </a:t>
            </a:r>
            <a:r>
              <a:rPr sz="1700" spc="-10" dirty="0">
                <a:latin typeface="Arial"/>
                <a:cs typeface="Arial"/>
              </a:rPr>
              <a:t>int64  int64  </a:t>
            </a:r>
            <a:r>
              <a:rPr sz="1700" spc="-5" dirty="0">
                <a:latin typeface="Arial"/>
                <a:cs typeface="Arial"/>
              </a:rPr>
              <a:t>o</a:t>
            </a:r>
            <a:r>
              <a:rPr sz="1700" spc="-20" dirty="0">
                <a:latin typeface="Arial"/>
                <a:cs typeface="Arial"/>
              </a:rPr>
              <a:t>b</a:t>
            </a:r>
            <a:r>
              <a:rPr sz="1700" dirty="0">
                <a:latin typeface="Arial"/>
                <a:cs typeface="Arial"/>
              </a:rPr>
              <a:t>j</a:t>
            </a:r>
            <a:r>
              <a:rPr sz="1700" spc="-5" dirty="0">
                <a:latin typeface="Arial"/>
                <a:cs typeface="Arial"/>
              </a:rPr>
              <a:t>ect  </a:t>
            </a:r>
            <a:r>
              <a:rPr sz="1700" spc="-10" dirty="0">
                <a:latin typeface="Arial"/>
                <a:cs typeface="Arial"/>
              </a:rPr>
              <a:t>int64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5713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</a:t>
            </a:r>
            <a:r>
              <a:rPr dirty="0"/>
              <a:t>Frames</a:t>
            </a:r>
            <a:r>
              <a:rPr spc="-55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819" y="1826768"/>
            <a:ext cx="426275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5" dirty="0">
                <a:latin typeface="Arial"/>
                <a:cs typeface="Arial"/>
              </a:rPr>
              <a:t>Python </a:t>
            </a:r>
            <a:r>
              <a:rPr sz="1700" spc="-10" dirty="0">
                <a:latin typeface="Arial"/>
                <a:cs typeface="Arial"/>
              </a:rPr>
              <a:t>objects have </a:t>
            </a:r>
            <a:r>
              <a:rPr sz="1700" i="1" spc="-10" dirty="0">
                <a:latin typeface="Arial"/>
                <a:cs typeface="Arial"/>
              </a:rPr>
              <a:t>attributes </a:t>
            </a:r>
            <a:r>
              <a:rPr sz="1700" spc="-10" dirty="0">
                <a:latin typeface="Arial"/>
                <a:cs typeface="Arial"/>
              </a:rPr>
              <a:t>and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i="1" spc="-10" dirty="0">
                <a:latin typeface="Arial"/>
                <a:cs typeface="Arial"/>
              </a:rPr>
              <a:t>methods</a:t>
            </a:r>
            <a:r>
              <a:rPr sz="1700" spc="-1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3396" y="2423667"/>
          <a:ext cx="7904479" cy="328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df.attribute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dtypes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types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of the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columns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columns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column names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axes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row labels and column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names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ndim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number of dimensions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27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size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number of elements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shape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return a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tuple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representing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dimensionality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values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numpy representation of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data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96" y="449021"/>
            <a:ext cx="496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Hands-on</a:t>
            </a:r>
            <a:r>
              <a:rPr spc="-40" dirty="0"/>
              <a:t> </a:t>
            </a:r>
            <a:r>
              <a:rPr dirty="0"/>
              <a:t>exercises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2534792"/>
            <a:ext cx="6757034" cy="294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81305" algn="l"/>
              </a:tabLst>
            </a:pPr>
            <a:r>
              <a:rPr sz="2250" dirty="0">
                <a:latin typeface="Arial"/>
                <a:cs typeface="Arial"/>
              </a:rPr>
              <a:t>Find </a:t>
            </a:r>
            <a:r>
              <a:rPr sz="2250" spc="5" dirty="0">
                <a:latin typeface="Arial"/>
                <a:cs typeface="Arial"/>
              </a:rPr>
              <a:t>how </a:t>
            </a:r>
            <a:r>
              <a:rPr sz="2250" dirty="0">
                <a:latin typeface="Arial"/>
                <a:cs typeface="Arial"/>
              </a:rPr>
              <a:t>many records this data frame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has;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35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buFont typeface="Wingdings"/>
              <a:buChar char=""/>
              <a:tabLst>
                <a:tab pos="281305" algn="l"/>
              </a:tabLst>
            </a:pPr>
            <a:r>
              <a:rPr sz="2250" spc="5" dirty="0">
                <a:latin typeface="Arial"/>
                <a:cs typeface="Arial"/>
              </a:rPr>
              <a:t>How </a:t>
            </a:r>
            <a:r>
              <a:rPr sz="2250" dirty="0">
                <a:latin typeface="Arial"/>
                <a:cs typeface="Arial"/>
              </a:rPr>
              <a:t>many elements 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there?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5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81305" algn="l"/>
              </a:tabLst>
            </a:pPr>
            <a:r>
              <a:rPr sz="2250" dirty="0">
                <a:latin typeface="Arial"/>
                <a:cs typeface="Arial"/>
              </a:rPr>
              <a:t>What </a:t>
            </a:r>
            <a:r>
              <a:rPr sz="2250" spc="5" dirty="0">
                <a:latin typeface="Arial"/>
                <a:cs typeface="Arial"/>
              </a:rPr>
              <a:t>are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spc="5" dirty="0">
                <a:latin typeface="Arial"/>
                <a:cs typeface="Arial"/>
              </a:rPr>
              <a:t>column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names?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35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buFont typeface="Wingdings"/>
              <a:buChar char=""/>
              <a:tabLst>
                <a:tab pos="281305" algn="l"/>
              </a:tabLst>
            </a:pPr>
            <a:r>
              <a:rPr sz="2250" dirty="0">
                <a:latin typeface="Arial"/>
                <a:cs typeface="Arial"/>
              </a:rPr>
              <a:t>What types of columns we have in this data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frame?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9478</TotalTime>
  <Words>1464</Words>
  <Application>Microsoft Office PowerPoint</Application>
  <PresentationFormat>Custom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Lato Black</vt:lpstr>
      <vt:lpstr>Wingdings</vt:lpstr>
      <vt:lpstr>Office Theme</vt:lpstr>
      <vt:lpstr>Data Analysis Using</vt:lpstr>
      <vt:lpstr>Loading Python Libraries</vt:lpstr>
      <vt:lpstr>Reading data using pandas</vt:lpstr>
      <vt:lpstr>Exploring data frames</vt:lpstr>
      <vt:lpstr>Hands-on exercises</vt:lpstr>
      <vt:lpstr>Data Frame data types</vt:lpstr>
      <vt:lpstr>Data Frame data types</vt:lpstr>
      <vt:lpstr>Data Frames attributes</vt:lpstr>
      <vt:lpstr>Hands-on exercises</vt:lpstr>
      <vt:lpstr>Data Frames methods</vt:lpstr>
      <vt:lpstr>Hands-on exercises</vt:lpstr>
      <vt:lpstr>Selecting a column in a Data Fr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landscape2</dc:creator>
  <cp:lastModifiedBy>Richa Golash</cp:lastModifiedBy>
  <cp:revision>3</cp:revision>
  <dcterms:created xsi:type="dcterms:W3CDTF">2023-08-08T08:51:08Z</dcterms:created>
  <dcterms:modified xsi:type="dcterms:W3CDTF">2024-08-12T00:07:49Z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2023-08-08T00:00:00Z</vt:filetime>
  </property>
</Properties>
</file>