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1430000" cy="6858000"/>
  <p:notesSz cx="11430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10" d="100"/>
          <a:sy n="10" d="100"/>
        </p:scale>
        <p:origin x="23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"/>
            <a:ext cx="7694675" cy="11399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6999"/>
            <a:ext cx="11428475" cy="3794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458711"/>
            <a:ext cx="3046730" cy="393700"/>
          </a:xfrm>
          <a:custGeom>
            <a:avLst/>
            <a:gdLst/>
            <a:ahLst/>
            <a:cxnLst/>
            <a:rect l="l" t="t" r="r" b="b"/>
            <a:pathLst>
              <a:path w="3046730" h="393700">
                <a:moveTo>
                  <a:pt x="3046476" y="0"/>
                </a:moveTo>
                <a:lnTo>
                  <a:pt x="0" y="0"/>
                </a:lnTo>
                <a:lnTo>
                  <a:pt x="0" y="393192"/>
                </a:lnTo>
                <a:lnTo>
                  <a:pt x="3046476" y="393192"/>
                </a:lnTo>
                <a:lnTo>
                  <a:pt x="30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29159" y="1849577"/>
            <a:ext cx="43580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567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840480"/>
            <a:ext cx="80010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577340"/>
            <a:ext cx="497205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577340"/>
            <a:ext cx="497205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5517" y="82677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8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480"/>
            <a:ext cx="7694675" cy="113995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76999"/>
            <a:ext cx="11428475" cy="37947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458711"/>
            <a:ext cx="3046730" cy="393700"/>
          </a:xfrm>
          <a:custGeom>
            <a:avLst/>
            <a:gdLst/>
            <a:ahLst/>
            <a:cxnLst/>
            <a:rect l="l" t="t" r="r" b="b"/>
            <a:pathLst>
              <a:path w="3046730" h="393700">
                <a:moveTo>
                  <a:pt x="3046476" y="0"/>
                </a:moveTo>
                <a:lnTo>
                  <a:pt x="0" y="0"/>
                </a:lnTo>
                <a:lnTo>
                  <a:pt x="0" y="393192"/>
                </a:lnTo>
                <a:lnTo>
                  <a:pt x="3046476" y="393192"/>
                </a:lnTo>
                <a:lnTo>
                  <a:pt x="30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96200" y="192023"/>
            <a:ext cx="2990088" cy="9982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353" y="175006"/>
            <a:ext cx="855929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0650" y="1341627"/>
            <a:ext cx="6115050" cy="316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377940"/>
            <a:ext cx="36576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377940"/>
            <a:ext cx="26289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6377940"/>
            <a:ext cx="262890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nnett.edu.in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nett.edu.i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nett.edu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617" y="6527375"/>
            <a:ext cx="215265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2000" b="1" spc="30" dirty="0">
                <a:latin typeface="Arial"/>
                <a:cs typeface="Arial"/>
                <a:hlinkClick r:id="rId2"/>
              </a:rPr>
              <a:t>w</a:t>
            </a:r>
            <a:r>
              <a:rPr sz="2000" b="1" spc="20" dirty="0">
                <a:latin typeface="Arial"/>
                <a:cs typeface="Arial"/>
                <a:hlinkClick r:id="rId2"/>
              </a:rPr>
              <a:t>w</a:t>
            </a:r>
            <a:r>
              <a:rPr sz="2000" b="1" spc="-155" dirty="0">
                <a:latin typeface="Arial"/>
                <a:cs typeface="Arial"/>
                <a:hlinkClick r:id="rId2"/>
              </a:rPr>
              <a:t>w</a:t>
            </a:r>
            <a:r>
              <a:rPr sz="2000" b="1" spc="-135" dirty="0">
                <a:latin typeface="Arial"/>
                <a:cs typeface="Arial"/>
                <a:hlinkClick r:id="rId2"/>
              </a:rPr>
              <a:t>.benn</a:t>
            </a:r>
            <a:r>
              <a:rPr sz="2000" b="1" spc="-165" dirty="0">
                <a:latin typeface="Arial"/>
                <a:cs typeface="Arial"/>
                <a:hlinkClick r:id="rId2"/>
              </a:rPr>
              <a:t>et</a:t>
            </a:r>
            <a:r>
              <a:rPr sz="2000" b="1" spc="-135" dirty="0">
                <a:latin typeface="Arial"/>
                <a:cs typeface="Arial"/>
                <a:hlinkClick r:id="rId2"/>
              </a:rPr>
              <a:t>t</a:t>
            </a:r>
            <a:r>
              <a:rPr sz="2000" b="1" spc="-105" dirty="0">
                <a:latin typeface="Arial"/>
                <a:cs typeface="Arial"/>
                <a:hlinkClick r:id="rId2"/>
              </a:rPr>
              <a:t>.edu.</a:t>
            </a:r>
            <a:r>
              <a:rPr sz="2000" b="1" spc="-75" dirty="0">
                <a:latin typeface="Arial"/>
                <a:cs typeface="Arial"/>
                <a:hlinkClick r:id="rId2"/>
              </a:rPr>
              <a:t>i</a:t>
            </a:r>
            <a:r>
              <a:rPr sz="2000" b="1" spc="-160" dirty="0">
                <a:latin typeface="Arial"/>
                <a:cs typeface="Arial"/>
                <a:hlinkClick r:id="rId2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428730" cy="6856730"/>
            <a:chOff x="0" y="0"/>
            <a:chExt cx="11428730" cy="6856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192023"/>
              <a:ext cx="2990088" cy="998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428475" cy="6856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29600" y="6477000"/>
              <a:ext cx="2970530" cy="364490"/>
            </a:xfrm>
            <a:custGeom>
              <a:avLst/>
              <a:gdLst/>
              <a:ahLst/>
              <a:cxnLst/>
              <a:rect l="l" t="t" r="r" b="b"/>
              <a:pathLst>
                <a:path w="2970529" h="364490">
                  <a:moveTo>
                    <a:pt x="2970276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70276" y="364236"/>
                  </a:lnTo>
                  <a:lnTo>
                    <a:pt x="2970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08085" y="6498742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Microsoft Sans Serif"/>
                <a:cs typeface="Microsoft Sans Serif"/>
                <a:hlinkClick r:id="rId2"/>
              </a:rPr>
              <a:t>www.bennett.edu.in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00" y="73152"/>
            <a:ext cx="3351529" cy="1827530"/>
            <a:chOff x="190500" y="73152"/>
            <a:chExt cx="3351529" cy="1827530"/>
          </a:xfrm>
        </p:grpSpPr>
        <p:sp>
          <p:nvSpPr>
            <p:cNvPr id="9" name="object 9"/>
            <p:cNvSpPr/>
            <p:nvPr/>
          </p:nvSpPr>
          <p:spPr>
            <a:xfrm>
              <a:off x="190500" y="73152"/>
              <a:ext cx="3351529" cy="1827530"/>
            </a:xfrm>
            <a:custGeom>
              <a:avLst/>
              <a:gdLst/>
              <a:ahLst/>
              <a:cxnLst/>
              <a:rect l="l" t="t" r="r" b="b"/>
              <a:pathLst>
                <a:path w="3351529" h="1827530">
                  <a:moveTo>
                    <a:pt x="3351276" y="0"/>
                  </a:moveTo>
                  <a:lnTo>
                    <a:pt x="0" y="0"/>
                  </a:lnTo>
                  <a:lnTo>
                    <a:pt x="0" y="1827276"/>
                  </a:lnTo>
                  <a:lnTo>
                    <a:pt x="3351276" y="1827276"/>
                  </a:lnTo>
                  <a:lnTo>
                    <a:pt x="3351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455676"/>
              <a:ext cx="2970276" cy="9906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D</a:t>
            </a:r>
            <a:r>
              <a:rPr spc="-135" dirty="0"/>
              <a:t>a</a:t>
            </a:r>
            <a:r>
              <a:rPr spc="-204" dirty="0"/>
              <a:t>ta</a:t>
            </a:r>
            <a:r>
              <a:rPr spc="-50" dirty="0"/>
              <a:t> </a:t>
            </a:r>
            <a:r>
              <a:rPr spc="-235" dirty="0"/>
              <a:t>Analysis</a:t>
            </a:r>
            <a:r>
              <a:rPr spc="-50" dirty="0"/>
              <a:t> </a:t>
            </a:r>
            <a:r>
              <a:rPr spc="-375" dirty="0"/>
              <a:t>U</a:t>
            </a:r>
            <a:r>
              <a:rPr spc="-315" dirty="0"/>
              <a:t>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4454" y="2462911"/>
            <a:ext cx="2519045" cy="184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5525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solidFill>
                  <a:srgbClr val="0D5671"/>
                </a:solidFill>
                <a:latin typeface="Arial"/>
                <a:cs typeface="Arial"/>
              </a:rPr>
              <a:t>Pyth</a:t>
            </a:r>
            <a:r>
              <a:rPr sz="4000" b="1" spc="-345" dirty="0">
                <a:solidFill>
                  <a:srgbClr val="0D5671"/>
                </a:solidFill>
                <a:latin typeface="Arial"/>
                <a:cs typeface="Arial"/>
              </a:rPr>
              <a:t>o</a:t>
            </a:r>
            <a:r>
              <a:rPr sz="4000" b="1" spc="-325" dirty="0">
                <a:solidFill>
                  <a:srgbClr val="0D5671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00" b="1" spc="-240" dirty="0">
                <a:solidFill>
                  <a:srgbClr val="FFFFFF"/>
                </a:solidFill>
                <a:latin typeface="Tahoma"/>
                <a:cs typeface="Tahoma"/>
              </a:rPr>
              <a:t>Lecture-6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0"/>
            <a:ext cx="61417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Properties</a:t>
            </a:r>
            <a:r>
              <a:rPr sz="3800" spc="-55" dirty="0"/>
              <a:t> </a:t>
            </a:r>
            <a:r>
              <a:rPr sz="3800" dirty="0"/>
              <a:t>of</a:t>
            </a:r>
            <a:r>
              <a:rPr sz="3800" spc="-10" dirty="0"/>
              <a:t> </a:t>
            </a:r>
            <a:r>
              <a:rPr sz="3800" spc="-5" dirty="0"/>
              <a:t>NPC</a:t>
            </a:r>
            <a:r>
              <a:rPr sz="3800" spc="-15" dirty="0"/>
              <a:t> </a:t>
            </a:r>
            <a:r>
              <a:rPr sz="3800" dirty="0"/>
              <a:t>(Contd.)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0191" y="1884934"/>
            <a:ext cx="860742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1435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curve 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asymptotic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continues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approach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never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meets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implies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certain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percentage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covered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fall </a:t>
            </a:r>
            <a:r>
              <a:rPr sz="1800" spc="-10" dirty="0">
                <a:latin typeface="Arial MT"/>
                <a:cs typeface="Arial MT"/>
              </a:rPr>
              <a:t>beyond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 S.D.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However,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purpose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calculations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generally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assumed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the curve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covers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 =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0.5000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76200" marR="685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quartiles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-5" dirty="0">
                <a:latin typeface="Arial MT"/>
                <a:cs typeface="Arial MT"/>
              </a:rPr>
              <a:t> 25</a:t>
            </a:r>
            <a:r>
              <a:rPr sz="1800" spc="-7" baseline="25462" dirty="0">
                <a:latin typeface="Arial MT"/>
                <a:cs typeface="Arial MT"/>
              </a:rPr>
              <a:t>th</a:t>
            </a:r>
            <a:r>
              <a:rPr sz="1800" spc="262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percentile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75</a:t>
            </a:r>
            <a:r>
              <a:rPr sz="1800" spc="-7" baseline="25462" dirty="0">
                <a:latin typeface="Arial MT"/>
                <a:cs typeface="Arial MT"/>
              </a:rPr>
              <a:t>th</a:t>
            </a:r>
            <a:r>
              <a:rPr sz="1800" spc="262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percentile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equidistant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tabLst>
                <a:tab pos="50285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NPC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unimodal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peak.	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 highest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76200" marR="558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mathematical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mathematical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equation.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graphically,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shows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shape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like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shape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precise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shape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 exact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mathematical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equation.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43" y="133299"/>
            <a:ext cx="5220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Equation</a:t>
            </a:r>
            <a:r>
              <a:rPr sz="4000" spc="-10" dirty="0"/>
              <a:t> </a:t>
            </a:r>
            <a:r>
              <a:rPr sz="4000" spc="-5" dirty="0"/>
              <a:t>of</a:t>
            </a:r>
            <a:r>
              <a:rPr sz="4000" dirty="0"/>
              <a:t> </a:t>
            </a:r>
            <a:r>
              <a:rPr sz="4000" spc="-5" dirty="0"/>
              <a:t>the</a:t>
            </a:r>
            <a:r>
              <a:rPr sz="4000" spc="5" dirty="0"/>
              <a:t> </a:t>
            </a:r>
            <a:r>
              <a:rPr sz="4000" spc="-5" dirty="0"/>
              <a:t>curve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3407155"/>
            <a:ext cx="85471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w</a:t>
            </a:r>
            <a:r>
              <a:rPr sz="2400" spc="-15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ere  </a:t>
            </a:r>
            <a:r>
              <a:rPr sz="2400" dirty="0"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Symbol"/>
                <a:cs typeface="Symbol"/>
              </a:rPr>
              <a:t></a:t>
            </a:r>
            <a:endParaRPr sz="2400">
              <a:latin typeface="Symbol"/>
              <a:cs typeface="Symbol"/>
            </a:endParaRPr>
          </a:p>
          <a:p>
            <a:pPr marL="12700" marR="664210" algn="just">
              <a:lnSpc>
                <a:spcPct val="100000"/>
              </a:lnSpc>
            </a:pP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e  </a:t>
            </a: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794" y="3772916"/>
            <a:ext cx="73456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80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Frequency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height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5" dirty="0">
                <a:latin typeface="Arial MT"/>
                <a:cs typeface="Arial MT"/>
              </a:rPr>
              <a:t> curve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observations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Standard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distribution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3.1416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22/7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2.7183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(approx.)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i.e.</a:t>
            </a:r>
            <a:r>
              <a:rPr sz="2400" spc="-5" dirty="0">
                <a:latin typeface="Arial MT"/>
                <a:cs typeface="Arial MT"/>
              </a:rPr>
              <a:t> base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Napierian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logs.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dirty="0">
                <a:latin typeface="Arial MT"/>
                <a:cs typeface="Arial MT"/>
              </a:rPr>
              <a:t> score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492" y="1677022"/>
            <a:ext cx="3710618" cy="12712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0"/>
            <a:ext cx="4906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Applications</a:t>
            </a:r>
            <a:r>
              <a:rPr sz="4000" spc="-10" dirty="0"/>
              <a:t> </a:t>
            </a:r>
            <a:r>
              <a:rPr sz="4000" spc="-5" dirty="0"/>
              <a:t>of</a:t>
            </a:r>
            <a:r>
              <a:rPr sz="4000" spc="-30" dirty="0"/>
              <a:t> </a:t>
            </a:r>
            <a:r>
              <a:rPr sz="4000" spc="-5" dirty="0"/>
              <a:t>NPC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5536" y="1409191"/>
            <a:ext cx="893953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scores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already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calculated),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use</a:t>
            </a:r>
            <a:endParaRPr sz="1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NPC: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5400" marR="1778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find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proportion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falling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scores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distribution.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scores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given,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5" dirty="0">
                <a:latin typeface="Arial MT"/>
                <a:cs typeface="Arial MT"/>
              </a:rPr>
              <a:t> converted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z-scores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formula:</a:t>
            </a:r>
            <a:endParaRPr sz="1800">
              <a:latin typeface="Arial MT"/>
              <a:cs typeface="Arial MT"/>
            </a:endParaRPr>
          </a:p>
          <a:p>
            <a:pPr marL="793115" algn="ctr">
              <a:lnSpc>
                <a:spcPts val="2560"/>
              </a:lnSpc>
              <a:tabLst>
                <a:tab pos="1824355" algn="l"/>
                <a:tab pos="2233295" algn="l"/>
              </a:tabLst>
            </a:pPr>
            <a:r>
              <a:rPr sz="3825" spc="660" baseline="-34858" dirty="0">
                <a:latin typeface="Symbol"/>
                <a:cs typeface="Symbol"/>
              </a:rPr>
              <a:t></a:t>
            </a:r>
            <a:r>
              <a:rPr sz="3825" spc="300" baseline="-34858" dirty="0">
                <a:latin typeface="Times New Roman"/>
                <a:cs typeface="Times New Roman"/>
              </a:rPr>
              <a:t> </a:t>
            </a:r>
            <a:r>
              <a:rPr sz="3825" i="1" spc="465" baseline="-34858" dirty="0">
                <a:latin typeface="Times New Roman"/>
                <a:cs typeface="Times New Roman"/>
              </a:rPr>
              <a:t>z</a:t>
            </a:r>
            <a:r>
              <a:rPr sz="3825" i="1" spc="419" baseline="-34858" dirty="0">
                <a:latin typeface="Times New Roman"/>
                <a:cs typeface="Times New Roman"/>
              </a:rPr>
              <a:t> </a:t>
            </a:r>
            <a:r>
              <a:rPr sz="3825" spc="660" baseline="-34858" dirty="0">
                <a:latin typeface="Symbol"/>
                <a:cs typeface="Symbol"/>
              </a:rPr>
              <a:t></a:t>
            </a:r>
            <a:r>
              <a:rPr sz="3825" spc="660" baseline="-34858" dirty="0">
                <a:latin typeface="Times New Roman"/>
                <a:cs typeface="Times New Roman"/>
              </a:rPr>
              <a:t>	</a:t>
            </a:r>
            <a:r>
              <a:rPr sz="2550" i="1" spc="490" dirty="0">
                <a:latin typeface="Times New Roman"/>
                <a:cs typeface="Times New Roman"/>
              </a:rPr>
              <a:t>X	</a:t>
            </a:r>
            <a:r>
              <a:rPr sz="2550" spc="440" dirty="0">
                <a:latin typeface="Symbol"/>
                <a:cs typeface="Symbol"/>
              </a:rPr>
              <a:t></a:t>
            </a:r>
            <a:r>
              <a:rPr sz="2550" spc="75" dirty="0">
                <a:latin typeface="Times New Roman"/>
                <a:cs typeface="Times New Roman"/>
              </a:rPr>
              <a:t> </a:t>
            </a:r>
            <a:r>
              <a:rPr sz="2550" i="1" spc="665" dirty="0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3329381"/>
            <a:ext cx="288099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  <a:p>
            <a:pPr marL="12700" marR="10439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score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 deviation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236" y="4701362"/>
            <a:ext cx="8518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proportion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</a:t>
            </a:r>
            <a:r>
              <a:rPr sz="1800" spc="-10" dirty="0">
                <a:latin typeface="Arial MT"/>
                <a:cs typeface="Arial MT"/>
              </a:rPr>
              <a:t>looked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table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depicting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normal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distribution.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proportion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converted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percentage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multiplying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100,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frequency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multiplying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399" y="3175783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29">
                <a:moveTo>
                  <a:pt x="0" y="0"/>
                </a:moveTo>
                <a:lnTo>
                  <a:pt x="1242883" y="0"/>
                </a:lnTo>
              </a:path>
            </a:pathLst>
          </a:custGeom>
          <a:ln w="135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28117" y="3172356"/>
            <a:ext cx="54737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i="1" spc="490" dirty="0">
                <a:latin typeface="Times New Roman"/>
                <a:cs typeface="Times New Roman"/>
              </a:rPr>
              <a:t>SD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49021"/>
            <a:ext cx="17678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 MT"/>
                <a:cs typeface="Arial MT"/>
              </a:rPr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1848269"/>
            <a:ext cx="8132386" cy="39048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67" y="236931"/>
            <a:ext cx="6412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Log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Scaling(transformation)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3085338"/>
            <a:ext cx="1013650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Log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scaling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computes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log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values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compress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wide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range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a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narrow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range.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other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words,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it 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helps</a:t>
            </a:r>
            <a:r>
              <a:rPr sz="1800" spc="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convert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a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skewed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distribution</a:t>
            </a:r>
            <a:r>
              <a:rPr sz="18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normal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distribution/less-skewed</a:t>
            </a:r>
            <a:r>
              <a:rPr sz="18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distribution.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perform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scaling, </a:t>
            </a:r>
            <a:r>
              <a:rPr sz="1800" spc="-39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Calibri"/>
                <a:cs typeface="Calibri"/>
              </a:rPr>
              <a:t>take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log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values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1800" spc="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use them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column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instead.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5448" y="4439227"/>
            <a:ext cx="1200000" cy="3044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26238"/>
            <a:ext cx="1690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Calibri"/>
                <a:cs typeface="Calibri"/>
              </a:rPr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87" y="1938372"/>
            <a:ext cx="9025701" cy="2143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84277"/>
            <a:ext cx="5370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Pearson</a:t>
            </a:r>
            <a:r>
              <a:rPr spc="-70" dirty="0"/>
              <a:t> </a:t>
            </a:r>
            <a:r>
              <a:rPr dirty="0"/>
              <a:t>Correlation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812" y="1461261"/>
            <a:ext cx="8570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dirty="0">
                <a:latin typeface="Arial MT"/>
                <a:cs typeface="Arial MT"/>
              </a:rPr>
              <a:t>Correlation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between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sets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measure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12" y="1760183"/>
            <a:ext cx="8910320" cy="40195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Arial MT"/>
                <a:cs typeface="Arial MT"/>
              </a:rPr>
              <a:t>well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they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related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3020"/>
              </a:lnSpc>
              <a:spcBef>
                <a:spcPts val="104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most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common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measure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correlation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Pearson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Correlation</a:t>
            </a:r>
            <a:endParaRPr sz="2800">
              <a:latin typeface="Arial MT"/>
              <a:cs typeface="Arial MT"/>
            </a:endParaRPr>
          </a:p>
          <a:p>
            <a:pPr marL="12700" marR="630555">
              <a:lnSpc>
                <a:spcPts val="3030"/>
              </a:lnSpc>
              <a:spcBef>
                <a:spcPts val="1010"/>
              </a:spcBef>
              <a:buSzPct val="96428"/>
              <a:buChar char="•"/>
              <a:tabLst>
                <a:tab pos="235585" algn="l"/>
              </a:tabLst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shows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linear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relationship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sets</a:t>
            </a:r>
            <a:r>
              <a:rPr sz="2800" spc="-5" dirty="0">
                <a:latin typeface="Arial MT"/>
                <a:cs typeface="Arial MT"/>
              </a:rPr>
              <a:t> of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 marL="137160" indent="-125095">
              <a:lnSpc>
                <a:spcPct val="100000"/>
              </a:lnSpc>
              <a:spcBef>
                <a:spcPts val="610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formulas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return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-1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1, </a:t>
            </a:r>
            <a:r>
              <a:rPr sz="2800" dirty="0">
                <a:latin typeface="Arial MT"/>
                <a:cs typeface="Arial MT"/>
              </a:rPr>
              <a:t>where:</a:t>
            </a:r>
            <a:endParaRPr sz="2800">
              <a:latin typeface="Arial MT"/>
              <a:cs typeface="Arial MT"/>
            </a:endParaRPr>
          </a:p>
          <a:p>
            <a:pPr marL="712470" lvl="1" indent="-243204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Arial MT"/>
                <a:cs typeface="Arial MT"/>
              </a:rPr>
              <a:t>1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indicates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strong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positive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</a:t>
            </a:r>
            <a:endParaRPr sz="2400">
              <a:latin typeface="Arial MT"/>
              <a:cs typeface="Arial MT"/>
            </a:endParaRPr>
          </a:p>
          <a:p>
            <a:pPr marL="712470" lvl="1" indent="-243204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Arial MT"/>
                <a:cs typeface="Arial MT"/>
              </a:rPr>
              <a:t>-1</a:t>
            </a:r>
            <a:r>
              <a:rPr sz="2400" spc="-5" dirty="0">
                <a:latin typeface="Arial MT"/>
                <a:cs typeface="Arial MT"/>
              </a:rPr>
              <a:t> indicates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strong negative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</a:t>
            </a:r>
            <a:endParaRPr sz="2400">
              <a:latin typeface="Arial MT"/>
              <a:cs typeface="Arial MT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zero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indicates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relationship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0"/>
            <a:ext cx="92202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175006"/>
            <a:ext cx="4530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Calculate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650" y="1341627"/>
          <a:ext cx="6115050" cy="3161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3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3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3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5181600"/>
            <a:ext cx="5236464" cy="831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"/>
            <a:ext cx="7694675" cy="11399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6999"/>
            <a:ext cx="11428475" cy="3794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458711"/>
            <a:ext cx="3046730" cy="393700"/>
          </a:xfrm>
          <a:custGeom>
            <a:avLst/>
            <a:gdLst/>
            <a:ahLst/>
            <a:cxnLst/>
            <a:rect l="l" t="t" r="r" b="b"/>
            <a:pathLst>
              <a:path w="3046730" h="393700">
                <a:moveTo>
                  <a:pt x="3046476" y="0"/>
                </a:moveTo>
                <a:lnTo>
                  <a:pt x="0" y="0"/>
                </a:lnTo>
                <a:lnTo>
                  <a:pt x="0" y="393192"/>
                </a:lnTo>
                <a:lnTo>
                  <a:pt x="3046476" y="393192"/>
                </a:lnTo>
                <a:lnTo>
                  <a:pt x="3046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6200" y="192023"/>
            <a:ext cx="2990088" cy="99822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850" y="826769"/>
          <a:ext cx="7845425" cy="350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S.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</a:pPr>
                      <a:r>
                        <a:rPr sz="2700" b="1" spc="-7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</a:pPr>
                      <a:r>
                        <a:rPr sz="2700" b="1" spc="-22" baseline="-169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90805" marR="30480">
                        <a:lnSpc>
                          <a:spcPts val="158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ACE3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ACE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CE2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50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32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64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36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dirty="0">
                          <a:latin typeface="Arial"/>
                          <a:cs typeface="Arial"/>
                        </a:rPr>
                        <a:t>Σ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135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9335" y="4114800"/>
            <a:ext cx="5236464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8000" y="5181600"/>
            <a:ext cx="5257800" cy="9310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86800" y="5448300"/>
            <a:ext cx="741947" cy="381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8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920" y="292430"/>
            <a:ext cx="3712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libri"/>
                <a:cs typeface="Calibri"/>
              </a:rPr>
              <a:t>Data </a:t>
            </a:r>
            <a:r>
              <a:rPr sz="3600" spc="-10" dirty="0">
                <a:latin typeface="Calibri"/>
                <a:cs typeface="Calibri"/>
              </a:rPr>
              <a:t>Normalization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613" y="2210511"/>
            <a:ext cx="9258300" cy="156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15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2000" b="1" spc="-5" dirty="0">
                <a:solidFill>
                  <a:srgbClr val="292929"/>
                </a:solidFill>
                <a:latin typeface="Calibri"/>
                <a:cs typeface="Calibri"/>
              </a:rPr>
              <a:t> Normalization</a:t>
            </a:r>
            <a:r>
              <a:rPr sz="20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is a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common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practice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machine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learning</a:t>
            </a:r>
            <a:r>
              <a:rPr sz="20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which 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consists</a:t>
            </a:r>
            <a:r>
              <a:rPr sz="20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transforming </a:t>
            </a:r>
            <a:r>
              <a:rPr sz="2000" b="1" spc="-5" dirty="0">
                <a:solidFill>
                  <a:srgbClr val="292929"/>
                </a:solidFill>
                <a:latin typeface="Calibri"/>
                <a:cs typeface="Calibri"/>
              </a:rPr>
              <a:t>numeric</a:t>
            </a:r>
            <a:r>
              <a:rPr sz="2000" b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92929"/>
                </a:solidFill>
                <a:latin typeface="Calibri"/>
                <a:cs typeface="Calibri"/>
              </a:rPr>
              <a:t>columns</a:t>
            </a:r>
            <a:r>
              <a:rPr sz="20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292929"/>
                </a:solidFill>
                <a:latin typeface="Calibri"/>
                <a:cs typeface="Calibri"/>
              </a:rPr>
              <a:t>common</a:t>
            </a:r>
            <a:r>
              <a:rPr sz="20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92929"/>
                </a:solidFill>
                <a:latin typeface="Calibri"/>
                <a:cs typeface="Calibri"/>
              </a:rPr>
              <a:t>scale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2499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292929"/>
                </a:solidFill>
                <a:latin typeface="Calibri"/>
                <a:cs typeface="Calibri"/>
              </a:rPr>
              <a:t>. </a:t>
            </a:r>
            <a:r>
              <a:rPr sz="2000" spc="-5" dirty="0">
                <a:latin typeface="Arial MT"/>
                <a:cs typeface="Arial MT"/>
              </a:rPr>
              <a:t>After </a:t>
            </a:r>
            <a:r>
              <a:rPr sz="2000" dirty="0">
                <a:latin typeface="Arial MT"/>
                <a:cs typeface="Arial MT"/>
              </a:rPr>
              <a:t>normalization, all variables have a </a:t>
            </a:r>
            <a:r>
              <a:rPr sz="2000" b="1" dirty="0">
                <a:latin typeface="Calibri"/>
                <a:cs typeface="Calibri"/>
              </a:rPr>
              <a:t>similar </a:t>
            </a:r>
            <a:r>
              <a:rPr sz="2000" b="1" spc="-5" dirty="0">
                <a:latin typeface="Calibri"/>
                <a:cs typeface="Calibri"/>
              </a:rPr>
              <a:t>influence </a:t>
            </a:r>
            <a:r>
              <a:rPr sz="2000" dirty="0">
                <a:latin typeface="Arial MT"/>
                <a:cs typeface="Arial MT"/>
              </a:rPr>
              <a:t>on the model, improving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stability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performance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8907"/>
            <a:ext cx="11429999" cy="52898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126238"/>
            <a:ext cx="4176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4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2856102"/>
            <a:ext cx="5123180" cy="19043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998855">
              <a:lnSpc>
                <a:spcPts val="4750"/>
              </a:lnSpc>
              <a:spcBef>
                <a:spcPts val="705"/>
              </a:spcBef>
            </a:pPr>
            <a:r>
              <a:rPr sz="4400" dirty="0">
                <a:latin typeface="Arial MT"/>
                <a:cs typeface="Arial MT"/>
              </a:rPr>
              <a:t>Min</a:t>
            </a:r>
            <a:r>
              <a:rPr sz="4400" spc="-4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Max</a:t>
            </a:r>
            <a:r>
              <a:rPr sz="4400" spc="-3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Scaling </a:t>
            </a:r>
            <a:r>
              <a:rPr sz="4400" spc="-121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Z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score</a:t>
            </a:r>
            <a:r>
              <a:rPr sz="4400" spc="-25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Scaling</a:t>
            </a:r>
            <a:endParaRPr sz="4400">
              <a:latin typeface="Arial MT"/>
              <a:cs typeface="Arial MT"/>
            </a:endParaRPr>
          </a:p>
          <a:p>
            <a:pPr marL="12700">
              <a:lnSpc>
                <a:spcPts val="4685"/>
              </a:lnSpc>
            </a:pPr>
            <a:r>
              <a:rPr sz="4400" dirty="0">
                <a:latin typeface="Arial MT"/>
                <a:cs typeface="Arial MT"/>
              </a:rPr>
              <a:t>Log</a:t>
            </a:r>
            <a:r>
              <a:rPr sz="4400" spc="-165" dirty="0">
                <a:latin typeface="Arial MT"/>
                <a:cs typeface="Arial MT"/>
              </a:rPr>
              <a:t> </a:t>
            </a:r>
            <a:r>
              <a:rPr sz="4400" spc="-10" dirty="0">
                <a:latin typeface="Arial MT"/>
                <a:cs typeface="Arial MT"/>
              </a:rPr>
              <a:t>Transformations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32257"/>
            <a:ext cx="3832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Min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Max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3345307"/>
            <a:ext cx="925322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min-max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approach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(often</a:t>
            </a:r>
            <a:r>
              <a:rPr sz="1800" spc="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called</a:t>
            </a:r>
            <a:r>
              <a:rPr sz="1800" spc="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normalization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rescales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feature</a:t>
            </a:r>
            <a:r>
              <a:rPr sz="18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a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fixed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range</a:t>
            </a:r>
            <a:r>
              <a:rPr sz="1800" b="1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[0,1]</a:t>
            </a:r>
            <a:r>
              <a:rPr sz="1800" b="1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by </a:t>
            </a:r>
            <a:r>
              <a:rPr sz="1800" spc="-3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subtracting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minimum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value of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the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feature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then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dividing</a:t>
            </a:r>
            <a:r>
              <a:rPr sz="1800" spc="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028" y="4687911"/>
            <a:ext cx="2133600" cy="4383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30809"/>
            <a:ext cx="4613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Calibri"/>
                <a:cs typeface="Calibri"/>
              </a:rPr>
              <a:t>Try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Yourself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scale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7286" y="2414651"/>
          <a:ext cx="4075429" cy="309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397">
                <a:tc>
                  <a:txBody>
                    <a:bodyPr/>
                    <a:lstStyle/>
                    <a:p>
                      <a:pPr marL="31750">
                        <a:lnSpc>
                          <a:spcPts val="4760"/>
                        </a:lnSpc>
                      </a:pPr>
                      <a:r>
                        <a:rPr sz="4400" dirty="0">
                          <a:latin typeface="Arial MT"/>
                          <a:cs typeface="Arial MT"/>
                        </a:rPr>
                        <a:t>Person</a:t>
                      </a:r>
                      <a:endParaRPr sz="4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ts val="4760"/>
                        </a:lnSpc>
                      </a:pPr>
                      <a:r>
                        <a:rPr sz="4400" dirty="0">
                          <a:latin typeface="Arial MT"/>
                          <a:cs typeface="Arial MT"/>
                        </a:rPr>
                        <a:t>Height</a:t>
                      </a:r>
                      <a:endParaRPr sz="4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43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M1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790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164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073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</a:pPr>
                      <a:r>
                        <a:rPr sz="3600" dirty="0">
                          <a:latin typeface="Arial MT"/>
                          <a:cs typeface="Arial MT"/>
                        </a:rPr>
                        <a:t>M2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790"/>
                        </a:lnSpc>
                      </a:pPr>
                      <a:r>
                        <a:rPr sz="3600" dirty="0">
                          <a:latin typeface="Arial MT"/>
                          <a:cs typeface="Arial MT"/>
                        </a:rPr>
                        <a:t>167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70">
                <a:tc>
                  <a:txBody>
                    <a:bodyPr/>
                    <a:lstStyle/>
                    <a:p>
                      <a:pPr marL="31750">
                        <a:lnSpc>
                          <a:spcPts val="3790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M3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790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169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638">
                <a:tc>
                  <a:txBody>
                    <a:bodyPr/>
                    <a:lstStyle/>
                    <a:p>
                      <a:pPr marL="31750">
                        <a:lnSpc>
                          <a:spcPts val="3785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M4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785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163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79">
                <a:tc>
                  <a:txBody>
                    <a:bodyPr/>
                    <a:lstStyle/>
                    <a:p>
                      <a:pPr marL="31750">
                        <a:lnSpc>
                          <a:spcPts val="3854"/>
                        </a:lnSpc>
                      </a:pPr>
                      <a:r>
                        <a:rPr sz="3600" spc="-5" dirty="0">
                          <a:latin typeface="Arial MT"/>
                          <a:cs typeface="Arial MT"/>
                        </a:rPr>
                        <a:t>M5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854"/>
                        </a:lnSpc>
                      </a:pPr>
                      <a:r>
                        <a:rPr sz="3600" dirty="0">
                          <a:latin typeface="Arial MT"/>
                          <a:cs typeface="Arial MT"/>
                        </a:rPr>
                        <a:t>175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30809"/>
            <a:ext cx="1690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Calibri"/>
                <a:cs typeface="Calibri"/>
              </a:rPr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14" y="1418844"/>
            <a:ext cx="8926410" cy="49235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0"/>
            <a:ext cx="4709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Normal</a:t>
            </a:r>
            <a:r>
              <a:rPr sz="4000" spc="-2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distribution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276" y="1227835"/>
            <a:ext cx="991997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probability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occurrence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continuous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usually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depicted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normal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distribution</a:t>
            </a:r>
            <a:r>
              <a:rPr sz="2400" spc="-5" dirty="0">
                <a:latin typeface="Arial MT"/>
                <a:cs typeface="Arial MT"/>
              </a:rPr>
              <a:t>.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" dirty="0">
                <a:latin typeface="Arial MT"/>
                <a:cs typeface="Arial MT"/>
              </a:rPr>
              <a:t> 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mathematically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by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experiments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probability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measurements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increases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specific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variables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work,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measures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 distributed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frequency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polygon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drawn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measurements,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approaches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shape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curve.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12700" marR="812800" algn="just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Thus a normal probability curve depicts exactly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same thing as 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frequency </a:t>
            </a:r>
            <a:r>
              <a:rPr sz="2400" spc="-5" dirty="0">
                <a:latin typeface="Arial MT"/>
                <a:cs typeface="Arial MT"/>
              </a:rPr>
              <a:t>polygon.</a:t>
            </a:r>
            <a:r>
              <a:rPr sz="2400" dirty="0">
                <a:latin typeface="Arial MT"/>
                <a:cs typeface="Arial MT"/>
              </a:rPr>
              <a:t> The frequency </a:t>
            </a:r>
            <a:r>
              <a:rPr sz="2400" spc="-5" dirty="0">
                <a:latin typeface="Arial MT"/>
                <a:cs typeface="Arial MT"/>
              </a:rPr>
              <a:t>polygon shows the </a:t>
            </a:r>
            <a:r>
              <a:rPr sz="2400" dirty="0">
                <a:latin typeface="Arial MT"/>
                <a:cs typeface="Arial MT"/>
              </a:rPr>
              <a:t>frequency 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measurements </a:t>
            </a:r>
            <a:r>
              <a:rPr sz="2400" spc="-5" dirty="0">
                <a:latin typeface="Arial MT"/>
                <a:cs typeface="Arial MT"/>
              </a:rPr>
              <a:t>against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scores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axis.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20" dirty="0">
                <a:latin typeface="Arial MT"/>
                <a:cs typeface="Arial MT"/>
              </a:rPr>
              <a:t>However,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normal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mathematical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diverse kinds of data. </a:t>
            </a:r>
            <a:r>
              <a:rPr sz="2400" spc="-5" dirty="0">
                <a:latin typeface="Arial MT"/>
                <a:cs typeface="Arial MT"/>
              </a:rPr>
              <a:t>Thus </a:t>
            </a:r>
            <a:r>
              <a:rPr sz="2400" dirty="0">
                <a:latin typeface="Arial MT"/>
                <a:cs typeface="Arial MT"/>
              </a:rPr>
              <a:t>in the </a:t>
            </a:r>
            <a:r>
              <a:rPr sz="2400" spc="-5" dirty="0">
                <a:latin typeface="Arial MT"/>
                <a:cs typeface="Arial MT"/>
              </a:rPr>
              <a:t>NPC, </a:t>
            </a:r>
            <a:r>
              <a:rPr sz="2400" dirty="0">
                <a:latin typeface="Arial MT"/>
                <a:cs typeface="Arial MT"/>
              </a:rPr>
              <a:t>the scores are </a:t>
            </a:r>
            <a:r>
              <a:rPr sz="2400" spc="-5" dirty="0">
                <a:latin typeface="Arial MT"/>
                <a:cs typeface="Arial MT"/>
              </a:rPr>
              <a:t>depicted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standard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deviation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i.e.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standard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z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scores.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207007"/>
            <a:ext cx="8382000" cy="5257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86" y="87884"/>
            <a:ext cx="470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Normal</a:t>
            </a:r>
            <a:r>
              <a:rPr sz="4000" spc="-20" dirty="0"/>
              <a:t> </a:t>
            </a:r>
            <a:r>
              <a:rPr sz="4000" spc="-5" dirty="0"/>
              <a:t>distribution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3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0"/>
            <a:ext cx="415417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Properties</a:t>
            </a:r>
            <a:r>
              <a:rPr sz="3800" spc="-75" dirty="0"/>
              <a:t> </a:t>
            </a:r>
            <a:r>
              <a:rPr sz="3800" dirty="0"/>
              <a:t>of</a:t>
            </a:r>
            <a:r>
              <a:rPr sz="3800" spc="-35" dirty="0"/>
              <a:t> </a:t>
            </a:r>
            <a:r>
              <a:rPr sz="3800" spc="-5" dirty="0"/>
              <a:t>NPC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432917" y="6514675"/>
            <a:ext cx="217805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15"/>
              </a:lnSpc>
            </a:pPr>
            <a:r>
              <a:rPr sz="2000" b="1" spc="-110" dirty="0">
                <a:latin typeface="Arial"/>
                <a:cs typeface="Arial"/>
                <a:hlinkClick r:id="rId2"/>
              </a:rPr>
              <a:t>www.bennett.edu.in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850" y="1374724"/>
            <a:ext cx="8538210" cy="4599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measures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 central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tendency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i.e.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fall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NPC.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symmetrical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around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point.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divided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 parts by a perpendicular dropped from the highest point, the figure </a:t>
            </a:r>
            <a:r>
              <a:rPr sz="2000" spc="5" dirty="0">
                <a:latin typeface="Arial MT"/>
                <a:cs typeface="Arial MT"/>
              </a:rPr>
              <a:t> shows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bilateral</a:t>
            </a:r>
            <a:r>
              <a:rPr sz="2000" spc="-15" dirty="0">
                <a:latin typeface="Arial MT"/>
                <a:cs typeface="Arial MT"/>
              </a:rPr>
              <a:t> symmetry.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132715">
              <a:lnSpc>
                <a:spcPct val="100000"/>
              </a:lnSpc>
              <a:tabLst>
                <a:tab pos="4918710" algn="l"/>
                <a:tab pos="7019290" algn="l"/>
              </a:tabLst>
            </a:pPr>
            <a:r>
              <a:rPr sz="2000" dirty="0">
                <a:latin typeface="Arial MT"/>
                <a:cs typeface="Arial MT"/>
              </a:rPr>
              <a:t>The ordinate (height) at the Mean is the highest and the highest points of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 ordinates at various distances from the mean </a:t>
            </a:r>
            <a:r>
              <a:rPr sz="2000" spc="5" dirty="0">
                <a:latin typeface="Arial MT"/>
                <a:cs typeface="Arial MT"/>
              </a:rPr>
              <a:t>are </a:t>
            </a:r>
            <a:r>
              <a:rPr sz="2000" dirty="0">
                <a:latin typeface="Arial MT"/>
                <a:cs typeface="Arial MT"/>
              </a:rPr>
              <a:t>also in a </a:t>
            </a:r>
            <a:r>
              <a:rPr sz="2000" spc="-5" dirty="0">
                <a:latin typeface="Arial MT"/>
                <a:cs typeface="Arial MT"/>
              </a:rPr>
              <a:t>fixed </a:t>
            </a:r>
            <a:r>
              <a:rPr sz="2000" dirty="0">
                <a:latin typeface="Arial MT"/>
                <a:cs typeface="Arial MT"/>
              </a:rPr>
              <a:t> relation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height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ordinate.	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implies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proportion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cases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falling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points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baseline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fixed.	</a:t>
            </a:r>
            <a:r>
              <a:rPr sz="2000" spc="-10" dirty="0">
                <a:latin typeface="Arial MT"/>
                <a:cs typeface="Arial MT"/>
              </a:rPr>
              <a:t>It </a:t>
            </a:r>
            <a:r>
              <a:rPr sz="2000" dirty="0">
                <a:latin typeface="Arial MT"/>
                <a:cs typeface="Arial MT"/>
              </a:rPr>
              <a:t>also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implies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covered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fixed.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curve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baseline,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extends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-3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+3.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midpoint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1122</Words>
  <Application>Microsoft Office PowerPoint</Application>
  <PresentationFormat>Custom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Microsoft Sans Serif</vt:lpstr>
      <vt:lpstr>Symbol</vt:lpstr>
      <vt:lpstr>Tahoma</vt:lpstr>
      <vt:lpstr>Times New Roman</vt:lpstr>
      <vt:lpstr>Wingdings</vt:lpstr>
      <vt:lpstr>Office Theme</vt:lpstr>
      <vt:lpstr>Data Analysis Using</vt:lpstr>
      <vt:lpstr>Data Normalization</vt:lpstr>
      <vt:lpstr>PowerPoint Presentation</vt:lpstr>
      <vt:lpstr>Min Max Scaling</vt:lpstr>
      <vt:lpstr>Try Yourself to scale</vt:lpstr>
      <vt:lpstr>Python</vt:lpstr>
      <vt:lpstr>Normal distribution</vt:lpstr>
      <vt:lpstr>Normal distribution</vt:lpstr>
      <vt:lpstr>Properties of NPC</vt:lpstr>
      <vt:lpstr>Properties of NPC (Contd.)</vt:lpstr>
      <vt:lpstr>Equation of the curve</vt:lpstr>
      <vt:lpstr>Applications of NPC</vt:lpstr>
      <vt:lpstr>Python</vt:lpstr>
      <vt:lpstr>Log Scaling(transformation)</vt:lpstr>
      <vt:lpstr>Python</vt:lpstr>
      <vt:lpstr>Pearson Correlation</vt:lpstr>
      <vt:lpstr>PowerPoint Presentation</vt:lpstr>
      <vt:lpstr>How to Calculate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landscape2</dc:creator>
  <cp:lastModifiedBy>Richa Golash</cp:lastModifiedBy>
  <cp:revision>1</cp:revision>
  <dcterms:created xsi:type="dcterms:W3CDTF">2024-08-10T08:07:31Z</dcterms:created>
  <dcterms:modified xsi:type="dcterms:W3CDTF">2024-08-12T05:12:26Z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2024-08-10T00:00:00Z</vt:filetime>
  </property>
</Properties>
</file>