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753600" cy="7315200"/>
  <p:notesSz cx="6858000" cy="9144000"/>
  <p:embeddedFontLst>
    <p:embeddedFont>
      <p:font typeface="Calibri" panose="020F0502020204030204" pitchFamily="34" charset="0"/>
      <p:regular r:id="rId22"/>
      <p:bold r:id="rId23"/>
      <p:italic r:id="rId24"/>
      <p:boldItalic r:id="rId25"/>
    </p:embeddedFont>
    <p:embeddedFont>
      <p:font typeface="Hammersmith One" panose="02010703030501060504" pitchFamily="2" charset="0"/>
      <p:regular r:id="rId26"/>
    </p:embeddedFont>
    <p:embeddedFont>
      <p:font typeface="Montserrat Classic" panose="020B0604020202020204" charset="0"/>
      <p:regular r:id="rId27"/>
    </p:embeddedFont>
    <p:embeddedFont>
      <p:font typeface="Poppins" panose="00000500000000000000" pitchFamily="2" charset="0"/>
      <p:regular r:id="rId28"/>
      <p:bold r:id="rId29"/>
      <p:italic r:id="rId30"/>
      <p:boldItalic r:id="rId31"/>
    </p:embeddedFont>
    <p:embeddedFont>
      <p:font typeface="Poppins Bold" panose="00000800000000000000" pitchFamily="2" charset="0"/>
      <p:regular r:id="rId32"/>
      <p:bold r:id="rId33"/>
    </p:embeddedFont>
    <p:embeddedFont>
      <p:font typeface="Poppins Bold Italics" panose="020B0604020202020204" charset="0"/>
      <p:regular r:id="rId34"/>
    </p:embeddedFont>
    <p:embeddedFont>
      <p:font typeface="Poppins Italics"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there is a variable you measure the phenomena, after measuring the phenomena you are substituting some value for the variable so the variable will take a particular value that value is nothing but your data. So X is the variable for example number 5 is the data. How you are measuring that 5, that is called measurement. Then what is generating so much of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humans, machines and human - machines combines in the sense, now seen everybody is</a:t>
            </a:r>
          </a:p>
          <a:p>
            <a:r>
              <a:rPr lang="en-US"/>
              <a:t>having the various Facebook account, we have LinkedIn account, we are in various social</a:t>
            </a:r>
          </a:p>
          <a:p>
            <a:r>
              <a:rPr lang="en-US"/>
              <a:t>network sites. Now the availability of the data is not the problem. It can be generated</a:t>
            </a:r>
          </a:p>
          <a:p>
            <a:r>
              <a:rPr lang="en-US"/>
              <a:t>anywhere where the information is generated and stored and structured or unstructured</a:t>
            </a:r>
          </a:p>
          <a:p>
            <a:r>
              <a:rPr lang="en-US"/>
              <a:t>format.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data helps in making better decisions, data helps in solve</a:t>
            </a:r>
          </a:p>
          <a:p>
            <a:r>
              <a:rPr lang="en-US"/>
              <a:t>problem by finding the reason for underperformance. Suppose some company it is not</a:t>
            </a:r>
          </a:p>
          <a:p>
            <a:r>
              <a:rPr lang="en-US"/>
              <a:t>performing properly by collecting the data we can identify what was the reason for this under</a:t>
            </a:r>
          </a:p>
          <a:p>
            <a:r>
              <a:rPr lang="en-US"/>
              <a:t>performance. The data helps one to evaluate the performance. So what is the current</a:t>
            </a:r>
          </a:p>
          <a:p>
            <a:r>
              <a:rPr lang="en-US"/>
              <a:t>performance, the data also can be used for benchmarking the performance of your business</a:t>
            </a:r>
          </a:p>
          <a:p>
            <a:r>
              <a:rPr lang="en-US"/>
              <a:t>organization.</a:t>
            </a:r>
          </a:p>
          <a:p>
            <a:r>
              <a:rPr lang="en-US"/>
              <a:t>And after benchmarking data helps one improving the performance also, so data also can help</a:t>
            </a:r>
          </a:p>
          <a:p>
            <a:r>
              <a:rPr lang="en-US"/>
              <a:t>one understand the consumers and the markets, especially the marketing context. You can</a:t>
            </a:r>
          </a:p>
          <a:p>
            <a:r>
              <a:rPr lang="en-US"/>
              <a:t>understand who are the right consumers and what kind of preferences they are having in the</a:t>
            </a:r>
          </a:p>
          <a:p>
            <a:r>
              <a:rPr lang="en-US"/>
              <a:t>market.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analytics is the scientific process of transforming data into insights for making better decisions. See it is a scientific process for transforming the data into for making better decisions, even without the data also even without doing analytics also you can make the decision but you cannot make the better decision without analytics. By the virtue of your experience on intuitions you can take the decisions that also sometimes may be correct.  The opportunity abounds for the use of analytics and big data</a:t>
            </a:r>
          </a:p>
          <a:p>
            <a:r>
              <a:rPr lang="en-US"/>
              <a:t>such as: for determining the credit risk, for developing new medicines, especially in</a:t>
            </a:r>
          </a:p>
          <a:p>
            <a:r>
              <a:rPr lang="en-US"/>
              <a:t>healthcare. The healthcare analytics is an emerging, that is helping you to identify what is the</a:t>
            </a:r>
          </a:p>
          <a:p>
            <a:r>
              <a:rPr lang="en-US"/>
              <a:t>correct medicines. Finding more efficient ways to deliver product and services. For example:</a:t>
            </a:r>
          </a:p>
          <a:p>
            <a:r>
              <a:rPr lang="en-US"/>
              <a:t>in the banking context data analytics is used for preventing the fraud, and it is uncovering the</a:t>
            </a:r>
          </a:p>
          <a:p>
            <a:r>
              <a:rPr lang="en-US"/>
              <a:t>cyber threats.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atlan.com/predictive-data-quality-and-observability/?ref=/data-analytics-in-hospitality-industry/" TargetMode="External"/><Relationship Id="rId5" Type="http://schemas.openxmlformats.org/officeDocument/2006/relationships/image" Target="../media/image6.svg"/><Relationship Id="rId10" Type="http://schemas.openxmlformats.org/officeDocument/2006/relationships/image" Target="../media/image2.svg"/><Relationship Id="rId4" Type="http://schemas.openxmlformats.org/officeDocument/2006/relationships/image" Target="../media/image5.png"/><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6.svg"/><Relationship Id="rId10" Type="http://schemas.openxmlformats.org/officeDocument/2006/relationships/image" Target="../media/image16.png"/><Relationship Id="rId4" Type="http://schemas.openxmlformats.org/officeDocument/2006/relationships/image" Target="../media/image5.png"/><Relationship Id="rId9" Type="http://schemas.openxmlformats.org/officeDocument/2006/relationships/image" Target="../media/image2.sv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hyperlink" Target="https://www.geeksforgeeks.org/sql-tutorial/"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geeksforgeeks.org/what-is-structured-data/" TargetMode="External"/><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9.svg"/></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sv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image" Target="../media/image2.svg"/><Relationship Id="rId4" Type="http://schemas.openxmlformats.org/officeDocument/2006/relationships/image" Target="../media/image3.pn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svg"/><Relationship Id="rId4" Type="http://schemas.openxmlformats.org/officeDocument/2006/relationships/image" Target="../media/image4.sv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2.svg"/><Relationship Id="rId4" Type="http://schemas.openxmlformats.org/officeDocument/2006/relationships/image" Target="../media/image4.sv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2.svg"/><Relationship Id="rId4" Type="http://schemas.openxmlformats.org/officeDocument/2006/relationships/image" Target="../media/image4.sv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2.svg"/><Relationship Id="rId4" Type="http://schemas.openxmlformats.org/officeDocument/2006/relationships/image" Target="../media/image4.sv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6.sv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a:off x="40015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2087218" y="22768"/>
            <a:ext cx="7688549" cy="6248693"/>
          </a:xfrm>
          <a:custGeom>
            <a:avLst/>
            <a:gdLst/>
            <a:ahLst/>
            <a:cxnLst/>
            <a:rect l="l" t="t" r="r" b="b"/>
            <a:pathLst>
              <a:path w="7688549" h="6248693">
                <a:moveTo>
                  <a:pt x="0" y="0"/>
                </a:moveTo>
                <a:lnTo>
                  <a:pt x="7688549" y="0"/>
                </a:lnTo>
                <a:lnTo>
                  <a:pt x="7688549" y="6248694"/>
                </a:lnTo>
                <a:lnTo>
                  <a:pt x="0" y="62486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400153" y="5017666"/>
            <a:ext cx="1252005" cy="269181"/>
          </a:xfrm>
          <a:custGeom>
            <a:avLst/>
            <a:gdLst/>
            <a:ahLst/>
            <a:cxnLst/>
            <a:rect l="l" t="t" r="r" b="b"/>
            <a:pathLst>
              <a:path w="1252005" h="269181">
                <a:moveTo>
                  <a:pt x="0" y="0"/>
                </a:moveTo>
                <a:lnTo>
                  <a:pt x="1252005" y="0"/>
                </a:lnTo>
                <a:lnTo>
                  <a:pt x="1252005" y="269181"/>
                </a:lnTo>
                <a:lnTo>
                  <a:pt x="0" y="2691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157292" y="1219956"/>
            <a:ext cx="4719508" cy="3932301"/>
          </a:xfrm>
          <a:prstGeom prst="rect">
            <a:avLst/>
          </a:prstGeom>
        </p:spPr>
        <p:txBody>
          <a:bodyPr lIns="0" tIns="0" rIns="0" bIns="0" rtlCol="0" anchor="t">
            <a:spAutoFit/>
          </a:bodyPr>
          <a:lstStyle/>
          <a:p>
            <a:pPr algn="l">
              <a:lnSpc>
                <a:spcPts val="7722"/>
              </a:lnSpc>
            </a:pPr>
            <a:r>
              <a:rPr lang="en-US" sz="7800">
                <a:solidFill>
                  <a:srgbClr val="000000"/>
                </a:solidFill>
                <a:latin typeface="Hammersmith One"/>
                <a:ea typeface="Hammersmith One"/>
                <a:cs typeface="Hammersmith One"/>
                <a:sym typeface="Hammersmith One"/>
              </a:rPr>
              <a:t>Data Analysis with Python</a:t>
            </a:r>
          </a:p>
        </p:txBody>
      </p:sp>
      <p:sp>
        <p:nvSpPr>
          <p:cNvPr id="6" name="TextBox 6"/>
          <p:cNvSpPr txBox="1"/>
          <p:nvPr/>
        </p:nvSpPr>
        <p:spPr>
          <a:xfrm>
            <a:off x="400153" y="6086060"/>
            <a:ext cx="1772364" cy="370803"/>
          </a:xfrm>
          <a:prstGeom prst="rect">
            <a:avLst/>
          </a:prstGeom>
        </p:spPr>
        <p:txBody>
          <a:bodyPr lIns="0" tIns="0" rIns="0" bIns="0" rtlCol="0" anchor="t">
            <a:spAutoFit/>
          </a:bodyPr>
          <a:lstStyle/>
          <a:p>
            <a:pPr algn="l">
              <a:lnSpc>
                <a:spcPts val="2881"/>
              </a:lnSpc>
            </a:pPr>
            <a:r>
              <a:rPr lang="en-US" sz="2058">
                <a:solidFill>
                  <a:srgbClr val="737373"/>
                </a:solidFill>
                <a:latin typeface="Poppins Italics"/>
                <a:ea typeface="Poppins Italics"/>
                <a:cs typeface="Poppins Italics"/>
                <a:sym typeface="Poppins Italics"/>
              </a:rPr>
              <a:t>CBCA 223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556301" y="1320696"/>
            <a:ext cx="8640998" cy="4560555"/>
          </a:xfrm>
          <a:prstGeom prst="rect">
            <a:avLst/>
          </a:prstGeom>
        </p:spPr>
        <p:txBody>
          <a:bodyPr lIns="0" tIns="0" rIns="0" bIns="0" rtlCol="0" anchor="t">
            <a:spAutoFit/>
          </a:bodyPr>
          <a:lstStyle/>
          <a:p>
            <a:pPr algn="l">
              <a:lnSpc>
                <a:spcPts val="4085"/>
              </a:lnSpc>
            </a:pPr>
            <a:r>
              <a:rPr lang="en-US" sz="2150">
                <a:solidFill>
                  <a:srgbClr val="737373"/>
                </a:solidFill>
                <a:latin typeface="Poppins"/>
                <a:ea typeface="Poppins"/>
                <a:cs typeface="Poppins"/>
                <a:sym typeface="Poppins"/>
              </a:rPr>
              <a:t>2. Diagnostic analytics</a:t>
            </a:r>
          </a:p>
          <a:p>
            <a:pPr algn="l">
              <a:lnSpc>
                <a:spcPts val="4085"/>
              </a:lnSpc>
            </a:pPr>
            <a:endParaRPr lang="en-US" sz="2150">
              <a:solidFill>
                <a:srgbClr val="737373"/>
              </a:solidFill>
              <a:latin typeface="Poppins"/>
              <a:ea typeface="Poppins"/>
              <a:cs typeface="Poppins"/>
              <a:sym typeface="Poppins"/>
            </a:endParaRPr>
          </a:p>
          <a:p>
            <a:pPr algn="l">
              <a:lnSpc>
                <a:spcPts val="4085"/>
              </a:lnSpc>
            </a:pPr>
            <a:r>
              <a:rPr lang="en-US" sz="2150">
                <a:solidFill>
                  <a:srgbClr val="737373"/>
                </a:solidFill>
                <a:latin typeface="Poppins"/>
                <a:ea typeface="Poppins"/>
                <a:cs typeface="Poppins"/>
                <a:sym typeface="Poppins"/>
              </a:rPr>
              <a:t>This type of analytics is used to understand </a:t>
            </a:r>
            <a:r>
              <a:rPr lang="en-US" sz="2150">
                <a:solidFill>
                  <a:srgbClr val="737373"/>
                </a:solidFill>
                <a:latin typeface="Poppins Bold"/>
                <a:ea typeface="Poppins Bold"/>
                <a:cs typeface="Poppins Bold"/>
                <a:sym typeface="Poppins Bold"/>
              </a:rPr>
              <a:t>why something happened</a:t>
            </a:r>
            <a:r>
              <a:rPr lang="en-US" sz="2150">
                <a:solidFill>
                  <a:srgbClr val="737373"/>
                </a:solidFill>
                <a:latin typeface="Poppins"/>
                <a:ea typeface="Poppins"/>
                <a:cs typeface="Poppins"/>
                <a:sym typeface="Poppins"/>
              </a:rPr>
              <a:t>. By analyzing detailed datasets, you can find patterns and correlations that explain past events.</a:t>
            </a:r>
          </a:p>
          <a:p>
            <a:pPr algn="l">
              <a:lnSpc>
                <a:spcPts val="4085"/>
              </a:lnSpc>
            </a:pPr>
            <a:r>
              <a:rPr lang="en-US" sz="2150">
                <a:solidFill>
                  <a:srgbClr val="737373"/>
                </a:solidFill>
                <a:latin typeface="Poppins"/>
                <a:ea typeface="Poppins"/>
                <a:cs typeface="Poppins"/>
                <a:sym typeface="Poppins"/>
              </a:rPr>
              <a:t>For example, if there was a sudden drop in your hotel bookings, diagnostic analytics might reveal that it was due to negative online reviews or a local event that impacted travel.</a:t>
            </a:r>
          </a:p>
          <a:p>
            <a:pPr algn="l">
              <a:lnSpc>
                <a:spcPts val="3732"/>
              </a:lnSpc>
            </a:pPr>
            <a:endParaRPr lang="en-US" sz="2150">
              <a:solidFill>
                <a:srgbClr val="737373"/>
              </a:solidFill>
              <a:latin typeface="Poppins"/>
              <a:ea typeface="Poppins"/>
              <a:cs typeface="Poppins"/>
              <a:sym typeface="Poppins"/>
            </a:endParaRPr>
          </a:p>
        </p:txBody>
      </p:sp>
      <p:sp>
        <p:nvSpPr>
          <p:cNvPr id="5" name="Freeform 5"/>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442515" y="1008608"/>
            <a:ext cx="9311085" cy="6003697"/>
          </a:xfrm>
          <a:prstGeom prst="rect">
            <a:avLst/>
          </a:prstGeom>
        </p:spPr>
        <p:txBody>
          <a:bodyPr lIns="0" tIns="0" rIns="0" bIns="0" rtlCol="0" anchor="t">
            <a:spAutoFit/>
          </a:bodyPr>
          <a:lstStyle/>
          <a:p>
            <a:pPr algn="l">
              <a:lnSpc>
                <a:spcPts val="4402"/>
              </a:lnSpc>
            </a:pPr>
            <a:r>
              <a:rPr lang="en-US" sz="2316">
                <a:solidFill>
                  <a:srgbClr val="737373"/>
                </a:solidFill>
                <a:latin typeface="Poppins"/>
                <a:ea typeface="Poppins"/>
                <a:cs typeface="Poppins"/>
                <a:sym typeface="Poppins"/>
              </a:rPr>
              <a:t>. Predictive analytics</a:t>
            </a:r>
          </a:p>
          <a:p>
            <a:pPr algn="l">
              <a:lnSpc>
                <a:spcPts val="4402"/>
              </a:lnSpc>
            </a:pPr>
            <a:endParaRPr lang="en-US" sz="2316">
              <a:solidFill>
                <a:srgbClr val="737373"/>
              </a:solidFill>
              <a:latin typeface="Poppins"/>
              <a:ea typeface="Poppins"/>
              <a:cs typeface="Poppins"/>
              <a:sym typeface="Poppins"/>
            </a:endParaRPr>
          </a:p>
          <a:p>
            <a:pPr algn="l">
              <a:lnSpc>
                <a:spcPts val="4402"/>
              </a:lnSpc>
            </a:pPr>
            <a:r>
              <a:rPr lang="en-US" sz="2316" u="sng">
                <a:solidFill>
                  <a:srgbClr val="737373"/>
                </a:solidFill>
                <a:latin typeface="Poppins"/>
                <a:ea typeface="Poppins"/>
                <a:cs typeface="Poppins"/>
                <a:sym typeface="Poppins"/>
                <a:hlinkClick r:id="rId6" tooltip="https://atlan.com/predictive-data-quality-and-observability/?ref=/data-analytics-in-hospitality-industry/"/>
              </a:rPr>
              <a:t>Predictive analytics</a:t>
            </a:r>
            <a:r>
              <a:rPr lang="en-US" sz="2316">
                <a:solidFill>
                  <a:srgbClr val="737373"/>
                </a:solidFill>
                <a:latin typeface="Poppins"/>
                <a:ea typeface="Poppins"/>
                <a:cs typeface="Poppins"/>
                <a:sym typeface="Poppins"/>
              </a:rPr>
              <a:t> uses statistical techniques and machine learning algorithms to </a:t>
            </a:r>
            <a:r>
              <a:rPr lang="en-US" sz="2316">
                <a:solidFill>
                  <a:srgbClr val="737373"/>
                </a:solidFill>
                <a:latin typeface="Poppins Bold"/>
                <a:ea typeface="Poppins Bold"/>
                <a:cs typeface="Poppins Bold"/>
                <a:sym typeface="Poppins Bold"/>
              </a:rPr>
              <a:t>analyze historical data and predict future events</a:t>
            </a:r>
            <a:r>
              <a:rPr lang="en-US" sz="2316">
                <a:solidFill>
                  <a:srgbClr val="737373"/>
                </a:solidFill>
                <a:latin typeface="Poppins"/>
                <a:ea typeface="Poppins"/>
                <a:cs typeface="Poppins"/>
                <a:sym typeface="Poppins"/>
              </a:rPr>
              <a:t>. In the hospitality industry, this can be used to forecast demand, allowing for optimized pricing and better resource allocation.</a:t>
            </a:r>
          </a:p>
          <a:p>
            <a:pPr algn="l">
              <a:lnSpc>
                <a:spcPts val="4402"/>
              </a:lnSpc>
            </a:pPr>
            <a:r>
              <a:rPr lang="en-US" sz="2316">
                <a:solidFill>
                  <a:srgbClr val="737373"/>
                </a:solidFill>
                <a:latin typeface="Poppins"/>
                <a:ea typeface="Poppins"/>
                <a:cs typeface="Poppins"/>
                <a:sym typeface="Poppins"/>
              </a:rPr>
              <a:t>For example, predictive analytics can tell you when the peak periods for your hotel will be, allowing you to adjust prices and staffing levels accordingly.</a:t>
            </a:r>
          </a:p>
          <a:p>
            <a:pPr algn="l">
              <a:lnSpc>
                <a:spcPts val="4022"/>
              </a:lnSpc>
            </a:pPr>
            <a:endParaRPr lang="en-US" sz="2316">
              <a:solidFill>
                <a:srgbClr val="737373"/>
              </a:solidFill>
              <a:latin typeface="Poppins"/>
              <a:ea typeface="Poppins"/>
              <a:cs typeface="Poppins"/>
              <a:sym typeface="Poppins"/>
            </a:endParaRPr>
          </a:p>
        </p:txBody>
      </p:sp>
      <p:sp>
        <p:nvSpPr>
          <p:cNvPr id="5" name="Freeform 5"/>
          <p:cNvSpPr/>
          <p:nvPr/>
        </p:nvSpPr>
        <p:spPr>
          <a:xfrm rot="-5400000">
            <a:off x="-964820" y="-732338"/>
            <a:ext cx="2369955" cy="1783930"/>
          </a:xfrm>
          <a:custGeom>
            <a:avLst/>
            <a:gdLst/>
            <a:ahLst/>
            <a:cxnLst/>
            <a:rect l="l" t="t" r="r" b="b"/>
            <a:pathLst>
              <a:path w="2369955" h="1783930">
                <a:moveTo>
                  <a:pt x="0" y="0"/>
                </a:moveTo>
                <a:lnTo>
                  <a:pt x="2369954" y="0"/>
                </a:lnTo>
                <a:lnTo>
                  <a:pt x="2369954" y="1783929"/>
                </a:lnTo>
                <a:lnTo>
                  <a:pt x="0" y="178392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6" name="Freeform 6"/>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220157" y="-11823"/>
            <a:ext cx="9311085" cy="6556147"/>
          </a:xfrm>
          <a:prstGeom prst="rect">
            <a:avLst/>
          </a:prstGeom>
        </p:spPr>
        <p:txBody>
          <a:bodyPr lIns="0" tIns="0" rIns="0" bIns="0" rtlCol="0" anchor="t">
            <a:spAutoFit/>
          </a:bodyPr>
          <a:lstStyle/>
          <a:p>
            <a:pPr algn="l">
              <a:lnSpc>
                <a:spcPts val="4402"/>
              </a:lnSpc>
            </a:pPr>
            <a:r>
              <a:rPr lang="en-US" sz="2316">
                <a:solidFill>
                  <a:srgbClr val="737373"/>
                </a:solidFill>
                <a:latin typeface="Poppins"/>
                <a:ea typeface="Poppins"/>
                <a:cs typeface="Poppins"/>
                <a:sym typeface="Poppins"/>
              </a:rPr>
              <a:t>4. Prescriptive analytics</a:t>
            </a:r>
          </a:p>
          <a:p>
            <a:pPr algn="l">
              <a:lnSpc>
                <a:spcPts val="4402"/>
              </a:lnSpc>
            </a:pPr>
            <a:endParaRPr lang="en-US" sz="2316">
              <a:solidFill>
                <a:srgbClr val="737373"/>
              </a:solidFill>
              <a:latin typeface="Poppins"/>
              <a:ea typeface="Poppins"/>
              <a:cs typeface="Poppins"/>
              <a:sym typeface="Poppins"/>
            </a:endParaRPr>
          </a:p>
          <a:p>
            <a:pPr algn="l">
              <a:lnSpc>
                <a:spcPts val="4402"/>
              </a:lnSpc>
            </a:pPr>
            <a:r>
              <a:rPr lang="en-US" sz="2316">
                <a:solidFill>
                  <a:srgbClr val="737373"/>
                </a:solidFill>
                <a:latin typeface="Poppins"/>
                <a:ea typeface="Poppins"/>
                <a:cs typeface="Poppins"/>
                <a:sym typeface="Poppins"/>
              </a:rPr>
              <a:t>This is the most advanced form of analytics, </a:t>
            </a:r>
            <a:r>
              <a:rPr lang="en-US" sz="2316">
                <a:solidFill>
                  <a:srgbClr val="737373"/>
                </a:solidFill>
                <a:latin typeface="Poppins Bold"/>
                <a:ea typeface="Poppins Bold"/>
                <a:cs typeface="Poppins Bold"/>
                <a:sym typeface="Poppins Bold"/>
              </a:rPr>
              <a:t>providing recommendations on the best course of action to achieve a particular objective.</a:t>
            </a:r>
            <a:r>
              <a:rPr lang="en-US" sz="2316">
                <a:solidFill>
                  <a:srgbClr val="737373"/>
                </a:solidFill>
                <a:latin typeface="Poppins"/>
                <a:ea typeface="Poppins"/>
                <a:cs typeface="Poppins"/>
                <a:sym typeface="Poppins"/>
              </a:rPr>
              <a:t> It takes into account various scenarios and possibilities, leveraging optimization and simulation algorithms.</a:t>
            </a:r>
          </a:p>
          <a:p>
            <a:pPr algn="l">
              <a:lnSpc>
                <a:spcPts val="4402"/>
              </a:lnSpc>
            </a:pPr>
            <a:r>
              <a:rPr lang="en-US" sz="2316">
                <a:solidFill>
                  <a:srgbClr val="737373"/>
                </a:solidFill>
                <a:latin typeface="Poppins"/>
                <a:ea typeface="Poppins"/>
                <a:cs typeface="Poppins"/>
                <a:sym typeface="Poppins"/>
              </a:rPr>
              <a:t>In a hotel scenario, prescriptive analytics might recommend specific marketing strategies to target a new customer segment or suggest changes in room pricing to maximize revenue.</a:t>
            </a:r>
          </a:p>
          <a:p>
            <a:pPr algn="l">
              <a:lnSpc>
                <a:spcPts val="4022"/>
              </a:lnSpc>
            </a:pPr>
            <a:endParaRPr lang="en-US" sz="2316">
              <a:solidFill>
                <a:srgbClr val="737373"/>
              </a:solidFill>
              <a:latin typeface="Poppins"/>
              <a:ea typeface="Poppins"/>
              <a:cs typeface="Poppins"/>
              <a:sym typeface="Poppins"/>
            </a:endParaRPr>
          </a:p>
        </p:txBody>
      </p:sp>
      <p:sp>
        <p:nvSpPr>
          <p:cNvPr id="5" name="Freeform 5"/>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220157" y="-11823"/>
            <a:ext cx="9311085" cy="4898797"/>
          </a:xfrm>
          <a:prstGeom prst="rect">
            <a:avLst/>
          </a:prstGeom>
        </p:spPr>
        <p:txBody>
          <a:bodyPr lIns="0" tIns="0" rIns="0" bIns="0" rtlCol="0" anchor="t">
            <a:spAutoFit/>
          </a:bodyPr>
          <a:lstStyle/>
          <a:p>
            <a:pPr algn="l">
              <a:lnSpc>
                <a:spcPts val="4402"/>
              </a:lnSpc>
            </a:pPr>
            <a:r>
              <a:rPr lang="en-US" sz="2316">
                <a:solidFill>
                  <a:srgbClr val="737373"/>
                </a:solidFill>
                <a:latin typeface="Poppins"/>
                <a:ea typeface="Poppins"/>
                <a:cs typeface="Poppins"/>
                <a:sym typeface="Poppins"/>
              </a:rPr>
              <a:t>5. Real-time analytics</a:t>
            </a:r>
          </a:p>
          <a:p>
            <a:pPr algn="l">
              <a:lnSpc>
                <a:spcPts val="4402"/>
              </a:lnSpc>
            </a:pPr>
            <a:endParaRPr lang="en-US" sz="2316">
              <a:solidFill>
                <a:srgbClr val="737373"/>
              </a:solidFill>
              <a:latin typeface="Poppins"/>
              <a:ea typeface="Poppins"/>
              <a:cs typeface="Poppins"/>
              <a:sym typeface="Poppins"/>
            </a:endParaRPr>
          </a:p>
          <a:p>
            <a:pPr algn="l">
              <a:lnSpc>
                <a:spcPts val="4402"/>
              </a:lnSpc>
            </a:pPr>
            <a:r>
              <a:rPr lang="en-US" sz="2316">
                <a:solidFill>
                  <a:srgbClr val="737373"/>
                </a:solidFill>
                <a:latin typeface="Poppins"/>
                <a:ea typeface="Poppins"/>
                <a:cs typeface="Poppins"/>
                <a:sym typeface="Poppins"/>
              </a:rPr>
              <a:t>This type of analytics involves analyzing </a:t>
            </a:r>
            <a:r>
              <a:rPr lang="en-US" sz="2316">
                <a:solidFill>
                  <a:srgbClr val="737373"/>
                </a:solidFill>
                <a:latin typeface="Poppins Bold"/>
                <a:ea typeface="Poppins Bold"/>
                <a:cs typeface="Poppins Bold"/>
                <a:sym typeface="Poppins Bold"/>
              </a:rPr>
              <a:t>data as soon as it comes into the system, allowing businesses to respond quickly</a:t>
            </a:r>
            <a:r>
              <a:rPr lang="en-US" sz="2316">
                <a:solidFill>
                  <a:srgbClr val="737373"/>
                </a:solidFill>
                <a:latin typeface="Poppins"/>
                <a:ea typeface="Poppins"/>
                <a:cs typeface="Poppins"/>
                <a:sym typeface="Poppins"/>
              </a:rPr>
              <a:t> to changing situations.</a:t>
            </a:r>
          </a:p>
          <a:p>
            <a:pPr algn="l">
              <a:lnSpc>
                <a:spcPts val="4402"/>
              </a:lnSpc>
            </a:pPr>
            <a:r>
              <a:rPr lang="en-US" sz="2316">
                <a:solidFill>
                  <a:srgbClr val="737373"/>
                </a:solidFill>
                <a:latin typeface="Poppins"/>
                <a:ea typeface="Poppins"/>
                <a:cs typeface="Poppins"/>
                <a:sym typeface="Poppins"/>
              </a:rPr>
              <a:t>For instance, real-time analytics can be used in a hotel to alert staff when a room is ready for cleaning, based on data from keycard use.</a:t>
            </a:r>
          </a:p>
          <a:p>
            <a:pPr algn="l">
              <a:lnSpc>
                <a:spcPts val="4022"/>
              </a:lnSpc>
            </a:pPr>
            <a:endParaRPr lang="en-US" sz="2316">
              <a:solidFill>
                <a:srgbClr val="737373"/>
              </a:solidFill>
              <a:latin typeface="Poppins"/>
              <a:ea typeface="Poppins"/>
              <a:cs typeface="Poppins"/>
              <a:sym typeface="Poppins"/>
            </a:endParaRPr>
          </a:p>
        </p:txBody>
      </p:sp>
      <p:sp>
        <p:nvSpPr>
          <p:cNvPr id="5" name="Freeform 5"/>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220157" y="-11823"/>
            <a:ext cx="9311085" cy="4898797"/>
          </a:xfrm>
          <a:prstGeom prst="rect">
            <a:avLst/>
          </a:prstGeom>
        </p:spPr>
        <p:txBody>
          <a:bodyPr lIns="0" tIns="0" rIns="0" bIns="0" rtlCol="0" anchor="t">
            <a:spAutoFit/>
          </a:bodyPr>
          <a:lstStyle/>
          <a:p>
            <a:pPr algn="l">
              <a:lnSpc>
                <a:spcPts val="4402"/>
              </a:lnSpc>
            </a:pPr>
            <a:r>
              <a:rPr lang="en-US" sz="2316">
                <a:solidFill>
                  <a:srgbClr val="737373"/>
                </a:solidFill>
                <a:latin typeface="Poppins"/>
                <a:ea typeface="Poppins"/>
                <a:cs typeface="Poppins"/>
                <a:sym typeface="Poppins"/>
              </a:rPr>
              <a:t>6. Sentiment analysis</a:t>
            </a:r>
          </a:p>
          <a:p>
            <a:pPr algn="l">
              <a:lnSpc>
                <a:spcPts val="4402"/>
              </a:lnSpc>
            </a:pPr>
            <a:endParaRPr lang="en-US" sz="2316">
              <a:solidFill>
                <a:srgbClr val="737373"/>
              </a:solidFill>
              <a:latin typeface="Poppins"/>
              <a:ea typeface="Poppins"/>
              <a:cs typeface="Poppins"/>
              <a:sym typeface="Poppins"/>
            </a:endParaRPr>
          </a:p>
          <a:p>
            <a:pPr algn="l">
              <a:lnSpc>
                <a:spcPts val="4402"/>
              </a:lnSpc>
            </a:pPr>
            <a:r>
              <a:rPr lang="en-US" sz="2316">
                <a:solidFill>
                  <a:srgbClr val="737373"/>
                </a:solidFill>
                <a:latin typeface="Poppins"/>
                <a:ea typeface="Poppins"/>
                <a:cs typeface="Poppins"/>
                <a:sym typeface="Poppins"/>
              </a:rPr>
              <a:t>This is a form of data analytics that </a:t>
            </a:r>
            <a:r>
              <a:rPr lang="en-US" sz="2316">
                <a:solidFill>
                  <a:srgbClr val="737373"/>
                </a:solidFill>
                <a:latin typeface="Poppins Bold"/>
                <a:ea typeface="Poppins Bold"/>
                <a:cs typeface="Poppins Bold"/>
                <a:sym typeface="Poppins Bold"/>
              </a:rPr>
              <a:t>focuses on understanding emotions and opinions expressed</a:t>
            </a:r>
            <a:r>
              <a:rPr lang="en-US" sz="2316">
                <a:solidFill>
                  <a:srgbClr val="737373"/>
                </a:solidFill>
                <a:latin typeface="Poppins"/>
                <a:ea typeface="Poppins"/>
                <a:cs typeface="Poppins"/>
                <a:sym typeface="Poppins"/>
              </a:rPr>
              <a:t> in online reviews and social media posts.</a:t>
            </a:r>
          </a:p>
          <a:p>
            <a:pPr algn="l">
              <a:lnSpc>
                <a:spcPts val="4402"/>
              </a:lnSpc>
            </a:pPr>
            <a:r>
              <a:rPr lang="en-US" sz="2316">
                <a:solidFill>
                  <a:srgbClr val="737373"/>
                </a:solidFill>
                <a:latin typeface="Poppins"/>
                <a:ea typeface="Poppins"/>
                <a:cs typeface="Poppins"/>
                <a:sym typeface="Poppins"/>
              </a:rPr>
              <a:t>This can provide valuable insights into how guests perceive your hospitality business, and where improvements may be needed.</a:t>
            </a:r>
          </a:p>
          <a:p>
            <a:pPr algn="l">
              <a:lnSpc>
                <a:spcPts val="4022"/>
              </a:lnSpc>
            </a:pPr>
            <a:endParaRPr lang="en-US" sz="2316">
              <a:solidFill>
                <a:srgbClr val="737373"/>
              </a:solidFill>
              <a:latin typeface="Poppins"/>
              <a:ea typeface="Poppins"/>
              <a:cs typeface="Poppins"/>
              <a:sym typeface="Poppins"/>
            </a:endParaRPr>
          </a:p>
        </p:txBody>
      </p:sp>
      <p:sp>
        <p:nvSpPr>
          <p:cNvPr id="5" name="Freeform 5"/>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1271711" y="121621"/>
            <a:ext cx="7210177" cy="418719"/>
          </a:xfrm>
          <a:prstGeom prst="rect">
            <a:avLst/>
          </a:prstGeom>
        </p:spPr>
        <p:txBody>
          <a:bodyPr lIns="0" tIns="0" rIns="0" bIns="0" rtlCol="0" anchor="t">
            <a:spAutoFit/>
          </a:bodyPr>
          <a:lstStyle/>
          <a:p>
            <a:pPr algn="l">
              <a:lnSpc>
                <a:spcPts val="3168"/>
              </a:lnSpc>
            </a:pPr>
            <a:r>
              <a:rPr lang="en-US" sz="3200">
                <a:solidFill>
                  <a:srgbClr val="000000"/>
                </a:solidFill>
                <a:latin typeface="Hammersmith One"/>
                <a:ea typeface="Hammersmith One"/>
                <a:cs typeface="Hammersmith One"/>
                <a:sym typeface="Hammersmith One"/>
              </a:rPr>
              <a:t> Data analysis vs Data analytics.</a:t>
            </a:r>
          </a:p>
        </p:txBody>
      </p:sp>
      <p:sp>
        <p:nvSpPr>
          <p:cNvPr id="5" name="TextBox 5"/>
          <p:cNvSpPr txBox="1"/>
          <p:nvPr/>
        </p:nvSpPr>
        <p:spPr>
          <a:xfrm>
            <a:off x="206861" y="598170"/>
            <a:ext cx="4669939" cy="3320782"/>
          </a:xfrm>
          <a:prstGeom prst="rect">
            <a:avLst/>
          </a:prstGeom>
        </p:spPr>
        <p:txBody>
          <a:bodyPr lIns="0" tIns="0" rIns="0" bIns="0" rtlCol="0" anchor="t">
            <a:spAutoFit/>
          </a:bodyPr>
          <a:lstStyle/>
          <a:p>
            <a:pPr algn="l">
              <a:lnSpc>
                <a:spcPts val="3334"/>
              </a:lnSpc>
            </a:pPr>
            <a:r>
              <a:rPr lang="en-US" sz="1755">
                <a:solidFill>
                  <a:srgbClr val="737373"/>
                </a:solidFill>
                <a:latin typeface="Poppins"/>
                <a:ea typeface="Poppins"/>
                <a:cs typeface="Poppins"/>
                <a:sym typeface="Poppins"/>
              </a:rPr>
              <a:t> Data Analysis Is the process of examining, transforming and arranging raw data in a specific way to generate useful information from it. </a:t>
            </a:r>
          </a:p>
          <a:p>
            <a:pPr algn="l">
              <a:lnSpc>
                <a:spcPts val="3334"/>
              </a:lnSpc>
            </a:pPr>
            <a:r>
              <a:rPr lang="en-US" sz="1755">
                <a:solidFill>
                  <a:srgbClr val="737373"/>
                </a:solidFill>
                <a:latin typeface="Poppins"/>
                <a:ea typeface="Poppins"/>
                <a:cs typeface="Poppins"/>
                <a:sym typeface="Poppins"/>
              </a:rPr>
              <a:t>Data analysis allows for the evaluation of data through analytical and logical reasoning to lead to some sort of outcome or conclusion in some context.</a:t>
            </a:r>
          </a:p>
        </p:txBody>
      </p:sp>
      <p:sp>
        <p:nvSpPr>
          <p:cNvPr id="6" name="Freeform 6"/>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Freeform 8"/>
          <p:cNvSpPr/>
          <p:nvPr/>
        </p:nvSpPr>
        <p:spPr>
          <a:xfrm>
            <a:off x="5238398" y="3657600"/>
            <a:ext cx="4773506" cy="3625240"/>
          </a:xfrm>
          <a:custGeom>
            <a:avLst/>
            <a:gdLst/>
            <a:ahLst/>
            <a:cxnLst/>
            <a:rect l="l" t="t" r="r" b="b"/>
            <a:pathLst>
              <a:path w="4773506" h="3625240">
                <a:moveTo>
                  <a:pt x="0" y="0"/>
                </a:moveTo>
                <a:lnTo>
                  <a:pt x="4773506" y="0"/>
                </a:lnTo>
                <a:lnTo>
                  <a:pt x="4773506" y="3625240"/>
                </a:lnTo>
                <a:lnTo>
                  <a:pt x="0" y="3625240"/>
                </a:lnTo>
                <a:lnTo>
                  <a:pt x="0" y="0"/>
                </a:lnTo>
                <a:close/>
              </a:path>
            </a:pathLst>
          </a:custGeom>
          <a:blipFill>
            <a:blip r:embed="rId10"/>
            <a:stretch>
              <a:fillRect l="-4844"/>
            </a:stretch>
          </a:blipFill>
        </p:spPr>
        <p:txBody>
          <a:bodyPr/>
          <a:lstStyle/>
          <a:p>
            <a:endParaRPr lang="en-IN"/>
          </a:p>
        </p:txBody>
      </p:sp>
      <p:sp>
        <p:nvSpPr>
          <p:cNvPr id="9" name="Freeform 9"/>
          <p:cNvSpPr/>
          <p:nvPr/>
        </p:nvSpPr>
        <p:spPr>
          <a:xfrm>
            <a:off x="0" y="3918952"/>
            <a:ext cx="4881093" cy="3303029"/>
          </a:xfrm>
          <a:custGeom>
            <a:avLst/>
            <a:gdLst/>
            <a:ahLst/>
            <a:cxnLst/>
            <a:rect l="l" t="t" r="r" b="b"/>
            <a:pathLst>
              <a:path w="4881093" h="3303029">
                <a:moveTo>
                  <a:pt x="0" y="0"/>
                </a:moveTo>
                <a:lnTo>
                  <a:pt x="4881093" y="0"/>
                </a:lnTo>
                <a:lnTo>
                  <a:pt x="4881093" y="3303030"/>
                </a:lnTo>
                <a:lnTo>
                  <a:pt x="0" y="3303030"/>
                </a:lnTo>
                <a:lnTo>
                  <a:pt x="0" y="0"/>
                </a:lnTo>
                <a:close/>
              </a:path>
            </a:pathLst>
          </a:custGeom>
          <a:blipFill>
            <a:blip r:embed="rId11"/>
            <a:stretch>
              <a:fillRect l="-4237" r="-3082"/>
            </a:stretch>
          </a:blipFill>
        </p:spPr>
        <p:txBody>
          <a:bodyPr/>
          <a:lstStyle/>
          <a:p>
            <a:endParaRPr lang="en-IN"/>
          </a:p>
        </p:txBody>
      </p:sp>
      <p:sp>
        <p:nvSpPr>
          <p:cNvPr id="10" name="TextBox 10"/>
          <p:cNvSpPr txBox="1"/>
          <p:nvPr/>
        </p:nvSpPr>
        <p:spPr>
          <a:xfrm>
            <a:off x="5417222" y="378416"/>
            <a:ext cx="3936225" cy="2948003"/>
          </a:xfrm>
          <a:prstGeom prst="rect">
            <a:avLst/>
          </a:prstGeom>
        </p:spPr>
        <p:txBody>
          <a:bodyPr lIns="0" tIns="0" rIns="0" bIns="0" rtlCol="0" anchor="t">
            <a:spAutoFit/>
          </a:bodyPr>
          <a:lstStyle/>
          <a:p>
            <a:pPr marL="451039" lvl="1" indent="-225519" algn="l">
              <a:lnSpc>
                <a:spcPts val="3969"/>
              </a:lnSpc>
              <a:buFont typeface="Arial"/>
              <a:buChar char="•"/>
            </a:pPr>
            <a:r>
              <a:rPr lang="en-US" sz="2089">
                <a:solidFill>
                  <a:srgbClr val="737373"/>
                </a:solidFill>
                <a:latin typeface="Poppins"/>
                <a:ea typeface="Poppins"/>
                <a:cs typeface="Poppins"/>
                <a:sym typeface="Poppins"/>
              </a:rPr>
              <a:t>Data </a:t>
            </a:r>
            <a:r>
              <a:rPr lang="en-US" sz="2089" u="none" strike="noStrike">
                <a:solidFill>
                  <a:srgbClr val="737373"/>
                </a:solidFill>
                <a:latin typeface="Poppins"/>
                <a:ea typeface="Poppins"/>
                <a:cs typeface="Poppins"/>
                <a:sym typeface="Poppins"/>
              </a:rPr>
              <a:t>analytics is studying about what will happen in future and with the</a:t>
            </a:r>
          </a:p>
          <a:p>
            <a:pPr marL="0" lvl="1" indent="0" algn="l">
              <a:lnSpc>
                <a:spcPts val="3969"/>
              </a:lnSpc>
              <a:spcBef>
                <a:spcPct val="0"/>
              </a:spcBef>
            </a:pPr>
            <a:r>
              <a:rPr lang="en-US" sz="2089" u="none" strike="noStrike">
                <a:solidFill>
                  <a:srgbClr val="737373"/>
                </a:solidFill>
                <a:latin typeface="Poppins"/>
                <a:ea typeface="Poppins"/>
                <a:cs typeface="Poppins"/>
                <a:sym typeface="Poppins"/>
              </a:rPr>
              <a:t>help of analytics. We can predict explore possible potential future events.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1315688" y="114300"/>
            <a:ext cx="7706392" cy="808473"/>
          </a:xfrm>
          <a:prstGeom prst="rect">
            <a:avLst/>
          </a:prstGeom>
        </p:spPr>
        <p:txBody>
          <a:bodyPr lIns="0" tIns="0" rIns="0" bIns="0" rtlCol="0" anchor="t">
            <a:spAutoFit/>
          </a:bodyPr>
          <a:lstStyle/>
          <a:p>
            <a:pPr algn="l">
              <a:lnSpc>
                <a:spcPts val="6040"/>
              </a:lnSpc>
            </a:pPr>
            <a:r>
              <a:rPr lang="en-US" sz="6101">
                <a:solidFill>
                  <a:srgbClr val="000000"/>
                </a:solidFill>
                <a:latin typeface="Hammersmith One"/>
                <a:ea typeface="Hammersmith One"/>
                <a:cs typeface="Hammersmith One"/>
                <a:sym typeface="Hammersmith One"/>
              </a:rPr>
              <a:t>Structured Data</a:t>
            </a:r>
          </a:p>
        </p:txBody>
      </p:sp>
      <p:sp>
        <p:nvSpPr>
          <p:cNvPr id="5" name="TextBox 5"/>
          <p:cNvSpPr txBox="1"/>
          <p:nvPr/>
        </p:nvSpPr>
        <p:spPr>
          <a:xfrm>
            <a:off x="285363" y="1022985"/>
            <a:ext cx="8192770" cy="3411855"/>
          </a:xfrm>
          <a:prstGeom prst="rect">
            <a:avLst/>
          </a:prstGeom>
        </p:spPr>
        <p:txBody>
          <a:bodyPr lIns="0" tIns="0" rIns="0" bIns="0" rtlCol="0" anchor="t">
            <a:spAutoFit/>
          </a:bodyPr>
          <a:lstStyle/>
          <a:p>
            <a:pPr algn="l">
              <a:lnSpc>
                <a:spcPts val="3419"/>
              </a:lnSpc>
            </a:pPr>
            <a:r>
              <a:rPr lang="en-US" sz="1800">
                <a:solidFill>
                  <a:srgbClr val="737373"/>
                </a:solidFill>
                <a:latin typeface="Poppins"/>
                <a:ea typeface="Poppins"/>
                <a:cs typeface="Poppins"/>
                <a:sym typeface="Poppins"/>
              </a:rPr>
              <a:t>Structured data – </a:t>
            </a:r>
          </a:p>
          <a:p>
            <a:pPr algn="l">
              <a:lnSpc>
                <a:spcPts val="3419"/>
              </a:lnSpc>
            </a:pPr>
            <a:r>
              <a:rPr lang="en-US" sz="1800" u="sng">
                <a:solidFill>
                  <a:srgbClr val="737373"/>
                </a:solidFill>
                <a:latin typeface="Poppins"/>
                <a:ea typeface="Poppins"/>
                <a:cs typeface="Poppins"/>
                <a:sym typeface="Poppins"/>
                <a:hlinkClick r:id="rId6" tooltip="https://www.geeksforgeeks.org/what-is-structured-data/"/>
              </a:rPr>
              <a:t>Structured data</a:t>
            </a:r>
            <a:r>
              <a:rPr lang="en-US" sz="1800">
                <a:solidFill>
                  <a:srgbClr val="737373"/>
                </a:solidFill>
                <a:latin typeface="Poppins"/>
                <a:ea typeface="Poppins"/>
                <a:cs typeface="Poppins"/>
                <a:sym typeface="Poppins"/>
              </a:rPr>
              <a:t> is data whose elements are addressable for effective analysis.</a:t>
            </a:r>
          </a:p>
          <a:p>
            <a:pPr marL="388620" lvl="1" indent="-194310" algn="l">
              <a:lnSpc>
                <a:spcPts val="3419"/>
              </a:lnSpc>
              <a:buFont typeface="Arial"/>
              <a:buChar char="•"/>
            </a:pPr>
            <a:r>
              <a:rPr lang="en-US" sz="1800">
                <a:solidFill>
                  <a:srgbClr val="737373"/>
                </a:solidFill>
                <a:latin typeface="Poppins"/>
                <a:ea typeface="Poppins"/>
                <a:cs typeface="Poppins"/>
                <a:sym typeface="Poppins"/>
              </a:rPr>
              <a:t>organized into a formatted repository that is typically a database.</a:t>
            </a:r>
          </a:p>
          <a:p>
            <a:pPr marL="388620" lvl="1" indent="-194310" algn="l">
              <a:lnSpc>
                <a:spcPts val="3419"/>
              </a:lnSpc>
              <a:buFont typeface="Arial"/>
              <a:buChar char="•"/>
            </a:pPr>
            <a:r>
              <a:rPr lang="en-US" sz="1800">
                <a:solidFill>
                  <a:srgbClr val="737373"/>
                </a:solidFill>
                <a:latin typeface="Poppins"/>
                <a:ea typeface="Poppins"/>
                <a:cs typeface="Poppins"/>
                <a:sym typeface="Poppins"/>
              </a:rPr>
              <a:t> It concerns all data which can be stored in database </a:t>
            </a:r>
            <a:r>
              <a:rPr lang="en-US" sz="1800" u="sng">
                <a:solidFill>
                  <a:srgbClr val="737373"/>
                </a:solidFill>
                <a:latin typeface="Poppins"/>
                <a:ea typeface="Poppins"/>
                <a:cs typeface="Poppins"/>
                <a:sym typeface="Poppins"/>
                <a:hlinkClick r:id="rId7" tooltip="https://www.geeksforgeeks.org/sql-tutorial/"/>
              </a:rPr>
              <a:t>SQL</a:t>
            </a:r>
            <a:r>
              <a:rPr lang="en-US" sz="1800">
                <a:solidFill>
                  <a:srgbClr val="737373"/>
                </a:solidFill>
                <a:latin typeface="Poppins"/>
                <a:ea typeface="Poppins"/>
                <a:cs typeface="Poppins"/>
                <a:sym typeface="Poppins"/>
              </a:rPr>
              <a:t> in a table with rows and columns. </a:t>
            </a:r>
          </a:p>
          <a:p>
            <a:pPr marL="388620" lvl="1" indent="-194310" algn="l">
              <a:lnSpc>
                <a:spcPts val="3419"/>
              </a:lnSpc>
              <a:buFont typeface="Arial"/>
              <a:buChar char="•"/>
            </a:pPr>
            <a:r>
              <a:rPr lang="en-US" sz="1800">
                <a:solidFill>
                  <a:srgbClr val="737373"/>
                </a:solidFill>
                <a:latin typeface="Poppins"/>
                <a:ea typeface="Poppins"/>
                <a:cs typeface="Poppins"/>
                <a:sym typeface="Poppins"/>
              </a:rPr>
              <a:t>They have relational keys and can easily be mapped into pre-designed fields. </a:t>
            </a:r>
          </a:p>
        </p:txBody>
      </p:sp>
      <p:sp>
        <p:nvSpPr>
          <p:cNvPr id="6" name="Freeform 6"/>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TextBox 7"/>
          <p:cNvSpPr txBox="1"/>
          <p:nvPr/>
        </p:nvSpPr>
        <p:spPr>
          <a:xfrm>
            <a:off x="6861975" y="6602730"/>
            <a:ext cx="2491472" cy="223610"/>
          </a:xfrm>
          <a:prstGeom prst="rect">
            <a:avLst/>
          </a:prstGeom>
        </p:spPr>
        <p:txBody>
          <a:bodyPr lIns="0" tIns="0" rIns="0" bIns="0" rtlCol="0" anchor="t">
            <a:spAutoFit/>
          </a:bodyPr>
          <a:lstStyle/>
          <a:p>
            <a:pPr algn="r">
              <a:lnSpc>
                <a:spcPts val="1583"/>
              </a:lnSpc>
            </a:pPr>
            <a:r>
              <a:rPr lang="en-US" sz="1599">
                <a:solidFill>
                  <a:srgbClr val="1D3447"/>
                </a:solidFill>
                <a:latin typeface="Poppins Italics"/>
                <a:ea typeface="Poppins Italics"/>
                <a:cs typeface="Poppins Italics"/>
                <a:sym typeface="Poppins Italics"/>
              </a:rPr>
              <a:t>@reallygreatsite</a:t>
            </a:r>
          </a:p>
        </p:txBody>
      </p:sp>
      <p:sp>
        <p:nvSpPr>
          <p:cNvPr id="8" name="Freeform 8"/>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0" y="104775"/>
            <a:ext cx="9753600" cy="1285926"/>
          </a:xfrm>
          <a:prstGeom prst="rect">
            <a:avLst/>
          </a:prstGeom>
        </p:spPr>
        <p:txBody>
          <a:bodyPr lIns="0" tIns="0" rIns="0" bIns="0" rtlCol="0" anchor="t">
            <a:spAutoFit/>
          </a:bodyPr>
          <a:lstStyle/>
          <a:p>
            <a:pPr algn="l">
              <a:lnSpc>
                <a:spcPts val="4951"/>
              </a:lnSpc>
            </a:pPr>
            <a:r>
              <a:rPr lang="en-US" sz="5001">
                <a:solidFill>
                  <a:srgbClr val="000000"/>
                </a:solidFill>
                <a:latin typeface="Hammersmith One"/>
                <a:ea typeface="Hammersmith One"/>
                <a:cs typeface="Hammersmith One"/>
                <a:sym typeface="Hammersmith One"/>
              </a:rPr>
              <a:t>Semi Structured &amp; UnStructured Data</a:t>
            </a:r>
          </a:p>
        </p:txBody>
      </p:sp>
      <p:sp>
        <p:nvSpPr>
          <p:cNvPr id="5" name="TextBox 5"/>
          <p:cNvSpPr txBox="1"/>
          <p:nvPr/>
        </p:nvSpPr>
        <p:spPr>
          <a:xfrm>
            <a:off x="1315688" y="874711"/>
            <a:ext cx="8261605" cy="5867185"/>
          </a:xfrm>
          <a:prstGeom prst="rect">
            <a:avLst/>
          </a:prstGeom>
        </p:spPr>
        <p:txBody>
          <a:bodyPr lIns="0" tIns="0" rIns="0" bIns="0" rtlCol="0" anchor="t">
            <a:spAutoFit/>
          </a:bodyPr>
          <a:lstStyle/>
          <a:p>
            <a:pPr algn="l">
              <a:lnSpc>
                <a:spcPts val="3357"/>
              </a:lnSpc>
            </a:pPr>
            <a:r>
              <a:rPr lang="en-US" sz="1767">
                <a:solidFill>
                  <a:srgbClr val="737373"/>
                </a:solidFill>
                <a:latin typeface="Poppins"/>
                <a:ea typeface="Poppins"/>
                <a:cs typeface="Poppins"/>
                <a:sym typeface="Poppins"/>
              </a:rPr>
              <a:t>Semi-Structured data – formation that does not reside in a relational database but that has some organizational properties that make it easier to analyze. With some processes, you can store them in the relation database (it could be very hard for some kind of semi-structured data), but Semi-structured exist to ease space. Example: XML data. </a:t>
            </a:r>
          </a:p>
          <a:p>
            <a:pPr algn="l">
              <a:lnSpc>
                <a:spcPts val="3357"/>
              </a:lnSpc>
            </a:pPr>
            <a:endParaRPr lang="en-US" sz="1767">
              <a:solidFill>
                <a:srgbClr val="737373"/>
              </a:solidFill>
              <a:latin typeface="Poppins"/>
              <a:ea typeface="Poppins"/>
              <a:cs typeface="Poppins"/>
              <a:sym typeface="Poppins"/>
            </a:endParaRPr>
          </a:p>
          <a:p>
            <a:pPr algn="l">
              <a:lnSpc>
                <a:spcPts val="3357"/>
              </a:lnSpc>
            </a:pPr>
            <a:r>
              <a:rPr lang="en-US" sz="1767">
                <a:solidFill>
                  <a:srgbClr val="737373"/>
                </a:solidFill>
                <a:latin typeface="Poppins"/>
                <a:ea typeface="Poppins"/>
                <a:cs typeface="Poppins"/>
                <a:sym typeface="Poppins"/>
              </a:rPr>
              <a:t>Unstructured data –  is a data which is not organized in a predefined manner or does not have a predefined data model,</a:t>
            </a:r>
          </a:p>
          <a:p>
            <a:pPr marL="381508" lvl="1" indent="-190754" algn="l">
              <a:lnSpc>
                <a:spcPts val="3357"/>
              </a:lnSpc>
              <a:buFont typeface="Arial"/>
              <a:buChar char="•"/>
            </a:pPr>
            <a:r>
              <a:rPr lang="en-US" sz="1767">
                <a:solidFill>
                  <a:srgbClr val="737373"/>
                </a:solidFill>
                <a:latin typeface="Poppins"/>
                <a:ea typeface="Poppins"/>
                <a:cs typeface="Poppins"/>
                <a:sym typeface="Poppins"/>
              </a:rPr>
              <a:t> it is not a good fit for a mainstream relational database. So for Unstructured data, there are alternative platforms for storing and managing, it is increasingly prevalent in IT systems and is used by organizations in a variety of business intelligence and analytics applications. Example: Word, PDF, Text, Media logs. </a:t>
            </a:r>
          </a:p>
          <a:p>
            <a:pPr marL="381508" lvl="1" indent="-190754" algn="l">
              <a:lnSpc>
                <a:spcPts val="3357"/>
              </a:lnSpc>
              <a:buFont typeface="Arial"/>
              <a:buChar char="•"/>
            </a:pPr>
            <a:endParaRPr lang="en-US" sz="1767">
              <a:solidFill>
                <a:srgbClr val="737373"/>
              </a:solidFill>
              <a:latin typeface="Poppins"/>
              <a:ea typeface="Poppins"/>
              <a:cs typeface="Poppins"/>
              <a:sym typeface="Poppins"/>
            </a:endParaRPr>
          </a:p>
        </p:txBody>
      </p:sp>
      <p:sp>
        <p:nvSpPr>
          <p:cNvPr id="6" name="Freeform 6"/>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31520" y="347350"/>
          <a:ext cx="8119044" cy="6586976"/>
        </p:xfrm>
        <a:graphic>
          <a:graphicData uri="http://schemas.openxmlformats.org/drawingml/2006/table">
            <a:tbl>
              <a:tblPr/>
              <a:tblGrid>
                <a:gridCol w="2029761">
                  <a:extLst>
                    <a:ext uri="{9D8B030D-6E8A-4147-A177-3AD203B41FA5}">
                      <a16:colId xmlns:a16="http://schemas.microsoft.com/office/drawing/2014/main" val="20000"/>
                    </a:ext>
                  </a:extLst>
                </a:gridCol>
                <a:gridCol w="2029761">
                  <a:extLst>
                    <a:ext uri="{9D8B030D-6E8A-4147-A177-3AD203B41FA5}">
                      <a16:colId xmlns:a16="http://schemas.microsoft.com/office/drawing/2014/main" val="20001"/>
                    </a:ext>
                  </a:extLst>
                </a:gridCol>
                <a:gridCol w="2029761">
                  <a:extLst>
                    <a:ext uri="{9D8B030D-6E8A-4147-A177-3AD203B41FA5}">
                      <a16:colId xmlns:a16="http://schemas.microsoft.com/office/drawing/2014/main" val="20002"/>
                    </a:ext>
                  </a:extLst>
                </a:gridCol>
                <a:gridCol w="2029761">
                  <a:extLst>
                    <a:ext uri="{9D8B030D-6E8A-4147-A177-3AD203B41FA5}">
                      <a16:colId xmlns:a16="http://schemas.microsoft.com/office/drawing/2014/main" val="20003"/>
                    </a:ext>
                  </a:extLst>
                </a:gridCol>
              </a:tblGrid>
              <a:tr h="443993">
                <a:tc>
                  <a:txBody>
                    <a:bodyPr/>
                    <a:lstStyle/>
                    <a:p>
                      <a:pPr algn="l">
                        <a:lnSpc>
                          <a:spcPts val="2009"/>
                        </a:lnSpc>
                        <a:defRPr/>
                      </a:pPr>
                      <a:r>
                        <a:rPr lang="en-US" sz="1435">
                          <a:solidFill>
                            <a:srgbClr val="000000"/>
                          </a:solidFill>
                          <a:latin typeface="Hammersmith One"/>
                          <a:ea typeface="Hammersmith One"/>
                          <a:cs typeface="Hammersmith One"/>
                          <a:sym typeface="Hammersmith One"/>
                        </a:rPr>
                        <a:t>Properties</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Structured data</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Semi-structured data</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Unstructured data</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25578">
                <a:tc>
                  <a:txBody>
                    <a:bodyPr/>
                    <a:lstStyle/>
                    <a:p>
                      <a:pPr algn="l">
                        <a:lnSpc>
                          <a:spcPts val="2009"/>
                        </a:lnSpc>
                        <a:defRPr/>
                      </a:pPr>
                      <a:r>
                        <a:rPr lang="en-US" sz="1435">
                          <a:solidFill>
                            <a:srgbClr val="000000"/>
                          </a:solidFill>
                          <a:latin typeface="Hammersmith One"/>
                          <a:ea typeface="Hammersmith One"/>
                          <a:cs typeface="Hammersmith One"/>
                          <a:sym typeface="Hammersmith One"/>
                        </a:rPr>
                        <a:t>Technology</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It is based on Relational database table</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It is based on XML/RDF(Resource Description Framework).</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It is based on character and binary data</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25578">
                <a:tc>
                  <a:txBody>
                    <a:bodyPr/>
                    <a:lstStyle/>
                    <a:p>
                      <a:pPr algn="l">
                        <a:lnSpc>
                          <a:spcPts val="2009"/>
                        </a:lnSpc>
                        <a:defRPr/>
                      </a:pPr>
                      <a:r>
                        <a:rPr lang="en-US" sz="1435">
                          <a:solidFill>
                            <a:srgbClr val="000000"/>
                          </a:solidFill>
                          <a:latin typeface="Hammersmith One"/>
                          <a:ea typeface="Hammersmith One"/>
                          <a:cs typeface="Hammersmith One"/>
                          <a:sym typeface="Hammersmith One"/>
                        </a:rPr>
                        <a:t>Transaction management</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Matured transaction and various concurrency techniques</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Transaction is adapted from DBMS not matured</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No transaction management and no concurrency</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9560">
                <a:tc>
                  <a:txBody>
                    <a:bodyPr/>
                    <a:lstStyle/>
                    <a:p>
                      <a:pPr algn="l">
                        <a:lnSpc>
                          <a:spcPts val="2009"/>
                        </a:lnSpc>
                        <a:defRPr/>
                      </a:pPr>
                      <a:r>
                        <a:rPr lang="en-US" sz="1435">
                          <a:solidFill>
                            <a:srgbClr val="000000"/>
                          </a:solidFill>
                          <a:latin typeface="Hammersmith One"/>
                          <a:ea typeface="Hammersmith One"/>
                          <a:cs typeface="Hammersmith One"/>
                          <a:sym typeface="Hammersmith One"/>
                        </a:rPr>
                        <a:t>Version management</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Versioning over tuples,row,tables</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Versioning over tuples or graph is possible</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Versioned as a whole</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25578">
                <a:tc>
                  <a:txBody>
                    <a:bodyPr/>
                    <a:lstStyle/>
                    <a:p>
                      <a:pPr algn="l">
                        <a:lnSpc>
                          <a:spcPts val="2009"/>
                        </a:lnSpc>
                        <a:defRPr/>
                      </a:pPr>
                      <a:r>
                        <a:rPr lang="en-US" sz="1435">
                          <a:solidFill>
                            <a:srgbClr val="000000"/>
                          </a:solidFill>
                          <a:latin typeface="Hammersmith One"/>
                          <a:ea typeface="Hammersmith One"/>
                          <a:cs typeface="Hammersmith One"/>
                          <a:sym typeface="Hammersmith One"/>
                        </a:rPr>
                        <a:t>Flexibility</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It is schema dependent and less flexible</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It is more flexible than structured data but less flexible than unstructured data</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It is more flexible and there is absence of schema</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9560">
                <a:tc>
                  <a:txBody>
                    <a:bodyPr/>
                    <a:lstStyle/>
                    <a:p>
                      <a:pPr algn="l">
                        <a:lnSpc>
                          <a:spcPts val="2009"/>
                        </a:lnSpc>
                        <a:defRPr/>
                      </a:pPr>
                      <a:r>
                        <a:rPr lang="en-US" sz="1435">
                          <a:solidFill>
                            <a:srgbClr val="000000"/>
                          </a:solidFill>
                          <a:latin typeface="Hammersmith One"/>
                          <a:ea typeface="Hammersmith One"/>
                          <a:cs typeface="Hammersmith One"/>
                          <a:sym typeface="Hammersmith One"/>
                        </a:rPr>
                        <a:t>Scalability</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It is very difficult to scale DB schema</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It’s scaling is simpler than structured data</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It is more scalable.</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9560">
                <a:tc>
                  <a:txBody>
                    <a:bodyPr/>
                    <a:lstStyle/>
                    <a:p>
                      <a:pPr algn="l">
                        <a:lnSpc>
                          <a:spcPts val="2009"/>
                        </a:lnSpc>
                        <a:defRPr/>
                      </a:pPr>
                      <a:r>
                        <a:rPr lang="en-US" sz="1435">
                          <a:solidFill>
                            <a:srgbClr val="000000"/>
                          </a:solidFill>
                          <a:latin typeface="Hammersmith One"/>
                          <a:ea typeface="Hammersmith One"/>
                          <a:cs typeface="Hammersmith One"/>
                          <a:sym typeface="Hammersmith One"/>
                        </a:rPr>
                        <a:t>Robustness</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Very robust</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New technology, not very spread</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77569">
                <a:tc>
                  <a:txBody>
                    <a:bodyPr/>
                    <a:lstStyle/>
                    <a:p>
                      <a:pPr algn="l">
                        <a:lnSpc>
                          <a:spcPts val="2009"/>
                        </a:lnSpc>
                        <a:defRPr/>
                      </a:pPr>
                      <a:r>
                        <a:rPr lang="en-US" sz="1435">
                          <a:solidFill>
                            <a:srgbClr val="000000"/>
                          </a:solidFill>
                          <a:latin typeface="Hammersmith One"/>
                          <a:ea typeface="Hammersmith One"/>
                          <a:cs typeface="Hammersmith One"/>
                          <a:sym typeface="Hammersmith One"/>
                        </a:rPr>
                        <a:t>Query performance</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Structured query allow complex joining </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Queries over anonymous nodes are possible</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009"/>
                        </a:lnSpc>
                        <a:defRPr/>
                      </a:pPr>
                      <a:r>
                        <a:rPr lang="en-US" sz="1435">
                          <a:solidFill>
                            <a:srgbClr val="000000"/>
                          </a:solidFill>
                          <a:latin typeface="Hammersmith One"/>
                          <a:ea typeface="Hammersmith One"/>
                          <a:cs typeface="Hammersmith One"/>
                          <a:sym typeface="Hammersmith One"/>
                        </a:rPr>
                        <a:t>Only textual queries are possible</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a:off x="140705" y="2114695"/>
            <a:ext cx="9170145" cy="4468985"/>
          </a:xfrm>
          <a:custGeom>
            <a:avLst/>
            <a:gdLst/>
            <a:ahLst/>
            <a:cxnLst/>
            <a:rect l="l" t="t" r="r" b="b"/>
            <a:pathLst>
              <a:path w="9170145" h="4468985">
                <a:moveTo>
                  <a:pt x="0" y="0"/>
                </a:moveTo>
                <a:lnTo>
                  <a:pt x="9170145" y="0"/>
                </a:lnTo>
                <a:lnTo>
                  <a:pt x="9170145" y="4468985"/>
                </a:lnTo>
                <a:lnTo>
                  <a:pt x="0" y="4468985"/>
                </a:lnTo>
                <a:lnTo>
                  <a:pt x="0" y="0"/>
                </a:lnTo>
                <a:close/>
              </a:path>
            </a:pathLst>
          </a:custGeom>
          <a:blipFill>
            <a:blip r:embed="rId2"/>
            <a:stretch>
              <a:fillRect l="-1625" r="-1625"/>
            </a:stretch>
          </a:blipFill>
        </p:spPr>
        <p:txBody>
          <a:bodyPr/>
          <a:lstStyle/>
          <a:p>
            <a:endParaRPr lang="en-IN"/>
          </a:p>
        </p:txBody>
      </p:sp>
      <p:sp>
        <p:nvSpPr>
          <p:cNvPr id="3" name="TextBox 3"/>
          <p:cNvSpPr txBox="1"/>
          <p:nvPr/>
        </p:nvSpPr>
        <p:spPr>
          <a:xfrm>
            <a:off x="985402" y="-142875"/>
            <a:ext cx="7266980" cy="1325880"/>
          </a:xfrm>
          <a:prstGeom prst="rect">
            <a:avLst/>
          </a:prstGeom>
        </p:spPr>
        <p:txBody>
          <a:bodyPr lIns="0" tIns="0" rIns="0" bIns="0" rtlCol="0" anchor="t">
            <a:spAutoFit/>
          </a:bodyPr>
          <a:lstStyle/>
          <a:p>
            <a:pPr algn="ctr">
              <a:lnSpc>
                <a:spcPts val="10919"/>
              </a:lnSpc>
              <a:spcBef>
                <a:spcPct val="0"/>
              </a:spcBef>
            </a:pPr>
            <a:r>
              <a:rPr lang="en-US" sz="7800">
                <a:solidFill>
                  <a:srgbClr val="000000"/>
                </a:solidFill>
                <a:latin typeface="Hammersmith One"/>
                <a:ea typeface="Hammersmith One"/>
                <a:cs typeface="Hammersmith One"/>
                <a:sym typeface="Hammersmith One"/>
              </a:rPr>
              <a:t>Python Libraries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a:off x="4237615" y="2765442"/>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876800" y="4736089"/>
            <a:ext cx="7130027" cy="5794767"/>
          </a:xfrm>
          <a:custGeom>
            <a:avLst/>
            <a:gdLst/>
            <a:ahLst/>
            <a:cxnLst/>
            <a:rect l="l" t="t" r="r" b="b"/>
            <a:pathLst>
              <a:path w="7130027" h="5794767">
                <a:moveTo>
                  <a:pt x="0" y="0"/>
                </a:moveTo>
                <a:lnTo>
                  <a:pt x="7130027" y="0"/>
                </a:lnTo>
                <a:lnTo>
                  <a:pt x="7130027" y="5794767"/>
                </a:lnTo>
                <a:lnTo>
                  <a:pt x="0" y="57947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240387" y="1033473"/>
            <a:ext cx="3498836" cy="5248254"/>
            <a:chOff x="0" y="0"/>
            <a:chExt cx="6350000" cy="9525000"/>
          </a:xfrm>
        </p:grpSpPr>
        <p:sp>
          <p:nvSpPr>
            <p:cNvPr id="5" name="Freeform 5"/>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6"/>
              <a:stretch>
                <a:fillRect l="-11500" r="-11500"/>
              </a:stretch>
            </a:blipFill>
          </p:spPr>
          <p:txBody>
            <a:bodyPr/>
            <a:lstStyle/>
            <a:p>
              <a:endParaRPr lang="en-IN"/>
            </a:p>
          </p:txBody>
        </p:sp>
      </p:grpSp>
      <p:sp>
        <p:nvSpPr>
          <p:cNvPr id="6" name="Freeform 6"/>
          <p:cNvSpPr/>
          <p:nvPr/>
        </p:nvSpPr>
        <p:spPr>
          <a:xfrm rot="-5400000">
            <a:off x="-1104885" y="22435"/>
            <a:ext cx="2369955" cy="1783930"/>
          </a:xfrm>
          <a:custGeom>
            <a:avLst/>
            <a:gdLst/>
            <a:ahLst/>
            <a:cxnLst/>
            <a:rect l="l" t="t" r="r" b="b"/>
            <a:pathLst>
              <a:path w="2369955" h="1783930">
                <a:moveTo>
                  <a:pt x="0" y="0"/>
                </a:moveTo>
                <a:lnTo>
                  <a:pt x="2369954" y="0"/>
                </a:lnTo>
                <a:lnTo>
                  <a:pt x="2369954" y="1783930"/>
                </a:lnTo>
                <a:lnTo>
                  <a:pt x="0" y="17839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7" name="TextBox 7"/>
          <p:cNvSpPr txBox="1"/>
          <p:nvPr/>
        </p:nvSpPr>
        <p:spPr>
          <a:xfrm>
            <a:off x="4053900" y="1399078"/>
            <a:ext cx="4816798" cy="5533373"/>
          </a:xfrm>
          <a:prstGeom prst="rect">
            <a:avLst/>
          </a:prstGeom>
        </p:spPr>
        <p:txBody>
          <a:bodyPr lIns="0" tIns="0" rIns="0" bIns="0" rtlCol="0" anchor="t">
            <a:spAutoFit/>
          </a:bodyPr>
          <a:lstStyle/>
          <a:p>
            <a:pPr algn="l">
              <a:lnSpc>
                <a:spcPts val="3699"/>
              </a:lnSpc>
            </a:pPr>
            <a:r>
              <a:rPr lang="en-US" sz="1947">
                <a:solidFill>
                  <a:srgbClr val="737373"/>
                </a:solidFill>
                <a:latin typeface="Poppins"/>
                <a:ea typeface="Poppins"/>
                <a:cs typeface="Poppins"/>
                <a:sym typeface="Poppins"/>
              </a:rPr>
              <a:t>Purpose of data analysis, Structured and Unstructured data, Steps of data analysis, Python Packages for Data Analysis: Numpy, Scipy, Matplotlib, Plotyly, NLTK. Data Frames, Usage of frames analytical roles, File handling and reading data for processing, Pre-processing data using multiple python frameworks, Data Formatting, Data Manipulation, Data normalization, Data Merging, Data reshaping, Data Wrangling, Aggregation functions.</a:t>
            </a:r>
          </a:p>
        </p:txBody>
      </p:sp>
      <p:sp>
        <p:nvSpPr>
          <p:cNvPr id="8" name="Freeform 8"/>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9" name="TextBox 9"/>
          <p:cNvSpPr txBox="1"/>
          <p:nvPr/>
        </p:nvSpPr>
        <p:spPr>
          <a:xfrm>
            <a:off x="3722452" y="303657"/>
            <a:ext cx="4968261" cy="1017651"/>
          </a:xfrm>
          <a:prstGeom prst="rect">
            <a:avLst/>
          </a:prstGeom>
        </p:spPr>
        <p:txBody>
          <a:bodyPr lIns="0" tIns="0" rIns="0" bIns="0" rtlCol="0" anchor="t">
            <a:spAutoFit/>
          </a:bodyPr>
          <a:lstStyle/>
          <a:p>
            <a:pPr algn="l">
              <a:lnSpc>
                <a:spcPts val="7722"/>
              </a:lnSpc>
            </a:pPr>
            <a:r>
              <a:rPr lang="en-US" sz="7800">
                <a:solidFill>
                  <a:srgbClr val="000000"/>
                </a:solidFill>
                <a:latin typeface="Hammersmith One"/>
                <a:ea typeface="Hammersmith One"/>
                <a:cs typeface="Hammersmith One"/>
                <a:sym typeface="Hammersmith One"/>
              </a:rPr>
              <a:t>Module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TextBox 4"/>
          <p:cNvSpPr txBox="1"/>
          <p:nvPr/>
        </p:nvSpPr>
        <p:spPr>
          <a:xfrm>
            <a:off x="548640" y="246544"/>
            <a:ext cx="7977225" cy="693804"/>
          </a:xfrm>
          <a:prstGeom prst="rect">
            <a:avLst/>
          </a:prstGeom>
        </p:spPr>
        <p:txBody>
          <a:bodyPr lIns="0" tIns="0" rIns="0" bIns="0" rtlCol="0" anchor="t">
            <a:spAutoFit/>
          </a:bodyPr>
          <a:lstStyle/>
          <a:p>
            <a:pPr algn="l">
              <a:lnSpc>
                <a:spcPts val="5247"/>
              </a:lnSpc>
            </a:pPr>
            <a:r>
              <a:rPr lang="en-US" sz="5300">
                <a:solidFill>
                  <a:srgbClr val="000000"/>
                </a:solidFill>
                <a:latin typeface="Hammersmith One"/>
                <a:ea typeface="Hammersmith One"/>
                <a:cs typeface="Hammersmith One"/>
                <a:sym typeface="Hammersmith One"/>
              </a:rPr>
              <a:t>Purpose of data analysis</a:t>
            </a:r>
          </a:p>
        </p:txBody>
      </p:sp>
      <p:sp>
        <p:nvSpPr>
          <p:cNvPr id="5" name="TextBox 5"/>
          <p:cNvSpPr txBox="1"/>
          <p:nvPr/>
        </p:nvSpPr>
        <p:spPr>
          <a:xfrm>
            <a:off x="4822" y="975902"/>
            <a:ext cx="9348625" cy="5365279"/>
          </a:xfrm>
          <a:prstGeom prst="rect">
            <a:avLst/>
          </a:prstGeom>
        </p:spPr>
        <p:txBody>
          <a:bodyPr lIns="0" tIns="0" rIns="0" bIns="0" rtlCol="0" anchor="t">
            <a:spAutoFit/>
          </a:bodyPr>
          <a:lstStyle/>
          <a:p>
            <a:pPr algn="l">
              <a:lnSpc>
                <a:spcPts val="3715"/>
              </a:lnSpc>
            </a:pPr>
            <a:r>
              <a:rPr lang="en-US" sz="1955">
                <a:solidFill>
                  <a:srgbClr val="737373"/>
                </a:solidFill>
                <a:latin typeface="Poppins"/>
                <a:ea typeface="Poppins"/>
                <a:cs typeface="Poppins"/>
                <a:sym typeface="Poppins"/>
              </a:rPr>
              <a:t>There are three term </a:t>
            </a:r>
            <a:r>
              <a:rPr lang="en-US" sz="1955">
                <a:solidFill>
                  <a:srgbClr val="737373"/>
                </a:solidFill>
                <a:latin typeface="Poppins Bold"/>
                <a:ea typeface="Poppins Bold"/>
                <a:cs typeface="Poppins Bold"/>
                <a:sym typeface="Poppins Bold"/>
              </a:rPr>
              <a:t>variable, measurement</a:t>
            </a:r>
            <a:r>
              <a:rPr lang="en-US" sz="1955">
                <a:solidFill>
                  <a:srgbClr val="737373"/>
                </a:solidFill>
                <a:latin typeface="Poppins"/>
                <a:ea typeface="Poppins"/>
                <a:cs typeface="Poppins"/>
                <a:sym typeface="Poppins"/>
              </a:rPr>
              <a:t> and </a:t>
            </a:r>
            <a:r>
              <a:rPr lang="en-US" sz="1955">
                <a:solidFill>
                  <a:srgbClr val="737373"/>
                </a:solidFill>
                <a:latin typeface="Poppins Bold"/>
                <a:ea typeface="Poppins Bold"/>
                <a:cs typeface="Poppins Bold"/>
                <a:sym typeface="Poppins Bold"/>
              </a:rPr>
              <a:t>data</a:t>
            </a:r>
            <a:r>
              <a:rPr lang="en-US" sz="1955">
                <a:solidFill>
                  <a:srgbClr val="737373"/>
                </a:solidFill>
                <a:latin typeface="Poppins"/>
                <a:ea typeface="Poppins"/>
                <a:cs typeface="Poppins"/>
                <a:sym typeface="Poppins"/>
              </a:rPr>
              <a:t>.</a:t>
            </a:r>
          </a:p>
          <a:p>
            <a:pPr algn="l">
              <a:lnSpc>
                <a:spcPts val="3905"/>
              </a:lnSpc>
            </a:pPr>
            <a:r>
              <a:rPr lang="en-US" sz="2055">
                <a:solidFill>
                  <a:srgbClr val="737373"/>
                </a:solidFill>
                <a:latin typeface="Poppins Bold Italics"/>
                <a:ea typeface="Poppins Bold Italics"/>
                <a:cs typeface="Poppins Bold Italics"/>
                <a:sym typeface="Poppins Bold Italics"/>
              </a:rPr>
              <a:t>Variable</a:t>
            </a:r>
            <a:r>
              <a:rPr lang="en-US" sz="2055">
                <a:solidFill>
                  <a:srgbClr val="737373"/>
                </a:solidFill>
                <a:latin typeface="Poppins"/>
                <a:ea typeface="Poppins"/>
                <a:cs typeface="Poppins"/>
                <a:sym typeface="Poppins"/>
              </a:rPr>
              <a:t> is a characteristic of any entity being studied that is capable of taking on different values.</a:t>
            </a:r>
          </a:p>
          <a:p>
            <a:pPr algn="l">
              <a:lnSpc>
                <a:spcPts val="3715"/>
              </a:lnSpc>
            </a:pPr>
            <a:r>
              <a:rPr lang="en-US" sz="1955">
                <a:solidFill>
                  <a:srgbClr val="737373"/>
                </a:solidFill>
                <a:latin typeface="Poppins"/>
                <a:ea typeface="Poppins"/>
                <a:cs typeface="Poppins"/>
                <a:sym typeface="Poppins"/>
              </a:rPr>
              <a:t>  -X is a variable it can take any values 1 or 2 or any</a:t>
            </a:r>
          </a:p>
          <a:p>
            <a:pPr algn="l">
              <a:lnSpc>
                <a:spcPts val="3905"/>
              </a:lnSpc>
            </a:pPr>
            <a:r>
              <a:rPr lang="en-US" sz="2055">
                <a:solidFill>
                  <a:srgbClr val="737373"/>
                </a:solidFill>
                <a:latin typeface="Poppins"/>
                <a:ea typeface="Poppins"/>
                <a:cs typeface="Poppins"/>
                <a:sym typeface="Poppins"/>
              </a:rPr>
              <a:t> </a:t>
            </a:r>
            <a:r>
              <a:rPr lang="en-US" sz="2055">
                <a:solidFill>
                  <a:srgbClr val="737373"/>
                </a:solidFill>
                <a:latin typeface="Poppins Bold"/>
                <a:ea typeface="Poppins Bold"/>
                <a:cs typeface="Poppins Bold"/>
                <a:sym typeface="Poppins Bold"/>
              </a:rPr>
              <a:t>Measurement</a:t>
            </a:r>
            <a:r>
              <a:rPr lang="en-US" sz="2055">
                <a:solidFill>
                  <a:srgbClr val="737373"/>
                </a:solidFill>
                <a:latin typeface="Poppins"/>
                <a:ea typeface="Poppins"/>
                <a:cs typeface="Poppins"/>
                <a:sym typeface="Poppins"/>
              </a:rPr>
              <a:t> is, a standard processes used to assign numbers to  particular attributes or characteristics of variable are called a measurement. </a:t>
            </a:r>
          </a:p>
          <a:p>
            <a:pPr algn="l">
              <a:lnSpc>
                <a:spcPts val="3905"/>
              </a:lnSpc>
            </a:pPr>
            <a:r>
              <a:rPr lang="en-US" sz="2055">
                <a:solidFill>
                  <a:srgbClr val="737373"/>
                </a:solidFill>
                <a:latin typeface="Poppins"/>
                <a:ea typeface="Poppins"/>
                <a:cs typeface="Poppins"/>
                <a:sym typeface="Poppins"/>
              </a:rPr>
              <a:t>For variable X, we want to substitute some values. For that value, you have to measure the characteristics of the variable, that is nothing but your measurement.</a:t>
            </a:r>
          </a:p>
          <a:p>
            <a:pPr algn="l">
              <a:lnSpc>
                <a:spcPts val="3905"/>
              </a:lnSpc>
            </a:pPr>
            <a:r>
              <a:rPr lang="en-US" sz="2055">
                <a:solidFill>
                  <a:srgbClr val="737373"/>
                </a:solidFill>
                <a:latin typeface="Poppins Bold"/>
                <a:ea typeface="Poppins Bold"/>
                <a:cs typeface="Poppins Bold"/>
                <a:sym typeface="Poppins Bold"/>
              </a:rPr>
              <a:t> Data </a:t>
            </a:r>
            <a:r>
              <a:rPr lang="en-US" sz="2055">
                <a:solidFill>
                  <a:srgbClr val="737373"/>
                </a:solidFill>
                <a:latin typeface="Poppins"/>
                <a:ea typeface="Poppins"/>
                <a:cs typeface="Poppins"/>
                <a:sym typeface="Poppins"/>
              </a:rPr>
              <a:t>are recorded measurement. </a:t>
            </a:r>
          </a:p>
        </p:txBody>
      </p:sp>
      <p:sp>
        <p:nvSpPr>
          <p:cNvPr id="6" name="Freeform 6"/>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7" name="Freeform 7"/>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TextBox 4"/>
          <p:cNvSpPr txBox="1"/>
          <p:nvPr/>
        </p:nvSpPr>
        <p:spPr>
          <a:xfrm>
            <a:off x="897534" y="521654"/>
            <a:ext cx="7210177" cy="443102"/>
          </a:xfrm>
          <a:prstGeom prst="rect">
            <a:avLst/>
          </a:prstGeom>
        </p:spPr>
        <p:txBody>
          <a:bodyPr lIns="0" tIns="0" rIns="0" bIns="0" rtlCol="0" anchor="t">
            <a:spAutoFit/>
          </a:bodyPr>
          <a:lstStyle/>
          <a:p>
            <a:pPr algn="l">
              <a:lnSpc>
                <a:spcPts val="3365"/>
              </a:lnSpc>
            </a:pPr>
            <a:r>
              <a:rPr lang="en-US" sz="3399">
                <a:solidFill>
                  <a:srgbClr val="000000"/>
                </a:solidFill>
                <a:latin typeface="Hammersmith One"/>
                <a:ea typeface="Hammersmith One"/>
                <a:cs typeface="Hammersmith One"/>
                <a:sym typeface="Hammersmith One"/>
              </a:rPr>
              <a:t>what is generating so much data</a:t>
            </a:r>
          </a:p>
        </p:txBody>
      </p:sp>
      <p:sp>
        <p:nvSpPr>
          <p:cNvPr id="5" name="Freeform 5"/>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6" name="Freeform 6"/>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7" name="Freeform 7"/>
          <p:cNvSpPr/>
          <p:nvPr/>
        </p:nvSpPr>
        <p:spPr>
          <a:xfrm>
            <a:off x="6182231" y="964042"/>
            <a:ext cx="3571369" cy="2160359"/>
          </a:xfrm>
          <a:custGeom>
            <a:avLst/>
            <a:gdLst/>
            <a:ahLst/>
            <a:cxnLst/>
            <a:rect l="l" t="t" r="r" b="b"/>
            <a:pathLst>
              <a:path w="3571369" h="2160359">
                <a:moveTo>
                  <a:pt x="0" y="0"/>
                </a:moveTo>
                <a:lnTo>
                  <a:pt x="3571369" y="0"/>
                </a:lnTo>
                <a:lnTo>
                  <a:pt x="3571369" y="2160360"/>
                </a:lnTo>
                <a:lnTo>
                  <a:pt x="0" y="2160360"/>
                </a:lnTo>
                <a:lnTo>
                  <a:pt x="0" y="0"/>
                </a:lnTo>
                <a:close/>
              </a:path>
            </a:pathLst>
          </a:custGeom>
          <a:blipFill>
            <a:blip r:embed="rId11"/>
            <a:stretch>
              <a:fillRect/>
            </a:stretch>
          </a:blipFill>
        </p:spPr>
        <p:txBody>
          <a:bodyPr/>
          <a:lstStyle/>
          <a:p>
            <a:endParaRPr lang="en-IN"/>
          </a:p>
        </p:txBody>
      </p:sp>
      <p:sp>
        <p:nvSpPr>
          <p:cNvPr id="8" name="Freeform 8"/>
          <p:cNvSpPr/>
          <p:nvPr/>
        </p:nvSpPr>
        <p:spPr>
          <a:xfrm>
            <a:off x="4114300" y="3829050"/>
            <a:ext cx="5557854" cy="3208192"/>
          </a:xfrm>
          <a:custGeom>
            <a:avLst/>
            <a:gdLst/>
            <a:ahLst/>
            <a:cxnLst/>
            <a:rect l="l" t="t" r="r" b="b"/>
            <a:pathLst>
              <a:path w="5557854" h="3208192">
                <a:moveTo>
                  <a:pt x="0" y="0"/>
                </a:moveTo>
                <a:lnTo>
                  <a:pt x="5557855" y="0"/>
                </a:lnTo>
                <a:lnTo>
                  <a:pt x="5557855" y="3208192"/>
                </a:lnTo>
                <a:lnTo>
                  <a:pt x="0" y="3208192"/>
                </a:lnTo>
                <a:lnTo>
                  <a:pt x="0" y="0"/>
                </a:lnTo>
                <a:close/>
              </a:path>
            </a:pathLst>
          </a:custGeom>
          <a:blipFill>
            <a:blip r:embed="rId12"/>
            <a:stretch>
              <a:fillRect/>
            </a:stretch>
          </a:blipFill>
        </p:spPr>
        <p:txBody>
          <a:bodyPr/>
          <a:lstStyle/>
          <a:p>
            <a:endParaRPr lang="en-IN"/>
          </a:p>
        </p:txBody>
      </p:sp>
      <p:sp>
        <p:nvSpPr>
          <p:cNvPr id="9" name="Freeform 9"/>
          <p:cNvSpPr/>
          <p:nvPr/>
        </p:nvSpPr>
        <p:spPr>
          <a:xfrm>
            <a:off x="0" y="4586919"/>
            <a:ext cx="3953130" cy="1795204"/>
          </a:xfrm>
          <a:custGeom>
            <a:avLst/>
            <a:gdLst/>
            <a:ahLst/>
            <a:cxnLst/>
            <a:rect l="l" t="t" r="r" b="b"/>
            <a:pathLst>
              <a:path w="3953130" h="1795204">
                <a:moveTo>
                  <a:pt x="0" y="0"/>
                </a:moveTo>
                <a:lnTo>
                  <a:pt x="3953130" y="0"/>
                </a:lnTo>
                <a:lnTo>
                  <a:pt x="3953130" y="1795204"/>
                </a:lnTo>
                <a:lnTo>
                  <a:pt x="0" y="1795204"/>
                </a:lnTo>
                <a:lnTo>
                  <a:pt x="0" y="0"/>
                </a:lnTo>
                <a:close/>
              </a:path>
            </a:pathLst>
          </a:custGeom>
          <a:blipFill>
            <a:blip r:embed="rId13"/>
            <a:stretch>
              <a:fillRect t="-1619" b="-1619"/>
            </a:stretch>
          </a:blipFill>
        </p:spPr>
        <p:txBody>
          <a:bodyPr/>
          <a:lstStyle/>
          <a:p>
            <a:endParaRPr lang="en-IN"/>
          </a:p>
        </p:txBody>
      </p:sp>
      <p:sp>
        <p:nvSpPr>
          <p:cNvPr id="10" name="TextBox 10"/>
          <p:cNvSpPr txBox="1"/>
          <p:nvPr/>
        </p:nvSpPr>
        <p:spPr>
          <a:xfrm>
            <a:off x="423723" y="1866272"/>
            <a:ext cx="3870781" cy="2325760"/>
          </a:xfrm>
          <a:prstGeom prst="rect">
            <a:avLst/>
          </a:prstGeom>
        </p:spPr>
        <p:txBody>
          <a:bodyPr lIns="0" tIns="0" rIns="0" bIns="0" rtlCol="0" anchor="t">
            <a:spAutoFit/>
          </a:bodyPr>
          <a:lstStyle/>
          <a:p>
            <a:pPr algn="l">
              <a:lnSpc>
                <a:spcPts val="4648"/>
              </a:lnSpc>
            </a:pPr>
            <a:r>
              <a:rPr lang="en-US" sz="2446">
                <a:solidFill>
                  <a:srgbClr val="737373"/>
                </a:solidFill>
                <a:latin typeface="Poppins"/>
                <a:ea typeface="Poppins"/>
                <a:cs typeface="Poppins"/>
                <a:sym typeface="Poppins"/>
              </a:rPr>
              <a:t>Data can be generated different way humans, machines, and human - machines combines.</a:t>
            </a:r>
          </a:p>
        </p:txBody>
      </p:sp>
      <p:sp>
        <p:nvSpPr>
          <p:cNvPr id="11" name="TextBox 11"/>
          <p:cNvSpPr txBox="1"/>
          <p:nvPr/>
        </p:nvSpPr>
        <p:spPr>
          <a:xfrm>
            <a:off x="4876800" y="3251835"/>
            <a:ext cx="4725144" cy="40576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Hammersmith One"/>
                <a:ea typeface="Hammersmith One"/>
                <a:cs typeface="Hammersmith One"/>
                <a:sym typeface="Hammersmith One"/>
              </a:rPr>
              <a:t>How data add value to Business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5" name="Freeform 5"/>
          <p:cNvSpPr/>
          <p:nvPr/>
        </p:nvSpPr>
        <p:spPr>
          <a:xfrm>
            <a:off x="9022080" y="21103"/>
            <a:ext cx="662734" cy="553081"/>
          </a:xfrm>
          <a:custGeom>
            <a:avLst/>
            <a:gdLst/>
            <a:ahLst/>
            <a:cxnLst/>
            <a:rect l="l" t="t" r="r" b="b"/>
            <a:pathLst>
              <a:path w="662734" h="553081">
                <a:moveTo>
                  <a:pt x="0" y="0"/>
                </a:moveTo>
                <a:lnTo>
                  <a:pt x="662734" y="0"/>
                </a:lnTo>
                <a:lnTo>
                  <a:pt x="662734" y="553081"/>
                </a:lnTo>
                <a:lnTo>
                  <a:pt x="0" y="55308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6" name="Freeform 6"/>
          <p:cNvSpPr/>
          <p:nvPr/>
        </p:nvSpPr>
        <p:spPr>
          <a:xfrm>
            <a:off x="2339084" y="976448"/>
            <a:ext cx="7172426" cy="2364659"/>
          </a:xfrm>
          <a:custGeom>
            <a:avLst/>
            <a:gdLst/>
            <a:ahLst/>
            <a:cxnLst/>
            <a:rect l="l" t="t" r="r" b="b"/>
            <a:pathLst>
              <a:path w="7172426" h="2364659">
                <a:moveTo>
                  <a:pt x="0" y="0"/>
                </a:moveTo>
                <a:lnTo>
                  <a:pt x="7172426" y="0"/>
                </a:lnTo>
                <a:lnTo>
                  <a:pt x="7172426" y="2364659"/>
                </a:lnTo>
                <a:lnTo>
                  <a:pt x="0" y="2364659"/>
                </a:lnTo>
                <a:lnTo>
                  <a:pt x="0" y="0"/>
                </a:lnTo>
                <a:close/>
              </a:path>
            </a:pathLst>
          </a:custGeom>
          <a:blipFill>
            <a:blip r:embed="rId11"/>
            <a:stretch>
              <a:fillRect/>
            </a:stretch>
          </a:blipFill>
        </p:spPr>
        <p:txBody>
          <a:bodyPr/>
          <a:lstStyle/>
          <a:p>
            <a:endParaRPr lang="en-IN"/>
          </a:p>
        </p:txBody>
      </p:sp>
      <p:sp>
        <p:nvSpPr>
          <p:cNvPr id="7" name="TextBox 7"/>
          <p:cNvSpPr txBox="1"/>
          <p:nvPr/>
        </p:nvSpPr>
        <p:spPr>
          <a:xfrm>
            <a:off x="918150" y="300609"/>
            <a:ext cx="7210177" cy="430911"/>
          </a:xfrm>
          <a:prstGeom prst="rect">
            <a:avLst/>
          </a:prstGeom>
        </p:spPr>
        <p:txBody>
          <a:bodyPr lIns="0" tIns="0" rIns="0" bIns="0" rtlCol="0" anchor="t">
            <a:spAutoFit/>
          </a:bodyPr>
          <a:lstStyle/>
          <a:p>
            <a:pPr algn="l">
              <a:lnSpc>
                <a:spcPts val="3266"/>
              </a:lnSpc>
            </a:pPr>
            <a:r>
              <a:rPr lang="en-US" sz="3299">
                <a:solidFill>
                  <a:srgbClr val="000000"/>
                </a:solidFill>
                <a:latin typeface="Hammersmith One"/>
                <a:ea typeface="Hammersmith One"/>
                <a:cs typeface="Hammersmith One"/>
                <a:sym typeface="Hammersmith One"/>
              </a:rPr>
              <a:t>why data is important? </a:t>
            </a:r>
          </a:p>
        </p:txBody>
      </p:sp>
      <p:sp>
        <p:nvSpPr>
          <p:cNvPr id="8" name="TextBox 8"/>
          <p:cNvSpPr txBox="1"/>
          <p:nvPr/>
        </p:nvSpPr>
        <p:spPr>
          <a:xfrm>
            <a:off x="245383" y="3474457"/>
            <a:ext cx="6719410" cy="2826440"/>
          </a:xfrm>
          <a:prstGeom prst="rect">
            <a:avLst/>
          </a:prstGeom>
        </p:spPr>
        <p:txBody>
          <a:bodyPr lIns="0" tIns="0" rIns="0" bIns="0" rtlCol="0" anchor="t">
            <a:spAutoFit/>
          </a:bodyPr>
          <a:lstStyle/>
          <a:p>
            <a:pPr marL="514941" lvl="1" indent="-257470" algn="l">
              <a:lnSpc>
                <a:spcPts val="4531"/>
              </a:lnSpc>
              <a:buFont typeface="Arial"/>
              <a:buChar char="•"/>
            </a:pPr>
            <a:r>
              <a:rPr lang="en-US" sz="2385">
                <a:solidFill>
                  <a:srgbClr val="737373"/>
                </a:solidFill>
                <a:latin typeface="Poppins"/>
                <a:ea typeface="Poppins"/>
                <a:cs typeface="Poppins"/>
                <a:sym typeface="Poppins"/>
              </a:rPr>
              <a:t> helps in making better decisions,  </a:t>
            </a:r>
          </a:p>
          <a:p>
            <a:pPr marL="514941" lvl="1" indent="-257470" algn="l">
              <a:lnSpc>
                <a:spcPts val="4531"/>
              </a:lnSpc>
              <a:buFont typeface="Arial"/>
              <a:buChar char="•"/>
            </a:pPr>
            <a:r>
              <a:rPr lang="en-US" sz="2385">
                <a:solidFill>
                  <a:srgbClr val="737373"/>
                </a:solidFill>
                <a:latin typeface="Poppins"/>
                <a:ea typeface="Poppins"/>
                <a:cs typeface="Poppins"/>
                <a:sym typeface="Poppins"/>
              </a:rPr>
              <a:t> helps to evaluate the performance. </a:t>
            </a:r>
          </a:p>
          <a:p>
            <a:pPr marL="514941" lvl="1" indent="-257470" algn="l">
              <a:lnSpc>
                <a:spcPts val="4531"/>
              </a:lnSpc>
              <a:buFont typeface="Arial"/>
              <a:buChar char="•"/>
            </a:pPr>
            <a:r>
              <a:rPr lang="en-US" sz="2385">
                <a:solidFill>
                  <a:srgbClr val="737373"/>
                </a:solidFill>
                <a:latin typeface="Poppins"/>
                <a:ea typeface="Poppins"/>
                <a:cs typeface="Poppins"/>
                <a:sym typeface="Poppins"/>
              </a:rPr>
              <a:t> helps in improving the performance. </a:t>
            </a:r>
          </a:p>
          <a:p>
            <a:pPr marL="514941" lvl="1" indent="-257470" algn="l">
              <a:lnSpc>
                <a:spcPts val="4531"/>
              </a:lnSpc>
              <a:buFont typeface="Arial"/>
              <a:buChar char="•"/>
            </a:pPr>
            <a:r>
              <a:rPr lang="en-US" sz="2385">
                <a:solidFill>
                  <a:srgbClr val="737373"/>
                </a:solidFill>
                <a:latin typeface="Poppins"/>
                <a:ea typeface="Poppins"/>
                <a:cs typeface="Poppins"/>
                <a:sym typeface="Poppins"/>
              </a:rPr>
              <a:t> helps to understand the consumers and the markets, </a:t>
            </a:r>
          </a:p>
        </p:txBody>
      </p:sp>
      <p:sp>
        <p:nvSpPr>
          <p:cNvPr id="9" name="TextBox 9"/>
          <p:cNvSpPr txBox="1"/>
          <p:nvPr/>
        </p:nvSpPr>
        <p:spPr>
          <a:xfrm>
            <a:off x="398013" y="2167994"/>
            <a:ext cx="91767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Hammersmith One"/>
                <a:ea typeface="Hammersmith One"/>
                <a:cs typeface="Hammersmith One"/>
                <a:sym typeface="Hammersmith One"/>
              </a:rPr>
              <a: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TextBox 4"/>
          <p:cNvSpPr txBox="1"/>
          <p:nvPr/>
        </p:nvSpPr>
        <p:spPr>
          <a:xfrm>
            <a:off x="1271711" y="373843"/>
            <a:ext cx="7210177" cy="467487"/>
          </a:xfrm>
          <a:prstGeom prst="rect">
            <a:avLst/>
          </a:prstGeom>
        </p:spPr>
        <p:txBody>
          <a:bodyPr lIns="0" tIns="0" rIns="0" bIns="0" rtlCol="0" anchor="t">
            <a:spAutoFit/>
          </a:bodyPr>
          <a:lstStyle/>
          <a:p>
            <a:pPr algn="l">
              <a:lnSpc>
                <a:spcPts val="3564"/>
              </a:lnSpc>
            </a:pPr>
            <a:r>
              <a:rPr lang="en-US" sz="3600">
                <a:solidFill>
                  <a:srgbClr val="000000"/>
                </a:solidFill>
                <a:latin typeface="Hammersmith One"/>
                <a:ea typeface="Hammersmith One"/>
                <a:cs typeface="Hammersmith One"/>
                <a:sym typeface="Hammersmith One"/>
              </a:rPr>
              <a:t>Data analytics and its types</a:t>
            </a:r>
          </a:p>
        </p:txBody>
      </p:sp>
      <p:sp>
        <p:nvSpPr>
          <p:cNvPr id="5" name="Freeform 5"/>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6" name="Freeform 6"/>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7" name="Freeform 7"/>
          <p:cNvSpPr/>
          <p:nvPr/>
        </p:nvSpPr>
        <p:spPr>
          <a:xfrm>
            <a:off x="4757690" y="4614808"/>
            <a:ext cx="4642070" cy="2553138"/>
          </a:xfrm>
          <a:custGeom>
            <a:avLst/>
            <a:gdLst/>
            <a:ahLst/>
            <a:cxnLst/>
            <a:rect l="l" t="t" r="r" b="b"/>
            <a:pathLst>
              <a:path w="4642070" h="2553138">
                <a:moveTo>
                  <a:pt x="0" y="0"/>
                </a:moveTo>
                <a:lnTo>
                  <a:pt x="4642069" y="0"/>
                </a:lnTo>
                <a:lnTo>
                  <a:pt x="4642069" y="2553138"/>
                </a:lnTo>
                <a:lnTo>
                  <a:pt x="0" y="2553138"/>
                </a:lnTo>
                <a:lnTo>
                  <a:pt x="0" y="0"/>
                </a:lnTo>
                <a:close/>
              </a:path>
            </a:pathLst>
          </a:custGeom>
          <a:blipFill>
            <a:blip r:embed="rId11"/>
            <a:stretch>
              <a:fillRect/>
            </a:stretch>
          </a:blipFill>
        </p:spPr>
        <p:txBody>
          <a:bodyPr/>
          <a:lstStyle/>
          <a:p>
            <a:endParaRPr lang="en-IN"/>
          </a:p>
        </p:txBody>
      </p:sp>
      <p:sp>
        <p:nvSpPr>
          <p:cNvPr id="8" name="TextBox 8"/>
          <p:cNvSpPr txBox="1"/>
          <p:nvPr/>
        </p:nvSpPr>
        <p:spPr>
          <a:xfrm>
            <a:off x="131639" y="827086"/>
            <a:ext cx="6715758" cy="1671981"/>
          </a:xfrm>
          <a:prstGeom prst="rect">
            <a:avLst/>
          </a:prstGeom>
        </p:spPr>
        <p:txBody>
          <a:bodyPr lIns="0" tIns="0" rIns="0" bIns="0" rtlCol="0" anchor="t">
            <a:spAutoFit/>
          </a:bodyPr>
          <a:lstStyle/>
          <a:p>
            <a:pPr algn="l">
              <a:lnSpc>
                <a:spcPts val="4529"/>
              </a:lnSpc>
            </a:pPr>
            <a:r>
              <a:rPr lang="en-US" sz="2383">
                <a:solidFill>
                  <a:srgbClr val="737373"/>
                </a:solidFill>
                <a:latin typeface="Poppins"/>
                <a:ea typeface="Poppins"/>
                <a:cs typeface="Poppins"/>
                <a:sym typeface="Poppins"/>
              </a:rPr>
              <a:t> data analytics is the</a:t>
            </a:r>
            <a:r>
              <a:rPr lang="en-US" sz="2383">
                <a:solidFill>
                  <a:srgbClr val="737373"/>
                </a:solidFill>
                <a:latin typeface="Poppins Bold"/>
                <a:ea typeface="Poppins Bold"/>
                <a:cs typeface="Poppins Bold"/>
                <a:sym typeface="Poppins Bold"/>
              </a:rPr>
              <a:t> scientific process</a:t>
            </a:r>
            <a:r>
              <a:rPr lang="en-US" sz="2383">
                <a:solidFill>
                  <a:srgbClr val="737373"/>
                </a:solidFill>
                <a:latin typeface="Poppins"/>
                <a:ea typeface="Poppins"/>
                <a:cs typeface="Poppins"/>
                <a:sym typeface="Poppins"/>
              </a:rPr>
              <a:t> of transforming data into insights for making </a:t>
            </a:r>
            <a:r>
              <a:rPr lang="en-US" sz="2383">
                <a:solidFill>
                  <a:srgbClr val="737373"/>
                </a:solidFill>
                <a:latin typeface="Poppins Bold"/>
                <a:ea typeface="Poppins Bold"/>
                <a:cs typeface="Poppins Bold"/>
                <a:sym typeface="Poppins Bold"/>
              </a:rPr>
              <a:t>better decisions</a:t>
            </a:r>
            <a:r>
              <a:rPr lang="en-US" sz="2383">
                <a:solidFill>
                  <a:srgbClr val="737373"/>
                </a:solidFill>
                <a:latin typeface="Poppins"/>
                <a:ea typeface="Poppins"/>
                <a:cs typeface="Poppins"/>
                <a:sym typeface="Poppins"/>
              </a:rPr>
              <a:t>. </a:t>
            </a:r>
          </a:p>
        </p:txBody>
      </p:sp>
      <p:sp>
        <p:nvSpPr>
          <p:cNvPr id="9" name="TextBox 9"/>
          <p:cNvSpPr txBox="1"/>
          <p:nvPr/>
        </p:nvSpPr>
        <p:spPr>
          <a:xfrm>
            <a:off x="131639" y="2534287"/>
            <a:ext cx="9621961" cy="1697148"/>
          </a:xfrm>
          <a:prstGeom prst="rect">
            <a:avLst/>
          </a:prstGeom>
        </p:spPr>
        <p:txBody>
          <a:bodyPr lIns="0" tIns="0" rIns="0" bIns="0" rtlCol="0" anchor="t">
            <a:spAutoFit/>
          </a:bodyPr>
          <a:lstStyle/>
          <a:p>
            <a:pPr marL="0" lvl="1" indent="0" algn="l">
              <a:lnSpc>
                <a:spcPts val="3424"/>
              </a:lnSpc>
              <a:spcBef>
                <a:spcPct val="0"/>
              </a:spcBef>
            </a:pPr>
            <a:r>
              <a:rPr lang="en-US" sz="1802">
                <a:solidFill>
                  <a:srgbClr val="737373"/>
                </a:solidFill>
                <a:latin typeface="Poppins"/>
                <a:ea typeface="Poppins"/>
                <a:cs typeface="Poppins"/>
                <a:sym typeface="Poppins"/>
              </a:rPr>
              <a:t>P</a:t>
            </a:r>
            <a:r>
              <a:rPr lang="en-US" sz="1802" u="none" strike="noStrike">
                <a:solidFill>
                  <a:srgbClr val="737373"/>
                </a:solidFill>
                <a:latin typeface="Poppins"/>
                <a:ea typeface="Poppins"/>
                <a:cs typeface="Poppins"/>
                <a:sym typeface="Poppins"/>
              </a:rPr>
              <a:t>rof. </a:t>
            </a:r>
            <a:r>
              <a:rPr lang="en-US" sz="1802" u="none" strike="noStrike">
                <a:solidFill>
                  <a:srgbClr val="737373"/>
                </a:solidFill>
                <a:latin typeface="Poppins Bold"/>
                <a:ea typeface="Poppins Bold"/>
                <a:cs typeface="Poppins Bold"/>
                <a:sym typeface="Poppins Bold"/>
              </a:rPr>
              <a:t>James Evans</a:t>
            </a:r>
            <a:r>
              <a:rPr lang="en-US" sz="1802" u="none" strike="noStrike">
                <a:solidFill>
                  <a:srgbClr val="737373"/>
                </a:solidFill>
                <a:latin typeface="Poppins"/>
                <a:ea typeface="Poppins"/>
                <a:cs typeface="Poppins"/>
                <a:sym typeface="Poppins"/>
              </a:rPr>
              <a:t>,  defined the data analytics as </a:t>
            </a:r>
            <a:r>
              <a:rPr lang="en-US" sz="1802">
                <a:solidFill>
                  <a:srgbClr val="737373"/>
                </a:solidFill>
                <a:latin typeface="Poppins"/>
                <a:ea typeface="Poppins"/>
                <a:cs typeface="Poppins"/>
                <a:sym typeface="Poppins"/>
              </a:rPr>
              <a:t>the use of the data, information technology, statistical analysis, quantitative methods </a:t>
            </a:r>
            <a:r>
              <a:rPr lang="en-US" sz="1802" u="none" strike="noStrike">
                <a:solidFill>
                  <a:srgbClr val="737373"/>
                </a:solidFill>
                <a:latin typeface="Poppins"/>
                <a:ea typeface="Poppins"/>
                <a:cs typeface="Poppins"/>
                <a:sym typeface="Poppins"/>
              </a:rPr>
              <a:t>and mathematical or computer-based models to help managers gain improved insight about</a:t>
            </a:r>
          </a:p>
          <a:p>
            <a:pPr marL="0" lvl="1" indent="0" algn="l">
              <a:lnSpc>
                <a:spcPts val="3424"/>
              </a:lnSpc>
              <a:spcBef>
                <a:spcPct val="0"/>
              </a:spcBef>
            </a:pPr>
            <a:r>
              <a:rPr lang="en-US" sz="1802" u="none" strike="noStrike">
                <a:solidFill>
                  <a:srgbClr val="737373"/>
                </a:solidFill>
                <a:latin typeface="Poppins"/>
                <a:ea typeface="Poppins"/>
                <a:cs typeface="Poppins"/>
                <a:sym typeface="Poppins"/>
              </a:rPr>
              <a:t>their business operations and make better, fact-based decisions.</a:t>
            </a:r>
          </a:p>
        </p:txBody>
      </p:sp>
      <p:sp>
        <p:nvSpPr>
          <p:cNvPr id="10" name="TextBox 10"/>
          <p:cNvSpPr txBox="1"/>
          <p:nvPr/>
        </p:nvSpPr>
        <p:spPr>
          <a:xfrm>
            <a:off x="131639" y="4288585"/>
            <a:ext cx="6464529" cy="2876342"/>
          </a:xfrm>
          <a:prstGeom prst="rect">
            <a:avLst/>
          </a:prstGeom>
        </p:spPr>
        <p:txBody>
          <a:bodyPr lIns="0" tIns="0" rIns="0" bIns="0" rtlCol="0" anchor="t">
            <a:spAutoFit/>
          </a:bodyPr>
          <a:lstStyle/>
          <a:p>
            <a:pPr marL="0" lvl="1" indent="0" algn="just">
              <a:lnSpc>
                <a:spcPts val="2854"/>
              </a:lnSpc>
              <a:spcBef>
                <a:spcPct val="0"/>
              </a:spcBef>
            </a:pPr>
            <a:r>
              <a:rPr lang="en-US" sz="1502" u="none" strike="noStrike">
                <a:solidFill>
                  <a:srgbClr val="737373"/>
                </a:solidFill>
                <a:latin typeface="Poppins"/>
                <a:ea typeface="Poppins"/>
                <a:cs typeface="Poppins"/>
                <a:sym typeface="Poppins"/>
              </a:rPr>
              <a:t> Is the process of examining, transforming and arranging raw</a:t>
            </a:r>
          </a:p>
          <a:p>
            <a:pPr marL="0" lvl="1" indent="0" algn="just">
              <a:lnSpc>
                <a:spcPts val="2854"/>
              </a:lnSpc>
              <a:spcBef>
                <a:spcPct val="0"/>
              </a:spcBef>
            </a:pPr>
            <a:r>
              <a:rPr lang="en-US" sz="1502" u="none" strike="noStrike">
                <a:solidFill>
                  <a:srgbClr val="737373"/>
                </a:solidFill>
                <a:latin typeface="Poppins"/>
                <a:ea typeface="Poppins"/>
                <a:cs typeface="Poppins"/>
                <a:sym typeface="Poppins"/>
              </a:rPr>
              <a:t>data in a specific way to generate useful information from it. So data analysis allows for the</a:t>
            </a:r>
          </a:p>
          <a:p>
            <a:pPr marL="0" lvl="1" indent="0" algn="just">
              <a:lnSpc>
                <a:spcPts val="2854"/>
              </a:lnSpc>
              <a:spcBef>
                <a:spcPct val="0"/>
              </a:spcBef>
            </a:pPr>
            <a:r>
              <a:rPr lang="en-US" sz="1502" u="none" strike="noStrike">
                <a:solidFill>
                  <a:srgbClr val="737373"/>
                </a:solidFill>
                <a:latin typeface="Poppins"/>
                <a:ea typeface="Poppins"/>
                <a:cs typeface="Poppins"/>
                <a:sym typeface="Poppins"/>
              </a:rPr>
              <a:t>evaluation of data through analytical and logical reasoning to lead to some sort of outcome or</a:t>
            </a:r>
          </a:p>
          <a:p>
            <a:pPr marL="0" lvl="1" indent="0" algn="just">
              <a:lnSpc>
                <a:spcPts val="2854"/>
              </a:lnSpc>
              <a:spcBef>
                <a:spcPct val="0"/>
              </a:spcBef>
            </a:pPr>
            <a:r>
              <a:rPr lang="en-US" sz="1502" u="none" strike="noStrike">
                <a:solidFill>
                  <a:srgbClr val="737373"/>
                </a:solidFill>
                <a:latin typeface="Poppins"/>
                <a:ea typeface="Poppins"/>
                <a:cs typeface="Poppins"/>
                <a:sym typeface="Poppins"/>
              </a:rPr>
              <a:t>conclusion in some context. Data analysis is a multi-faceted process that involves a number</a:t>
            </a:r>
          </a:p>
          <a:p>
            <a:pPr marL="0" lvl="1" indent="0" algn="just">
              <a:lnSpc>
                <a:spcPts val="2854"/>
              </a:lnSpc>
              <a:spcBef>
                <a:spcPct val="0"/>
              </a:spcBef>
            </a:pPr>
            <a:r>
              <a:rPr lang="en-US" sz="1502" u="none" strike="noStrike">
                <a:solidFill>
                  <a:srgbClr val="737373"/>
                </a:solidFill>
                <a:latin typeface="Poppins"/>
                <a:ea typeface="Poppins"/>
                <a:cs typeface="Poppins"/>
                <a:sym typeface="Poppins"/>
              </a:rPr>
              <a:t>of steps approaches and diverse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880007" y="213834"/>
            <a:ext cx="8142073" cy="752257"/>
          </a:xfrm>
          <a:prstGeom prst="rect">
            <a:avLst/>
          </a:prstGeom>
        </p:spPr>
        <p:txBody>
          <a:bodyPr lIns="0" tIns="0" rIns="0" bIns="0" rtlCol="0" anchor="t">
            <a:spAutoFit/>
          </a:bodyPr>
          <a:lstStyle/>
          <a:p>
            <a:pPr algn="l">
              <a:lnSpc>
                <a:spcPts val="5649"/>
              </a:lnSpc>
            </a:pPr>
            <a:r>
              <a:rPr lang="en-US" sz="5706">
                <a:solidFill>
                  <a:srgbClr val="000000"/>
                </a:solidFill>
                <a:latin typeface="Hammersmith One"/>
                <a:ea typeface="Hammersmith One"/>
                <a:cs typeface="Hammersmith One"/>
                <a:sym typeface="Hammersmith One"/>
              </a:rPr>
              <a:t>Types of Data Analytics</a:t>
            </a:r>
          </a:p>
        </p:txBody>
      </p:sp>
      <p:sp>
        <p:nvSpPr>
          <p:cNvPr id="5" name="Freeform 5"/>
          <p:cNvSpPr/>
          <p:nvPr/>
        </p:nvSpPr>
        <p:spPr>
          <a:xfrm rot="-5400000">
            <a:off x="-1033351" y="-293433"/>
            <a:ext cx="2369955" cy="1783930"/>
          </a:xfrm>
          <a:custGeom>
            <a:avLst/>
            <a:gdLst/>
            <a:ahLst/>
            <a:cxnLst/>
            <a:rect l="l" t="t" r="r" b="b"/>
            <a:pathLst>
              <a:path w="2369955" h="1783930">
                <a:moveTo>
                  <a:pt x="0" y="0"/>
                </a:moveTo>
                <a:lnTo>
                  <a:pt x="2369955" y="0"/>
                </a:lnTo>
                <a:lnTo>
                  <a:pt x="2369955" y="1783930"/>
                </a:lnTo>
                <a:lnTo>
                  <a:pt x="0" y="17839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extBox 6"/>
          <p:cNvSpPr txBox="1"/>
          <p:nvPr/>
        </p:nvSpPr>
        <p:spPr>
          <a:xfrm>
            <a:off x="6861975" y="6602730"/>
            <a:ext cx="2491472" cy="223610"/>
          </a:xfrm>
          <a:prstGeom prst="rect">
            <a:avLst/>
          </a:prstGeom>
        </p:spPr>
        <p:txBody>
          <a:bodyPr lIns="0" tIns="0" rIns="0" bIns="0" rtlCol="0" anchor="t">
            <a:spAutoFit/>
          </a:bodyPr>
          <a:lstStyle/>
          <a:p>
            <a:pPr algn="r">
              <a:lnSpc>
                <a:spcPts val="1583"/>
              </a:lnSpc>
            </a:pPr>
            <a:r>
              <a:rPr lang="en-US" sz="1599">
                <a:solidFill>
                  <a:srgbClr val="1D3447"/>
                </a:solidFill>
                <a:latin typeface="Poppins Italics"/>
                <a:ea typeface="Poppins Italics"/>
                <a:cs typeface="Poppins Italics"/>
                <a:sym typeface="Poppins Italics"/>
              </a:rPr>
              <a:t>@reallygreatsite</a:t>
            </a:r>
          </a:p>
        </p:txBody>
      </p:sp>
      <p:sp>
        <p:nvSpPr>
          <p:cNvPr id="7" name="TextBox 7"/>
          <p:cNvSpPr txBox="1"/>
          <p:nvPr/>
        </p:nvSpPr>
        <p:spPr>
          <a:xfrm>
            <a:off x="8274611" y="5682201"/>
            <a:ext cx="1078835" cy="304800"/>
          </a:xfrm>
          <a:prstGeom prst="rect">
            <a:avLst/>
          </a:prstGeom>
        </p:spPr>
        <p:txBody>
          <a:bodyPr lIns="0" tIns="0" rIns="0" bIns="0" rtlCol="0" anchor="t">
            <a:spAutoFit/>
          </a:bodyPr>
          <a:lstStyle/>
          <a:p>
            <a:pPr algn="r">
              <a:lnSpc>
                <a:spcPts val="2279"/>
              </a:lnSpc>
            </a:pPr>
            <a:r>
              <a:rPr lang="en-US" sz="2400">
                <a:solidFill>
                  <a:srgbClr val="37314F"/>
                </a:solidFill>
                <a:latin typeface="Montserrat Classic"/>
                <a:ea typeface="Montserrat Classic"/>
                <a:cs typeface="Montserrat Classic"/>
                <a:sym typeface="Montserrat Classic"/>
              </a:rPr>
              <a:t>70%</a:t>
            </a:r>
          </a:p>
        </p:txBody>
      </p:sp>
      <p:sp>
        <p:nvSpPr>
          <p:cNvPr id="8" name="Freeform 8"/>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3867491" y="4125199"/>
            <a:ext cx="5532268" cy="3042747"/>
          </a:xfrm>
          <a:custGeom>
            <a:avLst/>
            <a:gdLst/>
            <a:ahLst/>
            <a:cxnLst/>
            <a:rect l="l" t="t" r="r" b="b"/>
            <a:pathLst>
              <a:path w="5532268" h="3042747">
                <a:moveTo>
                  <a:pt x="0" y="0"/>
                </a:moveTo>
                <a:lnTo>
                  <a:pt x="5532268" y="0"/>
                </a:lnTo>
                <a:lnTo>
                  <a:pt x="5532268" y="3042747"/>
                </a:lnTo>
                <a:lnTo>
                  <a:pt x="0" y="3042747"/>
                </a:lnTo>
                <a:lnTo>
                  <a:pt x="0" y="0"/>
                </a:lnTo>
                <a:close/>
              </a:path>
            </a:pathLst>
          </a:custGeom>
          <a:blipFill>
            <a:blip r:embed="rId10"/>
            <a:stretch>
              <a:fillRect/>
            </a:stretch>
          </a:blipFill>
        </p:spPr>
        <p:txBody>
          <a:bodyPr/>
          <a:lstStyle/>
          <a:p>
            <a:endParaRPr lang="en-IN"/>
          </a:p>
        </p:txBody>
      </p:sp>
      <p:sp>
        <p:nvSpPr>
          <p:cNvPr id="10" name="Freeform 10"/>
          <p:cNvSpPr/>
          <p:nvPr/>
        </p:nvSpPr>
        <p:spPr>
          <a:xfrm>
            <a:off x="3550102" y="1899369"/>
            <a:ext cx="5934140" cy="2225830"/>
          </a:xfrm>
          <a:custGeom>
            <a:avLst/>
            <a:gdLst/>
            <a:ahLst/>
            <a:cxnLst/>
            <a:rect l="l" t="t" r="r" b="b"/>
            <a:pathLst>
              <a:path w="5934140" h="2225830">
                <a:moveTo>
                  <a:pt x="0" y="0"/>
                </a:moveTo>
                <a:lnTo>
                  <a:pt x="5934140" y="0"/>
                </a:lnTo>
                <a:lnTo>
                  <a:pt x="5934140" y="2225830"/>
                </a:lnTo>
                <a:lnTo>
                  <a:pt x="0" y="2225830"/>
                </a:lnTo>
                <a:lnTo>
                  <a:pt x="0" y="0"/>
                </a:lnTo>
                <a:close/>
              </a:path>
            </a:pathLst>
          </a:custGeom>
          <a:blipFill>
            <a:blip r:embed="rId11"/>
            <a:stretch>
              <a:fillRect l="-5319" t="-5126" r="-5319"/>
            </a:stretch>
          </a:blipFill>
        </p:spPr>
        <p:txBody>
          <a:bodyPr/>
          <a:lstStyle/>
          <a:p>
            <a:endParaRPr lang="en-IN"/>
          </a:p>
        </p:txBody>
      </p:sp>
      <p:sp>
        <p:nvSpPr>
          <p:cNvPr id="11" name="TextBox 11"/>
          <p:cNvSpPr txBox="1"/>
          <p:nvPr/>
        </p:nvSpPr>
        <p:spPr>
          <a:xfrm>
            <a:off x="-149579" y="1837443"/>
            <a:ext cx="4017071" cy="3968583"/>
          </a:xfrm>
          <a:prstGeom prst="rect">
            <a:avLst/>
          </a:prstGeom>
        </p:spPr>
        <p:txBody>
          <a:bodyPr lIns="0" tIns="0" rIns="0" bIns="0" rtlCol="0" anchor="t">
            <a:spAutoFit/>
          </a:bodyPr>
          <a:lstStyle/>
          <a:p>
            <a:pPr marL="517023" lvl="1" indent="-258512" algn="l">
              <a:lnSpc>
                <a:spcPts val="4549"/>
              </a:lnSpc>
              <a:buAutoNum type="arabicPeriod"/>
            </a:pPr>
            <a:r>
              <a:rPr lang="en-US" sz="2394">
                <a:solidFill>
                  <a:srgbClr val="737373"/>
                </a:solidFill>
                <a:latin typeface="Poppins"/>
                <a:ea typeface="Poppins"/>
                <a:cs typeface="Poppins"/>
                <a:sym typeface="Poppins"/>
              </a:rPr>
              <a:t>Descriptive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Diagnostic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Predictive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Prescriptive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Real-time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Sentiment analysis</a:t>
            </a:r>
          </a:p>
          <a:p>
            <a:pPr algn="l">
              <a:lnSpc>
                <a:spcPts val="4549"/>
              </a:lnSpc>
            </a:pPr>
            <a:endParaRPr lang="en-US" sz="2394">
              <a:solidFill>
                <a:srgbClr val="737373"/>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1064434" y="663772"/>
            <a:ext cx="7210177" cy="2103122"/>
          </a:xfrm>
          <a:prstGeom prst="rect">
            <a:avLst/>
          </a:prstGeom>
        </p:spPr>
        <p:txBody>
          <a:bodyPr lIns="0" tIns="0" rIns="0" bIns="0" rtlCol="0" anchor="t">
            <a:spAutoFit/>
          </a:bodyPr>
          <a:lstStyle/>
          <a:p>
            <a:pPr algn="l">
              <a:lnSpc>
                <a:spcPts val="4158"/>
              </a:lnSpc>
            </a:pPr>
            <a:r>
              <a:rPr lang="en-US" sz="4200">
                <a:solidFill>
                  <a:srgbClr val="000000"/>
                </a:solidFill>
                <a:latin typeface="Hammersmith One"/>
                <a:ea typeface="Hammersmith One"/>
                <a:cs typeface="Hammersmith One"/>
                <a:sym typeface="Hammersmith One"/>
              </a:rPr>
              <a:t>Use case of  data analytics in the hospitality industry</a:t>
            </a:r>
          </a:p>
          <a:p>
            <a:pPr algn="l">
              <a:lnSpc>
                <a:spcPts val="7722"/>
              </a:lnSpc>
            </a:pPr>
            <a:endParaRPr lang="en-US" sz="4200">
              <a:solidFill>
                <a:srgbClr val="000000"/>
              </a:solidFill>
              <a:latin typeface="Hammersmith One"/>
              <a:ea typeface="Hammersmith One"/>
              <a:cs typeface="Hammersmith One"/>
              <a:sym typeface="Hammersmith One"/>
            </a:endParaRPr>
          </a:p>
        </p:txBody>
      </p:sp>
      <p:sp>
        <p:nvSpPr>
          <p:cNvPr id="5" name="TextBox 5"/>
          <p:cNvSpPr txBox="1"/>
          <p:nvPr/>
        </p:nvSpPr>
        <p:spPr>
          <a:xfrm>
            <a:off x="263277" y="1988444"/>
            <a:ext cx="5619694" cy="3968583"/>
          </a:xfrm>
          <a:prstGeom prst="rect">
            <a:avLst/>
          </a:prstGeom>
        </p:spPr>
        <p:txBody>
          <a:bodyPr lIns="0" tIns="0" rIns="0" bIns="0" rtlCol="0" anchor="t">
            <a:spAutoFit/>
          </a:bodyPr>
          <a:lstStyle/>
          <a:p>
            <a:pPr marL="517023" lvl="1" indent="-258512" algn="l">
              <a:lnSpc>
                <a:spcPts val="4549"/>
              </a:lnSpc>
              <a:buAutoNum type="arabicPeriod"/>
            </a:pPr>
            <a:r>
              <a:rPr lang="en-US" sz="2394">
                <a:solidFill>
                  <a:srgbClr val="737373"/>
                </a:solidFill>
                <a:latin typeface="Poppins"/>
                <a:ea typeface="Poppins"/>
                <a:cs typeface="Poppins"/>
                <a:sym typeface="Poppins"/>
              </a:rPr>
              <a:t>Descriptive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Diagnostic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Predictive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Prescriptive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Real-time analytics</a:t>
            </a:r>
          </a:p>
          <a:p>
            <a:pPr marL="517023" lvl="1" indent="-258512" algn="l">
              <a:lnSpc>
                <a:spcPts val="4549"/>
              </a:lnSpc>
              <a:buAutoNum type="arabicPeriod"/>
            </a:pPr>
            <a:r>
              <a:rPr lang="en-US" sz="2394">
                <a:solidFill>
                  <a:srgbClr val="737373"/>
                </a:solidFill>
                <a:latin typeface="Poppins"/>
                <a:ea typeface="Poppins"/>
                <a:cs typeface="Poppins"/>
                <a:sym typeface="Poppins"/>
              </a:rPr>
              <a:t>Sentiment analysis</a:t>
            </a:r>
          </a:p>
          <a:p>
            <a:pPr algn="l">
              <a:lnSpc>
                <a:spcPts val="4549"/>
              </a:lnSpc>
            </a:pPr>
            <a:endParaRPr lang="en-US" sz="2394">
              <a:solidFill>
                <a:srgbClr val="737373"/>
              </a:solidFill>
              <a:latin typeface="Poppins"/>
              <a:ea typeface="Poppins"/>
              <a:cs typeface="Poppins"/>
              <a:sym typeface="Poppins"/>
            </a:endParaRPr>
          </a:p>
        </p:txBody>
      </p:sp>
      <p:sp>
        <p:nvSpPr>
          <p:cNvPr id="6" name="Freeform 6"/>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TextBox 7"/>
          <p:cNvSpPr txBox="1"/>
          <p:nvPr/>
        </p:nvSpPr>
        <p:spPr>
          <a:xfrm>
            <a:off x="6861975" y="6602730"/>
            <a:ext cx="2491472" cy="223610"/>
          </a:xfrm>
          <a:prstGeom prst="rect">
            <a:avLst/>
          </a:prstGeom>
        </p:spPr>
        <p:txBody>
          <a:bodyPr lIns="0" tIns="0" rIns="0" bIns="0" rtlCol="0" anchor="t">
            <a:spAutoFit/>
          </a:bodyPr>
          <a:lstStyle/>
          <a:p>
            <a:pPr algn="r">
              <a:lnSpc>
                <a:spcPts val="1583"/>
              </a:lnSpc>
            </a:pPr>
            <a:r>
              <a:rPr lang="en-US" sz="1599">
                <a:solidFill>
                  <a:srgbClr val="1D3447"/>
                </a:solidFill>
                <a:latin typeface="Poppins Italics"/>
                <a:ea typeface="Poppins Italics"/>
                <a:cs typeface="Poppins Italics"/>
                <a:sym typeface="Poppins Italics"/>
              </a:rPr>
              <a:t>@reallygreatsite</a:t>
            </a:r>
          </a:p>
        </p:txBody>
      </p:sp>
      <p:sp>
        <p:nvSpPr>
          <p:cNvPr id="8" name="Freeform 8"/>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rot="-1196872" flipH="1" flipV="1">
            <a:off x="-1319332" y="4895690"/>
            <a:ext cx="5270040" cy="4283105"/>
          </a:xfrm>
          <a:custGeom>
            <a:avLst/>
            <a:gdLst/>
            <a:ahLst/>
            <a:cxnLst/>
            <a:rect l="l" t="t" r="r" b="b"/>
            <a:pathLst>
              <a:path w="5270040" h="4283105">
                <a:moveTo>
                  <a:pt x="5270039" y="4283105"/>
                </a:moveTo>
                <a:lnTo>
                  <a:pt x="0" y="4283105"/>
                </a:lnTo>
                <a:lnTo>
                  <a:pt x="0" y="0"/>
                </a:lnTo>
                <a:lnTo>
                  <a:pt x="5270039" y="0"/>
                </a:lnTo>
                <a:lnTo>
                  <a:pt x="5270039" y="428310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48640" y="2966919"/>
            <a:ext cx="989903" cy="212829"/>
          </a:xfrm>
          <a:custGeom>
            <a:avLst/>
            <a:gdLst/>
            <a:ahLst/>
            <a:cxnLst/>
            <a:rect l="l" t="t" r="r" b="b"/>
            <a:pathLst>
              <a:path w="989903" h="212829">
                <a:moveTo>
                  <a:pt x="0" y="0"/>
                </a:moveTo>
                <a:lnTo>
                  <a:pt x="989903" y="0"/>
                </a:lnTo>
                <a:lnTo>
                  <a:pt x="989903" y="212829"/>
                </a:lnTo>
                <a:lnTo>
                  <a:pt x="0" y="21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220157" y="-11823"/>
            <a:ext cx="9311085" cy="5575072"/>
          </a:xfrm>
          <a:prstGeom prst="rect">
            <a:avLst/>
          </a:prstGeom>
        </p:spPr>
        <p:txBody>
          <a:bodyPr lIns="0" tIns="0" rIns="0" bIns="0" rtlCol="0" anchor="t">
            <a:spAutoFit/>
          </a:bodyPr>
          <a:lstStyle/>
          <a:p>
            <a:pPr algn="l">
              <a:lnSpc>
                <a:spcPts val="4402"/>
              </a:lnSpc>
            </a:pPr>
            <a:r>
              <a:rPr lang="en-US" sz="2316">
                <a:solidFill>
                  <a:srgbClr val="737373"/>
                </a:solidFill>
                <a:latin typeface="Poppins"/>
                <a:ea typeface="Poppins"/>
                <a:cs typeface="Poppins"/>
                <a:sym typeface="Poppins"/>
              </a:rPr>
              <a:t>1.</a:t>
            </a:r>
            <a:r>
              <a:rPr lang="en-US" sz="2316">
                <a:solidFill>
                  <a:srgbClr val="737373"/>
                </a:solidFill>
                <a:latin typeface="Poppins Bold"/>
                <a:ea typeface="Poppins Bold"/>
                <a:cs typeface="Poppins Bold"/>
                <a:sym typeface="Poppins Bold"/>
              </a:rPr>
              <a:t> Descriptive analytics</a:t>
            </a:r>
          </a:p>
          <a:p>
            <a:pPr algn="l">
              <a:lnSpc>
                <a:spcPts val="4022"/>
              </a:lnSpc>
            </a:pPr>
            <a:endParaRPr lang="en-US" sz="2316">
              <a:solidFill>
                <a:srgbClr val="737373"/>
              </a:solidFill>
              <a:latin typeface="Poppins Bold"/>
              <a:ea typeface="Poppins Bold"/>
              <a:cs typeface="Poppins Bold"/>
              <a:sym typeface="Poppins Bold"/>
            </a:endParaRPr>
          </a:p>
          <a:p>
            <a:pPr marL="457028" lvl="1" indent="-228514" algn="l">
              <a:lnSpc>
                <a:spcPts val="4022"/>
              </a:lnSpc>
              <a:buFont typeface="Arial"/>
              <a:buChar char="•"/>
            </a:pPr>
            <a:r>
              <a:rPr lang="en-US" sz="2116">
                <a:solidFill>
                  <a:srgbClr val="737373"/>
                </a:solidFill>
                <a:latin typeface="Poppins"/>
                <a:ea typeface="Poppins"/>
                <a:cs typeface="Poppins"/>
                <a:sym typeface="Poppins"/>
              </a:rPr>
              <a:t> most basic form of data analytics. </a:t>
            </a:r>
          </a:p>
          <a:p>
            <a:pPr marL="457028" lvl="1" indent="-228514" algn="l">
              <a:lnSpc>
                <a:spcPts val="4022"/>
              </a:lnSpc>
              <a:buFont typeface="Arial"/>
              <a:buChar char="•"/>
            </a:pPr>
            <a:r>
              <a:rPr lang="en-US" sz="2116">
                <a:solidFill>
                  <a:srgbClr val="737373"/>
                </a:solidFill>
                <a:latin typeface="Poppins"/>
                <a:ea typeface="Poppins"/>
                <a:cs typeface="Poppins"/>
                <a:sym typeface="Poppins"/>
              </a:rPr>
              <a:t>It involves analyzing historical data to understand </a:t>
            </a:r>
            <a:r>
              <a:rPr lang="en-US" sz="2116">
                <a:solidFill>
                  <a:srgbClr val="737373"/>
                </a:solidFill>
                <a:latin typeface="Poppins Bold"/>
                <a:ea typeface="Poppins Bold"/>
                <a:cs typeface="Poppins Bold"/>
                <a:sym typeface="Poppins Bold"/>
              </a:rPr>
              <a:t>what has happened in the past.</a:t>
            </a:r>
          </a:p>
          <a:p>
            <a:pPr algn="l">
              <a:lnSpc>
                <a:spcPts val="4022"/>
              </a:lnSpc>
            </a:pPr>
            <a:r>
              <a:rPr lang="en-US" sz="2116">
                <a:solidFill>
                  <a:srgbClr val="737373"/>
                </a:solidFill>
                <a:latin typeface="Poppins"/>
                <a:ea typeface="Poppins"/>
                <a:cs typeface="Poppins"/>
                <a:sym typeface="Poppins"/>
              </a:rPr>
              <a:t>For instance, descriptive analytics can tell you how many patients stayed in hotel or hospital last month, the average duration of stay, or the most popular menu item in your restaurant.</a:t>
            </a:r>
          </a:p>
          <a:p>
            <a:pPr algn="l">
              <a:lnSpc>
                <a:spcPts val="4022"/>
              </a:lnSpc>
            </a:pPr>
            <a:endParaRPr lang="en-US" sz="2116">
              <a:solidFill>
                <a:srgbClr val="737373"/>
              </a:solidFill>
              <a:latin typeface="Poppins"/>
              <a:ea typeface="Poppins"/>
              <a:cs typeface="Poppins"/>
              <a:sym typeface="Poppins"/>
            </a:endParaRPr>
          </a:p>
          <a:p>
            <a:pPr algn="l">
              <a:lnSpc>
                <a:spcPts val="4022"/>
              </a:lnSpc>
            </a:pPr>
            <a:endParaRPr lang="en-US" sz="2116">
              <a:solidFill>
                <a:srgbClr val="737373"/>
              </a:solidFill>
              <a:latin typeface="Poppins"/>
              <a:ea typeface="Poppins"/>
              <a:cs typeface="Poppins"/>
              <a:sym typeface="Poppins"/>
            </a:endParaRPr>
          </a:p>
          <a:p>
            <a:pPr algn="l">
              <a:lnSpc>
                <a:spcPts val="4022"/>
              </a:lnSpc>
            </a:pPr>
            <a:endParaRPr lang="en-US" sz="2116">
              <a:solidFill>
                <a:srgbClr val="737373"/>
              </a:solidFill>
              <a:latin typeface="Poppins"/>
              <a:ea typeface="Poppins"/>
              <a:cs typeface="Poppins"/>
              <a:sym typeface="Poppins"/>
            </a:endParaRPr>
          </a:p>
        </p:txBody>
      </p:sp>
      <p:sp>
        <p:nvSpPr>
          <p:cNvPr id="5" name="Freeform 5"/>
          <p:cNvSpPr/>
          <p:nvPr/>
        </p:nvSpPr>
        <p:spPr>
          <a:xfrm rot="-5400000">
            <a:off x="-761255" y="-594321"/>
            <a:ext cx="2369955" cy="1783930"/>
          </a:xfrm>
          <a:custGeom>
            <a:avLst/>
            <a:gdLst/>
            <a:ahLst/>
            <a:cxnLst/>
            <a:rect l="l" t="t" r="r" b="b"/>
            <a:pathLst>
              <a:path w="2369955" h="1783930">
                <a:moveTo>
                  <a:pt x="0" y="0"/>
                </a:moveTo>
                <a:lnTo>
                  <a:pt x="2369955" y="0"/>
                </a:lnTo>
                <a:lnTo>
                  <a:pt x="2369955" y="1783929"/>
                </a:lnTo>
                <a:lnTo>
                  <a:pt x="0" y="1783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8690713" y="454979"/>
            <a:ext cx="662734" cy="553081"/>
          </a:xfrm>
          <a:custGeom>
            <a:avLst/>
            <a:gdLst/>
            <a:ahLst/>
            <a:cxnLst/>
            <a:rect l="l" t="t" r="r" b="b"/>
            <a:pathLst>
              <a:path w="662734" h="553081">
                <a:moveTo>
                  <a:pt x="0" y="0"/>
                </a:moveTo>
                <a:lnTo>
                  <a:pt x="662734" y="0"/>
                </a:lnTo>
                <a:lnTo>
                  <a:pt x="662734" y="553082"/>
                </a:lnTo>
                <a:lnTo>
                  <a:pt x="0" y="5530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11490</TotalTime>
  <Words>1692</Words>
  <Application>Microsoft Office PowerPoint</Application>
  <PresentationFormat>Custom</PresentationFormat>
  <Paragraphs>152</Paragraphs>
  <Slides>19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Montserrat Classic</vt:lpstr>
      <vt:lpstr>Poppins Bold</vt:lpstr>
      <vt:lpstr>Poppins Bold Italics</vt:lpstr>
      <vt:lpstr>Hammersmith One</vt:lpstr>
      <vt:lpstr>Poppins</vt:lpstr>
      <vt:lpstr>Poppins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with Python</dc:title>
  <dc:creator>Richa Golash</dc:creator>
  <cp:lastModifiedBy>Richa Golash</cp:lastModifiedBy>
  <cp:revision>8</cp:revision>
  <dcterms:created xsi:type="dcterms:W3CDTF">2006-08-16T00:00:00Z</dcterms:created>
  <dcterms:modified xsi:type="dcterms:W3CDTF">2024-08-11T14:47:11Z</dcterms:modified>
  <dc:identifier>DAGMV4RJSK0</dc:identifier>
</cp:coreProperties>
</file>