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8" r:id="rId5"/>
    <p:sldId id="311" r:id="rId6"/>
    <p:sldId id="316" r:id="rId7"/>
    <p:sldId id="314" r:id="rId8"/>
    <p:sldId id="312" r:id="rId9"/>
    <p:sldId id="313" r:id="rId10"/>
    <p:sldId id="315" r:id="rId11"/>
    <p:sldId id="261" r:id="rId12"/>
    <p:sldId id="317" r:id="rId13"/>
    <p:sldId id="321" r:id="rId14"/>
    <p:sldId id="319" r:id="rId15"/>
    <p:sldId id="32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619" autoAdjust="0"/>
  </p:normalViewPr>
  <p:slideViewPr>
    <p:cSldViewPr snapToGrid="0">
      <p:cViewPr varScale="1">
        <p:scale>
          <a:sx n="62" d="100"/>
          <a:sy n="62" d="100"/>
        </p:scale>
        <p:origin x="1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391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02044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21028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72094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89894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52908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96449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48212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540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093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615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518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090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198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307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949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8/12/2024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73618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docs/reference/api/pandas.DataFrame.sort_valu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dnuggets.com/10-essential-pandas-functions-every-data-scientist-should-know" TargetMode="External"/><Relationship Id="rId2" Type="http://schemas.openxmlformats.org/officeDocument/2006/relationships/hyperlink" Target="https://www.hackerearth.com/practice/machine-learning/data-manipulation-visualisation-r-python/tutorial-data-manipulation-numpy-pandas-python/tutorial/" TargetMode="External"/><Relationship Id="rId1" Type="http://schemas.openxmlformats.org/officeDocument/2006/relationships/slideLayout" Target="../slideLayouts/slideLayout2.xml"/><Relationship Id="rId4" Type="http://schemas.openxmlformats.org/officeDocument/2006/relationships/hyperlink" Target="https://drive.google.com/file/d/1GdNHSVa0MYDPXJ0yR1H9N-v6uUczh22F/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doc.python.org/2/library/datetime.html" TargetMode="External"/><Relationship Id="rId2" Type="http://schemas.openxmlformats.org/officeDocument/2006/relationships/hyperlink" Target="http://www.bennett.edu.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lab.research.google.com/drive/1fl2KEG51Pt-8LJmbbNgm88SE94OVLBaK?usp=sharing"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IN" sz="4400" dirty="0">
                <a:effectLst/>
                <a:latin typeface="Aptos" panose="020B0004020202020204" pitchFamily="34" charset="0"/>
                <a:ea typeface="Aptos" panose="020B0004020202020204" pitchFamily="34" charset="0"/>
                <a:cs typeface="Times New Roman" panose="02020603050405020304" pitchFamily="18" charset="0"/>
              </a:rPr>
              <a:t>Data Frames, Usage of frames analytical roles,</a:t>
            </a:r>
            <a:endParaRPr lang="en-US" sz="239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Sit Dolor Amet</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98E7-52CA-F6D5-7389-D9C0C04BED5F}"/>
              </a:ext>
            </a:extLst>
          </p:cNvPr>
          <p:cNvSpPr>
            <a:spLocks noGrp="1"/>
          </p:cNvSpPr>
          <p:nvPr>
            <p:ph type="title"/>
          </p:nvPr>
        </p:nvSpPr>
        <p:spPr>
          <a:xfrm>
            <a:off x="1415054" y="112666"/>
            <a:ext cx="8911687" cy="693246"/>
          </a:xfrm>
        </p:spPr>
        <p:txBody>
          <a:bodyPr>
            <a:normAutofit fontScale="90000"/>
          </a:bodyPr>
          <a:lstStyle/>
          <a:p>
            <a:r>
              <a:rPr lang="en-IN" b="1" i="0" dirty="0">
                <a:solidFill>
                  <a:srgbClr val="202124"/>
                </a:solidFill>
                <a:effectLst/>
                <a:latin typeface="zeitung"/>
              </a:rPr>
              <a:t>Grouping, Sorting and Filtering Data </a:t>
            </a:r>
            <a:br>
              <a:rPr lang="en-IN" b="1" i="0" dirty="0">
                <a:solidFill>
                  <a:srgbClr val="202124"/>
                </a:solidFill>
                <a:effectLst/>
                <a:latin typeface="zeitung"/>
              </a:rPr>
            </a:br>
            <a:endParaRPr lang="en-IN" dirty="0"/>
          </a:p>
        </p:txBody>
      </p:sp>
      <p:sp>
        <p:nvSpPr>
          <p:cNvPr id="3" name="Content Placeholder 2">
            <a:extLst>
              <a:ext uri="{FF2B5EF4-FFF2-40B4-BE49-F238E27FC236}">
                <a16:creationId xmlns:a16="http://schemas.microsoft.com/office/drawing/2014/main" id="{8AA9856A-A90F-E275-04AE-0CD8F806CEED}"/>
              </a:ext>
            </a:extLst>
          </p:cNvPr>
          <p:cNvSpPr>
            <a:spLocks noGrp="1"/>
          </p:cNvSpPr>
          <p:nvPr>
            <p:ph idx="1"/>
          </p:nvPr>
        </p:nvSpPr>
        <p:spPr>
          <a:xfrm>
            <a:off x="635431" y="1410346"/>
            <a:ext cx="11189776" cy="5191932"/>
          </a:xfrm>
        </p:spPr>
        <p:txBody>
          <a:bodyPr>
            <a:normAutofit/>
          </a:bodyPr>
          <a:lstStyle/>
          <a:p>
            <a:pPr algn="l"/>
            <a:r>
              <a:rPr lang="en-GB" b="0" i="0" dirty="0">
                <a:solidFill>
                  <a:srgbClr val="383838"/>
                </a:solidFill>
                <a:effectLst/>
                <a:latin typeface="Inter"/>
              </a:rPr>
              <a:t>Sorting by Single Column</a:t>
            </a:r>
          </a:p>
          <a:p>
            <a:pPr marL="0" indent="0" algn="just">
              <a:buNone/>
            </a:pPr>
            <a:r>
              <a:rPr lang="en-GB" b="0" i="0" dirty="0">
                <a:solidFill>
                  <a:srgbClr val="383838"/>
                </a:solidFill>
                <a:effectLst/>
                <a:latin typeface="Inter"/>
              </a:rPr>
              <a:t>Sorting by a single column is the most common sorting technique. It arranges the rows of the </a:t>
            </a:r>
            <a:r>
              <a:rPr lang="en-GB" b="0" i="0" dirty="0" err="1">
                <a:solidFill>
                  <a:srgbClr val="383838"/>
                </a:solidFill>
                <a:effectLst/>
                <a:latin typeface="Inter"/>
              </a:rPr>
              <a:t>DataFrame</a:t>
            </a:r>
            <a:r>
              <a:rPr lang="en-GB" b="0" i="0" dirty="0">
                <a:solidFill>
                  <a:srgbClr val="383838"/>
                </a:solidFill>
                <a:effectLst/>
                <a:latin typeface="Inter"/>
              </a:rPr>
              <a:t> based on the values in a single column. For example, we can sort a </a:t>
            </a:r>
            <a:r>
              <a:rPr lang="en-GB" b="0" i="0" dirty="0" err="1">
                <a:solidFill>
                  <a:srgbClr val="383838"/>
                </a:solidFill>
                <a:effectLst/>
                <a:latin typeface="Inter"/>
              </a:rPr>
              <a:t>DataFrame</a:t>
            </a:r>
            <a:r>
              <a:rPr lang="en-GB" b="0" i="0" dirty="0">
                <a:solidFill>
                  <a:srgbClr val="383838"/>
                </a:solidFill>
                <a:effectLst/>
                <a:latin typeface="Inter"/>
              </a:rPr>
              <a:t> of students based on their grades in ascending or descending order.</a:t>
            </a:r>
          </a:p>
          <a:p>
            <a:pPr algn="l"/>
            <a:r>
              <a:rPr lang="en-GB" b="0" i="0" dirty="0">
                <a:solidFill>
                  <a:srgbClr val="383838"/>
                </a:solidFill>
                <a:effectLst/>
                <a:latin typeface="Inter"/>
              </a:rPr>
              <a:t>Sorting by Multiple Columns</a:t>
            </a:r>
          </a:p>
          <a:p>
            <a:pPr marL="0" indent="0" algn="l">
              <a:buNone/>
            </a:pPr>
            <a:r>
              <a:rPr lang="en-GB" b="0" i="0" dirty="0">
                <a:solidFill>
                  <a:srgbClr val="383838"/>
                </a:solidFill>
                <a:effectLst/>
                <a:latin typeface="Inter"/>
              </a:rPr>
              <a:t>Sorting by multiple columns allows us to sort the </a:t>
            </a:r>
            <a:r>
              <a:rPr lang="en-GB" b="0" i="0" dirty="0" err="1">
                <a:solidFill>
                  <a:srgbClr val="383838"/>
                </a:solidFill>
                <a:effectLst/>
                <a:latin typeface="Inter"/>
              </a:rPr>
              <a:t>DataFrame</a:t>
            </a:r>
            <a:r>
              <a:rPr lang="en-GB" b="0" i="0" dirty="0">
                <a:solidFill>
                  <a:srgbClr val="383838"/>
                </a:solidFill>
                <a:effectLst/>
                <a:latin typeface="Inter"/>
              </a:rPr>
              <a:t> based on multiple criteria. For example, we can sort a </a:t>
            </a:r>
            <a:r>
              <a:rPr lang="en-GB" b="0" i="0" dirty="0" err="1">
                <a:solidFill>
                  <a:srgbClr val="383838"/>
                </a:solidFill>
                <a:effectLst/>
                <a:latin typeface="Inter"/>
              </a:rPr>
              <a:t>DataFrame</a:t>
            </a:r>
            <a:r>
              <a:rPr lang="en-GB" b="0" i="0" dirty="0">
                <a:solidFill>
                  <a:srgbClr val="383838"/>
                </a:solidFill>
                <a:effectLst/>
                <a:latin typeface="Inter"/>
              </a:rPr>
              <a:t> of employees based on their salary and age.</a:t>
            </a:r>
          </a:p>
          <a:p>
            <a:pPr algn="l"/>
            <a:r>
              <a:rPr lang="en-GB" b="0" i="0" dirty="0">
                <a:solidFill>
                  <a:srgbClr val="383838"/>
                </a:solidFill>
                <a:effectLst/>
                <a:latin typeface="Inter"/>
              </a:rPr>
              <a:t>Sorting in Ascending Order</a:t>
            </a:r>
          </a:p>
          <a:p>
            <a:pPr marL="0" indent="0" algn="l">
              <a:buNone/>
            </a:pPr>
            <a:r>
              <a:rPr lang="en-GB" b="0" i="0" dirty="0">
                <a:solidFill>
                  <a:srgbClr val="383838"/>
                </a:solidFill>
                <a:effectLst/>
                <a:latin typeface="Inter"/>
              </a:rPr>
              <a:t>Sorting in ascending order arranges the data from the smallest value to the largest value. It is the default sorting order in Pandas </a:t>
            </a:r>
            <a:r>
              <a:rPr lang="en-GB" b="0" i="0" dirty="0" err="1">
                <a:solidFill>
                  <a:srgbClr val="383838"/>
                </a:solidFill>
                <a:effectLst/>
                <a:latin typeface="Inter"/>
              </a:rPr>
              <a:t>DataFrame</a:t>
            </a:r>
            <a:r>
              <a:rPr lang="en-GB" b="0" i="0" dirty="0">
                <a:solidFill>
                  <a:srgbClr val="383838"/>
                </a:solidFill>
                <a:effectLst/>
                <a:latin typeface="Inter"/>
              </a:rPr>
              <a:t>.</a:t>
            </a:r>
          </a:p>
          <a:p>
            <a:pPr algn="l"/>
            <a:r>
              <a:rPr lang="en-GB" b="0" i="0" dirty="0">
                <a:solidFill>
                  <a:srgbClr val="383838"/>
                </a:solidFill>
                <a:effectLst/>
                <a:latin typeface="Inter"/>
              </a:rPr>
              <a:t>Sorting in Descending Order</a:t>
            </a:r>
          </a:p>
          <a:p>
            <a:pPr marL="0" indent="0" algn="l">
              <a:buNone/>
            </a:pPr>
            <a:r>
              <a:rPr lang="en-GB" b="0" i="0" dirty="0">
                <a:solidFill>
                  <a:srgbClr val="383838"/>
                </a:solidFill>
                <a:effectLst/>
                <a:latin typeface="Inter"/>
              </a:rPr>
              <a:t>Sorting in descending order arranges the data from the largest value to the smallest value. It can be useful when we want to find the top or bottom values in the data.</a:t>
            </a:r>
          </a:p>
          <a:p>
            <a:r>
              <a:rPr lang="en-IN" dirty="0">
                <a:hlinkClick r:id="rId2"/>
              </a:rPr>
              <a:t>https://pandas.pydata.org/docs/reference/api/pandas.DataFrame.sort_values.html</a:t>
            </a:r>
            <a:endParaRPr lang="en-IN" dirty="0"/>
          </a:p>
          <a:p>
            <a:endParaRPr lang="en-IN" dirty="0"/>
          </a:p>
        </p:txBody>
      </p:sp>
      <p:sp>
        <p:nvSpPr>
          <p:cNvPr id="7" name="TextBox 6">
            <a:extLst>
              <a:ext uri="{FF2B5EF4-FFF2-40B4-BE49-F238E27FC236}">
                <a16:creationId xmlns:a16="http://schemas.microsoft.com/office/drawing/2014/main" id="{EB93CB8B-B740-726E-27A7-66535B0075EE}"/>
              </a:ext>
            </a:extLst>
          </p:cNvPr>
          <p:cNvSpPr txBox="1"/>
          <p:nvPr/>
        </p:nvSpPr>
        <p:spPr>
          <a:xfrm>
            <a:off x="1654445" y="946778"/>
            <a:ext cx="6098582" cy="369332"/>
          </a:xfrm>
          <a:prstGeom prst="rect">
            <a:avLst/>
          </a:prstGeom>
          <a:noFill/>
        </p:spPr>
        <p:txBody>
          <a:bodyPr wrap="square">
            <a:spAutoFit/>
          </a:bodyPr>
          <a:lstStyle/>
          <a:p>
            <a:pPr algn="l"/>
            <a:r>
              <a:rPr lang="en-GB" b="0" i="0" dirty="0">
                <a:solidFill>
                  <a:srgbClr val="383838"/>
                </a:solidFill>
                <a:effectLst/>
                <a:latin typeface="Inter"/>
              </a:rPr>
              <a:t>Sorting Techniques in Pandas </a:t>
            </a:r>
            <a:r>
              <a:rPr lang="en-GB" b="0" i="0" dirty="0" err="1">
                <a:solidFill>
                  <a:srgbClr val="383838"/>
                </a:solidFill>
                <a:effectLst/>
                <a:latin typeface="Inter"/>
              </a:rPr>
              <a:t>DataFrame</a:t>
            </a:r>
            <a:endParaRPr lang="en-GB" b="0" i="0" dirty="0">
              <a:solidFill>
                <a:srgbClr val="383838"/>
              </a:solidFill>
              <a:effectLst/>
              <a:latin typeface="Inter"/>
            </a:endParaRPr>
          </a:p>
        </p:txBody>
      </p:sp>
    </p:spTree>
    <p:extLst>
      <p:ext uri="{BB962C8B-B14F-4D97-AF65-F5344CB8AC3E}">
        <p14:creationId xmlns:p14="http://schemas.microsoft.com/office/powerpoint/2010/main" val="140034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F544-9694-9AB6-956B-16D183EE9666}"/>
              </a:ext>
            </a:extLst>
          </p:cNvPr>
          <p:cNvSpPr>
            <a:spLocks noGrp="1"/>
          </p:cNvSpPr>
          <p:nvPr>
            <p:ph type="title"/>
          </p:nvPr>
        </p:nvSpPr>
        <p:spPr>
          <a:xfrm>
            <a:off x="1910998" y="114184"/>
            <a:ext cx="8911687" cy="282274"/>
          </a:xfrm>
        </p:spPr>
        <p:txBody>
          <a:bodyPr>
            <a:normAutofit fontScale="90000"/>
          </a:bodyPr>
          <a:lstStyle/>
          <a:p>
            <a:r>
              <a:rPr lang="en-GB" dirty="0"/>
              <a:t>Sorting</a:t>
            </a:r>
            <a:endParaRPr lang="en-IN" dirty="0"/>
          </a:p>
        </p:txBody>
      </p:sp>
      <p:sp>
        <p:nvSpPr>
          <p:cNvPr id="4" name="Content Placeholder 3">
            <a:extLst>
              <a:ext uri="{FF2B5EF4-FFF2-40B4-BE49-F238E27FC236}">
                <a16:creationId xmlns:a16="http://schemas.microsoft.com/office/drawing/2014/main" id="{E5F050E7-9966-A88E-BD56-E022F697ED78}"/>
              </a:ext>
            </a:extLst>
          </p:cNvPr>
          <p:cNvSpPr>
            <a:spLocks noGrp="1"/>
          </p:cNvSpPr>
          <p:nvPr>
            <p:ph sz="half" idx="2"/>
          </p:nvPr>
        </p:nvSpPr>
        <p:spPr/>
        <p:txBody>
          <a:bodyPr/>
          <a:lstStyle/>
          <a:p>
            <a:endParaRPr lang="en-IN" dirty="0"/>
          </a:p>
        </p:txBody>
      </p:sp>
      <p:sp>
        <p:nvSpPr>
          <p:cNvPr id="6" name="Content Placeholder 5">
            <a:extLst>
              <a:ext uri="{FF2B5EF4-FFF2-40B4-BE49-F238E27FC236}">
                <a16:creationId xmlns:a16="http://schemas.microsoft.com/office/drawing/2014/main" id="{04979E7F-70A5-24F2-2CA6-2835745F172C}"/>
              </a:ext>
            </a:extLst>
          </p:cNvPr>
          <p:cNvSpPr>
            <a:spLocks noGrp="1"/>
          </p:cNvSpPr>
          <p:nvPr>
            <p:ph sz="quarter" idx="4"/>
          </p:nvPr>
        </p:nvSpPr>
        <p:spPr/>
        <p:txBody>
          <a:bodyPr/>
          <a:lstStyle/>
          <a:p>
            <a:endParaRPr lang="en-IN"/>
          </a:p>
        </p:txBody>
      </p:sp>
      <p:pic>
        <p:nvPicPr>
          <p:cNvPr id="8" name="Picture 7">
            <a:extLst>
              <a:ext uri="{FF2B5EF4-FFF2-40B4-BE49-F238E27FC236}">
                <a16:creationId xmlns:a16="http://schemas.microsoft.com/office/drawing/2014/main" id="{4DB158E9-AA82-7326-AEE4-B5B6F715FEC4}"/>
              </a:ext>
            </a:extLst>
          </p:cNvPr>
          <p:cNvPicPr>
            <a:picLocks noChangeAspect="1"/>
          </p:cNvPicPr>
          <p:nvPr/>
        </p:nvPicPr>
        <p:blipFill>
          <a:blip r:embed="rId2"/>
          <a:stretch>
            <a:fillRect/>
          </a:stretch>
        </p:blipFill>
        <p:spPr>
          <a:xfrm>
            <a:off x="1686373" y="703992"/>
            <a:ext cx="8602275" cy="1428949"/>
          </a:xfrm>
          <a:prstGeom prst="rect">
            <a:avLst/>
          </a:prstGeom>
        </p:spPr>
      </p:pic>
      <p:pic>
        <p:nvPicPr>
          <p:cNvPr id="10" name="Picture 9">
            <a:extLst>
              <a:ext uri="{FF2B5EF4-FFF2-40B4-BE49-F238E27FC236}">
                <a16:creationId xmlns:a16="http://schemas.microsoft.com/office/drawing/2014/main" id="{1B007F2C-D27D-E5C9-665A-597A8969F1D3}"/>
              </a:ext>
            </a:extLst>
          </p:cNvPr>
          <p:cNvPicPr>
            <a:picLocks noChangeAspect="1"/>
          </p:cNvPicPr>
          <p:nvPr/>
        </p:nvPicPr>
        <p:blipFill>
          <a:blip r:embed="rId3"/>
          <a:stretch>
            <a:fillRect/>
          </a:stretch>
        </p:blipFill>
        <p:spPr>
          <a:xfrm>
            <a:off x="1686373" y="2132941"/>
            <a:ext cx="8602275" cy="4725059"/>
          </a:xfrm>
          <a:prstGeom prst="rect">
            <a:avLst/>
          </a:prstGeom>
        </p:spPr>
      </p:pic>
    </p:spTree>
    <p:extLst>
      <p:ext uri="{BB962C8B-B14F-4D97-AF65-F5344CB8AC3E}">
        <p14:creationId xmlns:p14="http://schemas.microsoft.com/office/powerpoint/2010/main" val="18495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D94E-2FEF-2751-41DC-126439146512}"/>
              </a:ext>
            </a:extLst>
          </p:cNvPr>
          <p:cNvSpPr>
            <a:spLocks noGrp="1"/>
          </p:cNvSpPr>
          <p:nvPr>
            <p:ph type="title"/>
          </p:nvPr>
        </p:nvSpPr>
        <p:spPr>
          <a:xfrm>
            <a:off x="1477047" y="112666"/>
            <a:ext cx="8911687" cy="646751"/>
          </a:xfrm>
        </p:spPr>
        <p:txBody>
          <a:bodyPr/>
          <a:lstStyle/>
          <a:p>
            <a:r>
              <a:rPr lang="en-GB" dirty="0" err="1"/>
              <a:t>Groupby</a:t>
            </a:r>
            <a:endParaRPr lang="en-IN" dirty="0"/>
          </a:p>
        </p:txBody>
      </p:sp>
      <p:sp>
        <p:nvSpPr>
          <p:cNvPr id="3" name="Content Placeholder 2">
            <a:extLst>
              <a:ext uri="{FF2B5EF4-FFF2-40B4-BE49-F238E27FC236}">
                <a16:creationId xmlns:a16="http://schemas.microsoft.com/office/drawing/2014/main" id="{40D68562-AC9D-67D7-9A11-B2EC324938E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32DF31-82F6-0799-8624-526ACA7A2AF3}"/>
              </a:ext>
            </a:extLst>
          </p:cNvPr>
          <p:cNvPicPr>
            <a:picLocks noChangeAspect="1"/>
          </p:cNvPicPr>
          <p:nvPr/>
        </p:nvPicPr>
        <p:blipFill>
          <a:blip r:embed="rId2"/>
          <a:stretch>
            <a:fillRect/>
          </a:stretch>
        </p:blipFill>
        <p:spPr>
          <a:xfrm>
            <a:off x="1702993" y="946778"/>
            <a:ext cx="9548776" cy="924054"/>
          </a:xfrm>
          <a:prstGeom prst="rect">
            <a:avLst/>
          </a:prstGeom>
        </p:spPr>
      </p:pic>
      <p:pic>
        <p:nvPicPr>
          <p:cNvPr id="7" name="Picture 6">
            <a:extLst>
              <a:ext uri="{FF2B5EF4-FFF2-40B4-BE49-F238E27FC236}">
                <a16:creationId xmlns:a16="http://schemas.microsoft.com/office/drawing/2014/main" id="{43491B00-F5E9-E2A4-03BB-C3D9DC390BDA}"/>
              </a:ext>
            </a:extLst>
          </p:cNvPr>
          <p:cNvPicPr>
            <a:picLocks noChangeAspect="1"/>
          </p:cNvPicPr>
          <p:nvPr/>
        </p:nvPicPr>
        <p:blipFill>
          <a:blip r:embed="rId3"/>
          <a:stretch>
            <a:fillRect/>
          </a:stretch>
        </p:blipFill>
        <p:spPr>
          <a:xfrm>
            <a:off x="1702993" y="1870832"/>
            <a:ext cx="9548775" cy="4730331"/>
          </a:xfrm>
          <a:prstGeom prst="rect">
            <a:avLst/>
          </a:prstGeom>
        </p:spPr>
      </p:pic>
    </p:spTree>
    <p:extLst>
      <p:ext uri="{BB962C8B-B14F-4D97-AF65-F5344CB8AC3E}">
        <p14:creationId xmlns:p14="http://schemas.microsoft.com/office/powerpoint/2010/main" val="175015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AC7E-7530-2BCF-9EC6-E559F26878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3C6C48-7A96-7892-932E-51EE409126C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1F0D9C2-CE61-A682-7FFE-D21CA162DF32}"/>
              </a:ext>
            </a:extLst>
          </p:cNvPr>
          <p:cNvPicPr>
            <a:picLocks noChangeAspect="1"/>
          </p:cNvPicPr>
          <p:nvPr/>
        </p:nvPicPr>
        <p:blipFill>
          <a:blip r:embed="rId2"/>
          <a:stretch>
            <a:fillRect/>
          </a:stretch>
        </p:blipFill>
        <p:spPr>
          <a:xfrm>
            <a:off x="1957873" y="109720"/>
            <a:ext cx="9200906" cy="6166565"/>
          </a:xfrm>
          <a:prstGeom prst="rect">
            <a:avLst/>
          </a:prstGeom>
        </p:spPr>
      </p:pic>
    </p:spTree>
    <p:extLst>
      <p:ext uri="{BB962C8B-B14F-4D97-AF65-F5344CB8AC3E}">
        <p14:creationId xmlns:p14="http://schemas.microsoft.com/office/powerpoint/2010/main" val="45193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A242-BBFD-75BA-359D-42287AC30FAB}"/>
              </a:ext>
            </a:extLst>
          </p:cNvPr>
          <p:cNvSpPr>
            <a:spLocks noGrp="1"/>
          </p:cNvSpPr>
          <p:nvPr>
            <p:ph type="title"/>
          </p:nvPr>
        </p:nvSpPr>
        <p:spPr/>
        <p:txBody>
          <a:bodyPr/>
          <a:lstStyle/>
          <a:p>
            <a:r>
              <a:rPr lang="en-GB" dirty="0"/>
              <a:t>What is Pandas</a:t>
            </a:r>
            <a:endParaRPr lang="en-IN" dirty="0"/>
          </a:p>
        </p:txBody>
      </p:sp>
      <p:sp>
        <p:nvSpPr>
          <p:cNvPr id="3" name="Content Placeholder 2">
            <a:extLst>
              <a:ext uri="{FF2B5EF4-FFF2-40B4-BE49-F238E27FC236}">
                <a16:creationId xmlns:a16="http://schemas.microsoft.com/office/drawing/2014/main" id="{F8FF09C3-CBC7-3876-369A-DC688E84DE05}"/>
              </a:ext>
            </a:extLst>
          </p:cNvPr>
          <p:cNvSpPr>
            <a:spLocks noGrp="1"/>
          </p:cNvSpPr>
          <p:nvPr>
            <p:ph idx="1"/>
          </p:nvPr>
        </p:nvSpPr>
        <p:spPr>
          <a:xfrm>
            <a:off x="1704814" y="1503336"/>
            <a:ext cx="9799798" cy="4407886"/>
          </a:xfrm>
        </p:spPr>
        <p:txBody>
          <a:bodyPr/>
          <a:lstStyle/>
          <a:p>
            <a:pPr algn="l"/>
            <a:r>
              <a:rPr lang="en-GB" b="0" i="0" dirty="0">
                <a:solidFill>
                  <a:srgbClr val="000000"/>
                </a:solidFill>
                <a:effectLst/>
                <a:latin typeface="Verdana" panose="020B0604030504040204" pitchFamily="34" charset="0"/>
              </a:rPr>
              <a:t>Pandas is a Python library used for working with data sets.</a:t>
            </a:r>
          </a:p>
          <a:p>
            <a:pPr algn="l"/>
            <a:r>
              <a:rPr lang="en-GB" b="0" i="0" dirty="0">
                <a:solidFill>
                  <a:srgbClr val="000000"/>
                </a:solidFill>
                <a:effectLst/>
                <a:latin typeface="Verdana" panose="020B0604030504040204" pitchFamily="34" charset="0"/>
              </a:rPr>
              <a:t>It has functions for </a:t>
            </a:r>
            <a:r>
              <a:rPr lang="en-GB" b="0" i="0" dirty="0" err="1">
                <a:solidFill>
                  <a:srgbClr val="000000"/>
                </a:solidFill>
                <a:effectLst/>
                <a:latin typeface="Verdana" panose="020B0604030504040204" pitchFamily="34" charset="0"/>
              </a:rPr>
              <a:t>analyzing</a:t>
            </a:r>
            <a:r>
              <a:rPr lang="en-GB" b="0" i="0" dirty="0">
                <a:solidFill>
                  <a:srgbClr val="000000"/>
                </a:solidFill>
                <a:effectLst/>
                <a:latin typeface="Verdana" panose="020B0604030504040204" pitchFamily="34" charset="0"/>
              </a:rPr>
              <a:t>, cleaning, exploring, and manipulating data.</a:t>
            </a:r>
          </a:p>
          <a:p>
            <a:pPr algn="l"/>
            <a:r>
              <a:rPr lang="en-GB" b="0" i="0" dirty="0">
                <a:solidFill>
                  <a:srgbClr val="000000"/>
                </a:solidFill>
                <a:effectLst/>
                <a:latin typeface="Verdana" panose="020B0604030504040204" pitchFamily="34" charset="0"/>
              </a:rPr>
              <a:t>The name "Pandas" has a reference to both "Panel Data", and "Python Data Analysis</a:t>
            </a:r>
          </a:p>
          <a:p>
            <a:endParaRPr lang="en-IN" dirty="0"/>
          </a:p>
        </p:txBody>
      </p:sp>
      <p:pic>
        <p:nvPicPr>
          <p:cNvPr id="5" name="Picture 4">
            <a:extLst>
              <a:ext uri="{FF2B5EF4-FFF2-40B4-BE49-F238E27FC236}">
                <a16:creationId xmlns:a16="http://schemas.microsoft.com/office/drawing/2014/main" id="{429E1F16-0E5D-9E43-1D47-3AC32C3E7AD7}"/>
              </a:ext>
            </a:extLst>
          </p:cNvPr>
          <p:cNvPicPr>
            <a:picLocks noChangeAspect="1"/>
          </p:cNvPicPr>
          <p:nvPr/>
        </p:nvPicPr>
        <p:blipFill>
          <a:blip r:embed="rId2"/>
          <a:stretch>
            <a:fillRect/>
          </a:stretch>
        </p:blipFill>
        <p:spPr>
          <a:xfrm>
            <a:off x="8042314" y="4208813"/>
            <a:ext cx="3991532" cy="2581635"/>
          </a:xfrm>
          <a:prstGeom prst="rect">
            <a:avLst/>
          </a:prstGeom>
        </p:spPr>
      </p:pic>
    </p:spTree>
    <p:extLst>
      <p:ext uri="{BB962C8B-B14F-4D97-AF65-F5344CB8AC3E}">
        <p14:creationId xmlns:p14="http://schemas.microsoft.com/office/powerpoint/2010/main" val="91255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2930-5349-A671-C805-1323F9073F7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8F6948F-00EE-DB95-1CAE-332DFE98AD0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913F55F-0750-CFC8-9053-393A29719FE1}"/>
              </a:ext>
            </a:extLst>
          </p:cNvPr>
          <p:cNvPicPr>
            <a:picLocks noChangeAspect="1"/>
          </p:cNvPicPr>
          <p:nvPr/>
        </p:nvPicPr>
        <p:blipFill>
          <a:blip r:embed="rId2"/>
          <a:stretch>
            <a:fillRect/>
          </a:stretch>
        </p:blipFill>
        <p:spPr>
          <a:xfrm>
            <a:off x="1223282" y="566338"/>
            <a:ext cx="9745435" cy="5725324"/>
          </a:xfrm>
          <a:prstGeom prst="rect">
            <a:avLst/>
          </a:prstGeom>
        </p:spPr>
      </p:pic>
    </p:spTree>
    <p:extLst>
      <p:ext uri="{BB962C8B-B14F-4D97-AF65-F5344CB8AC3E}">
        <p14:creationId xmlns:p14="http://schemas.microsoft.com/office/powerpoint/2010/main" val="24604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5344-8F3B-0E06-123A-16359C5EF0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5EEA07-06CF-CAF4-5851-E6C31136A9F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3C3EF84-8F49-C057-DBB4-7F88D760CA8B}"/>
              </a:ext>
            </a:extLst>
          </p:cNvPr>
          <p:cNvPicPr>
            <a:picLocks noChangeAspect="1"/>
          </p:cNvPicPr>
          <p:nvPr/>
        </p:nvPicPr>
        <p:blipFill>
          <a:blip r:embed="rId2"/>
          <a:stretch>
            <a:fillRect/>
          </a:stretch>
        </p:blipFill>
        <p:spPr>
          <a:xfrm>
            <a:off x="1820647" y="0"/>
            <a:ext cx="10020058" cy="3180710"/>
          </a:xfrm>
          <a:prstGeom prst="rect">
            <a:avLst/>
          </a:prstGeom>
        </p:spPr>
      </p:pic>
      <p:pic>
        <p:nvPicPr>
          <p:cNvPr id="7" name="Picture 6">
            <a:extLst>
              <a:ext uri="{FF2B5EF4-FFF2-40B4-BE49-F238E27FC236}">
                <a16:creationId xmlns:a16="http://schemas.microsoft.com/office/drawing/2014/main" id="{9D3D54F8-4CAF-6335-170F-BCB4368F9AA8}"/>
              </a:ext>
            </a:extLst>
          </p:cNvPr>
          <p:cNvPicPr>
            <a:picLocks noChangeAspect="1"/>
          </p:cNvPicPr>
          <p:nvPr/>
        </p:nvPicPr>
        <p:blipFill>
          <a:blip r:embed="rId3"/>
          <a:stretch>
            <a:fillRect/>
          </a:stretch>
        </p:blipFill>
        <p:spPr>
          <a:xfrm>
            <a:off x="922352" y="1142211"/>
            <a:ext cx="11269648" cy="5325218"/>
          </a:xfrm>
          <a:prstGeom prst="rect">
            <a:avLst/>
          </a:prstGeom>
        </p:spPr>
      </p:pic>
    </p:spTree>
    <p:extLst>
      <p:ext uri="{BB962C8B-B14F-4D97-AF65-F5344CB8AC3E}">
        <p14:creationId xmlns:p14="http://schemas.microsoft.com/office/powerpoint/2010/main" val="235019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55E95-0AB1-FBB6-15D0-1E4F5E496D28}"/>
              </a:ext>
            </a:extLst>
          </p:cNvPr>
          <p:cNvSpPr>
            <a:spLocks noGrp="1"/>
          </p:cNvSpPr>
          <p:nvPr>
            <p:ph type="title"/>
          </p:nvPr>
        </p:nvSpPr>
        <p:spPr>
          <a:xfrm>
            <a:off x="618880" y="290500"/>
            <a:ext cx="6953577" cy="506277"/>
          </a:xfrm>
        </p:spPr>
        <p:txBody>
          <a:bodyPr>
            <a:normAutofit fontScale="90000"/>
          </a:bodyPr>
          <a:lstStyle/>
          <a:p>
            <a:r>
              <a:rPr lang="en-GB" dirty="0"/>
              <a:t>Series vs </a:t>
            </a:r>
            <a:r>
              <a:rPr lang="en-GB" dirty="0" err="1"/>
              <a:t>Dataframe</a:t>
            </a:r>
            <a:endParaRPr lang="en-IN" dirty="0"/>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5DFF3CB-BF4B-5F4D-086E-BEB0FC7877D4}"/>
              </a:ext>
            </a:extLst>
          </p:cNvPr>
          <p:cNvSpPr>
            <a:spLocks noGrp="1"/>
          </p:cNvSpPr>
          <p:nvPr>
            <p:ph idx="1"/>
          </p:nvPr>
        </p:nvSpPr>
        <p:spPr>
          <a:xfrm>
            <a:off x="618880" y="1088063"/>
            <a:ext cx="4402569" cy="5479437"/>
          </a:xfrm>
        </p:spPr>
        <p:txBody>
          <a:bodyPr>
            <a:normAutofit fontScale="62500" lnSpcReduction="20000"/>
          </a:bodyPr>
          <a:lstStyle/>
          <a:p>
            <a:pPr marL="0" lvl="0" indent="0" defTabSz="914400" eaLnBrk="0" fontAlgn="base" hangingPunct="0">
              <a:spcBef>
                <a:spcPct val="0"/>
              </a:spcBef>
              <a:spcAft>
                <a:spcPct val="0"/>
              </a:spcAft>
              <a:buClrTx/>
              <a:buFontTx/>
              <a:buChar char="•"/>
            </a:pPr>
            <a:r>
              <a:rPr lang="en-US" altLang="en-US" sz="3100" b="1" dirty="0">
                <a:solidFill>
                  <a:schemeClr val="tx1"/>
                </a:solidFill>
                <a:latin typeface="Arial" panose="020B0604020202020204" pitchFamily="34" charset="0"/>
              </a:rPr>
              <a:t>Series</a:t>
            </a:r>
            <a:r>
              <a:rPr lang="en-US" altLang="en-US" sz="3100" dirty="0">
                <a:solidFill>
                  <a:schemeClr val="tx1"/>
                </a:solidFill>
                <a:latin typeface="Arial" panose="020B0604020202020204" pitchFamily="34" charset="0"/>
              </a:rPr>
              <a:t>: A </a:t>
            </a:r>
            <a:r>
              <a:rPr lang="en-US" altLang="en-US" sz="3100" dirty="0">
                <a:solidFill>
                  <a:schemeClr val="tx1"/>
                </a:solidFill>
              </a:rPr>
              <a:t>Series is a one-dimensional labeled array that can hold any data type (integer, string, float, etc.).</a:t>
            </a:r>
          </a:p>
          <a:p>
            <a:pPr marL="0" lvl="0" indent="0" defTabSz="914400" eaLnBrk="0" fontAlgn="base" hangingPunct="0">
              <a:spcBef>
                <a:spcPct val="0"/>
              </a:spcBef>
              <a:spcAft>
                <a:spcPct val="0"/>
              </a:spcAft>
              <a:buClrTx/>
              <a:buFontTx/>
              <a:buChar char="•"/>
            </a:pPr>
            <a:r>
              <a:rPr lang="en-US" altLang="en-US" sz="3100" dirty="0">
                <a:solidFill>
                  <a:schemeClr val="tx1"/>
                </a:solidFill>
              </a:rPr>
              <a:t> Think of it as a column in a spreadsheet or a single column in a database table. </a:t>
            </a:r>
          </a:p>
          <a:p>
            <a:pPr marL="0" lvl="0" indent="0" defTabSz="914400" eaLnBrk="0" fontAlgn="base" hangingPunct="0">
              <a:spcBef>
                <a:spcPct val="0"/>
              </a:spcBef>
              <a:spcAft>
                <a:spcPct val="0"/>
              </a:spcAft>
              <a:buClrTx/>
              <a:buFontTx/>
              <a:buChar char="•"/>
            </a:pPr>
            <a:r>
              <a:rPr lang="en-US" altLang="en-US" sz="3100" dirty="0">
                <a:solidFill>
                  <a:schemeClr val="tx1"/>
                </a:solidFill>
              </a:rPr>
              <a:t>Each element in a </a:t>
            </a:r>
            <a:r>
              <a:rPr lang="en-US" altLang="en-US" sz="3100" dirty="0">
                <a:solidFill>
                  <a:schemeClr val="tx1"/>
                </a:solidFill>
                <a:latin typeface="Arial Unicode MS"/>
              </a:rPr>
              <a:t>Series</a:t>
            </a:r>
            <a:r>
              <a:rPr lang="en-US" altLang="en-US" sz="3100" dirty="0">
                <a:solidFill>
                  <a:schemeClr val="tx1"/>
                </a:solidFill>
              </a:rPr>
              <a:t> has an</a:t>
            </a:r>
          </a:p>
          <a:p>
            <a:pPr marL="0" lvl="0" indent="0" defTabSz="914400" eaLnBrk="0" fontAlgn="base" hangingPunct="0">
              <a:spcBef>
                <a:spcPct val="0"/>
              </a:spcBef>
              <a:spcAft>
                <a:spcPct val="0"/>
              </a:spcAft>
              <a:buClrTx/>
              <a:buNone/>
            </a:pPr>
            <a:r>
              <a:rPr lang="en-US" altLang="en-US" sz="3100" dirty="0">
                <a:solidFill>
                  <a:schemeClr val="tx1"/>
                </a:solidFill>
              </a:rPr>
              <a:t>associated index, which allows for quick access to data.</a:t>
            </a:r>
            <a:endParaRPr lang="en-US" altLang="en-US" sz="31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altLang="en-US" sz="3100" b="1" dirty="0" err="1">
                <a:solidFill>
                  <a:schemeClr val="tx1"/>
                </a:solidFill>
                <a:latin typeface="Arial" panose="020B0604020202020204" pitchFamily="34" charset="0"/>
              </a:rPr>
              <a:t>DataFrame</a:t>
            </a:r>
            <a:r>
              <a:rPr lang="en-US" altLang="en-US" sz="3100" dirty="0">
                <a:solidFill>
                  <a:schemeClr val="tx1"/>
                </a:solidFill>
                <a:latin typeface="Arial" panose="020B0604020202020204" pitchFamily="34" charset="0"/>
              </a:rPr>
              <a:t>: A </a:t>
            </a:r>
            <a:r>
              <a:rPr lang="en-US" altLang="en-US" sz="3100" dirty="0" err="1">
                <a:solidFill>
                  <a:schemeClr val="tx1"/>
                </a:solidFill>
                <a:latin typeface="Arial Unicode MS"/>
              </a:rPr>
              <a:t>DataFrame</a:t>
            </a:r>
            <a:r>
              <a:rPr lang="en-US" altLang="en-US" sz="3100" dirty="0">
                <a:solidFill>
                  <a:schemeClr val="tx1"/>
                </a:solidFill>
              </a:rPr>
              <a:t> is a two-dimensional labeled data structure with columns of potentially different types.</a:t>
            </a:r>
          </a:p>
          <a:p>
            <a:pPr marL="0" lvl="0" indent="0" defTabSz="914400" eaLnBrk="0" fontAlgn="base" hangingPunct="0">
              <a:spcBef>
                <a:spcPct val="0"/>
              </a:spcBef>
              <a:spcAft>
                <a:spcPct val="0"/>
              </a:spcAft>
              <a:buClrTx/>
              <a:buFontTx/>
              <a:buChar char="•"/>
            </a:pPr>
            <a:r>
              <a:rPr lang="en-US" altLang="en-US" sz="3100" dirty="0">
                <a:solidFill>
                  <a:schemeClr val="tx1"/>
                </a:solidFill>
              </a:rPr>
              <a:t> It can be thought of as a spreadsheet or a SQL table, or a dictionary of </a:t>
            </a:r>
            <a:r>
              <a:rPr lang="en-US" altLang="en-US" sz="3100" dirty="0">
                <a:solidFill>
                  <a:schemeClr val="tx1"/>
                </a:solidFill>
                <a:latin typeface="Arial Unicode MS"/>
              </a:rPr>
              <a:t>Series</a:t>
            </a:r>
            <a:r>
              <a:rPr lang="en-US" altLang="en-US" sz="3100" dirty="0">
                <a:solidFill>
                  <a:schemeClr val="tx1"/>
                </a:solidFill>
              </a:rPr>
              <a:t> objects. </a:t>
            </a:r>
          </a:p>
          <a:p>
            <a:pPr marL="0" lvl="0" indent="0" defTabSz="914400" eaLnBrk="0" fontAlgn="base" hangingPunct="0">
              <a:spcBef>
                <a:spcPct val="0"/>
              </a:spcBef>
              <a:spcAft>
                <a:spcPct val="0"/>
              </a:spcAft>
              <a:buClrTx/>
              <a:buFontTx/>
              <a:buChar char="•"/>
            </a:pPr>
            <a:r>
              <a:rPr lang="en-US" altLang="en-US" sz="3100" dirty="0">
                <a:solidFill>
                  <a:schemeClr val="tx1"/>
                </a:solidFill>
              </a:rPr>
              <a:t>A </a:t>
            </a:r>
            <a:r>
              <a:rPr lang="en-US" altLang="en-US" sz="3100" dirty="0" err="1">
                <a:solidFill>
                  <a:schemeClr val="tx1"/>
                </a:solidFill>
                <a:latin typeface="Arial Unicode MS"/>
              </a:rPr>
              <a:t>DataFrame</a:t>
            </a:r>
            <a:r>
              <a:rPr lang="en-US" altLang="en-US" sz="3100" dirty="0">
                <a:solidFill>
                  <a:schemeClr val="tx1"/>
                </a:solidFill>
              </a:rPr>
              <a:t> can store multiple columns of data, each of which can be accessed using column labels.</a:t>
            </a:r>
            <a:endParaRPr lang="en-US" altLang="en-US" sz="3100" dirty="0">
              <a:solidFill>
                <a:schemeClr val="tx1"/>
              </a:solidFill>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3CC3FF4C-798C-A869-33BD-0EB873C6F2DC}"/>
              </a:ext>
            </a:extLst>
          </p:cNvPr>
          <p:cNvPicPr>
            <a:picLocks noChangeAspect="1"/>
          </p:cNvPicPr>
          <p:nvPr/>
        </p:nvPicPr>
        <p:blipFill>
          <a:blip r:embed="rId2"/>
          <a:stretch>
            <a:fillRect/>
          </a:stretch>
        </p:blipFill>
        <p:spPr>
          <a:xfrm>
            <a:off x="5021449" y="1088063"/>
            <a:ext cx="6953577" cy="4189529"/>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13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2ABEA-3172-43DB-56BA-22A40BE83C1B}"/>
              </a:ext>
            </a:extLst>
          </p:cNvPr>
          <p:cNvSpPr>
            <a:spLocks noGrp="1"/>
          </p:cNvSpPr>
          <p:nvPr>
            <p:ph idx="1"/>
          </p:nvPr>
        </p:nvSpPr>
        <p:spPr>
          <a:xfrm>
            <a:off x="1844298" y="898902"/>
            <a:ext cx="9660314" cy="5012320"/>
          </a:xfrm>
        </p:spPr>
        <p:txBody>
          <a:bodyPr/>
          <a:lstStyle/>
          <a:p>
            <a:pPr algn="l"/>
            <a:r>
              <a:rPr lang="en-GB" sz="1700" dirty="0">
                <a:solidFill>
                  <a:schemeClr val="tx1"/>
                </a:solidFill>
              </a:rPr>
              <a:t>A data frame is a two-dimensional data structure that organizes data into a table of rows and columns. It's similar to an Excel spreadsheet or database, and is often used in data analytics because it's flexible and intuitive. Data frames are the main data type in several programming languages, including:</a:t>
            </a:r>
          </a:p>
          <a:p>
            <a:pPr algn="l">
              <a:buFont typeface="Arial" panose="020B0604020202020204" pitchFamily="34" charset="0"/>
              <a:buChar char="•"/>
            </a:pPr>
            <a:r>
              <a:rPr lang="en-GB" sz="1700" dirty="0">
                <a:solidFill>
                  <a:schemeClr val="tx1"/>
                </a:solidFill>
              </a:rPr>
              <a:t>Python: In Python</a:t>
            </a:r>
            <a:r>
              <a:rPr lang="en-GB" sz="1700" b="1" dirty="0">
                <a:solidFill>
                  <a:schemeClr val="tx1"/>
                </a:solidFill>
              </a:rPr>
              <a:t>, a data frame is an object in the pandas library</a:t>
            </a:r>
            <a:r>
              <a:rPr lang="en-GB" sz="1700" dirty="0">
                <a:solidFill>
                  <a:schemeClr val="tx1"/>
                </a:solidFill>
              </a:rPr>
              <a:t>. It's made up of a dictionary of lists, where each list has its own identifier or key. For example, a key might be "last name" or "food group". Data frames are automatically indexed 0 to n, where n is the number of values in the dictionary.</a:t>
            </a:r>
          </a:p>
          <a:p>
            <a:pPr algn="l">
              <a:buFont typeface="Arial" panose="020B0604020202020204" pitchFamily="34" charset="0"/>
              <a:buChar char="•"/>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https://www.hackerearth.com/practice/machine-learning/data-manipulation-visualisation-r-python/tutorial-data-manipulation-numpy-pandas-python/tutorial/</a:t>
            </a:r>
            <a:endParaRPr lang="en-IN"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GB" sz="1700" dirty="0">
                <a:solidFill>
                  <a:schemeClr val="tx1"/>
                </a:solidFill>
                <a:hlinkClick r:id="rId3"/>
              </a:rPr>
              <a:t>https://www.kdnuggets.com/10-essential-pandas-functions-every-data-scientist-should-know</a:t>
            </a:r>
            <a:endParaRPr lang="en-IN" sz="1700" u="sng" dirty="0">
              <a:solidFill>
                <a:srgbClr val="0563C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1700" dirty="0">
                <a:solidFill>
                  <a:schemeClr val="tx1"/>
                </a:solidFill>
                <a:hlinkClick r:id="rId4"/>
              </a:rPr>
              <a:t>https://drive.google.com/file/d/1GdNHSVa0MYDPXJ0yR1H9N-v6uUczh22F/view?usp=sharing</a:t>
            </a:r>
            <a:endParaRPr lang="en-IN" sz="1700" u="sng" dirty="0">
              <a:solidFill>
                <a:srgbClr val="0563C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1700" dirty="0">
              <a:solidFill>
                <a:schemeClr val="tx1"/>
              </a:solidFill>
            </a:endParaRPr>
          </a:p>
        </p:txBody>
      </p:sp>
    </p:spTree>
    <p:extLst>
      <p:ext uri="{BB962C8B-B14F-4D97-AF65-F5344CB8AC3E}">
        <p14:creationId xmlns:p14="http://schemas.microsoft.com/office/powerpoint/2010/main" val="247052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9801" y="449022"/>
            <a:ext cx="5715635" cy="567463"/>
          </a:xfrm>
          <a:prstGeom prst="rect">
            <a:avLst/>
          </a:prstGeom>
        </p:spPr>
        <p:txBody>
          <a:bodyPr vert="horz" wrap="square" lIns="0" tIns="13335" rIns="0" bIns="0" rtlCol="0" anchor="t">
            <a:spAutoFit/>
          </a:bodyPr>
          <a:lstStyle/>
          <a:p>
            <a:pPr marL="12700">
              <a:spcBef>
                <a:spcPts val="105"/>
              </a:spcBef>
            </a:pPr>
            <a:r>
              <a:rPr dirty="0"/>
              <a:t>Data Frame data</a:t>
            </a:r>
            <a:r>
              <a:rPr spc="-60" dirty="0"/>
              <a:t> </a:t>
            </a:r>
            <a:r>
              <a:rPr dirty="0"/>
              <a:t>types</a:t>
            </a:r>
          </a:p>
        </p:txBody>
      </p:sp>
      <p:sp>
        <p:nvSpPr>
          <p:cNvPr id="5" name="object 5"/>
          <p:cNvSpPr txBox="1"/>
          <p:nvPr/>
        </p:nvSpPr>
        <p:spPr>
          <a:xfrm>
            <a:off x="813917" y="6514676"/>
            <a:ext cx="2178050" cy="282129"/>
          </a:xfrm>
          <a:prstGeom prst="rect">
            <a:avLst/>
          </a:prstGeom>
        </p:spPr>
        <p:txBody>
          <a:bodyPr vert="horz" wrap="square" lIns="0" tIns="0" rIns="0" bIns="0" rtlCol="0">
            <a:spAutoFit/>
          </a:bodyPr>
          <a:lstStyle/>
          <a:p>
            <a:pPr marL="12700">
              <a:lnSpc>
                <a:spcPts val="2215"/>
              </a:lnSpc>
            </a:pPr>
            <a:r>
              <a:rPr sz="2000" b="1" spc="-110" dirty="0">
                <a:latin typeface="Arial"/>
                <a:cs typeface="Arial"/>
                <a:hlinkClick r:id="rId2"/>
              </a:rPr>
              <a:t>www.bennett.edu.in</a:t>
            </a:r>
            <a:endParaRPr sz="2000">
              <a:latin typeface="Arial"/>
              <a:cs typeface="Arial"/>
            </a:endParaRPr>
          </a:p>
        </p:txBody>
      </p:sp>
      <p:graphicFrame>
        <p:nvGraphicFramePr>
          <p:cNvPr id="3" name="object 3"/>
          <p:cNvGraphicFramePr>
            <a:graphicFrameLocks noGrp="1"/>
          </p:cNvGraphicFramePr>
          <p:nvPr/>
        </p:nvGraphicFramePr>
        <p:xfrm>
          <a:off x="1166813" y="1864498"/>
          <a:ext cx="8580755" cy="4254190"/>
        </p:xfrm>
        <a:graphic>
          <a:graphicData uri="http://schemas.openxmlformats.org/drawingml/2006/table">
            <a:tbl>
              <a:tblPr firstRow="1" bandRow="1">
                <a:tableStyleId>{2D5ABB26-0587-4C30-8999-92F81FD0307C}</a:tableStyleId>
              </a:tblPr>
              <a:tblGrid>
                <a:gridCol w="2546985">
                  <a:extLst>
                    <a:ext uri="{9D8B030D-6E8A-4147-A177-3AD203B41FA5}">
                      <a16:colId xmlns:a16="http://schemas.microsoft.com/office/drawing/2014/main" val="20000"/>
                    </a:ext>
                  </a:extLst>
                </a:gridCol>
                <a:gridCol w="3148330">
                  <a:extLst>
                    <a:ext uri="{9D8B030D-6E8A-4147-A177-3AD203B41FA5}">
                      <a16:colId xmlns:a16="http://schemas.microsoft.com/office/drawing/2014/main" val="20001"/>
                    </a:ext>
                  </a:extLst>
                </a:gridCol>
                <a:gridCol w="2885440">
                  <a:extLst>
                    <a:ext uri="{9D8B030D-6E8A-4147-A177-3AD203B41FA5}">
                      <a16:colId xmlns:a16="http://schemas.microsoft.com/office/drawing/2014/main" val="20002"/>
                    </a:ext>
                  </a:extLst>
                </a:gridCol>
              </a:tblGrid>
              <a:tr h="262878">
                <a:tc>
                  <a:txBody>
                    <a:bodyPr/>
                    <a:lstStyle/>
                    <a:p>
                      <a:pPr marL="49530">
                        <a:lnSpc>
                          <a:spcPts val="1660"/>
                        </a:lnSpc>
                      </a:pPr>
                      <a:r>
                        <a:rPr sz="1500" b="1" spc="-5" dirty="0">
                          <a:latin typeface="Arial"/>
                          <a:cs typeface="Arial"/>
                        </a:rPr>
                        <a:t>Pandas</a:t>
                      </a:r>
                      <a:r>
                        <a:rPr sz="1500" b="1" spc="-10" dirty="0">
                          <a:latin typeface="Arial"/>
                          <a:cs typeface="Arial"/>
                        </a:rPr>
                        <a:t> </a:t>
                      </a:r>
                      <a:r>
                        <a:rPr sz="1500" b="1" spc="-45" dirty="0">
                          <a:latin typeface="Arial"/>
                          <a:cs typeface="Arial"/>
                        </a:rPr>
                        <a:t>Type</a:t>
                      </a:r>
                      <a:endParaRPr sz="1500">
                        <a:latin typeface="Arial"/>
                        <a:cs typeface="Arial"/>
                      </a:endParaRPr>
                    </a:p>
                  </a:txBody>
                  <a:tcPr marL="0" marR="0" marT="0" marB="0">
                    <a:lnB w="9525">
                      <a:solidFill>
                        <a:srgbClr val="DDDDDD"/>
                      </a:solidFill>
                      <a:prstDash val="solid"/>
                    </a:lnB>
                  </a:tcPr>
                </a:tc>
                <a:tc>
                  <a:txBody>
                    <a:bodyPr/>
                    <a:lstStyle/>
                    <a:p>
                      <a:pPr marL="363220">
                        <a:lnSpc>
                          <a:spcPts val="1660"/>
                        </a:lnSpc>
                      </a:pPr>
                      <a:r>
                        <a:rPr sz="1500" b="1" spc="-5" dirty="0">
                          <a:latin typeface="Arial"/>
                          <a:cs typeface="Arial"/>
                        </a:rPr>
                        <a:t>Native </a:t>
                      </a:r>
                      <a:r>
                        <a:rPr sz="1500" b="1" spc="-10" dirty="0">
                          <a:latin typeface="Arial"/>
                          <a:cs typeface="Arial"/>
                        </a:rPr>
                        <a:t>Python</a:t>
                      </a:r>
                      <a:r>
                        <a:rPr sz="1500" b="1" spc="55" dirty="0">
                          <a:latin typeface="Arial"/>
                          <a:cs typeface="Arial"/>
                        </a:rPr>
                        <a:t> </a:t>
                      </a:r>
                      <a:r>
                        <a:rPr sz="1500" b="1" spc="-50" dirty="0">
                          <a:latin typeface="Arial"/>
                          <a:cs typeface="Arial"/>
                        </a:rPr>
                        <a:t>Type</a:t>
                      </a:r>
                      <a:endParaRPr sz="1500">
                        <a:latin typeface="Arial"/>
                        <a:cs typeface="Arial"/>
                      </a:endParaRPr>
                    </a:p>
                  </a:txBody>
                  <a:tcPr marL="0" marR="0" marT="0" marB="0">
                    <a:lnB w="9525">
                      <a:solidFill>
                        <a:srgbClr val="DDDDDD"/>
                      </a:solidFill>
                      <a:prstDash val="solid"/>
                    </a:lnB>
                  </a:tcPr>
                </a:tc>
                <a:tc>
                  <a:txBody>
                    <a:bodyPr/>
                    <a:lstStyle/>
                    <a:p>
                      <a:pPr marL="75565">
                        <a:lnSpc>
                          <a:spcPts val="1660"/>
                        </a:lnSpc>
                      </a:pPr>
                      <a:r>
                        <a:rPr sz="1500" b="1" dirty="0">
                          <a:latin typeface="Arial"/>
                          <a:cs typeface="Arial"/>
                        </a:rPr>
                        <a:t>Description</a:t>
                      </a:r>
                      <a:endParaRPr sz="1500">
                        <a:latin typeface="Arial"/>
                        <a:cs typeface="Arial"/>
                      </a:endParaRPr>
                    </a:p>
                  </a:txBody>
                  <a:tcPr marL="0" marR="0" marT="0" marB="0">
                    <a:lnB w="9525">
                      <a:solidFill>
                        <a:srgbClr val="DDDDDD"/>
                      </a:solidFill>
                      <a:prstDash val="solid"/>
                    </a:lnB>
                  </a:tcPr>
                </a:tc>
                <a:extLst>
                  <a:ext uri="{0D108BD9-81ED-4DB2-BD59-A6C34878D82A}">
                    <a16:rowId xmlns:a16="http://schemas.microsoft.com/office/drawing/2014/main" val="10000"/>
                  </a:ext>
                </a:extLst>
              </a:tr>
              <a:tr h="1013968">
                <a:tc>
                  <a:txBody>
                    <a:bodyPr/>
                    <a:lstStyle/>
                    <a:p>
                      <a:pPr marL="49530">
                        <a:lnSpc>
                          <a:spcPct val="100000"/>
                        </a:lnSpc>
                        <a:spcBef>
                          <a:spcPts val="250"/>
                        </a:spcBef>
                      </a:pPr>
                      <a:r>
                        <a:rPr sz="1500" dirty="0">
                          <a:latin typeface="Arial"/>
                          <a:cs typeface="Arial"/>
                        </a:rPr>
                        <a:t>object</a:t>
                      </a:r>
                      <a:endParaRPr sz="1500">
                        <a:latin typeface="Arial"/>
                        <a:cs typeface="Arial"/>
                      </a:endParaRPr>
                    </a:p>
                  </a:txBody>
                  <a:tcPr marL="0" marR="0" marT="31750" marB="0">
                    <a:lnT w="9525">
                      <a:solidFill>
                        <a:srgbClr val="DDDDDD"/>
                      </a:solidFill>
                      <a:prstDash val="solid"/>
                    </a:lnT>
                    <a:lnB w="9525">
                      <a:solidFill>
                        <a:srgbClr val="DDDDDD"/>
                      </a:solidFill>
                      <a:prstDash val="solid"/>
                    </a:lnB>
                    <a:solidFill>
                      <a:srgbClr val="F8F8F8"/>
                    </a:solidFill>
                  </a:tcPr>
                </a:tc>
                <a:tc>
                  <a:txBody>
                    <a:bodyPr/>
                    <a:lstStyle/>
                    <a:p>
                      <a:pPr marL="363220">
                        <a:lnSpc>
                          <a:spcPct val="100000"/>
                        </a:lnSpc>
                        <a:spcBef>
                          <a:spcPts val="250"/>
                        </a:spcBef>
                      </a:pPr>
                      <a:r>
                        <a:rPr sz="1500" dirty="0">
                          <a:latin typeface="Arial"/>
                          <a:cs typeface="Arial"/>
                        </a:rPr>
                        <a:t>string</a:t>
                      </a:r>
                      <a:endParaRPr sz="1500">
                        <a:latin typeface="Arial"/>
                        <a:cs typeface="Arial"/>
                      </a:endParaRPr>
                    </a:p>
                  </a:txBody>
                  <a:tcPr marL="0" marR="0" marT="31750" marB="0">
                    <a:lnT w="9525">
                      <a:solidFill>
                        <a:srgbClr val="DDDDDD"/>
                      </a:solidFill>
                      <a:prstDash val="solid"/>
                    </a:lnT>
                    <a:lnB w="9525">
                      <a:solidFill>
                        <a:srgbClr val="DDDDDD"/>
                      </a:solidFill>
                      <a:prstDash val="solid"/>
                    </a:lnB>
                    <a:solidFill>
                      <a:srgbClr val="F8F8F8"/>
                    </a:solidFill>
                  </a:tcPr>
                </a:tc>
                <a:tc>
                  <a:txBody>
                    <a:bodyPr/>
                    <a:lstStyle/>
                    <a:p>
                      <a:pPr marL="75565" marR="123189">
                        <a:lnSpc>
                          <a:spcPct val="100000"/>
                        </a:lnSpc>
                        <a:spcBef>
                          <a:spcPts val="250"/>
                        </a:spcBef>
                      </a:pPr>
                      <a:r>
                        <a:rPr sz="1500" spc="-5" dirty="0">
                          <a:latin typeface="Arial"/>
                          <a:cs typeface="Arial"/>
                        </a:rPr>
                        <a:t>The </a:t>
                      </a:r>
                      <a:r>
                        <a:rPr sz="1500" dirty="0">
                          <a:latin typeface="Arial"/>
                          <a:cs typeface="Arial"/>
                        </a:rPr>
                        <a:t>most general </a:t>
                      </a:r>
                      <a:r>
                        <a:rPr sz="1500" spc="-5" dirty="0">
                          <a:latin typeface="Arial"/>
                          <a:cs typeface="Arial"/>
                        </a:rPr>
                        <a:t>dtype. </a:t>
                      </a:r>
                      <a:r>
                        <a:rPr sz="1500" spc="5" dirty="0">
                          <a:latin typeface="Arial"/>
                          <a:cs typeface="Arial"/>
                        </a:rPr>
                        <a:t>Will</a:t>
                      </a:r>
                      <a:r>
                        <a:rPr sz="1500" spc="-130" dirty="0">
                          <a:latin typeface="Arial"/>
                          <a:cs typeface="Arial"/>
                        </a:rPr>
                        <a:t> </a:t>
                      </a:r>
                      <a:r>
                        <a:rPr sz="1500" spc="-5" dirty="0">
                          <a:latin typeface="Arial"/>
                          <a:cs typeface="Arial"/>
                        </a:rPr>
                        <a:t>be  </a:t>
                      </a:r>
                      <a:r>
                        <a:rPr sz="1500" dirty="0">
                          <a:latin typeface="Arial"/>
                          <a:cs typeface="Arial"/>
                        </a:rPr>
                        <a:t>assigned to </a:t>
                      </a:r>
                      <a:r>
                        <a:rPr sz="1500" spc="-10" dirty="0">
                          <a:latin typeface="Arial"/>
                          <a:cs typeface="Arial"/>
                        </a:rPr>
                        <a:t>your </a:t>
                      </a:r>
                      <a:r>
                        <a:rPr sz="1500" dirty="0">
                          <a:latin typeface="Arial"/>
                          <a:cs typeface="Arial"/>
                        </a:rPr>
                        <a:t>column if  column </a:t>
                      </a:r>
                      <a:r>
                        <a:rPr sz="1500" spc="-5" dirty="0">
                          <a:latin typeface="Arial"/>
                          <a:cs typeface="Arial"/>
                        </a:rPr>
                        <a:t>has mixed types  </a:t>
                      </a:r>
                      <a:r>
                        <a:rPr sz="1500" dirty="0">
                          <a:latin typeface="Arial"/>
                          <a:cs typeface="Arial"/>
                        </a:rPr>
                        <a:t>(numbers </a:t>
                      </a:r>
                      <a:r>
                        <a:rPr sz="1500" spc="-5" dirty="0">
                          <a:latin typeface="Arial"/>
                          <a:cs typeface="Arial"/>
                        </a:rPr>
                        <a:t>and</a:t>
                      </a:r>
                      <a:r>
                        <a:rPr sz="1500" spc="-45" dirty="0">
                          <a:latin typeface="Arial"/>
                          <a:cs typeface="Arial"/>
                        </a:rPr>
                        <a:t> </a:t>
                      </a:r>
                      <a:r>
                        <a:rPr sz="1500" dirty="0">
                          <a:latin typeface="Arial"/>
                          <a:cs typeface="Arial"/>
                        </a:rPr>
                        <a:t>strings).</a:t>
                      </a:r>
                      <a:endParaRPr sz="1500">
                        <a:latin typeface="Arial"/>
                        <a:cs typeface="Arial"/>
                      </a:endParaRPr>
                    </a:p>
                  </a:txBody>
                  <a:tcPr marL="0" marR="0" marT="31750" marB="0">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val="10001"/>
                  </a:ext>
                </a:extLst>
              </a:tr>
              <a:tr h="785240">
                <a:tc>
                  <a:txBody>
                    <a:bodyPr/>
                    <a:lstStyle/>
                    <a:p>
                      <a:pPr marL="49530">
                        <a:lnSpc>
                          <a:spcPct val="100000"/>
                        </a:lnSpc>
                        <a:spcBef>
                          <a:spcPts val="254"/>
                        </a:spcBef>
                      </a:pPr>
                      <a:r>
                        <a:rPr sz="1500" dirty="0">
                          <a:latin typeface="Arial"/>
                          <a:cs typeface="Arial"/>
                        </a:rPr>
                        <a:t>int64</a:t>
                      </a:r>
                      <a:endParaRPr sz="1500">
                        <a:latin typeface="Arial"/>
                        <a:cs typeface="Arial"/>
                      </a:endParaRPr>
                    </a:p>
                  </a:txBody>
                  <a:tcPr marL="0" marR="0" marT="32384" marB="0">
                    <a:lnT w="9525">
                      <a:solidFill>
                        <a:srgbClr val="DDDDDD"/>
                      </a:solidFill>
                      <a:prstDash val="solid"/>
                    </a:lnT>
                    <a:lnB w="9525">
                      <a:solidFill>
                        <a:srgbClr val="DDDDDD"/>
                      </a:solidFill>
                      <a:prstDash val="solid"/>
                    </a:lnB>
                  </a:tcPr>
                </a:tc>
                <a:tc>
                  <a:txBody>
                    <a:bodyPr/>
                    <a:lstStyle/>
                    <a:p>
                      <a:pPr marL="363220">
                        <a:lnSpc>
                          <a:spcPct val="100000"/>
                        </a:lnSpc>
                        <a:spcBef>
                          <a:spcPts val="254"/>
                        </a:spcBef>
                      </a:pPr>
                      <a:r>
                        <a:rPr sz="1500" dirty="0">
                          <a:latin typeface="Arial"/>
                          <a:cs typeface="Arial"/>
                        </a:rPr>
                        <a:t>int</a:t>
                      </a:r>
                      <a:endParaRPr sz="1500">
                        <a:latin typeface="Arial"/>
                        <a:cs typeface="Arial"/>
                      </a:endParaRPr>
                    </a:p>
                  </a:txBody>
                  <a:tcPr marL="0" marR="0" marT="32384" marB="0">
                    <a:lnT w="9525">
                      <a:solidFill>
                        <a:srgbClr val="DDDDDD"/>
                      </a:solidFill>
                      <a:prstDash val="solid"/>
                    </a:lnT>
                    <a:lnB w="9525">
                      <a:solidFill>
                        <a:srgbClr val="DDDDDD"/>
                      </a:solidFill>
                      <a:prstDash val="solid"/>
                    </a:lnB>
                  </a:tcPr>
                </a:tc>
                <a:tc>
                  <a:txBody>
                    <a:bodyPr/>
                    <a:lstStyle/>
                    <a:p>
                      <a:pPr marL="75565" marR="82550">
                        <a:lnSpc>
                          <a:spcPct val="100000"/>
                        </a:lnSpc>
                        <a:spcBef>
                          <a:spcPts val="254"/>
                        </a:spcBef>
                      </a:pPr>
                      <a:r>
                        <a:rPr sz="1500" dirty="0">
                          <a:latin typeface="Arial"/>
                          <a:cs typeface="Arial"/>
                        </a:rPr>
                        <a:t>Numeric characters. </a:t>
                      </a:r>
                      <a:r>
                        <a:rPr sz="1500" spc="-5" dirty="0">
                          <a:latin typeface="Arial"/>
                          <a:cs typeface="Arial"/>
                        </a:rPr>
                        <a:t>64 </a:t>
                      </a:r>
                      <a:r>
                        <a:rPr sz="1500" dirty="0">
                          <a:latin typeface="Arial"/>
                          <a:cs typeface="Arial"/>
                        </a:rPr>
                        <a:t>refers</a:t>
                      </a:r>
                      <a:r>
                        <a:rPr sz="1500" spc="-140" dirty="0">
                          <a:latin typeface="Arial"/>
                          <a:cs typeface="Arial"/>
                        </a:rPr>
                        <a:t> </a:t>
                      </a:r>
                      <a:r>
                        <a:rPr sz="1500" dirty="0">
                          <a:latin typeface="Arial"/>
                          <a:cs typeface="Arial"/>
                        </a:rPr>
                        <a:t>to  the </a:t>
                      </a:r>
                      <a:r>
                        <a:rPr sz="1500" spc="-5" dirty="0">
                          <a:latin typeface="Arial"/>
                          <a:cs typeface="Arial"/>
                        </a:rPr>
                        <a:t>memory </a:t>
                      </a:r>
                      <a:r>
                        <a:rPr sz="1500" dirty="0">
                          <a:latin typeface="Arial"/>
                          <a:cs typeface="Arial"/>
                        </a:rPr>
                        <a:t>allocated to </a:t>
                      </a:r>
                      <a:r>
                        <a:rPr sz="1500" spc="-5" dirty="0">
                          <a:latin typeface="Arial"/>
                          <a:cs typeface="Arial"/>
                        </a:rPr>
                        <a:t>hold  </a:t>
                      </a:r>
                      <a:r>
                        <a:rPr sz="1500" dirty="0">
                          <a:latin typeface="Arial"/>
                          <a:cs typeface="Arial"/>
                        </a:rPr>
                        <a:t>this</a:t>
                      </a:r>
                      <a:r>
                        <a:rPr sz="1500" spc="-20" dirty="0">
                          <a:latin typeface="Arial"/>
                          <a:cs typeface="Arial"/>
                        </a:rPr>
                        <a:t> </a:t>
                      </a:r>
                      <a:r>
                        <a:rPr sz="1500" spc="-10" dirty="0">
                          <a:latin typeface="Arial"/>
                          <a:cs typeface="Arial"/>
                        </a:rPr>
                        <a:t>character.</a:t>
                      </a:r>
                      <a:endParaRPr sz="1500">
                        <a:latin typeface="Arial"/>
                        <a:cs typeface="Arial"/>
                      </a:endParaRPr>
                    </a:p>
                  </a:txBody>
                  <a:tcPr marL="0" marR="0" marT="32384" marB="0">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2"/>
                  </a:ext>
                </a:extLst>
              </a:tr>
              <a:tr h="1471167">
                <a:tc>
                  <a:txBody>
                    <a:bodyPr/>
                    <a:lstStyle/>
                    <a:p>
                      <a:pPr marL="49530">
                        <a:lnSpc>
                          <a:spcPct val="100000"/>
                        </a:lnSpc>
                        <a:spcBef>
                          <a:spcPts val="254"/>
                        </a:spcBef>
                      </a:pPr>
                      <a:r>
                        <a:rPr sz="1500" dirty="0">
                          <a:latin typeface="Arial"/>
                          <a:cs typeface="Arial"/>
                        </a:rPr>
                        <a:t>float64</a:t>
                      </a:r>
                      <a:endParaRPr sz="1500">
                        <a:latin typeface="Arial"/>
                        <a:cs typeface="Arial"/>
                      </a:endParaRPr>
                    </a:p>
                  </a:txBody>
                  <a:tcPr marL="0" marR="0" marT="32384" marB="0">
                    <a:lnT w="9525">
                      <a:solidFill>
                        <a:srgbClr val="DDDDDD"/>
                      </a:solidFill>
                      <a:prstDash val="solid"/>
                    </a:lnT>
                    <a:lnB w="9525">
                      <a:solidFill>
                        <a:srgbClr val="DDDDDD"/>
                      </a:solidFill>
                      <a:prstDash val="solid"/>
                    </a:lnB>
                    <a:solidFill>
                      <a:srgbClr val="F8F8F8"/>
                    </a:solidFill>
                  </a:tcPr>
                </a:tc>
                <a:tc>
                  <a:txBody>
                    <a:bodyPr/>
                    <a:lstStyle/>
                    <a:p>
                      <a:pPr marL="363220">
                        <a:lnSpc>
                          <a:spcPct val="100000"/>
                        </a:lnSpc>
                        <a:spcBef>
                          <a:spcPts val="254"/>
                        </a:spcBef>
                      </a:pPr>
                      <a:r>
                        <a:rPr sz="1500" dirty="0">
                          <a:latin typeface="Arial"/>
                          <a:cs typeface="Arial"/>
                        </a:rPr>
                        <a:t>float</a:t>
                      </a:r>
                      <a:endParaRPr sz="1500">
                        <a:latin typeface="Arial"/>
                        <a:cs typeface="Arial"/>
                      </a:endParaRPr>
                    </a:p>
                  </a:txBody>
                  <a:tcPr marL="0" marR="0" marT="32384" marB="0">
                    <a:lnT w="9525">
                      <a:solidFill>
                        <a:srgbClr val="DDDDDD"/>
                      </a:solidFill>
                      <a:prstDash val="solid"/>
                    </a:lnT>
                    <a:lnB w="9525">
                      <a:solidFill>
                        <a:srgbClr val="DDDDDD"/>
                      </a:solidFill>
                      <a:prstDash val="solid"/>
                    </a:lnB>
                    <a:solidFill>
                      <a:srgbClr val="F8F8F8"/>
                    </a:solidFill>
                  </a:tcPr>
                </a:tc>
                <a:tc>
                  <a:txBody>
                    <a:bodyPr/>
                    <a:lstStyle/>
                    <a:p>
                      <a:pPr marL="75565" marR="121920">
                        <a:lnSpc>
                          <a:spcPct val="100000"/>
                        </a:lnSpc>
                        <a:spcBef>
                          <a:spcPts val="254"/>
                        </a:spcBef>
                      </a:pPr>
                      <a:r>
                        <a:rPr sz="1500" dirty="0">
                          <a:latin typeface="Arial"/>
                          <a:cs typeface="Arial"/>
                        </a:rPr>
                        <a:t>Numeric characters </a:t>
                      </a:r>
                      <a:r>
                        <a:rPr sz="1500" spc="-5" dirty="0">
                          <a:latin typeface="Arial"/>
                          <a:cs typeface="Arial"/>
                        </a:rPr>
                        <a:t>with  </a:t>
                      </a:r>
                      <a:r>
                        <a:rPr sz="1500" dirty="0">
                          <a:latin typeface="Arial"/>
                          <a:cs typeface="Arial"/>
                        </a:rPr>
                        <a:t>decimals. If </a:t>
                      </a:r>
                      <a:r>
                        <a:rPr sz="1500" spc="-5" dirty="0">
                          <a:latin typeface="Arial"/>
                          <a:cs typeface="Arial"/>
                        </a:rPr>
                        <a:t>a </a:t>
                      </a:r>
                      <a:r>
                        <a:rPr sz="1500" dirty="0">
                          <a:latin typeface="Arial"/>
                          <a:cs typeface="Arial"/>
                        </a:rPr>
                        <a:t>column contains  </a:t>
                      </a:r>
                      <a:r>
                        <a:rPr sz="1500" spc="-5" dirty="0">
                          <a:latin typeface="Arial"/>
                          <a:cs typeface="Arial"/>
                        </a:rPr>
                        <a:t>numbers and </a:t>
                      </a:r>
                      <a:r>
                        <a:rPr sz="1500" dirty="0">
                          <a:latin typeface="Arial"/>
                          <a:cs typeface="Arial"/>
                        </a:rPr>
                        <a:t>NaNs(see </a:t>
                      </a:r>
                      <a:r>
                        <a:rPr sz="1500" spc="-5" dirty="0">
                          <a:latin typeface="Arial"/>
                          <a:cs typeface="Arial"/>
                        </a:rPr>
                        <a:t>below),  pandas will </a:t>
                      </a:r>
                      <a:r>
                        <a:rPr sz="1500" dirty="0">
                          <a:latin typeface="Arial"/>
                          <a:cs typeface="Arial"/>
                        </a:rPr>
                        <a:t>default to float64, </a:t>
                      </a:r>
                      <a:r>
                        <a:rPr sz="1500" spc="-5" dirty="0">
                          <a:latin typeface="Arial"/>
                          <a:cs typeface="Arial"/>
                        </a:rPr>
                        <a:t>in  </a:t>
                      </a:r>
                      <a:r>
                        <a:rPr sz="1500" dirty="0">
                          <a:latin typeface="Arial"/>
                          <a:cs typeface="Arial"/>
                        </a:rPr>
                        <a:t>case </a:t>
                      </a:r>
                      <a:r>
                        <a:rPr sz="1500" spc="-5" dirty="0">
                          <a:latin typeface="Arial"/>
                          <a:cs typeface="Arial"/>
                        </a:rPr>
                        <a:t>your </a:t>
                      </a:r>
                      <a:r>
                        <a:rPr sz="1500" dirty="0">
                          <a:latin typeface="Arial"/>
                          <a:cs typeface="Arial"/>
                        </a:rPr>
                        <a:t>missing </a:t>
                      </a:r>
                      <a:r>
                        <a:rPr sz="1500" spc="-5" dirty="0">
                          <a:latin typeface="Arial"/>
                          <a:cs typeface="Arial"/>
                        </a:rPr>
                        <a:t>value </a:t>
                      </a:r>
                      <a:r>
                        <a:rPr sz="1500" dirty="0">
                          <a:latin typeface="Arial"/>
                          <a:cs typeface="Arial"/>
                        </a:rPr>
                        <a:t>has a  decimal.</a:t>
                      </a:r>
                      <a:endParaRPr sz="1500">
                        <a:latin typeface="Arial"/>
                        <a:cs typeface="Arial"/>
                      </a:endParaRPr>
                    </a:p>
                  </a:txBody>
                  <a:tcPr marL="0" marR="0" marT="32384" marB="0">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val="10003"/>
                  </a:ext>
                </a:extLst>
              </a:tr>
              <a:tr h="720937">
                <a:tc>
                  <a:txBody>
                    <a:bodyPr/>
                    <a:lstStyle/>
                    <a:p>
                      <a:pPr marL="49530">
                        <a:lnSpc>
                          <a:spcPct val="100000"/>
                        </a:lnSpc>
                        <a:spcBef>
                          <a:spcPts val="254"/>
                        </a:spcBef>
                      </a:pPr>
                      <a:r>
                        <a:rPr sz="1500" dirty="0">
                          <a:latin typeface="Arial"/>
                          <a:cs typeface="Arial"/>
                        </a:rPr>
                        <a:t>datetime64,</a:t>
                      </a:r>
                      <a:r>
                        <a:rPr sz="1500" spc="-45" dirty="0">
                          <a:latin typeface="Arial"/>
                          <a:cs typeface="Arial"/>
                        </a:rPr>
                        <a:t> </a:t>
                      </a:r>
                      <a:r>
                        <a:rPr sz="1500" dirty="0">
                          <a:latin typeface="Arial"/>
                          <a:cs typeface="Arial"/>
                        </a:rPr>
                        <a:t>timedelta[ns]</a:t>
                      </a:r>
                      <a:endParaRPr sz="1500">
                        <a:latin typeface="Arial"/>
                        <a:cs typeface="Arial"/>
                      </a:endParaRPr>
                    </a:p>
                  </a:txBody>
                  <a:tcPr marL="0" marR="0" marT="32384" marB="0">
                    <a:lnT w="9525">
                      <a:solidFill>
                        <a:srgbClr val="DDDDDD"/>
                      </a:solidFill>
                      <a:prstDash val="solid"/>
                    </a:lnT>
                  </a:tcPr>
                </a:tc>
                <a:tc>
                  <a:txBody>
                    <a:bodyPr/>
                    <a:lstStyle/>
                    <a:p>
                      <a:pPr marL="363220">
                        <a:lnSpc>
                          <a:spcPct val="100000"/>
                        </a:lnSpc>
                        <a:spcBef>
                          <a:spcPts val="254"/>
                        </a:spcBef>
                      </a:pPr>
                      <a:r>
                        <a:rPr sz="1500" dirty="0">
                          <a:latin typeface="Arial"/>
                          <a:cs typeface="Arial"/>
                        </a:rPr>
                        <a:t>N/A (but</a:t>
                      </a:r>
                      <a:r>
                        <a:rPr sz="1500" spc="-114" dirty="0">
                          <a:latin typeface="Arial"/>
                          <a:cs typeface="Arial"/>
                        </a:rPr>
                        <a:t> </a:t>
                      </a:r>
                      <a:r>
                        <a:rPr sz="1500" spc="-5" dirty="0">
                          <a:latin typeface="Arial"/>
                          <a:cs typeface="Arial"/>
                        </a:rPr>
                        <a:t>see</a:t>
                      </a:r>
                      <a:endParaRPr sz="1500">
                        <a:latin typeface="Arial"/>
                        <a:cs typeface="Arial"/>
                      </a:endParaRPr>
                    </a:p>
                    <a:p>
                      <a:pPr marL="363220" marR="67945">
                        <a:lnSpc>
                          <a:spcPct val="100000"/>
                        </a:lnSpc>
                      </a:pPr>
                      <a:r>
                        <a:rPr sz="1500" dirty="0">
                          <a:latin typeface="Arial"/>
                          <a:cs typeface="Arial"/>
                        </a:rPr>
                        <a:t>the </a:t>
                      </a:r>
                      <a:r>
                        <a:rPr sz="1500" u="sng" dirty="0">
                          <a:solidFill>
                            <a:srgbClr val="6B9F24"/>
                          </a:solidFill>
                          <a:uFill>
                            <a:solidFill>
                              <a:srgbClr val="6B9F24"/>
                            </a:solidFill>
                          </a:uFill>
                          <a:latin typeface="Arial"/>
                          <a:cs typeface="Arial"/>
                          <a:hlinkClick r:id="rId3"/>
                        </a:rPr>
                        <a:t>datetime</a:t>
                      </a:r>
                      <a:r>
                        <a:rPr sz="1500" dirty="0">
                          <a:solidFill>
                            <a:srgbClr val="6B9F24"/>
                          </a:solidFill>
                          <a:latin typeface="Arial"/>
                          <a:cs typeface="Arial"/>
                          <a:hlinkClick r:id="rId3"/>
                        </a:rPr>
                        <a:t> </a:t>
                      </a:r>
                      <a:r>
                        <a:rPr sz="1500" spc="-5" dirty="0">
                          <a:latin typeface="Arial"/>
                          <a:cs typeface="Arial"/>
                        </a:rPr>
                        <a:t>module in </a:t>
                      </a:r>
                      <a:r>
                        <a:rPr sz="1500" spc="-10" dirty="0">
                          <a:latin typeface="Arial"/>
                          <a:cs typeface="Arial"/>
                        </a:rPr>
                        <a:t>Python’s  </a:t>
                      </a:r>
                      <a:r>
                        <a:rPr sz="1500" dirty="0">
                          <a:latin typeface="Arial"/>
                          <a:cs typeface="Arial"/>
                        </a:rPr>
                        <a:t>standard</a:t>
                      </a:r>
                      <a:r>
                        <a:rPr sz="1500" spc="-30" dirty="0">
                          <a:latin typeface="Arial"/>
                          <a:cs typeface="Arial"/>
                        </a:rPr>
                        <a:t> </a:t>
                      </a:r>
                      <a:r>
                        <a:rPr sz="1500" spc="-5" dirty="0">
                          <a:latin typeface="Arial"/>
                          <a:cs typeface="Arial"/>
                        </a:rPr>
                        <a:t>library)</a:t>
                      </a:r>
                      <a:endParaRPr sz="1500">
                        <a:latin typeface="Arial"/>
                        <a:cs typeface="Arial"/>
                      </a:endParaRPr>
                    </a:p>
                  </a:txBody>
                  <a:tcPr marL="0" marR="0" marT="32384" marB="0">
                    <a:lnT w="9525">
                      <a:solidFill>
                        <a:srgbClr val="DDDDDD"/>
                      </a:solidFill>
                      <a:prstDash val="solid"/>
                    </a:lnT>
                  </a:tcPr>
                </a:tc>
                <a:tc>
                  <a:txBody>
                    <a:bodyPr/>
                    <a:lstStyle/>
                    <a:p>
                      <a:pPr marL="75565" marR="135255">
                        <a:lnSpc>
                          <a:spcPct val="100000"/>
                        </a:lnSpc>
                        <a:spcBef>
                          <a:spcPts val="254"/>
                        </a:spcBef>
                      </a:pPr>
                      <a:r>
                        <a:rPr sz="1500" spc="-20" dirty="0">
                          <a:latin typeface="Arial"/>
                          <a:cs typeface="Arial"/>
                        </a:rPr>
                        <a:t>Values </a:t>
                      </a:r>
                      <a:r>
                        <a:rPr sz="1500" spc="-5" dirty="0">
                          <a:latin typeface="Arial"/>
                          <a:cs typeface="Arial"/>
                        </a:rPr>
                        <a:t>meant </a:t>
                      </a:r>
                      <a:r>
                        <a:rPr sz="1500" dirty="0">
                          <a:latin typeface="Arial"/>
                          <a:cs typeface="Arial"/>
                        </a:rPr>
                        <a:t>to </a:t>
                      </a:r>
                      <a:r>
                        <a:rPr sz="1500" spc="-5" dirty="0">
                          <a:latin typeface="Arial"/>
                          <a:cs typeface="Arial"/>
                        </a:rPr>
                        <a:t>hold time </a:t>
                      </a:r>
                      <a:r>
                        <a:rPr sz="1500" dirty="0">
                          <a:latin typeface="Arial"/>
                          <a:cs typeface="Arial"/>
                        </a:rPr>
                        <a:t>data.  </a:t>
                      </a:r>
                      <a:r>
                        <a:rPr sz="1500" spc="-5" dirty="0">
                          <a:latin typeface="Arial"/>
                          <a:cs typeface="Arial"/>
                        </a:rPr>
                        <a:t>Look </a:t>
                      </a:r>
                      <a:r>
                        <a:rPr sz="1500" dirty="0">
                          <a:latin typeface="Arial"/>
                          <a:cs typeface="Arial"/>
                        </a:rPr>
                        <a:t>into these for </a:t>
                      </a:r>
                      <a:r>
                        <a:rPr sz="1500" spc="-5" dirty="0">
                          <a:latin typeface="Arial"/>
                          <a:cs typeface="Arial"/>
                        </a:rPr>
                        <a:t>time </a:t>
                      </a:r>
                      <a:r>
                        <a:rPr sz="1500" dirty="0">
                          <a:latin typeface="Arial"/>
                          <a:cs typeface="Arial"/>
                        </a:rPr>
                        <a:t>series  </a:t>
                      </a:r>
                      <a:r>
                        <a:rPr sz="1500" spc="-5" dirty="0">
                          <a:latin typeface="Arial"/>
                          <a:cs typeface="Arial"/>
                        </a:rPr>
                        <a:t>experiments.</a:t>
                      </a:r>
                      <a:endParaRPr sz="1500">
                        <a:latin typeface="Arial"/>
                        <a:cs typeface="Arial"/>
                      </a:endParaRPr>
                    </a:p>
                  </a:txBody>
                  <a:tcPr marL="0" marR="0" marT="32384" marB="0">
                    <a:lnT w="9525">
                      <a:solidFill>
                        <a:srgbClr val="DDDDDD"/>
                      </a:solidFill>
                      <a:prstDash val="solid"/>
                    </a:lnT>
                  </a:tcPr>
                </a:tc>
                <a:extLst>
                  <a:ext uri="{0D108BD9-81ED-4DB2-BD59-A6C34878D82A}">
                    <a16:rowId xmlns:a16="http://schemas.microsoft.com/office/drawing/2014/main" val="10004"/>
                  </a:ext>
                </a:extLst>
              </a:tr>
            </a:tbl>
          </a:graphicData>
        </a:graphic>
      </p:graphicFrame>
      <p:sp>
        <p:nvSpPr>
          <p:cNvPr id="4" name="object 4"/>
          <p:cNvSpPr txBox="1"/>
          <p:nvPr/>
        </p:nvSpPr>
        <p:spPr>
          <a:xfrm>
            <a:off x="368301" y="0"/>
            <a:ext cx="1530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6</a:t>
            </a:r>
            <a:endParaRPr>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42DB-AA21-F4D5-A000-08825BB5B44B}"/>
              </a:ext>
            </a:extLst>
          </p:cNvPr>
          <p:cNvSpPr>
            <a:spLocks noGrp="1"/>
          </p:cNvSpPr>
          <p:nvPr>
            <p:ph type="title"/>
          </p:nvPr>
        </p:nvSpPr>
        <p:spPr>
          <a:xfrm>
            <a:off x="2065981" y="62618"/>
            <a:ext cx="8911687" cy="822440"/>
          </a:xfrm>
        </p:spPr>
        <p:txBody>
          <a:bodyPr/>
          <a:lstStyle/>
          <a:p>
            <a:r>
              <a:rPr lang="en-GB" dirty="0"/>
              <a:t>Difference between loc and </a:t>
            </a:r>
            <a:r>
              <a:rPr lang="en-GB" dirty="0" err="1"/>
              <a:t>iloc</a:t>
            </a:r>
            <a:endParaRPr lang="en-IN" dirty="0"/>
          </a:p>
        </p:txBody>
      </p:sp>
      <p:sp>
        <p:nvSpPr>
          <p:cNvPr id="8" name="Rectangle 1">
            <a:extLst>
              <a:ext uri="{FF2B5EF4-FFF2-40B4-BE49-F238E27FC236}">
                <a16:creationId xmlns:a16="http://schemas.microsoft.com/office/drawing/2014/main" id="{3BD50054-24BD-C796-218E-B178D364FD41}"/>
              </a:ext>
            </a:extLst>
          </p:cNvPr>
          <p:cNvSpPr>
            <a:spLocks noGrp="1" noChangeArrowheads="1"/>
          </p:cNvSpPr>
          <p:nvPr>
            <p:ph sz="half" idx="2"/>
          </p:nvPr>
        </p:nvSpPr>
        <p:spPr bwMode="auto">
          <a:xfrm>
            <a:off x="537845" y="1446550"/>
            <a:ext cx="5558155"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iloc</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(Integer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Indexing Method:</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Uses integer-based indexing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meaning it selects data based on the numerical position (index) of the rows and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Syntax:</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df.iloc</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row_index</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column_index</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Usage: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Ideal when you want to select rows and columns by their integer 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26D5459-FAF7-4BEA-B4A5-EB1B0394DECC}"/>
              </a:ext>
            </a:extLst>
          </p:cNvPr>
          <p:cNvSpPr txBox="1"/>
          <p:nvPr/>
        </p:nvSpPr>
        <p:spPr>
          <a:xfrm>
            <a:off x="413288" y="3798839"/>
            <a:ext cx="4871634" cy="2585323"/>
          </a:xfrm>
          <a:prstGeom prst="rect">
            <a:avLst/>
          </a:prstGeom>
          <a:noFill/>
        </p:spPr>
        <p:txBody>
          <a:bodyPr wrap="square">
            <a:spAutoFit/>
          </a:bodyPr>
          <a:lstStyle/>
          <a:p>
            <a:r>
              <a:rPr lang="en-IN" dirty="0"/>
              <a:t>import pandas as pd</a:t>
            </a:r>
          </a:p>
          <a:p>
            <a:endParaRPr lang="en-IN" dirty="0"/>
          </a:p>
          <a:p>
            <a:r>
              <a:rPr lang="en-IN" dirty="0"/>
              <a:t>data = {'A': [1, 2, 3], 'B': [4, 5, 6], 'C': [7, 8, 9]}</a:t>
            </a:r>
          </a:p>
          <a:p>
            <a:r>
              <a:rPr lang="en-IN" dirty="0" err="1"/>
              <a:t>df</a:t>
            </a:r>
            <a:r>
              <a:rPr lang="en-IN" dirty="0"/>
              <a:t> = </a:t>
            </a:r>
            <a:r>
              <a:rPr lang="en-IN" dirty="0" err="1"/>
              <a:t>pd.DataFrame</a:t>
            </a:r>
            <a:r>
              <a:rPr lang="en-IN" dirty="0"/>
              <a:t>(data)</a:t>
            </a:r>
          </a:p>
          <a:p>
            <a:endParaRPr lang="en-IN" dirty="0"/>
          </a:p>
          <a:p>
            <a:r>
              <a:rPr lang="en-IN" dirty="0"/>
              <a:t># Access the element in the 2nd row and 3rd column (0-based index)</a:t>
            </a:r>
          </a:p>
          <a:p>
            <a:r>
              <a:rPr lang="en-IN" dirty="0"/>
              <a:t>value = </a:t>
            </a:r>
            <a:r>
              <a:rPr lang="en-IN" dirty="0" err="1"/>
              <a:t>df.iloc</a:t>
            </a:r>
            <a:r>
              <a:rPr lang="en-IN" dirty="0"/>
              <a:t>[1, 2]  # Output: 8</a:t>
            </a:r>
          </a:p>
        </p:txBody>
      </p:sp>
      <p:sp>
        <p:nvSpPr>
          <p:cNvPr id="11" name="Rectangle 2">
            <a:extLst>
              <a:ext uri="{FF2B5EF4-FFF2-40B4-BE49-F238E27FC236}">
                <a16:creationId xmlns:a16="http://schemas.microsoft.com/office/drawing/2014/main" id="{9724A84B-E41C-D444-34AD-D008B5B1D5E6}"/>
              </a:ext>
            </a:extLst>
          </p:cNvPr>
          <p:cNvSpPr>
            <a:spLocks noGrp="1" noChangeArrowheads="1"/>
          </p:cNvSpPr>
          <p:nvPr>
            <p:ph sz="quarter" idx="4"/>
          </p:nvPr>
        </p:nvSpPr>
        <p:spPr bwMode="auto">
          <a:xfrm>
            <a:off x="5830871" y="897538"/>
            <a:ext cx="582328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 (Label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Indexing Method:</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Uses label-based indexing, meaning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it selects data based on the labels (index names)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of the rows and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Syntax:</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df.loc</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row_label</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column_label</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Usage: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Useful when you want to access data by the actual labels (names) of the rows and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2CE4A635-ADEC-39D9-358E-958059E2B9EA}"/>
              </a:ext>
            </a:extLst>
          </p:cNvPr>
          <p:cNvSpPr txBox="1"/>
          <p:nvPr/>
        </p:nvSpPr>
        <p:spPr>
          <a:xfrm>
            <a:off x="5555573" y="3798839"/>
            <a:ext cx="5422095" cy="2308324"/>
          </a:xfrm>
          <a:prstGeom prst="rect">
            <a:avLst/>
          </a:prstGeom>
          <a:noFill/>
        </p:spPr>
        <p:txBody>
          <a:bodyPr wrap="square">
            <a:spAutoFit/>
          </a:bodyPr>
          <a:lstStyle/>
          <a:p>
            <a:r>
              <a:rPr lang="en-IN" dirty="0"/>
              <a:t>import pandas as pd</a:t>
            </a:r>
          </a:p>
          <a:p>
            <a:endParaRPr lang="en-IN" dirty="0"/>
          </a:p>
          <a:p>
            <a:r>
              <a:rPr lang="en-IN" dirty="0"/>
              <a:t>data = {'A': [1, 2, 3], 'B': [4, 5, 6], 'C': [7, 8, 9]}</a:t>
            </a:r>
          </a:p>
          <a:p>
            <a:r>
              <a:rPr lang="en-IN" dirty="0" err="1"/>
              <a:t>df</a:t>
            </a:r>
            <a:r>
              <a:rPr lang="en-IN" dirty="0"/>
              <a:t> = </a:t>
            </a:r>
            <a:r>
              <a:rPr lang="en-IN" dirty="0" err="1"/>
              <a:t>pd.DataFrame</a:t>
            </a:r>
            <a:r>
              <a:rPr lang="en-IN" dirty="0"/>
              <a:t>(data, index=['x', 'y', 'z'])</a:t>
            </a:r>
          </a:p>
          <a:p>
            <a:endParaRPr lang="en-IN" dirty="0"/>
          </a:p>
          <a:p>
            <a:r>
              <a:rPr lang="en-IN" dirty="0"/>
              <a:t># Access the element in the row with label 'y' and column 'C'</a:t>
            </a:r>
          </a:p>
          <a:p>
            <a:r>
              <a:rPr lang="en-IN" dirty="0"/>
              <a:t>value = </a:t>
            </a:r>
            <a:r>
              <a:rPr lang="en-IN" dirty="0" err="1"/>
              <a:t>df.loc</a:t>
            </a:r>
            <a:r>
              <a:rPr lang="en-IN" dirty="0"/>
              <a:t>['y', 'C']  # Output: 8</a:t>
            </a:r>
          </a:p>
        </p:txBody>
      </p:sp>
      <p:sp>
        <p:nvSpPr>
          <p:cNvPr id="15" name="TextBox 14">
            <a:extLst>
              <a:ext uri="{FF2B5EF4-FFF2-40B4-BE49-F238E27FC236}">
                <a16:creationId xmlns:a16="http://schemas.microsoft.com/office/drawing/2014/main" id="{4ABA1956-02BF-B748-0DDF-1B3185A28EAF}"/>
              </a:ext>
            </a:extLst>
          </p:cNvPr>
          <p:cNvSpPr txBox="1"/>
          <p:nvPr/>
        </p:nvSpPr>
        <p:spPr>
          <a:xfrm>
            <a:off x="4630118" y="6043989"/>
            <a:ext cx="6098582" cy="923330"/>
          </a:xfrm>
          <a:prstGeom prst="rect">
            <a:avLst/>
          </a:prstGeom>
          <a:noFill/>
        </p:spPr>
        <p:txBody>
          <a:bodyPr wrap="square">
            <a:spAutoFit/>
          </a:bodyPr>
          <a:lstStyle/>
          <a:p>
            <a:r>
              <a:rPr lang="en-IN" dirty="0">
                <a:hlinkClick r:id="rId2"/>
              </a:rPr>
              <a:t>https://colab.research.google.com/drive/1fl2KEG51Pt-8LJmbbNgm88SE94OVLBaK?usp=sharing</a:t>
            </a:r>
            <a:endParaRPr lang="en-IN" dirty="0"/>
          </a:p>
          <a:p>
            <a:endParaRPr lang="en-IN" dirty="0"/>
          </a:p>
        </p:txBody>
      </p:sp>
    </p:spTree>
    <p:extLst>
      <p:ext uri="{BB962C8B-B14F-4D97-AF65-F5344CB8AC3E}">
        <p14:creationId xmlns:p14="http://schemas.microsoft.com/office/powerpoint/2010/main" val="1404544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10520</TotalTime>
  <Words>970</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vt:lpstr>
      <vt:lpstr>Arial</vt:lpstr>
      <vt:lpstr>Arial Unicode MS</vt:lpstr>
      <vt:lpstr>Calibri</vt:lpstr>
      <vt:lpstr>Century Gothic</vt:lpstr>
      <vt:lpstr>Inter</vt:lpstr>
      <vt:lpstr>Times New Roman</vt:lpstr>
      <vt:lpstr>Verdana</vt:lpstr>
      <vt:lpstr>Wingdings 3</vt:lpstr>
      <vt:lpstr>zeitung</vt:lpstr>
      <vt:lpstr>Wisp</vt:lpstr>
      <vt:lpstr>Data Frames, Usage of frames analytical roles,</vt:lpstr>
      <vt:lpstr>PowerPoint Presentation</vt:lpstr>
      <vt:lpstr>What is Pandas</vt:lpstr>
      <vt:lpstr>PowerPoint Presentation</vt:lpstr>
      <vt:lpstr>PowerPoint Presentation</vt:lpstr>
      <vt:lpstr>Series vs Dataframe</vt:lpstr>
      <vt:lpstr>PowerPoint Presentation</vt:lpstr>
      <vt:lpstr>Data Frame data types</vt:lpstr>
      <vt:lpstr>Difference between loc and iloc</vt:lpstr>
      <vt:lpstr>Grouping, Sorting and Filtering Data  </vt:lpstr>
      <vt:lpstr>Sorting</vt:lpstr>
      <vt:lpstr>Groupby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Frames, Usage of frames analytical roles,</dc:title>
  <dc:creator>Richa Golash</dc:creator>
  <cp:lastModifiedBy>Richa Golash</cp:lastModifiedBy>
  <cp:revision>14</cp:revision>
  <dcterms:created xsi:type="dcterms:W3CDTF">2024-08-05T13:16:08Z</dcterms:created>
  <dcterms:modified xsi:type="dcterms:W3CDTF">2024-08-15T01:14:02Z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