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2"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9"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9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6C3323-DA22-4E88-BD0F-D96EFEDEF7B6}" type="datetimeFigureOut">
              <a:rPr lang="en-IN" smtClean="0"/>
              <a:t>04-09-2024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134117-EF97-455C-8360-8C49DE92F06F}" type="slidenum">
              <a:rPr lang="en-IN" smtClean="0"/>
              <a:t>‹#›</a:t>
            </a:fld>
            <a:endParaRPr lang="en-IN"/>
          </a:p>
        </p:txBody>
      </p:sp>
    </p:spTree>
    <p:extLst>
      <p:ext uri="{BB962C8B-B14F-4D97-AF65-F5344CB8AC3E}">
        <p14:creationId xmlns:p14="http://schemas.microsoft.com/office/powerpoint/2010/main" val="2051178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PlaceHolder 1"/>
          <p:cNvSpPr>
            <a:spLocks noGrp="1" noRot="1" noChangeAspect="1"/>
          </p:cNvSpPr>
          <p:nvPr>
            <p:ph type="sldImg"/>
          </p:nvPr>
        </p:nvSpPr>
        <p:spPr>
          <a:xfrm>
            <a:off x="687388" y="1143000"/>
            <a:ext cx="5481637" cy="3084513"/>
          </a:xfrm>
          <a:prstGeom prst="rect">
            <a:avLst/>
          </a:prstGeom>
        </p:spPr>
      </p:sp>
      <p:sp>
        <p:nvSpPr>
          <p:cNvPr id="192"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tabLst>
                <a:tab pos="0" algn="l"/>
              </a:tabLst>
            </a:pPr>
            <a:r>
              <a:rPr lang="en-IN" sz="2000" b="0" strike="noStrike" spc="-1">
                <a:latin typeface="Arial"/>
              </a:rPr>
              <a:t>Add Caption : Expect More</a:t>
            </a:r>
          </a:p>
        </p:txBody>
      </p:sp>
      <p:sp>
        <p:nvSpPr>
          <p:cNvPr id="193"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B9B487C-7000-4304-9A60-6E1372975726}" type="slidenum">
              <a:rPr lang="en-IN" sz="1200" b="0" strike="noStrike" spc="-1">
                <a:solidFill>
                  <a:srgbClr val="000000"/>
                </a:solidFill>
                <a:latin typeface="+mn-lt"/>
                <a:ea typeface="+mn-ea"/>
              </a:rPr>
              <a:t>1</a:t>
            </a:fld>
            <a:endParaRPr lang="en-IN" sz="1200" b="0" strike="noStrike" spc="-1">
              <a:latin typeface="Arial"/>
            </a:endParaRPr>
          </a:p>
        </p:txBody>
      </p:sp>
    </p:spTree>
    <p:extLst>
      <p:ext uri="{BB962C8B-B14F-4D97-AF65-F5344CB8AC3E}">
        <p14:creationId xmlns:p14="http://schemas.microsoft.com/office/powerpoint/2010/main" val="3662796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0A32B-37E4-8957-5413-7EA4EE5F61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A2C53A-7CEB-F1EF-B2C6-4341E76FF3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5E343CF-C08C-0253-3246-923A8C11CCC7}"/>
              </a:ext>
            </a:extLst>
          </p:cNvPr>
          <p:cNvSpPr>
            <a:spLocks noGrp="1"/>
          </p:cNvSpPr>
          <p:nvPr>
            <p:ph type="dt" sz="half" idx="10"/>
          </p:nvPr>
        </p:nvSpPr>
        <p:spPr/>
        <p:txBody>
          <a:bodyPr/>
          <a:lstStyle/>
          <a:p>
            <a:fld id="{9AF4934D-77AF-417E-BD1D-5BE503A50D7C}" type="datetimeFigureOut">
              <a:rPr lang="en-IN" smtClean="0"/>
              <a:t>04-09-2024</a:t>
            </a:fld>
            <a:endParaRPr lang="en-IN"/>
          </a:p>
        </p:txBody>
      </p:sp>
      <p:sp>
        <p:nvSpPr>
          <p:cNvPr id="5" name="Footer Placeholder 4">
            <a:extLst>
              <a:ext uri="{FF2B5EF4-FFF2-40B4-BE49-F238E27FC236}">
                <a16:creationId xmlns:a16="http://schemas.microsoft.com/office/drawing/2014/main" id="{467D931A-8AE9-6836-B0F3-5FF9EFFC78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CD7432-8CBD-56D1-0B7F-26BC1E6AA29A}"/>
              </a:ext>
            </a:extLst>
          </p:cNvPr>
          <p:cNvSpPr>
            <a:spLocks noGrp="1"/>
          </p:cNvSpPr>
          <p:nvPr>
            <p:ph type="sldNum" sz="quarter" idx="12"/>
          </p:nvPr>
        </p:nvSpPr>
        <p:spPr/>
        <p:txBody>
          <a:bodyPr/>
          <a:lstStyle/>
          <a:p>
            <a:fld id="{6FB780CE-01A0-49C1-9418-88D2120684BD}" type="slidenum">
              <a:rPr lang="en-IN" smtClean="0"/>
              <a:t>‹#›</a:t>
            </a:fld>
            <a:endParaRPr lang="en-IN"/>
          </a:p>
        </p:txBody>
      </p:sp>
    </p:spTree>
    <p:extLst>
      <p:ext uri="{BB962C8B-B14F-4D97-AF65-F5344CB8AC3E}">
        <p14:creationId xmlns:p14="http://schemas.microsoft.com/office/powerpoint/2010/main" val="3875228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6EE22-A17A-A604-8D41-2418C6C621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D869CA-2C15-66DC-6D97-9D2C49098D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3C3EFA-19E2-0FCE-8FC0-FEAD67614624}"/>
              </a:ext>
            </a:extLst>
          </p:cNvPr>
          <p:cNvSpPr>
            <a:spLocks noGrp="1"/>
          </p:cNvSpPr>
          <p:nvPr>
            <p:ph type="dt" sz="half" idx="10"/>
          </p:nvPr>
        </p:nvSpPr>
        <p:spPr/>
        <p:txBody>
          <a:bodyPr/>
          <a:lstStyle/>
          <a:p>
            <a:fld id="{9AF4934D-77AF-417E-BD1D-5BE503A50D7C}" type="datetimeFigureOut">
              <a:rPr lang="en-IN" smtClean="0"/>
              <a:t>04-09-2024</a:t>
            </a:fld>
            <a:endParaRPr lang="en-IN"/>
          </a:p>
        </p:txBody>
      </p:sp>
      <p:sp>
        <p:nvSpPr>
          <p:cNvPr id="5" name="Footer Placeholder 4">
            <a:extLst>
              <a:ext uri="{FF2B5EF4-FFF2-40B4-BE49-F238E27FC236}">
                <a16:creationId xmlns:a16="http://schemas.microsoft.com/office/drawing/2014/main" id="{4619278B-CCD2-2B1C-09BA-4A2CDAB954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8181C7-F9A5-E385-FE5A-8D788911FF51}"/>
              </a:ext>
            </a:extLst>
          </p:cNvPr>
          <p:cNvSpPr>
            <a:spLocks noGrp="1"/>
          </p:cNvSpPr>
          <p:nvPr>
            <p:ph type="sldNum" sz="quarter" idx="12"/>
          </p:nvPr>
        </p:nvSpPr>
        <p:spPr/>
        <p:txBody>
          <a:bodyPr/>
          <a:lstStyle/>
          <a:p>
            <a:fld id="{6FB780CE-01A0-49C1-9418-88D2120684BD}" type="slidenum">
              <a:rPr lang="en-IN" smtClean="0"/>
              <a:t>‹#›</a:t>
            </a:fld>
            <a:endParaRPr lang="en-IN"/>
          </a:p>
        </p:txBody>
      </p:sp>
    </p:spTree>
    <p:extLst>
      <p:ext uri="{BB962C8B-B14F-4D97-AF65-F5344CB8AC3E}">
        <p14:creationId xmlns:p14="http://schemas.microsoft.com/office/powerpoint/2010/main" val="3897698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1DF74A-DEBA-185C-A563-285221919A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5E5DB4-CF3E-17F1-F8FC-34201C14D9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A60D03-09E4-B164-60DD-243D36BF7466}"/>
              </a:ext>
            </a:extLst>
          </p:cNvPr>
          <p:cNvSpPr>
            <a:spLocks noGrp="1"/>
          </p:cNvSpPr>
          <p:nvPr>
            <p:ph type="dt" sz="half" idx="10"/>
          </p:nvPr>
        </p:nvSpPr>
        <p:spPr/>
        <p:txBody>
          <a:bodyPr/>
          <a:lstStyle/>
          <a:p>
            <a:fld id="{9AF4934D-77AF-417E-BD1D-5BE503A50D7C}" type="datetimeFigureOut">
              <a:rPr lang="en-IN" smtClean="0"/>
              <a:t>04-09-2024</a:t>
            </a:fld>
            <a:endParaRPr lang="en-IN"/>
          </a:p>
        </p:txBody>
      </p:sp>
      <p:sp>
        <p:nvSpPr>
          <p:cNvPr id="5" name="Footer Placeholder 4">
            <a:extLst>
              <a:ext uri="{FF2B5EF4-FFF2-40B4-BE49-F238E27FC236}">
                <a16:creationId xmlns:a16="http://schemas.microsoft.com/office/drawing/2014/main" id="{D4258437-A43E-3464-8E93-1FC5640119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78AD6B-389E-D417-FDDF-4AB4ABFCA036}"/>
              </a:ext>
            </a:extLst>
          </p:cNvPr>
          <p:cNvSpPr>
            <a:spLocks noGrp="1"/>
          </p:cNvSpPr>
          <p:nvPr>
            <p:ph type="sldNum" sz="quarter" idx="12"/>
          </p:nvPr>
        </p:nvSpPr>
        <p:spPr/>
        <p:txBody>
          <a:bodyPr/>
          <a:lstStyle/>
          <a:p>
            <a:fld id="{6FB780CE-01A0-49C1-9418-88D2120684BD}" type="slidenum">
              <a:rPr lang="en-IN" smtClean="0"/>
              <a:t>‹#›</a:t>
            </a:fld>
            <a:endParaRPr lang="en-IN"/>
          </a:p>
        </p:txBody>
      </p:sp>
    </p:spTree>
    <p:extLst>
      <p:ext uri="{BB962C8B-B14F-4D97-AF65-F5344CB8AC3E}">
        <p14:creationId xmlns:p14="http://schemas.microsoft.com/office/powerpoint/2010/main" val="944991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76CD-37CF-C73A-D442-6EFE4C4BD5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E80E09-DCD5-B1C6-3602-9CD320E986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F1E7E0-494E-1D6D-E3A4-A94485A26EC6}"/>
              </a:ext>
            </a:extLst>
          </p:cNvPr>
          <p:cNvSpPr>
            <a:spLocks noGrp="1"/>
          </p:cNvSpPr>
          <p:nvPr>
            <p:ph type="dt" sz="half" idx="10"/>
          </p:nvPr>
        </p:nvSpPr>
        <p:spPr/>
        <p:txBody>
          <a:bodyPr/>
          <a:lstStyle/>
          <a:p>
            <a:fld id="{9AF4934D-77AF-417E-BD1D-5BE503A50D7C}" type="datetimeFigureOut">
              <a:rPr lang="en-IN" smtClean="0"/>
              <a:t>04-09-2024</a:t>
            </a:fld>
            <a:endParaRPr lang="en-IN"/>
          </a:p>
        </p:txBody>
      </p:sp>
      <p:sp>
        <p:nvSpPr>
          <p:cNvPr id="5" name="Footer Placeholder 4">
            <a:extLst>
              <a:ext uri="{FF2B5EF4-FFF2-40B4-BE49-F238E27FC236}">
                <a16:creationId xmlns:a16="http://schemas.microsoft.com/office/drawing/2014/main" id="{37D40919-2224-3654-D5E4-E1CC06EED2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08BBC5-922F-99E5-748D-50B0271F8A69}"/>
              </a:ext>
            </a:extLst>
          </p:cNvPr>
          <p:cNvSpPr>
            <a:spLocks noGrp="1"/>
          </p:cNvSpPr>
          <p:nvPr>
            <p:ph type="sldNum" sz="quarter" idx="12"/>
          </p:nvPr>
        </p:nvSpPr>
        <p:spPr/>
        <p:txBody>
          <a:bodyPr/>
          <a:lstStyle/>
          <a:p>
            <a:fld id="{6FB780CE-01A0-49C1-9418-88D2120684BD}" type="slidenum">
              <a:rPr lang="en-IN" smtClean="0"/>
              <a:t>‹#›</a:t>
            </a:fld>
            <a:endParaRPr lang="en-IN"/>
          </a:p>
        </p:txBody>
      </p:sp>
    </p:spTree>
    <p:extLst>
      <p:ext uri="{BB962C8B-B14F-4D97-AF65-F5344CB8AC3E}">
        <p14:creationId xmlns:p14="http://schemas.microsoft.com/office/powerpoint/2010/main" val="3555054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1032D-A60D-FEFD-FE9A-81E769AC0B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7B5139-EBE2-408D-AC8E-2FCC0E0554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772540-A087-4569-7B45-81CA066DD368}"/>
              </a:ext>
            </a:extLst>
          </p:cNvPr>
          <p:cNvSpPr>
            <a:spLocks noGrp="1"/>
          </p:cNvSpPr>
          <p:nvPr>
            <p:ph type="dt" sz="half" idx="10"/>
          </p:nvPr>
        </p:nvSpPr>
        <p:spPr/>
        <p:txBody>
          <a:bodyPr/>
          <a:lstStyle/>
          <a:p>
            <a:fld id="{9AF4934D-77AF-417E-BD1D-5BE503A50D7C}" type="datetimeFigureOut">
              <a:rPr lang="en-IN" smtClean="0"/>
              <a:t>04-09-2024</a:t>
            </a:fld>
            <a:endParaRPr lang="en-IN"/>
          </a:p>
        </p:txBody>
      </p:sp>
      <p:sp>
        <p:nvSpPr>
          <p:cNvPr id="5" name="Footer Placeholder 4">
            <a:extLst>
              <a:ext uri="{FF2B5EF4-FFF2-40B4-BE49-F238E27FC236}">
                <a16:creationId xmlns:a16="http://schemas.microsoft.com/office/drawing/2014/main" id="{ECF3CECE-54C2-B5D2-1939-20CAD281FB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AB107B-6876-7AF8-94B0-26FD1C47241D}"/>
              </a:ext>
            </a:extLst>
          </p:cNvPr>
          <p:cNvSpPr>
            <a:spLocks noGrp="1"/>
          </p:cNvSpPr>
          <p:nvPr>
            <p:ph type="sldNum" sz="quarter" idx="12"/>
          </p:nvPr>
        </p:nvSpPr>
        <p:spPr/>
        <p:txBody>
          <a:bodyPr/>
          <a:lstStyle/>
          <a:p>
            <a:fld id="{6FB780CE-01A0-49C1-9418-88D2120684BD}" type="slidenum">
              <a:rPr lang="en-IN" smtClean="0"/>
              <a:t>‹#›</a:t>
            </a:fld>
            <a:endParaRPr lang="en-IN"/>
          </a:p>
        </p:txBody>
      </p:sp>
    </p:spTree>
    <p:extLst>
      <p:ext uri="{BB962C8B-B14F-4D97-AF65-F5344CB8AC3E}">
        <p14:creationId xmlns:p14="http://schemas.microsoft.com/office/powerpoint/2010/main" val="1700807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2B2F8-C706-C117-6CE3-B5834AEDF8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2F715A-308A-BFB7-43E7-CB630D24D4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C8F6F3-118A-63BA-5EEC-090733715E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0ADFAB-D8CD-A6EE-4A26-AFC4CF2951DB}"/>
              </a:ext>
            </a:extLst>
          </p:cNvPr>
          <p:cNvSpPr>
            <a:spLocks noGrp="1"/>
          </p:cNvSpPr>
          <p:nvPr>
            <p:ph type="dt" sz="half" idx="10"/>
          </p:nvPr>
        </p:nvSpPr>
        <p:spPr/>
        <p:txBody>
          <a:bodyPr/>
          <a:lstStyle/>
          <a:p>
            <a:fld id="{9AF4934D-77AF-417E-BD1D-5BE503A50D7C}" type="datetimeFigureOut">
              <a:rPr lang="en-IN" smtClean="0"/>
              <a:t>04-09-2024</a:t>
            </a:fld>
            <a:endParaRPr lang="en-IN"/>
          </a:p>
        </p:txBody>
      </p:sp>
      <p:sp>
        <p:nvSpPr>
          <p:cNvPr id="6" name="Footer Placeholder 5">
            <a:extLst>
              <a:ext uri="{FF2B5EF4-FFF2-40B4-BE49-F238E27FC236}">
                <a16:creationId xmlns:a16="http://schemas.microsoft.com/office/drawing/2014/main" id="{F9181D62-C1BA-B7B0-34B0-9CFFFBAD15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45308C-6FCD-714C-347D-C777BFE239F7}"/>
              </a:ext>
            </a:extLst>
          </p:cNvPr>
          <p:cNvSpPr>
            <a:spLocks noGrp="1"/>
          </p:cNvSpPr>
          <p:nvPr>
            <p:ph type="sldNum" sz="quarter" idx="12"/>
          </p:nvPr>
        </p:nvSpPr>
        <p:spPr/>
        <p:txBody>
          <a:bodyPr/>
          <a:lstStyle/>
          <a:p>
            <a:fld id="{6FB780CE-01A0-49C1-9418-88D2120684BD}" type="slidenum">
              <a:rPr lang="en-IN" smtClean="0"/>
              <a:t>‹#›</a:t>
            </a:fld>
            <a:endParaRPr lang="en-IN"/>
          </a:p>
        </p:txBody>
      </p:sp>
    </p:spTree>
    <p:extLst>
      <p:ext uri="{BB962C8B-B14F-4D97-AF65-F5344CB8AC3E}">
        <p14:creationId xmlns:p14="http://schemas.microsoft.com/office/powerpoint/2010/main" val="2927866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AF3D-5A56-DB2C-829A-F4DBEA4D1CD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7147E3-1DBF-2384-B05A-B3C84DAF79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BDF682-F860-5A97-13E0-BF36A1641C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E542E3-69B5-5082-88A1-D3FDA563E0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F3647A-FC81-D4E4-03EC-7F33D177BF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8A65F2-8916-926F-A00F-FD9302EB1454}"/>
              </a:ext>
            </a:extLst>
          </p:cNvPr>
          <p:cNvSpPr>
            <a:spLocks noGrp="1"/>
          </p:cNvSpPr>
          <p:nvPr>
            <p:ph type="dt" sz="half" idx="10"/>
          </p:nvPr>
        </p:nvSpPr>
        <p:spPr/>
        <p:txBody>
          <a:bodyPr/>
          <a:lstStyle/>
          <a:p>
            <a:fld id="{9AF4934D-77AF-417E-BD1D-5BE503A50D7C}" type="datetimeFigureOut">
              <a:rPr lang="en-IN" smtClean="0"/>
              <a:t>04-09-2024</a:t>
            </a:fld>
            <a:endParaRPr lang="en-IN"/>
          </a:p>
        </p:txBody>
      </p:sp>
      <p:sp>
        <p:nvSpPr>
          <p:cNvPr id="8" name="Footer Placeholder 7">
            <a:extLst>
              <a:ext uri="{FF2B5EF4-FFF2-40B4-BE49-F238E27FC236}">
                <a16:creationId xmlns:a16="http://schemas.microsoft.com/office/drawing/2014/main" id="{E09556C7-DE92-8CB3-ABC4-1028693E501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F42BBE-766B-BA93-E363-36C885647E8F}"/>
              </a:ext>
            </a:extLst>
          </p:cNvPr>
          <p:cNvSpPr>
            <a:spLocks noGrp="1"/>
          </p:cNvSpPr>
          <p:nvPr>
            <p:ph type="sldNum" sz="quarter" idx="12"/>
          </p:nvPr>
        </p:nvSpPr>
        <p:spPr/>
        <p:txBody>
          <a:bodyPr/>
          <a:lstStyle/>
          <a:p>
            <a:fld id="{6FB780CE-01A0-49C1-9418-88D2120684BD}" type="slidenum">
              <a:rPr lang="en-IN" smtClean="0"/>
              <a:t>‹#›</a:t>
            </a:fld>
            <a:endParaRPr lang="en-IN"/>
          </a:p>
        </p:txBody>
      </p:sp>
    </p:spTree>
    <p:extLst>
      <p:ext uri="{BB962C8B-B14F-4D97-AF65-F5344CB8AC3E}">
        <p14:creationId xmlns:p14="http://schemas.microsoft.com/office/powerpoint/2010/main" val="3963619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8AB43-2CA3-DF37-9207-B9E256971F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CEF12D-13F8-CFF0-9321-DBC5E0005882}"/>
              </a:ext>
            </a:extLst>
          </p:cNvPr>
          <p:cNvSpPr>
            <a:spLocks noGrp="1"/>
          </p:cNvSpPr>
          <p:nvPr>
            <p:ph type="dt" sz="half" idx="10"/>
          </p:nvPr>
        </p:nvSpPr>
        <p:spPr/>
        <p:txBody>
          <a:bodyPr/>
          <a:lstStyle/>
          <a:p>
            <a:fld id="{9AF4934D-77AF-417E-BD1D-5BE503A50D7C}" type="datetimeFigureOut">
              <a:rPr lang="en-IN" smtClean="0"/>
              <a:t>04-09-2024</a:t>
            </a:fld>
            <a:endParaRPr lang="en-IN"/>
          </a:p>
        </p:txBody>
      </p:sp>
      <p:sp>
        <p:nvSpPr>
          <p:cNvPr id="4" name="Footer Placeholder 3">
            <a:extLst>
              <a:ext uri="{FF2B5EF4-FFF2-40B4-BE49-F238E27FC236}">
                <a16:creationId xmlns:a16="http://schemas.microsoft.com/office/drawing/2014/main" id="{DD0A2895-C40F-D500-D513-A139DFAC7C8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4C7972-3504-44B1-8E42-DA9D43FDA534}"/>
              </a:ext>
            </a:extLst>
          </p:cNvPr>
          <p:cNvSpPr>
            <a:spLocks noGrp="1"/>
          </p:cNvSpPr>
          <p:nvPr>
            <p:ph type="sldNum" sz="quarter" idx="12"/>
          </p:nvPr>
        </p:nvSpPr>
        <p:spPr/>
        <p:txBody>
          <a:bodyPr/>
          <a:lstStyle/>
          <a:p>
            <a:fld id="{6FB780CE-01A0-49C1-9418-88D2120684BD}" type="slidenum">
              <a:rPr lang="en-IN" smtClean="0"/>
              <a:t>‹#›</a:t>
            </a:fld>
            <a:endParaRPr lang="en-IN"/>
          </a:p>
        </p:txBody>
      </p:sp>
    </p:spTree>
    <p:extLst>
      <p:ext uri="{BB962C8B-B14F-4D97-AF65-F5344CB8AC3E}">
        <p14:creationId xmlns:p14="http://schemas.microsoft.com/office/powerpoint/2010/main" val="39425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03433C-4E91-7E9F-F9B3-7E8D8365E3D0}"/>
              </a:ext>
            </a:extLst>
          </p:cNvPr>
          <p:cNvSpPr>
            <a:spLocks noGrp="1"/>
          </p:cNvSpPr>
          <p:nvPr>
            <p:ph type="dt" sz="half" idx="10"/>
          </p:nvPr>
        </p:nvSpPr>
        <p:spPr/>
        <p:txBody>
          <a:bodyPr/>
          <a:lstStyle/>
          <a:p>
            <a:fld id="{9AF4934D-77AF-417E-BD1D-5BE503A50D7C}" type="datetimeFigureOut">
              <a:rPr lang="en-IN" smtClean="0"/>
              <a:t>04-09-2024</a:t>
            </a:fld>
            <a:endParaRPr lang="en-IN"/>
          </a:p>
        </p:txBody>
      </p:sp>
      <p:sp>
        <p:nvSpPr>
          <p:cNvPr id="3" name="Footer Placeholder 2">
            <a:extLst>
              <a:ext uri="{FF2B5EF4-FFF2-40B4-BE49-F238E27FC236}">
                <a16:creationId xmlns:a16="http://schemas.microsoft.com/office/drawing/2014/main" id="{FD321CE5-743A-F604-687E-34BA21BAAC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D54AC6B-0A0C-BEB7-9DFF-37B5FC9E59F8}"/>
              </a:ext>
            </a:extLst>
          </p:cNvPr>
          <p:cNvSpPr>
            <a:spLocks noGrp="1"/>
          </p:cNvSpPr>
          <p:nvPr>
            <p:ph type="sldNum" sz="quarter" idx="12"/>
          </p:nvPr>
        </p:nvSpPr>
        <p:spPr/>
        <p:txBody>
          <a:bodyPr/>
          <a:lstStyle/>
          <a:p>
            <a:fld id="{6FB780CE-01A0-49C1-9418-88D2120684BD}" type="slidenum">
              <a:rPr lang="en-IN" smtClean="0"/>
              <a:t>‹#›</a:t>
            </a:fld>
            <a:endParaRPr lang="en-IN"/>
          </a:p>
        </p:txBody>
      </p:sp>
    </p:spTree>
    <p:extLst>
      <p:ext uri="{BB962C8B-B14F-4D97-AF65-F5344CB8AC3E}">
        <p14:creationId xmlns:p14="http://schemas.microsoft.com/office/powerpoint/2010/main" val="35873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9B9F8-C828-3C8C-DBD4-A80E825CA5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BB4C3B-9DAD-AE9C-28BD-3EBC2B5215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FA13D3-0FDB-A6D2-CCDF-1FF40AE3FC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3E00BE-5924-B162-22A2-EA0B5A2F2ADB}"/>
              </a:ext>
            </a:extLst>
          </p:cNvPr>
          <p:cNvSpPr>
            <a:spLocks noGrp="1"/>
          </p:cNvSpPr>
          <p:nvPr>
            <p:ph type="dt" sz="half" idx="10"/>
          </p:nvPr>
        </p:nvSpPr>
        <p:spPr/>
        <p:txBody>
          <a:bodyPr/>
          <a:lstStyle/>
          <a:p>
            <a:fld id="{9AF4934D-77AF-417E-BD1D-5BE503A50D7C}" type="datetimeFigureOut">
              <a:rPr lang="en-IN" smtClean="0"/>
              <a:t>04-09-2024</a:t>
            </a:fld>
            <a:endParaRPr lang="en-IN"/>
          </a:p>
        </p:txBody>
      </p:sp>
      <p:sp>
        <p:nvSpPr>
          <p:cNvPr id="6" name="Footer Placeholder 5">
            <a:extLst>
              <a:ext uri="{FF2B5EF4-FFF2-40B4-BE49-F238E27FC236}">
                <a16:creationId xmlns:a16="http://schemas.microsoft.com/office/drawing/2014/main" id="{2443397E-466D-38F8-5DC1-3F66813C2E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1F38BE-DBD6-B48C-1AA9-F36755A1D4C7}"/>
              </a:ext>
            </a:extLst>
          </p:cNvPr>
          <p:cNvSpPr>
            <a:spLocks noGrp="1"/>
          </p:cNvSpPr>
          <p:nvPr>
            <p:ph type="sldNum" sz="quarter" idx="12"/>
          </p:nvPr>
        </p:nvSpPr>
        <p:spPr/>
        <p:txBody>
          <a:bodyPr/>
          <a:lstStyle/>
          <a:p>
            <a:fld id="{6FB780CE-01A0-49C1-9418-88D2120684BD}" type="slidenum">
              <a:rPr lang="en-IN" smtClean="0"/>
              <a:t>‹#›</a:t>
            </a:fld>
            <a:endParaRPr lang="en-IN"/>
          </a:p>
        </p:txBody>
      </p:sp>
    </p:spTree>
    <p:extLst>
      <p:ext uri="{BB962C8B-B14F-4D97-AF65-F5344CB8AC3E}">
        <p14:creationId xmlns:p14="http://schemas.microsoft.com/office/powerpoint/2010/main" val="2116116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AD603-0993-9534-E98D-2C357EB15F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E917E0B-B3B9-EB6D-4BCB-61B72AB57A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DAA87C-6386-F0B2-62B3-739DC0018E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41ED62-0F25-5E16-08C0-C35B0F8E3348}"/>
              </a:ext>
            </a:extLst>
          </p:cNvPr>
          <p:cNvSpPr>
            <a:spLocks noGrp="1"/>
          </p:cNvSpPr>
          <p:nvPr>
            <p:ph type="dt" sz="half" idx="10"/>
          </p:nvPr>
        </p:nvSpPr>
        <p:spPr/>
        <p:txBody>
          <a:bodyPr/>
          <a:lstStyle/>
          <a:p>
            <a:fld id="{9AF4934D-77AF-417E-BD1D-5BE503A50D7C}" type="datetimeFigureOut">
              <a:rPr lang="en-IN" smtClean="0"/>
              <a:t>04-09-2024</a:t>
            </a:fld>
            <a:endParaRPr lang="en-IN"/>
          </a:p>
        </p:txBody>
      </p:sp>
      <p:sp>
        <p:nvSpPr>
          <p:cNvPr id="6" name="Footer Placeholder 5">
            <a:extLst>
              <a:ext uri="{FF2B5EF4-FFF2-40B4-BE49-F238E27FC236}">
                <a16:creationId xmlns:a16="http://schemas.microsoft.com/office/drawing/2014/main" id="{B05BFD86-8A2A-3C84-4B0A-0D6A1D4067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57BF43-0B8E-81DC-9907-DB32589D5B0C}"/>
              </a:ext>
            </a:extLst>
          </p:cNvPr>
          <p:cNvSpPr>
            <a:spLocks noGrp="1"/>
          </p:cNvSpPr>
          <p:nvPr>
            <p:ph type="sldNum" sz="quarter" idx="12"/>
          </p:nvPr>
        </p:nvSpPr>
        <p:spPr/>
        <p:txBody>
          <a:bodyPr/>
          <a:lstStyle/>
          <a:p>
            <a:fld id="{6FB780CE-01A0-49C1-9418-88D2120684BD}" type="slidenum">
              <a:rPr lang="en-IN" smtClean="0"/>
              <a:t>‹#›</a:t>
            </a:fld>
            <a:endParaRPr lang="en-IN"/>
          </a:p>
        </p:txBody>
      </p:sp>
    </p:spTree>
    <p:extLst>
      <p:ext uri="{BB962C8B-B14F-4D97-AF65-F5344CB8AC3E}">
        <p14:creationId xmlns:p14="http://schemas.microsoft.com/office/powerpoint/2010/main" val="2103877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2771EA-62CA-4369-0B1A-386850AC46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A42274-1DE2-C5CC-4A10-058EFA73D0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D7EF13-55AF-697F-D759-3F3ABB436F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AF4934D-77AF-417E-BD1D-5BE503A50D7C}" type="datetimeFigureOut">
              <a:rPr lang="en-IN" smtClean="0"/>
              <a:t>04-09-2024</a:t>
            </a:fld>
            <a:endParaRPr lang="en-IN"/>
          </a:p>
        </p:txBody>
      </p:sp>
      <p:sp>
        <p:nvSpPr>
          <p:cNvPr id="5" name="Footer Placeholder 4">
            <a:extLst>
              <a:ext uri="{FF2B5EF4-FFF2-40B4-BE49-F238E27FC236}">
                <a16:creationId xmlns:a16="http://schemas.microsoft.com/office/drawing/2014/main" id="{94C5F1A9-F60B-C1DD-8113-AA7A573AC6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A3ED5B82-97CA-0C3B-5829-CCC9585C91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FB780CE-01A0-49C1-9418-88D2120684BD}" type="slidenum">
              <a:rPr lang="en-IN" smtClean="0"/>
              <a:t>‹#›</a:t>
            </a:fld>
            <a:endParaRPr lang="en-IN"/>
          </a:p>
        </p:txBody>
      </p:sp>
    </p:spTree>
    <p:extLst>
      <p:ext uri="{BB962C8B-B14F-4D97-AF65-F5344CB8AC3E}">
        <p14:creationId xmlns:p14="http://schemas.microsoft.com/office/powerpoint/2010/main" val="1098653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icture 6" descr="001.jpg"/>
          <p:cNvPicPr/>
          <p:nvPr/>
        </p:nvPicPr>
        <p:blipFill>
          <a:blip r:embed="rId3"/>
          <a:stretch/>
        </p:blipFill>
        <p:spPr>
          <a:xfrm>
            <a:off x="381000" y="0"/>
            <a:ext cx="11428200" cy="6856200"/>
          </a:xfrm>
          <a:prstGeom prst="rect">
            <a:avLst/>
          </a:prstGeom>
          <a:ln>
            <a:noFill/>
          </a:ln>
        </p:spPr>
      </p:pic>
      <p:sp>
        <p:nvSpPr>
          <p:cNvPr id="137" name="CustomShape 1"/>
          <p:cNvSpPr/>
          <p:nvPr/>
        </p:nvSpPr>
        <p:spPr>
          <a:xfrm>
            <a:off x="8610600" y="6477120"/>
            <a:ext cx="2970000" cy="367878"/>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pc="-1">
                <a:solidFill>
                  <a:srgbClr val="000000"/>
                </a:solidFill>
                <a:latin typeface="Tw Cen MT"/>
                <a:ea typeface="DejaVu Sans"/>
              </a:rPr>
              <a:t>www.bennett.edu.in</a:t>
            </a:r>
            <a:endParaRPr lang="en-IN" spc="-1">
              <a:latin typeface="Arial"/>
            </a:endParaRPr>
          </a:p>
        </p:txBody>
      </p:sp>
      <p:sp>
        <p:nvSpPr>
          <p:cNvPr id="138" name="CustomShape 2"/>
          <p:cNvSpPr/>
          <p:nvPr/>
        </p:nvSpPr>
        <p:spPr>
          <a:xfrm>
            <a:off x="571440" y="72720"/>
            <a:ext cx="3350880" cy="18270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a:lstStyle/>
          <a:p>
            <a:endParaRPr lang="en-IN"/>
          </a:p>
        </p:txBody>
      </p:sp>
      <p:sp>
        <p:nvSpPr>
          <p:cNvPr id="139" name="CustomShape 3"/>
          <p:cNvSpPr/>
          <p:nvPr/>
        </p:nvSpPr>
        <p:spPr>
          <a:xfrm>
            <a:off x="688080" y="3754801"/>
            <a:ext cx="4417920" cy="214291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4000"/>
              </a:lnSpc>
              <a:tabLst>
                <a:tab pos="0" algn="l"/>
              </a:tabLst>
            </a:pPr>
            <a:r>
              <a:rPr lang="en-US" sz="4400" b="1" spc="-1" dirty="0">
                <a:solidFill>
                  <a:srgbClr val="FFFFFF"/>
                </a:solidFill>
                <a:latin typeface="Lato Black"/>
                <a:ea typeface="DejaVu Sans"/>
              </a:rPr>
              <a:t>Lecture: </a:t>
            </a:r>
          </a:p>
          <a:p>
            <a:pPr>
              <a:lnSpc>
                <a:spcPts val="4000"/>
              </a:lnSpc>
              <a:tabLst>
                <a:tab pos="0" algn="l"/>
              </a:tabLst>
            </a:pPr>
            <a:r>
              <a:rPr lang="en-IN" sz="2400" dirty="0">
                <a:solidFill>
                  <a:srgbClr val="C00000"/>
                </a:solidFill>
                <a:highlight>
                  <a:srgbClr val="FFFFFF"/>
                </a:highlight>
                <a:latin typeface="Roboto" panose="02000000000000000000" pitchFamily="2" charset="0"/>
              </a:rPr>
              <a:t>Data Visualization part 2</a:t>
            </a:r>
            <a:endParaRPr lang="en-IN" sz="2400" b="0" i="0" dirty="0">
              <a:solidFill>
                <a:srgbClr val="C00000"/>
              </a:solidFill>
              <a:effectLst/>
              <a:highlight>
                <a:srgbClr val="FFFFFF"/>
              </a:highlight>
              <a:latin typeface="Roboto" panose="02000000000000000000" pitchFamily="2" charset="0"/>
            </a:endParaRPr>
          </a:p>
          <a:p>
            <a:pPr>
              <a:lnSpc>
                <a:spcPts val="4000"/>
              </a:lnSpc>
              <a:tabLst>
                <a:tab pos="0" algn="l"/>
              </a:tabLst>
            </a:pPr>
            <a:endParaRPr lang="en-US" sz="2400" b="1" spc="-1" dirty="0">
              <a:solidFill>
                <a:srgbClr val="FFFFFF"/>
              </a:solidFill>
              <a:latin typeface="Lato Black"/>
              <a:ea typeface="DejaVu Sans"/>
            </a:endParaRPr>
          </a:p>
          <a:p>
            <a:pPr algn="ctr">
              <a:lnSpc>
                <a:spcPts val="4000"/>
              </a:lnSpc>
              <a:tabLst>
                <a:tab pos="0" algn="l"/>
              </a:tabLst>
            </a:pPr>
            <a:endParaRPr lang="en-IN" sz="4400" spc="-1" dirty="0">
              <a:latin typeface="Arial"/>
            </a:endParaRPr>
          </a:p>
        </p:txBody>
      </p:sp>
      <p:pic>
        <p:nvPicPr>
          <p:cNvPr id="140" name="Picture 3"/>
          <p:cNvPicPr/>
          <p:nvPr/>
        </p:nvPicPr>
        <p:blipFill>
          <a:blip r:embed="rId4"/>
          <a:stretch/>
        </p:blipFill>
        <p:spPr>
          <a:xfrm>
            <a:off x="761880" y="455040"/>
            <a:ext cx="2970000" cy="991080"/>
          </a:xfrm>
          <a:prstGeom prst="rect">
            <a:avLst/>
          </a:prstGeom>
          <a:ln>
            <a:noFill/>
          </a:ln>
        </p:spPr>
      </p:pic>
      <p:sp>
        <p:nvSpPr>
          <p:cNvPr id="141" name="CustomShape 4"/>
          <p:cNvSpPr/>
          <p:nvPr/>
        </p:nvSpPr>
        <p:spPr>
          <a:xfrm>
            <a:off x="74548" y="1846198"/>
            <a:ext cx="491472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1" spc="-1" dirty="0">
                <a:solidFill>
                  <a:srgbClr val="0E5772"/>
                </a:solidFill>
                <a:latin typeface="Tw Cen MT"/>
              </a:rPr>
              <a:t>Data Analysis Using Python</a:t>
            </a:r>
            <a:endParaRPr lang="en-IN" sz="4000"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46C06-5123-EBE2-7D82-63208E9A998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3863685-B6BC-66CF-2F66-0A0ED45632D5}"/>
              </a:ext>
            </a:extLst>
          </p:cNvPr>
          <p:cNvPicPr>
            <a:picLocks noGrp="1" noChangeAspect="1"/>
          </p:cNvPicPr>
          <p:nvPr>
            <p:ph idx="1"/>
          </p:nvPr>
        </p:nvPicPr>
        <p:blipFill>
          <a:blip r:embed="rId2"/>
          <a:stretch>
            <a:fillRect/>
          </a:stretch>
        </p:blipFill>
        <p:spPr>
          <a:xfrm>
            <a:off x="1532004" y="1774372"/>
            <a:ext cx="9255739" cy="5083628"/>
          </a:xfrm>
        </p:spPr>
      </p:pic>
    </p:spTree>
    <p:extLst>
      <p:ext uri="{BB962C8B-B14F-4D97-AF65-F5344CB8AC3E}">
        <p14:creationId xmlns:p14="http://schemas.microsoft.com/office/powerpoint/2010/main" val="2857680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DC0B1-519D-E06F-67C2-7000C25DA711}"/>
              </a:ext>
            </a:extLst>
          </p:cNvPr>
          <p:cNvSpPr>
            <a:spLocks noGrp="1"/>
          </p:cNvSpPr>
          <p:nvPr>
            <p:ph type="title"/>
          </p:nvPr>
        </p:nvSpPr>
        <p:spPr>
          <a:xfrm>
            <a:off x="838200" y="365126"/>
            <a:ext cx="10515600" cy="723446"/>
          </a:xfrm>
        </p:spPr>
        <p:txBody>
          <a:bodyPr>
            <a:normAutofit fontScale="90000"/>
          </a:bodyPr>
          <a:lstStyle/>
          <a:p>
            <a:r>
              <a:rPr lang="en-US" b="0" i="0" dirty="0">
                <a:solidFill>
                  <a:srgbClr val="383838"/>
                </a:solidFill>
                <a:effectLst/>
                <a:highlight>
                  <a:srgbClr val="FFFFFF"/>
                </a:highlight>
                <a:latin typeface="Inter"/>
              </a:rPr>
              <a:t>Analysis of Bar Plots in Python</a:t>
            </a:r>
            <a:br>
              <a:rPr lang="en-US" b="0" i="0" dirty="0">
                <a:solidFill>
                  <a:srgbClr val="383838"/>
                </a:solidFill>
                <a:effectLst/>
                <a:highlight>
                  <a:srgbClr val="FFFFFF"/>
                </a:highlight>
                <a:latin typeface="Inter"/>
              </a:rPr>
            </a:br>
            <a:endParaRPr lang="en-IN" dirty="0"/>
          </a:p>
        </p:txBody>
      </p:sp>
      <p:sp>
        <p:nvSpPr>
          <p:cNvPr id="3" name="Content Placeholder 2">
            <a:extLst>
              <a:ext uri="{FF2B5EF4-FFF2-40B4-BE49-F238E27FC236}">
                <a16:creationId xmlns:a16="http://schemas.microsoft.com/office/drawing/2014/main" id="{AF222144-1B5D-8948-1DB2-D3935EA005E1}"/>
              </a:ext>
            </a:extLst>
          </p:cNvPr>
          <p:cNvSpPr>
            <a:spLocks noGrp="1"/>
          </p:cNvSpPr>
          <p:nvPr>
            <p:ph idx="1"/>
          </p:nvPr>
        </p:nvSpPr>
        <p:spPr>
          <a:xfrm>
            <a:off x="838200" y="718457"/>
            <a:ext cx="10515600" cy="5458506"/>
          </a:xfrm>
        </p:spPr>
        <p:txBody>
          <a:bodyPr>
            <a:normAutofit fontScale="92500" lnSpcReduction="20000"/>
          </a:bodyPr>
          <a:lstStyle/>
          <a:p>
            <a:pPr algn="just"/>
            <a:r>
              <a:rPr lang="en-US" b="0" i="0" dirty="0">
                <a:solidFill>
                  <a:srgbClr val="383838"/>
                </a:solidFill>
                <a:effectLst/>
                <a:highlight>
                  <a:srgbClr val="FFFFFF"/>
                </a:highlight>
                <a:latin typeface="Inter"/>
              </a:rPr>
              <a:t>we will use the Summer Olympics Medal 1976- 2008 dataset and visualize it using bar graphs to generate univariate, bivariate, and multivariate analysis and interpret relevant information from it.</a:t>
            </a:r>
          </a:p>
          <a:p>
            <a:pPr algn="just"/>
            <a:r>
              <a:rPr lang="en-US" b="0" i="0" dirty="0">
                <a:solidFill>
                  <a:srgbClr val="383838"/>
                </a:solidFill>
                <a:effectLst/>
                <a:highlight>
                  <a:srgbClr val="FFFFFF"/>
                </a:highlight>
                <a:latin typeface="Inter"/>
              </a:rPr>
              <a:t>The Summer Olympics dataset from 1976 to 2008 is available</a:t>
            </a:r>
            <a:r>
              <a:rPr lang="en-IN" b="0" i="0" dirty="0">
                <a:solidFill>
                  <a:srgbClr val="383838"/>
                </a:solidFill>
                <a:effectLst/>
                <a:highlight>
                  <a:srgbClr val="FFFFFF"/>
                </a:highlight>
                <a:latin typeface="Inter"/>
              </a:rPr>
              <a:t>.</a:t>
            </a:r>
          </a:p>
          <a:p>
            <a:pPr algn="l"/>
            <a:r>
              <a:rPr lang="en-US" b="1" i="0" dirty="0">
                <a:solidFill>
                  <a:srgbClr val="383838"/>
                </a:solidFill>
                <a:effectLst/>
                <a:highlight>
                  <a:srgbClr val="FFFFFF"/>
                </a:highlight>
                <a:latin typeface="Inter"/>
              </a:rPr>
              <a:t>Univariate Analysis</a:t>
            </a:r>
          </a:p>
          <a:p>
            <a:pPr algn="l"/>
            <a:r>
              <a:rPr lang="en-US" b="0" i="0" dirty="0">
                <a:solidFill>
                  <a:srgbClr val="383838"/>
                </a:solidFill>
                <a:effectLst/>
                <a:highlight>
                  <a:srgbClr val="FFFFFF"/>
                </a:highlight>
                <a:latin typeface="Inter"/>
              </a:rPr>
              <a:t>In exploratory data analysis, Univariate analysis refers to visualizing one variable. In our case, we want to visualize column data using a bar plot.</a:t>
            </a:r>
          </a:p>
          <a:p>
            <a:pPr algn="l"/>
            <a:r>
              <a:rPr lang="en-US" b="1" i="0" dirty="0">
                <a:solidFill>
                  <a:srgbClr val="383838"/>
                </a:solidFill>
                <a:effectLst/>
                <a:highlight>
                  <a:srgbClr val="FFFFFF"/>
                </a:highlight>
                <a:latin typeface="Inter"/>
              </a:rPr>
              <a:t>All-time medals of top 10 countries:</a:t>
            </a:r>
          </a:p>
          <a:p>
            <a:pPr marL="0" indent="0">
              <a:buNone/>
            </a:pPr>
            <a:r>
              <a:rPr lang="en-IN" b="0" dirty="0">
                <a:solidFill>
                  <a:srgbClr val="AF00DB"/>
                </a:solidFill>
                <a:effectLst/>
                <a:highlight>
                  <a:srgbClr val="F7F7F7"/>
                </a:highlight>
                <a:latin typeface="Times New Roman" panose="02020603050405020304" pitchFamily="18" charset="0"/>
                <a:cs typeface="Times New Roman" panose="02020603050405020304" pitchFamily="18" charset="0"/>
              </a:rPr>
              <a:t>import</a:t>
            </a:r>
            <a:r>
              <a:rPr lang="en-IN" b="0" dirty="0">
                <a:solidFill>
                  <a:srgbClr val="000000"/>
                </a:solidFill>
                <a:effectLst/>
                <a:highlight>
                  <a:srgbClr val="F7F7F7"/>
                </a:highlight>
                <a:latin typeface="Times New Roman" panose="02020603050405020304" pitchFamily="18" charset="0"/>
                <a:cs typeface="Times New Roman" panose="02020603050405020304" pitchFamily="18" charset="0"/>
              </a:rPr>
              <a:t> pandas </a:t>
            </a:r>
            <a:r>
              <a:rPr lang="en-IN" b="0" dirty="0">
                <a:solidFill>
                  <a:srgbClr val="AF00DB"/>
                </a:solidFill>
                <a:effectLst/>
                <a:highlight>
                  <a:srgbClr val="F7F7F7"/>
                </a:highlight>
                <a:latin typeface="Times New Roman" panose="02020603050405020304" pitchFamily="18" charset="0"/>
                <a:cs typeface="Times New Roman" panose="02020603050405020304" pitchFamily="18" charset="0"/>
              </a:rPr>
              <a:t>as</a:t>
            </a:r>
            <a:r>
              <a:rPr lang="en-IN" b="0" dirty="0">
                <a:solidFill>
                  <a:srgbClr val="000000"/>
                </a:solidFill>
                <a:effectLst/>
                <a:highlight>
                  <a:srgbClr val="F7F7F7"/>
                </a:highlight>
                <a:latin typeface="Times New Roman" panose="02020603050405020304" pitchFamily="18" charset="0"/>
                <a:cs typeface="Times New Roman" panose="02020603050405020304" pitchFamily="18" charset="0"/>
              </a:rPr>
              <a:t> pd</a:t>
            </a:r>
          </a:p>
          <a:p>
            <a:pPr marL="0" indent="0">
              <a:buNone/>
            </a:pPr>
            <a:r>
              <a:rPr lang="en-IN" b="0" dirty="0" err="1">
                <a:solidFill>
                  <a:srgbClr val="000000"/>
                </a:solidFill>
                <a:effectLst/>
                <a:highlight>
                  <a:srgbClr val="F7F7F7"/>
                </a:highlight>
                <a:latin typeface="Times New Roman" panose="02020603050405020304" pitchFamily="18" charset="0"/>
                <a:cs typeface="Times New Roman" panose="02020603050405020304" pitchFamily="18" charset="0"/>
              </a:rPr>
              <a:t>df</a:t>
            </a:r>
            <a:r>
              <a:rPr lang="en-IN" b="0" dirty="0">
                <a:solidFill>
                  <a:srgbClr val="000000"/>
                </a:solidFill>
                <a:effectLst/>
                <a:highlight>
                  <a:srgbClr val="F7F7F7"/>
                </a:highlight>
                <a:latin typeface="Times New Roman" panose="02020603050405020304" pitchFamily="18" charset="0"/>
                <a:cs typeface="Times New Roman" panose="02020603050405020304" pitchFamily="18" charset="0"/>
              </a:rPr>
              <a:t>=</a:t>
            </a:r>
            <a:r>
              <a:rPr lang="en-IN" b="0" dirty="0" err="1">
                <a:solidFill>
                  <a:srgbClr val="000000"/>
                </a:solidFill>
                <a:effectLst/>
                <a:highlight>
                  <a:srgbClr val="F7F7F7"/>
                </a:highlight>
                <a:latin typeface="Times New Roman" panose="02020603050405020304" pitchFamily="18" charset="0"/>
                <a:cs typeface="Times New Roman" panose="02020603050405020304" pitchFamily="18" charset="0"/>
              </a:rPr>
              <a:t>pd.read_csv</a:t>
            </a:r>
            <a:r>
              <a:rPr lang="en-IN" b="0" dirty="0">
                <a:solidFill>
                  <a:srgbClr val="000000"/>
                </a:solidFill>
                <a:effectLst/>
                <a:highlight>
                  <a:srgbClr val="F7F7F7"/>
                </a:highlight>
                <a:latin typeface="Times New Roman" panose="02020603050405020304" pitchFamily="18" charset="0"/>
                <a:cs typeface="Times New Roman" panose="02020603050405020304" pitchFamily="18" charset="0"/>
              </a:rPr>
              <a:t>(</a:t>
            </a:r>
            <a:r>
              <a:rPr lang="en-IN" b="0" dirty="0">
                <a:solidFill>
                  <a:srgbClr val="A31515"/>
                </a:solidFill>
                <a:effectLst/>
                <a:highlight>
                  <a:srgbClr val="F7F7F7"/>
                </a:highlight>
                <a:latin typeface="Times New Roman" panose="02020603050405020304" pitchFamily="18" charset="0"/>
                <a:cs typeface="Times New Roman" panose="02020603050405020304" pitchFamily="18" charset="0"/>
              </a:rPr>
              <a:t>'/content/Olympic.csv'</a:t>
            </a:r>
            <a:r>
              <a:rPr lang="en-IN" b="0" dirty="0">
                <a:solidFill>
                  <a:srgbClr val="000000"/>
                </a:solidFill>
                <a:effectLst/>
                <a:highlight>
                  <a:srgbClr val="F7F7F7"/>
                </a:highlight>
                <a:latin typeface="Times New Roman" panose="02020603050405020304" pitchFamily="18" charset="0"/>
                <a:cs typeface="Times New Roman" panose="02020603050405020304" pitchFamily="18" charset="0"/>
              </a:rPr>
              <a:t>, encoding=</a:t>
            </a:r>
            <a:r>
              <a:rPr lang="en-IN" b="0" dirty="0">
                <a:solidFill>
                  <a:srgbClr val="A31515"/>
                </a:solidFill>
                <a:effectLst/>
                <a:highlight>
                  <a:srgbClr val="F7F7F7"/>
                </a:highlight>
                <a:latin typeface="Times New Roman" panose="02020603050405020304" pitchFamily="18" charset="0"/>
                <a:cs typeface="Times New Roman" panose="02020603050405020304" pitchFamily="18" charset="0"/>
              </a:rPr>
              <a:t>'latin-1'</a:t>
            </a:r>
            <a:r>
              <a:rPr lang="en-IN" b="0" dirty="0">
                <a:solidFill>
                  <a:srgbClr val="000000"/>
                </a:solidFill>
                <a:effectLst/>
                <a:highlight>
                  <a:srgbClr val="F7F7F7"/>
                </a:highlight>
                <a:latin typeface="Times New Roman" panose="02020603050405020304" pitchFamily="18" charset="0"/>
                <a:cs typeface="Times New Roman" panose="02020603050405020304" pitchFamily="18" charset="0"/>
              </a:rPr>
              <a:t>)</a:t>
            </a:r>
          </a:p>
          <a:p>
            <a:pPr marL="0" indent="0">
              <a:buNone/>
            </a:pPr>
            <a:r>
              <a:rPr lang="en-IN" b="0" dirty="0">
                <a:solidFill>
                  <a:srgbClr val="008000"/>
                </a:solidFill>
                <a:effectLst/>
                <a:highlight>
                  <a:srgbClr val="F7F7F7"/>
                </a:highlight>
                <a:latin typeface="Times New Roman" panose="02020603050405020304" pitchFamily="18" charset="0"/>
                <a:cs typeface="Times New Roman" panose="02020603050405020304" pitchFamily="18" charset="0"/>
              </a:rPr>
              <a:t>#df.head()</a:t>
            </a:r>
            <a:endParaRPr lang="en-IN" b="0" dirty="0">
              <a:solidFill>
                <a:srgbClr val="000000"/>
              </a:solidFill>
              <a:effectLst/>
              <a:highlight>
                <a:srgbClr val="F7F7F7"/>
              </a:highlight>
              <a:latin typeface="Times New Roman" panose="02020603050405020304" pitchFamily="18" charset="0"/>
              <a:cs typeface="Times New Roman" panose="02020603050405020304" pitchFamily="18" charset="0"/>
            </a:endParaRPr>
          </a:p>
          <a:p>
            <a:pPr marL="0" indent="0">
              <a:buNone/>
            </a:pPr>
            <a:r>
              <a:rPr lang="en-IN" b="0" dirty="0">
                <a:solidFill>
                  <a:srgbClr val="000000"/>
                </a:solidFill>
                <a:effectLst/>
                <a:highlight>
                  <a:srgbClr val="F7F7F7"/>
                </a:highlight>
                <a:latin typeface="Times New Roman" panose="02020603050405020304" pitchFamily="18" charset="0"/>
                <a:cs typeface="Times New Roman" panose="02020603050405020304" pitchFamily="18" charset="0"/>
              </a:rPr>
              <a:t>top_10 = </a:t>
            </a:r>
            <a:r>
              <a:rPr lang="en-IN" b="0" dirty="0" err="1">
                <a:solidFill>
                  <a:srgbClr val="000000"/>
                </a:solidFill>
                <a:effectLst/>
                <a:highlight>
                  <a:srgbClr val="F7F7F7"/>
                </a:highlight>
                <a:latin typeface="Times New Roman" panose="02020603050405020304" pitchFamily="18" charset="0"/>
                <a:cs typeface="Times New Roman" panose="02020603050405020304" pitchFamily="18" charset="0"/>
              </a:rPr>
              <a:t>df</a:t>
            </a:r>
            <a:r>
              <a:rPr lang="en-IN" b="0" dirty="0">
                <a:solidFill>
                  <a:srgbClr val="000000"/>
                </a:solidFill>
                <a:effectLst/>
                <a:highlight>
                  <a:srgbClr val="F7F7F7"/>
                </a:highlight>
                <a:latin typeface="Times New Roman" panose="02020603050405020304" pitchFamily="18" charset="0"/>
                <a:cs typeface="Times New Roman" panose="02020603050405020304" pitchFamily="18" charset="0"/>
              </a:rPr>
              <a:t>[</a:t>
            </a:r>
            <a:r>
              <a:rPr lang="en-IN" b="0" dirty="0">
                <a:solidFill>
                  <a:srgbClr val="A31515"/>
                </a:solidFill>
                <a:effectLst/>
                <a:highlight>
                  <a:srgbClr val="F7F7F7"/>
                </a:highlight>
                <a:latin typeface="Times New Roman" panose="02020603050405020304" pitchFamily="18" charset="0"/>
                <a:cs typeface="Times New Roman" panose="02020603050405020304" pitchFamily="18" charset="0"/>
              </a:rPr>
              <a:t>'Country'</a:t>
            </a:r>
            <a:r>
              <a:rPr lang="en-IN" b="0" dirty="0">
                <a:solidFill>
                  <a:srgbClr val="000000"/>
                </a:solidFill>
                <a:effectLst/>
                <a:highlight>
                  <a:srgbClr val="F7F7F7"/>
                </a:highlight>
                <a:latin typeface="Times New Roman" panose="02020603050405020304" pitchFamily="18" charset="0"/>
                <a:cs typeface="Times New Roman" panose="02020603050405020304" pitchFamily="18" charset="0"/>
              </a:rPr>
              <a:t>].</a:t>
            </a:r>
            <a:r>
              <a:rPr lang="en-IN" b="0" dirty="0" err="1">
                <a:solidFill>
                  <a:srgbClr val="000000"/>
                </a:solidFill>
                <a:effectLst/>
                <a:highlight>
                  <a:srgbClr val="F7F7F7"/>
                </a:highlight>
                <a:latin typeface="Times New Roman" panose="02020603050405020304" pitchFamily="18" charset="0"/>
                <a:cs typeface="Times New Roman" panose="02020603050405020304" pitchFamily="18" charset="0"/>
              </a:rPr>
              <a:t>value_counts</a:t>
            </a:r>
            <a:r>
              <a:rPr lang="en-IN" b="0" dirty="0">
                <a:solidFill>
                  <a:srgbClr val="000000"/>
                </a:solidFill>
                <a:effectLst/>
                <a:highlight>
                  <a:srgbClr val="F7F7F7"/>
                </a:highlight>
                <a:latin typeface="Times New Roman" panose="02020603050405020304" pitchFamily="18" charset="0"/>
                <a:cs typeface="Times New Roman" panose="02020603050405020304" pitchFamily="18" charset="0"/>
              </a:rPr>
              <a:t>()[:</a:t>
            </a:r>
            <a:r>
              <a:rPr lang="en-IN" b="0" dirty="0">
                <a:solidFill>
                  <a:srgbClr val="116644"/>
                </a:solidFill>
                <a:effectLst/>
                <a:highlight>
                  <a:srgbClr val="F7F7F7"/>
                </a:highlight>
                <a:latin typeface="Times New Roman" panose="02020603050405020304" pitchFamily="18" charset="0"/>
                <a:cs typeface="Times New Roman" panose="02020603050405020304" pitchFamily="18" charset="0"/>
              </a:rPr>
              <a:t>10</a:t>
            </a:r>
            <a:r>
              <a:rPr lang="en-IN" b="0" dirty="0">
                <a:solidFill>
                  <a:srgbClr val="000000"/>
                </a:solidFill>
                <a:effectLst/>
                <a:highlight>
                  <a:srgbClr val="F7F7F7"/>
                </a:highlight>
                <a:latin typeface="Times New Roman" panose="02020603050405020304" pitchFamily="18" charset="0"/>
                <a:cs typeface="Times New Roman" panose="02020603050405020304" pitchFamily="18" charset="0"/>
              </a:rPr>
              <a:t>]</a:t>
            </a:r>
          </a:p>
          <a:p>
            <a:pPr marL="0" indent="0">
              <a:buNone/>
            </a:pPr>
            <a:r>
              <a:rPr lang="en-IN" b="0" dirty="0">
                <a:solidFill>
                  <a:srgbClr val="000000"/>
                </a:solidFill>
                <a:effectLst/>
                <a:highlight>
                  <a:srgbClr val="F7F7F7"/>
                </a:highlight>
                <a:latin typeface="Times New Roman" panose="02020603050405020304" pitchFamily="18" charset="0"/>
                <a:cs typeface="Times New Roman" panose="02020603050405020304" pitchFamily="18" charset="0"/>
              </a:rPr>
              <a:t>top_10.plot(kind=</a:t>
            </a:r>
            <a:r>
              <a:rPr lang="en-IN" b="0" dirty="0">
                <a:solidFill>
                  <a:srgbClr val="A31515"/>
                </a:solidFill>
                <a:effectLst/>
                <a:highlight>
                  <a:srgbClr val="F7F7F7"/>
                </a:highlight>
                <a:latin typeface="Times New Roman" panose="02020603050405020304" pitchFamily="18" charset="0"/>
                <a:cs typeface="Times New Roman" panose="02020603050405020304" pitchFamily="18" charset="0"/>
              </a:rPr>
              <a:t>'bar'</a:t>
            </a:r>
            <a:r>
              <a:rPr lang="en-IN" b="0" dirty="0">
                <a:solidFill>
                  <a:srgbClr val="000000"/>
                </a:solidFill>
                <a:effectLst/>
                <a:highlight>
                  <a:srgbClr val="F7F7F7"/>
                </a:highlight>
                <a:latin typeface="Times New Roman" panose="02020603050405020304" pitchFamily="18" charset="0"/>
                <a:cs typeface="Times New Roman" panose="02020603050405020304" pitchFamily="18" charset="0"/>
              </a:rPr>
              <a:t>,</a:t>
            </a:r>
            <a:r>
              <a:rPr lang="en-IN" b="0" dirty="0" err="1">
                <a:solidFill>
                  <a:srgbClr val="000000"/>
                </a:solidFill>
                <a:effectLst/>
                <a:highlight>
                  <a:srgbClr val="F7F7F7"/>
                </a:highlight>
                <a:latin typeface="Times New Roman" panose="02020603050405020304" pitchFamily="18" charset="0"/>
                <a:cs typeface="Times New Roman" panose="02020603050405020304" pitchFamily="18" charset="0"/>
              </a:rPr>
              <a:t>figsize</a:t>
            </a:r>
            <a:r>
              <a:rPr lang="en-IN" b="0" dirty="0">
                <a:solidFill>
                  <a:srgbClr val="000000"/>
                </a:solidFill>
                <a:effectLst/>
                <a:highlight>
                  <a:srgbClr val="F7F7F7"/>
                </a:highlight>
                <a:latin typeface="Times New Roman" panose="02020603050405020304" pitchFamily="18" charset="0"/>
                <a:cs typeface="Times New Roman" panose="02020603050405020304" pitchFamily="18" charset="0"/>
              </a:rPr>
              <a:t>=(</a:t>
            </a:r>
            <a:r>
              <a:rPr lang="en-IN" b="0" dirty="0">
                <a:solidFill>
                  <a:srgbClr val="116644"/>
                </a:solidFill>
                <a:effectLst/>
                <a:highlight>
                  <a:srgbClr val="F7F7F7"/>
                </a:highlight>
                <a:latin typeface="Times New Roman" panose="02020603050405020304" pitchFamily="18" charset="0"/>
                <a:cs typeface="Times New Roman" panose="02020603050405020304" pitchFamily="18" charset="0"/>
              </a:rPr>
              <a:t>10</a:t>
            </a:r>
            <a:r>
              <a:rPr lang="en-IN" b="0" dirty="0">
                <a:solidFill>
                  <a:srgbClr val="000000"/>
                </a:solidFill>
                <a:effectLst/>
                <a:highlight>
                  <a:srgbClr val="F7F7F7"/>
                </a:highlight>
                <a:latin typeface="Times New Roman" panose="02020603050405020304" pitchFamily="18" charset="0"/>
                <a:cs typeface="Times New Roman" panose="02020603050405020304" pitchFamily="18" charset="0"/>
              </a:rPr>
              <a:t>,</a:t>
            </a:r>
            <a:r>
              <a:rPr lang="en-IN" b="0" dirty="0">
                <a:solidFill>
                  <a:srgbClr val="116644"/>
                </a:solidFill>
                <a:effectLst/>
                <a:highlight>
                  <a:srgbClr val="F7F7F7"/>
                </a:highlight>
                <a:latin typeface="Times New Roman" panose="02020603050405020304" pitchFamily="18" charset="0"/>
                <a:cs typeface="Times New Roman" panose="02020603050405020304" pitchFamily="18" charset="0"/>
              </a:rPr>
              <a:t>8</a:t>
            </a:r>
            <a:r>
              <a:rPr lang="en-IN" b="0" dirty="0">
                <a:solidFill>
                  <a:srgbClr val="000000"/>
                </a:solidFill>
                <a:effectLst/>
                <a:highlight>
                  <a:srgbClr val="F7F7F7"/>
                </a:highlight>
                <a:latin typeface="Times New Roman" panose="02020603050405020304" pitchFamily="18" charset="0"/>
                <a:cs typeface="Times New Roman" panose="02020603050405020304" pitchFamily="18" charset="0"/>
              </a:rPr>
              <a:t>))</a:t>
            </a:r>
          </a:p>
          <a:p>
            <a:pPr marL="0" indent="0">
              <a:buNone/>
            </a:pPr>
            <a:r>
              <a:rPr lang="en-IN" b="0" dirty="0" err="1">
                <a:solidFill>
                  <a:srgbClr val="000000"/>
                </a:solidFill>
                <a:effectLst/>
                <a:highlight>
                  <a:srgbClr val="F7F7F7"/>
                </a:highlight>
                <a:latin typeface="Times New Roman" panose="02020603050405020304" pitchFamily="18" charset="0"/>
                <a:cs typeface="Times New Roman" panose="02020603050405020304" pitchFamily="18" charset="0"/>
              </a:rPr>
              <a:t>plt.title</a:t>
            </a:r>
            <a:r>
              <a:rPr lang="en-IN" b="0" dirty="0">
                <a:solidFill>
                  <a:srgbClr val="000000"/>
                </a:solidFill>
                <a:effectLst/>
                <a:highlight>
                  <a:srgbClr val="F7F7F7"/>
                </a:highlight>
                <a:latin typeface="Times New Roman" panose="02020603050405020304" pitchFamily="18" charset="0"/>
                <a:cs typeface="Times New Roman" panose="02020603050405020304" pitchFamily="18" charset="0"/>
              </a:rPr>
              <a:t>(</a:t>
            </a:r>
            <a:r>
              <a:rPr lang="en-IN" b="0" dirty="0">
                <a:solidFill>
                  <a:srgbClr val="A31515"/>
                </a:solidFill>
                <a:effectLst/>
                <a:highlight>
                  <a:srgbClr val="F7F7F7"/>
                </a:highlight>
                <a:latin typeface="Times New Roman" panose="02020603050405020304" pitchFamily="18" charset="0"/>
                <a:cs typeface="Times New Roman" panose="02020603050405020304" pitchFamily="18" charset="0"/>
              </a:rPr>
              <a:t>'All Time Medals of top 10 countries'</a:t>
            </a:r>
            <a:r>
              <a:rPr lang="en-IN" b="0" dirty="0">
                <a:solidFill>
                  <a:srgbClr val="000000"/>
                </a:solidFill>
                <a:effectLst/>
                <a:highlight>
                  <a:srgbClr val="F7F7F7"/>
                </a:highlight>
                <a:latin typeface="Times New Roman" panose="02020603050405020304" pitchFamily="18" charset="0"/>
                <a:cs typeface="Times New Roman" panose="02020603050405020304" pitchFamily="18" charset="0"/>
              </a:rPr>
              <a:t>)</a:t>
            </a:r>
          </a:p>
          <a:p>
            <a:endParaRPr lang="en-IN" dirty="0"/>
          </a:p>
          <a:p>
            <a:pPr algn="l"/>
            <a:endParaRPr lang="en-US" b="0" i="0" dirty="0">
              <a:solidFill>
                <a:srgbClr val="383838"/>
              </a:solidFill>
              <a:effectLst/>
              <a:highlight>
                <a:srgbClr val="FFFFFF"/>
              </a:highlight>
              <a:latin typeface="Inter"/>
            </a:endParaRPr>
          </a:p>
          <a:p>
            <a:pPr algn="just"/>
            <a:endParaRPr lang="en-US" b="0" i="0" dirty="0">
              <a:solidFill>
                <a:srgbClr val="383838"/>
              </a:solidFill>
              <a:effectLst/>
              <a:highlight>
                <a:srgbClr val="FFFFFF"/>
              </a:highlight>
              <a:latin typeface="Inter"/>
            </a:endParaRPr>
          </a:p>
        </p:txBody>
      </p:sp>
    </p:spTree>
    <p:extLst>
      <p:ext uri="{BB962C8B-B14F-4D97-AF65-F5344CB8AC3E}">
        <p14:creationId xmlns:p14="http://schemas.microsoft.com/office/powerpoint/2010/main" val="2769003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C3BEDD-064C-E970-62DF-A1CAE14B835D}"/>
              </a:ext>
            </a:extLst>
          </p:cNvPr>
          <p:cNvSpPr>
            <a:spLocks noGrp="1"/>
          </p:cNvSpPr>
          <p:nvPr>
            <p:ph idx="1"/>
          </p:nvPr>
        </p:nvSpPr>
        <p:spPr/>
        <p:txBody>
          <a:bodyPr/>
          <a:lstStyle/>
          <a:p>
            <a:pPr marL="0" indent="0">
              <a:buNone/>
            </a:pPr>
            <a:r>
              <a:rPr lang="en-IN" b="0" dirty="0">
                <a:solidFill>
                  <a:srgbClr val="AF00DB"/>
                </a:solidFill>
                <a:effectLst/>
                <a:highlight>
                  <a:srgbClr val="F7F7F7"/>
                </a:highlight>
                <a:latin typeface="Times New Roman" panose="02020603050405020304" pitchFamily="18" charset="0"/>
                <a:cs typeface="Times New Roman" panose="02020603050405020304" pitchFamily="18" charset="0"/>
              </a:rPr>
              <a:t>import</a:t>
            </a:r>
            <a:r>
              <a:rPr lang="en-IN" b="0" dirty="0">
                <a:solidFill>
                  <a:srgbClr val="000000"/>
                </a:solidFill>
                <a:effectLst/>
                <a:highlight>
                  <a:srgbClr val="F7F7F7"/>
                </a:highlight>
                <a:latin typeface="Times New Roman" panose="02020603050405020304" pitchFamily="18" charset="0"/>
                <a:cs typeface="Times New Roman" panose="02020603050405020304" pitchFamily="18" charset="0"/>
              </a:rPr>
              <a:t> pandas </a:t>
            </a:r>
            <a:r>
              <a:rPr lang="en-IN" b="0" dirty="0">
                <a:solidFill>
                  <a:srgbClr val="AF00DB"/>
                </a:solidFill>
                <a:effectLst/>
                <a:highlight>
                  <a:srgbClr val="F7F7F7"/>
                </a:highlight>
                <a:latin typeface="Times New Roman" panose="02020603050405020304" pitchFamily="18" charset="0"/>
                <a:cs typeface="Times New Roman" panose="02020603050405020304" pitchFamily="18" charset="0"/>
              </a:rPr>
              <a:t>as</a:t>
            </a:r>
            <a:r>
              <a:rPr lang="en-IN" b="0" dirty="0">
                <a:solidFill>
                  <a:srgbClr val="000000"/>
                </a:solidFill>
                <a:effectLst/>
                <a:highlight>
                  <a:srgbClr val="F7F7F7"/>
                </a:highlight>
                <a:latin typeface="Times New Roman" panose="02020603050405020304" pitchFamily="18" charset="0"/>
                <a:cs typeface="Times New Roman" panose="02020603050405020304" pitchFamily="18" charset="0"/>
              </a:rPr>
              <a:t> pd</a:t>
            </a:r>
          </a:p>
          <a:p>
            <a:pPr marL="0" indent="0">
              <a:buNone/>
            </a:pPr>
            <a:r>
              <a:rPr lang="en-IN" b="0" dirty="0" err="1">
                <a:solidFill>
                  <a:srgbClr val="000000"/>
                </a:solidFill>
                <a:effectLst/>
                <a:highlight>
                  <a:srgbClr val="F7F7F7"/>
                </a:highlight>
                <a:latin typeface="Times New Roman" panose="02020603050405020304" pitchFamily="18" charset="0"/>
                <a:cs typeface="Times New Roman" panose="02020603050405020304" pitchFamily="18" charset="0"/>
              </a:rPr>
              <a:t>df</a:t>
            </a:r>
            <a:r>
              <a:rPr lang="en-IN" b="0" dirty="0">
                <a:solidFill>
                  <a:srgbClr val="000000"/>
                </a:solidFill>
                <a:effectLst/>
                <a:highlight>
                  <a:srgbClr val="F7F7F7"/>
                </a:highlight>
                <a:latin typeface="Times New Roman" panose="02020603050405020304" pitchFamily="18" charset="0"/>
                <a:cs typeface="Times New Roman" panose="02020603050405020304" pitchFamily="18" charset="0"/>
              </a:rPr>
              <a:t>=</a:t>
            </a:r>
            <a:r>
              <a:rPr lang="en-IN" b="0" dirty="0" err="1">
                <a:solidFill>
                  <a:srgbClr val="000000"/>
                </a:solidFill>
                <a:effectLst/>
                <a:highlight>
                  <a:srgbClr val="F7F7F7"/>
                </a:highlight>
                <a:latin typeface="Times New Roman" panose="02020603050405020304" pitchFamily="18" charset="0"/>
                <a:cs typeface="Times New Roman" panose="02020603050405020304" pitchFamily="18" charset="0"/>
              </a:rPr>
              <a:t>pd.read_csv</a:t>
            </a:r>
            <a:r>
              <a:rPr lang="en-IN" b="0" dirty="0">
                <a:solidFill>
                  <a:srgbClr val="000000"/>
                </a:solidFill>
                <a:effectLst/>
                <a:highlight>
                  <a:srgbClr val="F7F7F7"/>
                </a:highlight>
                <a:latin typeface="Times New Roman" panose="02020603050405020304" pitchFamily="18" charset="0"/>
                <a:cs typeface="Times New Roman" panose="02020603050405020304" pitchFamily="18" charset="0"/>
              </a:rPr>
              <a:t>(</a:t>
            </a:r>
            <a:r>
              <a:rPr lang="en-IN" b="0" dirty="0">
                <a:solidFill>
                  <a:srgbClr val="A31515"/>
                </a:solidFill>
                <a:effectLst/>
                <a:highlight>
                  <a:srgbClr val="F7F7F7"/>
                </a:highlight>
                <a:latin typeface="Times New Roman" panose="02020603050405020304" pitchFamily="18" charset="0"/>
                <a:cs typeface="Times New Roman" panose="02020603050405020304" pitchFamily="18" charset="0"/>
              </a:rPr>
              <a:t>'/content/Olympic.csv'</a:t>
            </a:r>
            <a:r>
              <a:rPr lang="en-IN" b="0" dirty="0">
                <a:solidFill>
                  <a:srgbClr val="000000"/>
                </a:solidFill>
                <a:effectLst/>
                <a:highlight>
                  <a:srgbClr val="F7F7F7"/>
                </a:highlight>
                <a:latin typeface="Times New Roman" panose="02020603050405020304" pitchFamily="18" charset="0"/>
                <a:cs typeface="Times New Roman" panose="02020603050405020304" pitchFamily="18" charset="0"/>
              </a:rPr>
              <a:t>, encoding=</a:t>
            </a:r>
            <a:r>
              <a:rPr lang="en-IN" b="0" dirty="0">
                <a:solidFill>
                  <a:srgbClr val="A31515"/>
                </a:solidFill>
                <a:effectLst/>
                <a:highlight>
                  <a:srgbClr val="F7F7F7"/>
                </a:highlight>
                <a:latin typeface="Times New Roman" panose="02020603050405020304" pitchFamily="18" charset="0"/>
                <a:cs typeface="Times New Roman" panose="02020603050405020304" pitchFamily="18" charset="0"/>
              </a:rPr>
              <a:t>'latin-1'</a:t>
            </a:r>
            <a:r>
              <a:rPr lang="en-IN" b="0" dirty="0">
                <a:solidFill>
                  <a:srgbClr val="000000"/>
                </a:solidFill>
                <a:effectLst/>
                <a:highlight>
                  <a:srgbClr val="F7F7F7"/>
                </a:highlight>
                <a:latin typeface="Times New Roman" panose="02020603050405020304" pitchFamily="18" charset="0"/>
                <a:cs typeface="Times New Roman" panose="02020603050405020304" pitchFamily="18" charset="0"/>
              </a:rPr>
              <a:t>)</a:t>
            </a:r>
          </a:p>
          <a:p>
            <a:pPr marL="0" indent="0">
              <a:buNone/>
            </a:pPr>
            <a:r>
              <a:rPr lang="en-IN" b="0" dirty="0">
                <a:solidFill>
                  <a:srgbClr val="008000"/>
                </a:solidFill>
                <a:effectLst/>
                <a:highlight>
                  <a:srgbClr val="F7F7F7"/>
                </a:highlight>
                <a:latin typeface="Times New Roman" panose="02020603050405020304" pitchFamily="18" charset="0"/>
                <a:cs typeface="Times New Roman" panose="02020603050405020304" pitchFamily="18" charset="0"/>
              </a:rPr>
              <a:t>#df.head()</a:t>
            </a:r>
            <a:endParaRPr lang="en-IN" b="0" dirty="0">
              <a:solidFill>
                <a:srgbClr val="000000"/>
              </a:solidFill>
              <a:effectLst/>
              <a:highlight>
                <a:srgbClr val="F7F7F7"/>
              </a:highlight>
              <a:latin typeface="Times New Roman" panose="02020603050405020304" pitchFamily="18" charset="0"/>
              <a:cs typeface="Times New Roman" panose="02020603050405020304" pitchFamily="18" charset="0"/>
            </a:endParaRPr>
          </a:p>
          <a:p>
            <a:pPr marL="0" indent="0">
              <a:buNone/>
            </a:pPr>
            <a:r>
              <a:rPr lang="en-IN" b="0" dirty="0">
                <a:solidFill>
                  <a:srgbClr val="000000"/>
                </a:solidFill>
                <a:effectLst/>
                <a:highlight>
                  <a:srgbClr val="F7F7F7"/>
                </a:highlight>
                <a:latin typeface="Times New Roman" panose="02020603050405020304" pitchFamily="18" charset="0"/>
                <a:cs typeface="Times New Roman" panose="02020603050405020304" pitchFamily="18" charset="0"/>
              </a:rPr>
              <a:t>top_10 = </a:t>
            </a:r>
            <a:r>
              <a:rPr lang="en-IN" b="0" dirty="0" err="1">
                <a:solidFill>
                  <a:srgbClr val="000000"/>
                </a:solidFill>
                <a:effectLst/>
                <a:highlight>
                  <a:srgbClr val="F7F7F7"/>
                </a:highlight>
                <a:latin typeface="Times New Roman" panose="02020603050405020304" pitchFamily="18" charset="0"/>
                <a:cs typeface="Times New Roman" panose="02020603050405020304" pitchFamily="18" charset="0"/>
              </a:rPr>
              <a:t>df</a:t>
            </a:r>
            <a:r>
              <a:rPr lang="en-IN" b="0" dirty="0">
                <a:solidFill>
                  <a:srgbClr val="000000"/>
                </a:solidFill>
                <a:effectLst/>
                <a:highlight>
                  <a:srgbClr val="F7F7F7"/>
                </a:highlight>
                <a:latin typeface="Times New Roman" panose="02020603050405020304" pitchFamily="18" charset="0"/>
                <a:cs typeface="Times New Roman" panose="02020603050405020304" pitchFamily="18" charset="0"/>
              </a:rPr>
              <a:t>[</a:t>
            </a:r>
            <a:r>
              <a:rPr lang="en-IN" b="0" dirty="0">
                <a:solidFill>
                  <a:srgbClr val="A31515"/>
                </a:solidFill>
                <a:effectLst/>
                <a:highlight>
                  <a:srgbClr val="F7F7F7"/>
                </a:highlight>
                <a:latin typeface="Times New Roman" panose="02020603050405020304" pitchFamily="18" charset="0"/>
                <a:cs typeface="Times New Roman" panose="02020603050405020304" pitchFamily="18" charset="0"/>
              </a:rPr>
              <a:t>'Country'</a:t>
            </a:r>
            <a:r>
              <a:rPr lang="en-IN" b="0" dirty="0">
                <a:solidFill>
                  <a:srgbClr val="000000"/>
                </a:solidFill>
                <a:effectLst/>
                <a:highlight>
                  <a:srgbClr val="F7F7F7"/>
                </a:highlight>
                <a:latin typeface="Times New Roman" panose="02020603050405020304" pitchFamily="18" charset="0"/>
                <a:cs typeface="Times New Roman" panose="02020603050405020304" pitchFamily="18" charset="0"/>
              </a:rPr>
              <a:t>].</a:t>
            </a:r>
            <a:r>
              <a:rPr lang="en-IN" b="0" dirty="0" err="1">
                <a:solidFill>
                  <a:srgbClr val="000000"/>
                </a:solidFill>
                <a:effectLst/>
                <a:highlight>
                  <a:srgbClr val="F7F7F7"/>
                </a:highlight>
                <a:latin typeface="Times New Roman" panose="02020603050405020304" pitchFamily="18" charset="0"/>
                <a:cs typeface="Times New Roman" panose="02020603050405020304" pitchFamily="18" charset="0"/>
              </a:rPr>
              <a:t>value_counts</a:t>
            </a:r>
            <a:r>
              <a:rPr lang="en-IN" b="0" dirty="0">
                <a:solidFill>
                  <a:srgbClr val="000000"/>
                </a:solidFill>
                <a:effectLst/>
                <a:highlight>
                  <a:srgbClr val="F7F7F7"/>
                </a:highlight>
                <a:latin typeface="Times New Roman" panose="02020603050405020304" pitchFamily="18" charset="0"/>
                <a:cs typeface="Times New Roman" panose="02020603050405020304" pitchFamily="18" charset="0"/>
              </a:rPr>
              <a:t>()[:</a:t>
            </a:r>
            <a:r>
              <a:rPr lang="en-IN" b="0" dirty="0">
                <a:solidFill>
                  <a:srgbClr val="116644"/>
                </a:solidFill>
                <a:effectLst/>
                <a:highlight>
                  <a:srgbClr val="F7F7F7"/>
                </a:highlight>
                <a:latin typeface="Times New Roman" panose="02020603050405020304" pitchFamily="18" charset="0"/>
                <a:cs typeface="Times New Roman" panose="02020603050405020304" pitchFamily="18" charset="0"/>
              </a:rPr>
              <a:t>10</a:t>
            </a:r>
            <a:r>
              <a:rPr lang="en-IN" b="0" dirty="0">
                <a:solidFill>
                  <a:srgbClr val="000000"/>
                </a:solidFill>
                <a:effectLst/>
                <a:highlight>
                  <a:srgbClr val="F7F7F7"/>
                </a:highlight>
                <a:latin typeface="Times New Roman" panose="02020603050405020304" pitchFamily="18" charset="0"/>
                <a:cs typeface="Times New Roman" panose="02020603050405020304" pitchFamily="18" charset="0"/>
              </a:rPr>
              <a:t>]</a:t>
            </a:r>
          </a:p>
          <a:p>
            <a:pPr marL="0" indent="0">
              <a:buNone/>
            </a:pPr>
            <a:r>
              <a:rPr lang="en-IN" b="0" dirty="0">
                <a:solidFill>
                  <a:srgbClr val="000000"/>
                </a:solidFill>
                <a:effectLst/>
                <a:highlight>
                  <a:srgbClr val="F7F7F7"/>
                </a:highlight>
                <a:latin typeface="Times New Roman" panose="02020603050405020304" pitchFamily="18" charset="0"/>
                <a:cs typeface="Times New Roman" panose="02020603050405020304" pitchFamily="18" charset="0"/>
              </a:rPr>
              <a:t>top_10.plot(kind=</a:t>
            </a:r>
            <a:r>
              <a:rPr lang="en-IN" b="0" dirty="0">
                <a:solidFill>
                  <a:srgbClr val="A31515"/>
                </a:solidFill>
                <a:effectLst/>
                <a:highlight>
                  <a:srgbClr val="F7F7F7"/>
                </a:highlight>
                <a:latin typeface="Times New Roman" panose="02020603050405020304" pitchFamily="18" charset="0"/>
                <a:cs typeface="Times New Roman" panose="02020603050405020304" pitchFamily="18" charset="0"/>
              </a:rPr>
              <a:t>'bar'</a:t>
            </a:r>
            <a:r>
              <a:rPr lang="en-IN" b="0" dirty="0">
                <a:solidFill>
                  <a:srgbClr val="000000"/>
                </a:solidFill>
                <a:effectLst/>
                <a:highlight>
                  <a:srgbClr val="F7F7F7"/>
                </a:highlight>
                <a:latin typeface="Times New Roman" panose="02020603050405020304" pitchFamily="18" charset="0"/>
                <a:cs typeface="Times New Roman" panose="02020603050405020304" pitchFamily="18" charset="0"/>
              </a:rPr>
              <a:t>,</a:t>
            </a:r>
            <a:r>
              <a:rPr lang="en-IN" b="0" dirty="0" err="1">
                <a:solidFill>
                  <a:srgbClr val="000000"/>
                </a:solidFill>
                <a:effectLst/>
                <a:highlight>
                  <a:srgbClr val="F7F7F7"/>
                </a:highlight>
                <a:latin typeface="Times New Roman" panose="02020603050405020304" pitchFamily="18" charset="0"/>
                <a:cs typeface="Times New Roman" panose="02020603050405020304" pitchFamily="18" charset="0"/>
              </a:rPr>
              <a:t>figsize</a:t>
            </a:r>
            <a:r>
              <a:rPr lang="en-IN" b="0" dirty="0">
                <a:solidFill>
                  <a:srgbClr val="000000"/>
                </a:solidFill>
                <a:effectLst/>
                <a:highlight>
                  <a:srgbClr val="F7F7F7"/>
                </a:highlight>
                <a:latin typeface="Times New Roman" panose="02020603050405020304" pitchFamily="18" charset="0"/>
                <a:cs typeface="Times New Roman" panose="02020603050405020304" pitchFamily="18" charset="0"/>
              </a:rPr>
              <a:t>=(</a:t>
            </a:r>
            <a:r>
              <a:rPr lang="en-IN" b="0" dirty="0">
                <a:solidFill>
                  <a:srgbClr val="116644"/>
                </a:solidFill>
                <a:effectLst/>
                <a:highlight>
                  <a:srgbClr val="F7F7F7"/>
                </a:highlight>
                <a:latin typeface="Times New Roman" panose="02020603050405020304" pitchFamily="18" charset="0"/>
                <a:cs typeface="Times New Roman" panose="02020603050405020304" pitchFamily="18" charset="0"/>
              </a:rPr>
              <a:t>10</a:t>
            </a:r>
            <a:r>
              <a:rPr lang="en-IN" b="0" dirty="0">
                <a:solidFill>
                  <a:srgbClr val="000000"/>
                </a:solidFill>
                <a:effectLst/>
                <a:highlight>
                  <a:srgbClr val="F7F7F7"/>
                </a:highlight>
                <a:latin typeface="Times New Roman" panose="02020603050405020304" pitchFamily="18" charset="0"/>
                <a:cs typeface="Times New Roman" panose="02020603050405020304" pitchFamily="18" charset="0"/>
              </a:rPr>
              <a:t>,</a:t>
            </a:r>
            <a:r>
              <a:rPr lang="en-IN" b="0" dirty="0">
                <a:solidFill>
                  <a:srgbClr val="116644"/>
                </a:solidFill>
                <a:effectLst/>
                <a:highlight>
                  <a:srgbClr val="F7F7F7"/>
                </a:highlight>
                <a:latin typeface="Times New Roman" panose="02020603050405020304" pitchFamily="18" charset="0"/>
                <a:cs typeface="Times New Roman" panose="02020603050405020304" pitchFamily="18" charset="0"/>
              </a:rPr>
              <a:t>8</a:t>
            </a:r>
            <a:r>
              <a:rPr lang="en-IN" b="0" dirty="0">
                <a:solidFill>
                  <a:srgbClr val="000000"/>
                </a:solidFill>
                <a:effectLst/>
                <a:highlight>
                  <a:srgbClr val="F7F7F7"/>
                </a:highlight>
                <a:latin typeface="Times New Roman" panose="02020603050405020304" pitchFamily="18" charset="0"/>
                <a:cs typeface="Times New Roman" panose="02020603050405020304" pitchFamily="18" charset="0"/>
              </a:rPr>
              <a:t>))</a:t>
            </a:r>
          </a:p>
          <a:p>
            <a:pPr marL="0" indent="0">
              <a:buNone/>
            </a:pPr>
            <a:r>
              <a:rPr lang="en-IN" b="0" dirty="0" err="1">
                <a:solidFill>
                  <a:srgbClr val="000000"/>
                </a:solidFill>
                <a:effectLst/>
                <a:highlight>
                  <a:srgbClr val="F7F7F7"/>
                </a:highlight>
                <a:latin typeface="Times New Roman" panose="02020603050405020304" pitchFamily="18" charset="0"/>
                <a:cs typeface="Times New Roman" panose="02020603050405020304" pitchFamily="18" charset="0"/>
              </a:rPr>
              <a:t>plt.title</a:t>
            </a:r>
            <a:r>
              <a:rPr lang="en-IN" b="0" dirty="0">
                <a:solidFill>
                  <a:srgbClr val="000000"/>
                </a:solidFill>
                <a:effectLst/>
                <a:highlight>
                  <a:srgbClr val="F7F7F7"/>
                </a:highlight>
                <a:latin typeface="Times New Roman" panose="02020603050405020304" pitchFamily="18" charset="0"/>
                <a:cs typeface="Times New Roman" panose="02020603050405020304" pitchFamily="18" charset="0"/>
              </a:rPr>
              <a:t>(</a:t>
            </a:r>
            <a:r>
              <a:rPr lang="en-IN" b="0" dirty="0">
                <a:solidFill>
                  <a:srgbClr val="A31515"/>
                </a:solidFill>
                <a:effectLst/>
                <a:highlight>
                  <a:srgbClr val="F7F7F7"/>
                </a:highlight>
                <a:latin typeface="Times New Roman" panose="02020603050405020304" pitchFamily="18" charset="0"/>
                <a:cs typeface="Times New Roman" panose="02020603050405020304" pitchFamily="18" charset="0"/>
              </a:rPr>
              <a:t>'All Time Medals of top 10 countries'</a:t>
            </a:r>
            <a:r>
              <a:rPr lang="en-IN" b="0" dirty="0">
                <a:solidFill>
                  <a:srgbClr val="000000"/>
                </a:solidFill>
                <a:effectLst/>
                <a:highlight>
                  <a:srgbClr val="F7F7F7"/>
                </a:highlight>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7971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CA60743-71DF-6713-38DE-FE640F5DF3F9}"/>
              </a:ext>
            </a:extLst>
          </p:cNvPr>
          <p:cNvPicPr>
            <a:picLocks noGrp="1" noChangeAspect="1"/>
          </p:cNvPicPr>
          <p:nvPr>
            <p:ph idx="1"/>
          </p:nvPr>
        </p:nvPicPr>
        <p:blipFill>
          <a:blip r:embed="rId2"/>
          <a:stretch>
            <a:fillRect/>
          </a:stretch>
        </p:blipFill>
        <p:spPr>
          <a:xfrm>
            <a:off x="1872343" y="827315"/>
            <a:ext cx="7641771" cy="5007428"/>
          </a:xfrm>
        </p:spPr>
      </p:pic>
    </p:spTree>
    <p:extLst>
      <p:ext uri="{BB962C8B-B14F-4D97-AF65-F5344CB8AC3E}">
        <p14:creationId xmlns:p14="http://schemas.microsoft.com/office/powerpoint/2010/main" val="1045388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BB16-1FBD-479F-9A04-8607B03F2320}"/>
              </a:ext>
            </a:extLst>
          </p:cNvPr>
          <p:cNvSpPr>
            <a:spLocks noGrp="1"/>
          </p:cNvSpPr>
          <p:nvPr>
            <p:ph type="title"/>
          </p:nvPr>
        </p:nvSpPr>
        <p:spPr/>
        <p:txBody>
          <a:bodyPr/>
          <a:lstStyle/>
          <a:p>
            <a:r>
              <a:rPr lang="en-US" b="1" i="0" dirty="0">
                <a:solidFill>
                  <a:srgbClr val="383838"/>
                </a:solidFill>
                <a:effectLst/>
                <a:highlight>
                  <a:srgbClr val="FFFFFF"/>
                </a:highlight>
                <a:latin typeface="Inter"/>
              </a:rPr>
              <a:t>Medals won by the USA in Summer Olympics:</a:t>
            </a:r>
            <a:endParaRPr lang="en-IN" dirty="0"/>
          </a:p>
        </p:txBody>
      </p:sp>
      <p:sp>
        <p:nvSpPr>
          <p:cNvPr id="3" name="Content Placeholder 2">
            <a:extLst>
              <a:ext uri="{FF2B5EF4-FFF2-40B4-BE49-F238E27FC236}">
                <a16:creationId xmlns:a16="http://schemas.microsoft.com/office/drawing/2014/main" id="{0A68A6D0-F6FE-A3BA-50D9-E72E49FE7B24}"/>
              </a:ext>
            </a:extLst>
          </p:cNvPr>
          <p:cNvSpPr>
            <a:spLocks noGrp="1"/>
          </p:cNvSpPr>
          <p:nvPr>
            <p:ph idx="1"/>
          </p:nvPr>
        </p:nvSpPr>
        <p:spPr>
          <a:xfrm>
            <a:off x="838200" y="1556657"/>
            <a:ext cx="10515600" cy="4620306"/>
          </a:xfrm>
        </p:spPr>
        <p:txBody>
          <a:bodyPr>
            <a:normAutofit/>
          </a:bodyPr>
          <a:lstStyle/>
          <a:p>
            <a:pPr marL="0" indent="0">
              <a:buNone/>
            </a:pPr>
            <a:r>
              <a:rPr lang="en-IN" sz="2400" b="0" dirty="0" err="1">
                <a:solidFill>
                  <a:srgbClr val="000000"/>
                </a:solidFill>
                <a:effectLst/>
                <a:highlight>
                  <a:srgbClr val="F7F7F7"/>
                </a:highlight>
                <a:latin typeface="Courier New" panose="02070309020205020404" pitchFamily="49" charset="0"/>
              </a:rPr>
              <a:t>indpie</a:t>
            </a:r>
            <a:r>
              <a:rPr lang="en-IN" sz="2400" b="0" dirty="0">
                <a:solidFill>
                  <a:srgbClr val="000000"/>
                </a:solidFill>
                <a:effectLst/>
                <a:highlight>
                  <a:srgbClr val="F7F7F7"/>
                </a:highlight>
                <a:latin typeface="Courier New" panose="02070309020205020404" pitchFamily="49" charset="0"/>
              </a:rPr>
              <a:t> = </a:t>
            </a:r>
            <a:r>
              <a:rPr lang="en-IN" sz="2400" b="0" dirty="0" err="1">
                <a:solidFill>
                  <a:srgbClr val="000000"/>
                </a:solidFill>
                <a:effectLst/>
                <a:highlight>
                  <a:srgbClr val="F7F7F7"/>
                </a:highlight>
                <a:latin typeface="Courier New" panose="02070309020205020404" pitchFamily="49" charset="0"/>
              </a:rPr>
              <a:t>df</a:t>
            </a:r>
            <a:r>
              <a:rPr lang="en-IN" sz="2400" b="0" dirty="0">
                <a:solidFill>
                  <a:srgbClr val="000000"/>
                </a:solidFill>
                <a:effectLst/>
                <a:highlight>
                  <a:srgbClr val="F7F7F7"/>
                </a:highlight>
                <a:latin typeface="Courier New" panose="02070309020205020404" pitchFamily="49" charset="0"/>
              </a:rPr>
              <a:t>[</a:t>
            </a:r>
            <a:r>
              <a:rPr lang="en-IN" sz="2400" b="0" dirty="0" err="1">
                <a:solidFill>
                  <a:srgbClr val="000000"/>
                </a:solidFill>
                <a:effectLst/>
                <a:highlight>
                  <a:srgbClr val="F7F7F7"/>
                </a:highlight>
                <a:latin typeface="Courier New" panose="02070309020205020404" pitchFamily="49" charset="0"/>
              </a:rPr>
              <a:t>df</a:t>
            </a:r>
            <a:r>
              <a:rPr lang="en-IN" sz="2400" b="0" dirty="0">
                <a:solidFill>
                  <a:srgbClr val="000000"/>
                </a:solidFill>
                <a:effectLst/>
                <a:highlight>
                  <a:srgbClr val="F7F7F7"/>
                </a:highlight>
                <a:latin typeface="Courier New" panose="02070309020205020404" pitchFamily="49" charset="0"/>
              </a:rPr>
              <a:t>[</a:t>
            </a:r>
            <a:r>
              <a:rPr lang="en-IN" sz="2400" b="0" dirty="0">
                <a:solidFill>
                  <a:srgbClr val="A31515"/>
                </a:solidFill>
                <a:effectLst/>
                <a:highlight>
                  <a:srgbClr val="F7F7F7"/>
                </a:highlight>
                <a:latin typeface="Courier New" panose="02070309020205020404" pitchFamily="49" charset="0"/>
              </a:rPr>
              <a:t>'Country'</a:t>
            </a:r>
            <a:r>
              <a:rPr lang="en-IN" sz="2400" b="0" dirty="0">
                <a:solidFill>
                  <a:srgbClr val="000000"/>
                </a:solidFill>
                <a:effectLst/>
                <a:highlight>
                  <a:srgbClr val="F7F7F7"/>
                </a:highlight>
                <a:latin typeface="Courier New" panose="02070309020205020404" pitchFamily="49" charset="0"/>
              </a:rPr>
              <a:t>]==</a:t>
            </a:r>
            <a:r>
              <a:rPr lang="en-IN" sz="2400" b="0" dirty="0">
                <a:solidFill>
                  <a:srgbClr val="A31515"/>
                </a:solidFill>
                <a:effectLst/>
                <a:highlight>
                  <a:srgbClr val="F7F7F7"/>
                </a:highlight>
                <a:latin typeface="Courier New" panose="02070309020205020404" pitchFamily="49" charset="0"/>
              </a:rPr>
              <a:t>'United States'</a:t>
            </a:r>
            <a:r>
              <a:rPr lang="en-IN" sz="2400" b="0" dirty="0">
                <a:solidFill>
                  <a:srgbClr val="000000"/>
                </a:solidFill>
                <a:effectLst/>
                <a:highlight>
                  <a:srgbClr val="F7F7F7"/>
                </a:highlight>
                <a:latin typeface="Courier New" panose="02070309020205020404" pitchFamily="49" charset="0"/>
              </a:rPr>
              <a:t>][</a:t>
            </a:r>
            <a:r>
              <a:rPr lang="en-IN" sz="2400" b="0" dirty="0">
                <a:solidFill>
                  <a:srgbClr val="A31515"/>
                </a:solidFill>
                <a:effectLst/>
                <a:highlight>
                  <a:srgbClr val="F7F7F7"/>
                </a:highlight>
                <a:latin typeface="Courier New" panose="02070309020205020404" pitchFamily="49" charset="0"/>
              </a:rPr>
              <a:t>'Medal'</a:t>
            </a:r>
            <a:r>
              <a:rPr lang="en-IN" sz="2400" b="0" dirty="0">
                <a:solidFill>
                  <a:srgbClr val="000000"/>
                </a:solidFill>
                <a:effectLst/>
                <a:highlight>
                  <a:srgbClr val="F7F7F7"/>
                </a:highlight>
                <a:latin typeface="Courier New" panose="02070309020205020404" pitchFamily="49" charset="0"/>
              </a:rPr>
              <a:t>].</a:t>
            </a:r>
            <a:r>
              <a:rPr lang="en-IN" sz="2400" b="0" dirty="0" err="1">
                <a:solidFill>
                  <a:srgbClr val="000000"/>
                </a:solidFill>
                <a:effectLst/>
                <a:highlight>
                  <a:srgbClr val="F7F7F7"/>
                </a:highlight>
                <a:latin typeface="Courier New" panose="02070309020205020404" pitchFamily="49" charset="0"/>
              </a:rPr>
              <a:t>value_counts</a:t>
            </a:r>
            <a:r>
              <a:rPr lang="en-IN" sz="2400" b="0" dirty="0">
                <a:solidFill>
                  <a:srgbClr val="000000"/>
                </a:solidFill>
                <a:effectLst/>
                <a:highlight>
                  <a:srgbClr val="F7F7F7"/>
                </a:highlight>
                <a:latin typeface="Courier New" panose="02070309020205020404" pitchFamily="49" charset="0"/>
              </a:rPr>
              <a:t>()</a:t>
            </a:r>
            <a:br>
              <a:rPr lang="en-IN" sz="2400" b="0" dirty="0">
                <a:solidFill>
                  <a:srgbClr val="000000"/>
                </a:solidFill>
                <a:effectLst/>
                <a:highlight>
                  <a:srgbClr val="F7F7F7"/>
                </a:highlight>
                <a:latin typeface="Courier New" panose="02070309020205020404" pitchFamily="49" charset="0"/>
              </a:rPr>
            </a:br>
            <a:r>
              <a:rPr lang="en-IN" sz="2400" b="0" dirty="0" err="1">
                <a:solidFill>
                  <a:srgbClr val="000000"/>
                </a:solidFill>
                <a:effectLst/>
                <a:highlight>
                  <a:srgbClr val="F7F7F7"/>
                </a:highlight>
                <a:latin typeface="Courier New" panose="02070309020205020404" pitchFamily="49" charset="0"/>
              </a:rPr>
              <a:t>indpie.plot</a:t>
            </a:r>
            <a:r>
              <a:rPr lang="en-IN" sz="2400" b="0" dirty="0">
                <a:solidFill>
                  <a:srgbClr val="000000"/>
                </a:solidFill>
                <a:effectLst/>
                <a:highlight>
                  <a:srgbClr val="F7F7F7"/>
                </a:highlight>
                <a:latin typeface="Courier New" panose="02070309020205020404" pitchFamily="49" charset="0"/>
              </a:rPr>
              <a:t>(kind=</a:t>
            </a:r>
            <a:r>
              <a:rPr lang="en-IN" sz="2400" b="0" dirty="0">
                <a:solidFill>
                  <a:srgbClr val="A31515"/>
                </a:solidFill>
                <a:effectLst/>
                <a:highlight>
                  <a:srgbClr val="F7F7F7"/>
                </a:highlight>
                <a:latin typeface="Courier New" panose="02070309020205020404" pitchFamily="49" charset="0"/>
              </a:rPr>
              <a:t>'bar'</a:t>
            </a:r>
            <a:r>
              <a:rPr lang="en-IN" sz="2400" b="0" dirty="0">
                <a:solidFill>
                  <a:srgbClr val="000000"/>
                </a:solidFill>
                <a:effectLst/>
                <a:highlight>
                  <a:srgbClr val="F7F7F7"/>
                </a:highlight>
                <a:latin typeface="Courier New" panose="02070309020205020404" pitchFamily="49" charset="0"/>
              </a:rPr>
              <a:t>,</a:t>
            </a:r>
            <a:r>
              <a:rPr lang="en-IN" sz="2400" b="0" dirty="0" err="1">
                <a:solidFill>
                  <a:srgbClr val="000000"/>
                </a:solidFill>
                <a:effectLst/>
                <a:highlight>
                  <a:srgbClr val="F7F7F7"/>
                </a:highlight>
                <a:latin typeface="Courier New" panose="02070309020205020404" pitchFamily="49" charset="0"/>
              </a:rPr>
              <a:t>figsize</a:t>
            </a:r>
            <a:r>
              <a:rPr lang="en-IN" sz="2400" b="0" dirty="0">
                <a:solidFill>
                  <a:srgbClr val="000000"/>
                </a:solidFill>
                <a:effectLst/>
                <a:highlight>
                  <a:srgbClr val="F7F7F7"/>
                </a:highlight>
                <a:latin typeface="Courier New" panose="02070309020205020404" pitchFamily="49" charset="0"/>
              </a:rPr>
              <a:t>=(</a:t>
            </a:r>
            <a:r>
              <a:rPr lang="en-IN" sz="2400" b="0" dirty="0">
                <a:solidFill>
                  <a:srgbClr val="116644"/>
                </a:solidFill>
                <a:effectLst/>
                <a:highlight>
                  <a:srgbClr val="F7F7F7"/>
                </a:highlight>
                <a:latin typeface="Courier New" panose="02070309020205020404" pitchFamily="49" charset="0"/>
              </a:rPr>
              <a:t>10</a:t>
            </a:r>
            <a:r>
              <a:rPr lang="en-IN" sz="2400" b="0" dirty="0">
                <a:solidFill>
                  <a:srgbClr val="000000"/>
                </a:solidFill>
                <a:effectLst/>
                <a:highlight>
                  <a:srgbClr val="F7F7F7"/>
                </a:highlight>
                <a:latin typeface="Courier New" panose="02070309020205020404" pitchFamily="49" charset="0"/>
              </a:rPr>
              <a:t>,</a:t>
            </a:r>
            <a:r>
              <a:rPr lang="en-IN" sz="2400" b="0" dirty="0">
                <a:solidFill>
                  <a:srgbClr val="116644"/>
                </a:solidFill>
                <a:effectLst/>
                <a:highlight>
                  <a:srgbClr val="F7F7F7"/>
                </a:highlight>
                <a:latin typeface="Courier New" panose="02070309020205020404" pitchFamily="49" charset="0"/>
              </a:rPr>
              <a:t>8</a:t>
            </a:r>
            <a:r>
              <a:rPr lang="en-IN" sz="2400" b="0" dirty="0">
                <a:solidFill>
                  <a:srgbClr val="000000"/>
                </a:solidFill>
                <a:effectLst/>
                <a:highlight>
                  <a:srgbClr val="F7F7F7"/>
                </a:highlight>
                <a:latin typeface="Courier New" panose="02070309020205020404" pitchFamily="49" charset="0"/>
              </a:rPr>
              <a:t>))</a:t>
            </a:r>
          </a:p>
          <a:p>
            <a:pPr marL="0" indent="0">
              <a:buNone/>
            </a:pPr>
            <a:endParaRPr lang="en-IN" sz="2400" b="0" dirty="0">
              <a:solidFill>
                <a:srgbClr val="000000"/>
              </a:solidFill>
              <a:effectLst/>
              <a:highlight>
                <a:srgbClr val="F7F7F7"/>
              </a:highlight>
              <a:latin typeface="Courier New" panose="02070309020205020404" pitchFamily="49" charset="0"/>
            </a:endParaRPr>
          </a:p>
          <a:p>
            <a:endParaRPr lang="en-IN" sz="2400" dirty="0"/>
          </a:p>
        </p:txBody>
      </p:sp>
      <p:pic>
        <p:nvPicPr>
          <p:cNvPr id="5" name="Picture 4">
            <a:extLst>
              <a:ext uri="{FF2B5EF4-FFF2-40B4-BE49-F238E27FC236}">
                <a16:creationId xmlns:a16="http://schemas.microsoft.com/office/drawing/2014/main" id="{7DA8B4B7-277F-BAD4-C5CE-7F9D773D24EA}"/>
              </a:ext>
            </a:extLst>
          </p:cNvPr>
          <p:cNvPicPr>
            <a:picLocks noChangeAspect="1"/>
          </p:cNvPicPr>
          <p:nvPr/>
        </p:nvPicPr>
        <p:blipFill>
          <a:blip r:embed="rId2"/>
          <a:stretch>
            <a:fillRect/>
          </a:stretch>
        </p:blipFill>
        <p:spPr>
          <a:xfrm>
            <a:off x="1889477" y="2797629"/>
            <a:ext cx="5676094" cy="3864427"/>
          </a:xfrm>
          <a:prstGeom prst="rect">
            <a:avLst/>
          </a:prstGeom>
        </p:spPr>
      </p:pic>
    </p:spTree>
    <p:extLst>
      <p:ext uri="{BB962C8B-B14F-4D97-AF65-F5344CB8AC3E}">
        <p14:creationId xmlns:p14="http://schemas.microsoft.com/office/powerpoint/2010/main" val="1436097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DC50-FC37-DF9B-CBF9-267E2CFE4FAF}"/>
              </a:ext>
            </a:extLst>
          </p:cNvPr>
          <p:cNvSpPr>
            <a:spLocks noGrp="1"/>
          </p:cNvSpPr>
          <p:nvPr>
            <p:ph type="title"/>
          </p:nvPr>
        </p:nvSpPr>
        <p:spPr>
          <a:xfrm>
            <a:off x="838200" y="365126"/>
            <a:ext cx="10515600" cy="875846"/>
          </a:xfrm>
        </p:spPr>
        <p:txBody>
          <a:bodyPr>
            <a:normAutofit fontScale="90000"/>
          </a:bodyPr>
          <a:lstStyle/>
          <a:p>
            <a:r>
              <a:rPr lang="en-US" b="0" i="0" dirty="0">
                <a:solidFill>
                  <a:srgbClr val="383838"/>
                </a:solidFill>
                <a:effectLst/>
                <a:highlight>
                  <a:srgbClr val="FFFFFF"/>
                </a:highlight>
                <a:latin typeface="Inter"/>
              </a:rPr>
              <a:t>Bivariate Analysis</a:t>
            </a:r>
            <a:br>
              <a:rPr lang="en-US" b="0" i="0" dirty="0">
                <a:solidFill>
                  <a:srgbClr val="383838"/>
                </a:solidFill>
                <a:effectLst/>
                <a:highlight>
                  <a:srgbClr val="FFFFFF"/>
                </a:highlight>
                <a:latin typeface="Inter"/>
              </a:rPr>
            </a:br>
            <a:endParaRPr lang="en-IN" dirty="0"/>
          </a:p>
        </p:txBody>
      </p:sp>
      <p:sp>
        <p:nvSpPr>
          <p:cNvPr id="3" name="Content Placeholder 2">
            <a:extLst>
              <a:ext uri="{FF2B5EF4-FFF2-40B4-BE49-F238E27FC236}">
                <a16:creationId xmlns:a16="http://schemas.microsoft.com/office/drawing/2014/main" id="{36E9C0A7-73FC-E02C-8063-500304A0AADD}"/>
              </a:ext>
            </a:extLst>
          </p:cNvPr>
          <p:cNvSpPr>
            <a:spLocks noGrp="1"/>
          </p:cNvSpPr>
          <p:nvPr>
            <p:ph idx="1"/>
          </p:nvPr>
        </p:nvSpPr>
        <p:spPr>
          <a:xfrm>
            <a:off x="838200" y="925286"/>
            <a:ext cx="10515600" cy="5251677"/>
          </a:xfrm>
        </p:spPr>
        <p:txBody>
          <a:bodyPr/>
          <a:lstStyle/>
          <a:p>
            <a:pPr algn="l"/>
            <a:r>
              <a:rPr lang="en-US" b="0" i="0" dirty="0">
                <a:solidFill>
                  <a:srgbClr val="383838"/>
                </a:solidFill>
                <a:effectLst/>
                <a:highlight>
                  <a:srgbClr val="FFFFFF"/>
                </a:highlight>
                <a:latin typeface="Inter"/>
              </a:rPr>
              <a:t>The bivariate analysis includes two variables or two columns from our dataset.</a:t>
            </a:r>
          </a:p>
          <a:p>
            <a:pPr algn="l"/>
            <a:r>
              <a:rPr lang="en-US" b="1" i="0" dirty="0">
                <a:solidFill>
                  <a:srgbClr val="383838"/>
                </a:solidFill>
                <a:effectLst/>
                <a:highlight>
                  <a:srgbClr val="FFFFFF"/>
                </a:highlight>
                <a:latin typeface="Inter"/>
              </a:rPr>
              <a:t>Total athletes’ contribution to Summer Olympics over time:</a:t>
            </a:r>
            <a:br>
              <a:rPr lang="en-US" b="0" i="0" dirty="0">
                <a:solidFill>
                  <a:srgbClr val="383838"/>
                </a:solidFill>
                <a:effectLst/>
                <a:highlight>
                  <a:srgbClr val="FFFFFF"/>
                </a:highlight>
                <a:latin typeface="Inter"/>
              </a:rPr>
            </a:br>
            <a:r>
              <a:rPr lang="en-US" b="0" i="0" dirty="0" err="1">
                <a:solidFill>
                  <a:srgbClr val="383838"/>
                </a:solidFill>
                <a:effectLst/>
                <a:highlight>
                  <a:srgbClr val="FFFFFF"/>
                </a:highlight>
                <a:latin typeface="Inter"/>
              </a:rPr>
              <a:t>plt.figure</a:t>
            </a:r>
            <a:r>
              <a:rPr lang="en-US" b="0" i="0" dirty="0">
                <a:solidFill>
                  <a:srgbClr val="383838"/>
                </a:solidFill>
                <a:effectLst/>
                <a:highlight>
                  <a:srgbClr val="FFFFFF"/>
                </a:highlight>
                <a:latin typeface="Inter"/>
              </a:rPr>
              <a:t>(</a:t>
            </a:r>
            <a:r>
              <a:rPr lang="en-US" b="0" i="0" dirty="0" err="1">
                <a:solidFill>
                  <a:srgbClr val="383838"/>
                </a:solidFill>
                <a:effectLst/>
                <a:highlight>
                  <a:srgbClr val="FFFFFF"/>
                </a:highlight>
                <a:latin typeface="Inter"/>
              </a:rPr>
              <a:t>figsize</a:t>
            </a:r>
            <a:r>
              <a:rPr lang="en-US" b="0" i="0" dirty="0">
                <a:solidFill>
                  <a:srgbClr val="383838"/>
                </a:solidFill>
                <a:effectLst/>
                <a:highlight>
                  <a:srgbClr val="FFFFFF"/>
                </a:highlight>
                <a:latin typeface="Inter"/>
              </a:rPr>
              <a:t>=(10, 5))</a:t>
            </a:r>
          </a:p>
          <a:p>
            <a:pPr marL="0" indent="0">
              <a:buNone/>
            </a:pPr>
            <a:r>
              <a:rPr lang="en-IN" b="0" i="0" dirty="0" err="1">
                <a:effectLst/>
                <a:latin typeface="SFMono-Regular"/>
              </a:rPr>
              <a:t>sns.countplot</a:t>
            </a:r>
            <a:r>
              <a:rPr lang="en-IN" b="0" i="0" dirty="0">
                <a:effectLst/>
                <a:latin typeface="SFMono-Regular"/>
              </a:rPr>
              <a:t>(</a:t>
            </a:r>
            <a:r>
              <a:rPr lang="en-IN" b="0" i="0" dirty="0" err="1">
                <a:effectLst/>
                <a:latin typeface="SFMono-Regular"/>
              </a:rPr>
              <a:t>df</a:t>
            </a:r>
            <a:r>
              <a:rPr lang="en-IN" b="0" i="0" dirty="0">
                <a:effectLst/>
                <a:latin typeface="SFMono-Regular"/>
              </a:rPr>
              <a:t>['Year’]) </a:t>
            </a:r>
          </a:p>
          <a:p>
            <a:pPr marL="0" indent="0">
              <a:buNone/>
            </a:pPr>
            <a:r>
              <a:rPr lang="en-IN" b="0" i="0" dirty="0" err="1">
                <a:effectLst/>
                <a:latin typeface="SFMono-Regular"/>
              </a:rPr>
              <a:t>plt.title</a:t>
            </a:r>
            <a:r>
              <a:rPr lang="en-IN" b="0" i="0" dirty="0">
                <a:effectLst/>
                <a:latin typeface="SFMono-Regular"/>
              </a:rPr>
              <a:t>('Total Athletes contribution in summer </a:t>
            </a:r>
            <a:r>
              <a:rPr lang="en-IN" b="0" i="0" dirty="0" err="1">
                <a:effectLst/>
                <a:latin typeface="SFMono-Regular"/>
              </a:rPr>
              <a:t>olympics</a:t>
            </a:r>
            <a:r>
              <a:rPr lang="en-IN" b="0" i="0" dirty="0">
                <a:effectLst/>
                <a:latin typeface="SFMono-Regular"/>
              </a:rPr>
              <a:t> over time') </a:t>
            </a:r>
            <a:r>
              <a:rPr lang="en-IN" b="0" i="0" dirty="0" err="1">
                <a:effectLst/>
                <a:latin typeface="SFMono-Regular"/>
              </a:rPr>
              <a:t>plt.xlabel</a:t>
            </a:r>
            <a:r>
              <a:rPr lang="en-IN" b="0" i="0" dirty="0">
                <a:effectLst/>
                <a:latin typeface="SFMono-Regular"/>
              </a:rPr>
              <a:t>('Years’) </a:t>
            </a:r>
          </a:p>
          <a:p>
            <a:pPr marL="0" indent="0">
              <a:buNone/>
            </a:pPr>
            <a:r>
              <a:rPr lang="en-IN" b="0" i="0" dirty="0" err="1">
                <a:effectLst/>
                <a:latin typeface="SFMono-Regular"/>
              </a:rPr>
              <a:t>plt.ylabel</a:t>
            </a:r>
            <a:r>
              <a:rPr lang="en-IN" b="0" i="0" dirty="0">
                <a:effectLst/>
                <a:latin typeface="SFMono-Regular"/>
              </a:rPr>
              <a:t>('No. of Athlete')</a:t>
            </a:r>
            <a:endParaRPr lang="en-IN" dirty="0"/>
          </a:p>
        </p:txBody>
      </p:sp>
    </p:spTree>
    <p:extLst>
      <p:ext uri="{BB962C8B-B14F-4D97-AF65-F5344CB8AC3E}">
        <p14:creationId xmlns:p14="http://schemas.microsoft.com/office/powerpoint/2010/main" val="111101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ADF3308-4A64-2ADA-4A96-4D80CA21208B}"/>
              </a:ext>
            </a:extLst>
          </p:cNvPr>
          <p:cNvPicPr>
            <a:picLocks noGrp="1" noChangeAspect="1"/>
          </p:cNvPicPr>
          <p:nvPr>
            <p:ph idx="1"/>
          </p:nvPr>
        </p:nvPicPr>
        <p:blipFill>
          <a:blip r:embed="rId2"/>
          <a:stretch>
            <a:fillRect/>
          </a:stretch>
        </p:blipFill>
        <p:spPr>
          <a:xfrm>
            <a:off x="1164771" y="891523"/>
            <a:ext cx="8125443" cy="4322734"/>
          </a:xfrm>
        </p:spPr>
      </p:pic>
    </p:spTree>
    <p:extLst>
      <p:ext uri="{BB962C8B-B14F-4D97-AF65-F5344CB8AC3E}">
        <p14:creationId xmlns:p14="http://schemas.microsoft.com/office/powerpoint/2010/main" val="1539964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E0B85-38AA-2148-73B4-F5CE35FA86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7C8BEC-4CE6-F779-50F9-14C0D63BC892}"/>
              </a:ext>
            </a:extLst>
          </p:cNvPr>
          <p:cNvSpPr>
            <a:spLocks noGrp="1"/>
          </p:cNvSpPr>
          <p:nvPr>
            <p:ph idx="1"/>
          </p:nvPr>
        </p:nvSpPr>
        <p:spPr/>
        <p:txBody>
          <a:bodyPr/>
          <a:lstStyle/>
          <a:p>
            <a:r>
              <a:rPr lang="en-IN" b="1" i="0" dirty="0">
                <a:solidFill>
                  <a:srgbClr val="383838"/>
                </a:solidFill>
                <a:effectLst/>
                <a:highlight>
                  <a:srgbClr val="FFFFFF"/>
                </a:highlight>
                <a:latin typeface="Inter"/>
              </a:rPr>
              <a:t>Medals by gender:</a:t>
            </a:r>
          </a:p>
          <a:p>
            <a:pPr marL="0" indent="0">
              <a:buNone/>
            </a:pPr>
            <a:r>
              <a:rPr lang="en-IN" b="0" i="0" dirty="0" err="1">
                <a:effectLst/>
                <a:latin typeface="SFMono-Regular"/>
              </a:rPr>
              <a:t>sns.countplot</a:t>
            </a:r>
            <a:r>
              <a:rPr lang="en-IN" b="0" i="0" dirty="0">
                <a:effectLst/>
                <a:latin typeface="SFMono-Regular"/>
              </a:rPr>
              <a:t>(x="Medal", hue="Gender", data=</a:t>
            </a:r>
            <a:r>
              <a:rPr lang="en-IN" b="0" i="0" dirty="0" err="1">
                <a:effectLst/>
                <a:latin typeface="SFMono-Regular"/>
              </a:rPr>
              <a:t>df</a:t>
            </a:r>
            <a:r>
              <a:rPr lang="en-IN" b="0" i="0" dirty="0">
                <a:effectLst/>
                <a:latin typeface="SFMono-Regular"/>
              </a:rPr>
              <a:t>)</a:t>
            </a:r>
          </a:p>
          <a:p>
            <a:pPr marL="0" indent="0">
              <a:buNone/>
            </a:pPr>
            <a:endParaRPr lang="en-IN" dirty="0"/>
          </a:p>
        </p:txBody>
      </p:sp>
      <p:pic>
        <p:nvPicPr>
          <p:cNvPr id="5" name="Picture 4">
            <a:extLst>
              <a:ext uri="{FF2B5EF4-FFF2-40B4-BE49-F238E27FC236}">
                <a16:creationId xmlns:a16="http://schemas.microsoft.com/office/drawing/2014/main" id="{945F4AAF-9DB5-0F1D-E264-958512F3C655}"/>
              </a:ext>
            </a:extLst>
          </p:cNvPr>
          <p:cNvPicPr>
            <a:picLocks noChangeAspect="1"/>
          </p:cNvPicPr>
          <p:nvPr/>
        </p:nvPicPr>
        <p:blipFill>
          <a:blip r:embed="rId2"/>
          <a:stretch>
            <a:fillRect/>
          </a:stretch>
        </p:blipFill>
        <p:spPr>
          <a:xfrm>
            <a:off x="2069536" y="2900517"/>
            <a:ext cx="6671693" cy="3411383"/>
          </a:xfrm>
          <a:prstGeom prst="rect">
            <a:avLst/>
          </a:prstGeom>
        </p:spPr>
      </p:pic>
    </p:spTree>
    <p:extLst>
      <p:ext uri="{BB962C8B-B14F-4D97-AF65-F5344CB8AC3E}">
        <p14:creationId xmlns:p14="http://schemas.microsoft.com/office/powerpoint/2010/main" val="4283784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07355-A908-6157-49C6-4A9DFA6CC3EF}"/>
              </a:ext>
            </a:extLst>
          </p:cNvPr>
          <p:cNvSpPr>
            <a:spLocks noGrp="1"/>
          </p:cNvSpPr>
          <p:nvPr>
            <p:ph type="title"/>
          </p:nvPr>
        </p:nvSpPr>
        <p:spPr>
          <a:xfrm>
            <a:off x="838200" y="365126"/>
            <a:ext cx="10515600" cy="908504"/>
          </a:xfrm>
        </p:spPr>
        <p:txBody>
          <a:bodyPr>
            <a:normAutofit fontScale="90000"/>
          </a:bodyPr>
          <a:lstStyle/>
          <a:p>
            <a:r>
              <a:rPr lang="en-US" b="0" i="0" dirty="0">
                <a:solidFill>
                  <a:srgbClr val="383838"/>
                </a:solidFill>
                <a:effectLst/>
                <a:highlight>
                  <a:srgbClr val="FFFFFF"/>
                </a:highlight>
                <a:latin typeface="Inter"/>
              </a:rPr>
              <a:t>Multi-Variate Analysis</a:t>
            </a:r>
            <a:br>
              <a:rPr lang="en-US" b="0" i="0" dirty="0">
                <a:solidFill>
                  <a:srgbClr val="383838"/>
                </a:solidFill>
                <a:effectLst/>
                <a:highlight>
                  <a:srgbClr val="FFFFFF"/>
                </a:highlight>
                <a:latin typeface="Inter"/>
              </a:rPr>
            </a:br>
            <a:endParaRPr lang="en-IN" dirty="0"/>
          </a:p>
        </p:txBody>
      </p:sp>
      <p:sp>
        <p:nvSpPr>
          <p:cNvPr id="3" name="Content Placeholder 2">
            <a:extLst>
              <a:ext uri="{FF2B5EF4-FFF2-40B4-BE49-F238E27FC236}">
                <a16:creationId xmlns:a16="http://schemas.microsoft.com/office/drawing/2014/main" id="{DDFEEAE4-FEA2-EB91-EA63-B680C747BD61}"/>
              </a:ext>
            </a:extLst>
          </p:cNvPr>
          <p:cNvSpPr>
            <a:spLocks noGrp="1"/>
          </p:cNvSpPr>
          <p:nvPr>
            <p:ph idx="1"/>
          </p:nvPr>
        </p:nvSpPr>
        <p:spPr>
          <a:xfrm>
            <a:off x="838200" y="957943"/>
            <a:ext cx="10515600" cy="5219020"/>
          </a:xfrm>
        </p:spPr>
        <p:txBody>
          <a:bodyPr>
            <a:normAutofit/>
          </a:bodyPr>
          <a:lstStyle/>
          <a:p>
            <a:pPr algn="l"/>
            <a:r>
              <a:rPr lang="en-US" sz="2200" b="0" i="0" dirty="0">
                <a:solidFill>
                  <a:srgbClr val="383838"/>
                </a:solidFill>
                <a:effectLst/>
                <a:highlight>
                  <a:srgbClr val="FFFFFF"/>
                </a:highlight>
                <a:latin typeface="Inter"/>
              </a:rPr>
              <a:t>Multivariate </a:t>
            </a:r>
            <a:r>
              <a:rPr lang="en-US" sz="2200" dirty="0">
                <a:solidFill>
                  <a:srgbClr val="383838"/>
                </a:solidFill>
                <a:highlight>
                  <a:srgbClr val="FFFFFF"/>
                </a:highlight>
                <a:latin typeface="Inter"/>
              </a:rPr>
              <a:t>analysis</a:t>
            </a:r>
            <a:r>
              <a:rPr lang="en-US" sz="2200" b="0" i="0" dirty="0">
                <a:solidFill>
                  <a:srgbClr val="383838"/>
                </a:solidFill>
                <a:effectLst/>
                <a:highlight>
                  <a:srgbClr val="FFFFFF"/>
                </a:highlight>
                <a:latin typeface="Inter"/>
              </a:rPr>
              <a:t> is used when we want to compare more than two categories. Usually, a boxplot is a good representation, as shown here.</a:t>
            </a:r>
          </a:p>
          <a:p>
            <a:pPr algn="l"/>
            <a:r>
              <a:rPr lang="en-IN" sz="2200" b="0" i="0" dirty="0" err="1">
                <a:effectLst/>
                <a:latin typeface="SFMono-Regular"/>
              </a:rPr>
              <a:t>sns.catplot</a:t>
            </a:r>
            <a:r>
              <a:rPr lang="en-IN" sz="2200" b="0" i="0" dirty="0">
                <a:effectLst/>
                <a:latin typeface="SFMono-Regular"/>
              </a:rPr>
              <a:t>(x="Medal", y="Year", hue="</a:t>
            </a:r>
            <a:r>
              <a:rPr lang="en-IN" sz="2200" b="0" i="0" dirty="0" err="1">
                <a:effectLst/>
                <a:latin typeface="SFMono-Regular"/>
              </a:rPr>
              <a:t>Gender",kind</a:t>
            </a:r>
            <a:r>
              <a:rPr lang="en-IN" sz="2200" b="0" i="0" dirty="0">
                <a:effectLst/>
                <a:latin typeface="SFMono-Regular"/>
              </a:rPr>
              <a:t>="box", data=</a:t>
            </a:r>
            <a:r>
              <a:rPr lang="en-IN" sz="2200" b="0" i="0" dirty="0" err="1">
                <a:effectLst/>
                <a:latin typeface="SFMono-Regular"/>
              </a:rPr>
              <a:t>df</a:t>
            </a:r>
            <a:r>
              <a:rPr lang="en-IN" sz="2200" b="0" i="0" dirty="0">
                <a:effectLst/>
                <a:latin typeface="SFMono-Regular"/>
              </a:rPr>
              <a:t>)</a:t>
            </a:r>
          </a:p>
          <a:p>
            <a:pPr algn="l"/>
            <a:endParaRPr lang="en-US" sz="2200" b="0" i="0" dirty="0">
              <a:effectLst/>
              <a:latin typeface="Inter"/>
            </a:endParaRPr>
          </a:p>
          <a:p>
            <a:endParaRPr lang="en-IN" sz="2200" dirty="0"/>
          </a:p>
        </p:txBody>
      </p:sp>
      <p:pic>
        <p:nvPicPr>
          <p:cNvPr id="5" name="Picture 4">
            <a:extLst>
              <a:ext uri="{FF2B5EF4-FFF2-40B4-BE49-F238E27FC236}">
                <a16:creationId xmlns:a16="http://schemas.microsoft.com/office/drawing/2014/main" id="{56DA5CAC-D762-5439-4223-2A4F9F819886}"/>
              </a:ext>
            </a:extLst>
          </p:cNvPr>
          <p:cNvPicPr>
            <a:picLocks noChangeAspect="1"/>
          </p:cNvPicPr>
          <p:nvPr/>
        </p:nvPicPr>
        <p:blipFill>
          <a:blip r:embed="rId2"/>
          <a:stretch>
            <a:fillRect/>
          </a:stretch>
        </p:blipFill>
        <p:spPr>
          <a:xfrm>
            <a:off x="2264230" y="2148013"/>
            <a:ext cx="7380514" cy="4524930"/>
          </a:xfrm>
          <a:prstGeom prst="rect">
            <a:avLst/>
          </a:prstGeom>
        </p:spPr>
      </p:pic>
    </p:spTree>
    <p:extLst>
      <p:ext uri="{BB962C8B-B14F-4D97-AF65-F5344CB8AC3E}">
        <p14:creationId xmlns:p14="http://schemas.microsoft.com/office/powerpoint/2010/main" val="3447451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8A1A5-27AC-AC17-8DD3-9B6A38456973}"/>
              </a:ext>
            </a:extLst>
          </p:cNvPr>
          <p:cNvSpPr>
            <a:spLocks noGrp="1"/>
          </p:cNvSpPr>
          <p:nvPr>
            <p:ph type="title"/>
          </p:nvPr>
        </p:nvSpPr>
        <p:spPr/>
        <p:txBody>
          <a:bodyPr/>
          <a:lstStyle/>
          <a:p>
            <a:r>
              <a:rPr lang="en-IN" b="0" i="0" dirty="0">
                <a:solidFill>
                  <a:srgbClr val="000000"/>
                </a:solidFill>
                <a:effectLst/>
                <a:highlight>
                  <a:srgbClr val="FFFFFF"/>
                </a:highlight>
                <a:latin typeface="Segoe UI" panose="020B0502040204020203" pitchFamily="34" charset="0"/>
              </a:rPr>
              <a:t>Matplotlib Pie Charts</a:t>
            </a:r>
            <a:br>
              <a:rPr lang="en-IN" b="0" i="0" dirty="0">
                <a:solidFill>
                  <a:srgbClr val="000000"/>
                </a:solidFill>
                <a:effectLst/>
                <a:highlight>
                  <a:srgbClr val="FFFFFF"/>
                </a:highligh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7B017BAC-DCA9-EAFF-1180-EB7CC7A3042B}"/>
              </a:ext>
            </a:extLst>
          </p:cNvPr>
          <p:cNvSpPr>
            <a:spLocks noGrp="1"/>
          </p:cNvSpPr>
          <p:nvPr>
            <p:ph idx="1"/>
          </p:nvPr>
        </p:nvSpPr>
        <p:spPr/>
        <p:txBody>
          <a:bodyPr/>
          <a:lstStyle/>
          <a:p>
            <a:pPr marL="0" indent="0" algn="l">
              <a:buNone/>
            </a:pPr>
            <a:r>
              <a:rPr lang="en-IN" b="0" i="0" dirty="0">
                <a:solidFill>
                  <a:srgbClr val="0000CD"/>
                </a:solidFill>
                <a:effectLst/>
                <a:highlight>
                  <a:srgbClr val="FFFFFF"/>
                </a:highlight>
                <a:latin typeface="Consolas" panose="020B0609020204030204" pitchFamily="49" charset="0"/>
              </a:rPr>
              <a:t>Example: 1</a:t>
            </a:r>
          </a:p>
          <a:p>
            <a:pPr marL="0" indent="0" algn="l">
              <a:buNone/>
            </a:pPr>
            <a:r>
              <a:rPr lang="en-IN" b="0" i="0" dirty="0">
                <a:solidFill>
                  <a:srgbClr val="0000CD"/>
                </a:solidFill>
                <a:effectLst/>
                <a:highlight>
                  <a:srgbClr val="FFFFFF"/>
                </a:highlight>
                <a:latin typeface="Consolas" panose="020B0609020204030204" pitchFamily="49" charset="0"/>
              </a:rPr>
              <a:t>import</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matplotlib.pyplot</a:t>
            </a:r>
            <a:r>
              <a:rPr lang="en-IN" b="0" i="0" dirty="0">
                <a:solidFill>
                  <a:srgbClr val="000000"/>
                </a:solidFill>
                <a:effectLst/>
                <a:highlight>
                  <a:srgbClr val="FFFFFF"/>
                </a:highlight>
                <a:latin typeface="Consolas" panose="020B0609020204030204" pitchFamily="49" charset="0"/>
              </a:rPr>
              <a:t> </a:t>
            </a:r>
            <a:r>
              <a:rPr lang="en-IN" b="0" i="0" dirty="0">
                <a:solidFill>
                  <a:srgbClr val="0000CD"/>
                </a:solidFill>
                <a:effectLst/>
                <a:highlight>
                  <a:srgbClr val="FFFFFF"/>
                </a:highlight>
                <a:latin typeface="Consolas" panose="020B0609020204030204" pitchFamily="49" charset="0"/>
              </a:rPr>
              <a:t>as</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plt</a:t>
            </a:r>
            <a:br>
              <a:rPr lang="en-IN" b="0" i="0" dirty="0">
                <a:solidFill>
                  <a:srgbClr val="000000"/>
                </a:solidFill>
                <a:effectLst/>
                <a:highlight>
                  <a:srgbClr val="FFFFFF"/>
                </a:highlight>
                <a:latin typeface="Consolas" panose="020B0609020204030204" pitchFamily="49" charset="0"/>
              </a:rPr>
            </a:br>
            <a:r>
              <a:rPr lang="en-IN" b="0" i="0" dirty="0">
                <a:solidFill>
                  <a:srgbClr val="0000CD"/>
                </a:solidFill>
                <a:effectLst/>
                <a:highlight>
                  <a:srgbClr val="FFFFFF"/>
                </a:highlight>
                <a:latin typeface="Consolas" panose="020B0609020204030204" pitchFamily="49" charset="0"/>
              </a:rPr>
              <a:t>import</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numpy</a:t>
            </a:r>
            <a:r>
              <a:rPr lang="en-IN" b="0" i="0" dirty="0">
                <a:solidFill>
                  <a:srgbClr val="000000"/>
                </a:solidFill>
                <a:effectLst/>
                <a:highlight>
                  <a:srgbClr val="FFFFFF"/>
                </a:highlight>
                <a:latin typeface="Consolas" panose="020B0609020204030204" pitchFamily="49" charset="0"/>
              </a:rPr>
              <a:t> </a:t>
            </a:r>
            <a:r>
              <a:rPr lang="en-IN" b="0" i="0" dirty="0">
                <a:solidFill>
                  <a:srgbClr val="0000CD"/>
                </a:solidFill>
                <a:effectLst/>
                <a:highlight>
                  <a:srgbClr val="FFFFFF"/>
                </a:highlight>
                <a:latin typeface="Consolas" panose="020B0609020204030204" pitchFamily="49" charset="0"/>
              </a:rPr>
              <a:t>as</a:t>
            </a:r>
            <a:r>
              <a:rPr lang="en-IN" b="0" i="0" dirty="0">
                <a:solidFill>
                  <a:srgbClr val="000000"/>
                </a:solidFill>
                <a:effectLst/>
                <a:highlight>
                  <a:srgbClr val="FFFFFF"/>
                </a:highlight>
                <a:latin typeface="Consolas" panose="020B0609020204030204" pitchFamily="49" charset="0"/>
              </a:rPr>
              <a:t> np</a:t>
            </a:r>
            <a:br>
              <a:rPr lang="en-IN" b="0" i="0" dirty="0">
                <a:solidFill>
                  <a:srgbClr val="000000"/>
                </a:solidFill>
                <a:effectLst/>
                <a:highlight>
                  <a:srgbClr val="FFFFFF"/>
                </a:highlight>
                <a:latin typeface="Consolas" panose="020B0609020204030204" pitchFamily="49" charset="0"/>
              </a:rPr>
            </a:br>
            <a:br>
              <a:rPr lang="en-IN" b="0" i="0" dirty="0">
                <a:solidFill>
                  <a:srgbClr val="000000"/>
                </a:solidFill>
                <a:effectLst/>
                <a:highlight>
                  <a:srgbClr val="FFFFFF"/>
                </a:highlight>
                <a:latin typeface="Consolas" panose="020B0609020204030204" pitchFamily="49" charset="0"/>
              </a:rPr>
            </a:br>
            <a:r>
              <a:rPr lang="en-IN" b="0" i="0" dirty="0">
                <a:solidFill>
                  <a:srgbClr val="000000"/>
                </a:solidFill>
                <a:effectLst/>
                <a:highlight>
                  <a:srgbClr val="FFFFFF"/>
                </a:highlight>
                <a:latin typeface="Consolas" panose="020B0609020204030204" pitchFamily="49" charset="0"/>
              </a:rPr>
              <a:t>y = </a:t>
            </a:r>
            <a:r>
              <a:rPr lang="en-IN" b="0" i="0" dirty="0" err="1">
                <a:solidFill>
                  <a:srgbClr val="000000"/>
                </a:solidFill>
                <a:effectLst/>
                <a:highlight>
                  <a:srgbClr val="FFFFFF"/>
                </a:highlight>
                <a:latin typeface="Consolas" panose="020B0609020204030204" pitchFamily="49" charset="0"/>
              </a:rPr>
              <a:t>np.array</a:t>
            </a:r>
            <a:r>
              <a:rPr lang="en-IN" b="0" i="0" dirty="0">
                <a:solidFill>
                  <a:srgbClr val="000000"/>
                </a:solidFill>
                <a:effectLst/>
                <a:highlight>
                  <a:srgbClr val="FFFFFF"/>
                </a:highlight>
                <a:latin typeface="Consolas" panose="020B0609020204030204" pitchFamily="49" charset="0"/>
              </a:rPr>
              <a:t>([</a:t>
            </a:r>
            <a:r>
              <a:rPr lang="en-IN" b="0" i="0" dirty="0">
                <a:solidFill>
                  <a:srgbClr val="FF0000"/>
                </a:solidFill>
                <a:effectLst/>
                <a:highlight>
                  <a:srgbClr val="FFFFFF"/>
                </a:highlight>
                <a:latin typeface="Consolas" panose="020B0609020204030204" pitchFamily="49" charset="0"/>
              </a:rPr>
              <a:t>35</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25</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25</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15</a:t>
            </a:r>
            <a:r>
              <a:rPr lang="en-IN" b="0" i="0" dirty="0">
                <a:solidFill>
                  <a:srgbClr val="000000"/>
                </a:solidFill>
                <a:effectLst/>
                <a:highlight>
                  <a:srgbClr val="FFFFFF"/>
                </a:highlight>
                <a:latin typeface="Consolas" panose="020B0609020204030204" pitchFamily="49" charset="0"/>
              </a:rPr>
              <a:t>])</a:t>
            </a:r>
            <a:br>
              <a:rPr lang="en-IN" b="0" i="0" dirty="0">
                <a:solidFill>
                  <a:srgbClr val="000000"/>
                </a:solidFill>
                <a:effectLst/>
                <a:highlight>
                  <a:srgbClr val="FFFFFF"/>
                </a:highlight>
                <a:latin typeface="Consolas" panose="020B0609020204030204" pitchFamily="49" charset="0"/>
              </a:rPr>
            </a:br>
            <a:br>
              <a:rPr lang="en-IN" b="0" i="0" dirty="0">
                <a:solidFill>
                  <a:srgbClr val="000000"/>
                </a:solidFill>
                <a:effectLst/>
                <a:highlight>
                  <a:srgbClr val="FFFFFF"/>
                </a:highlight>
                <a:latin typeface="Consolas" panose="020B0609020204030204" pitchFamily="49" charset="0"/>
              </a:rPr>
            </a:br>
            <a:r>
              <a:rPr lang="en-IN" b="0" i="0" dirty="0" err="1">
                <a:solidFill>
                  <a:srgbClr val="000000"/>
                </a:solidFill>
                <a:effectLst/>
                <a:highlight>
                  <a:srgbClr val="FFFFFF"/>
                </a:highlight>
                <a:latin typeface="Consolas" panose="020B0609020204030204" pitchFamily="49" charset="0"/>
              </a:rPr>
              <a:t>plt.pie</a:t>
            </a:r>
            <a:r>
              <a:rPr lang="en-IN" b="0" i="0" dirty="0">
                <a:solidFill>
                  <a:srgbClr val="000000"/>
                </a:solidFill>
                <a:effectLst/>
                <a:highlight>
                  <a:srgbClr val="FFFFFF"/>
                </a:highlight>
                <a:latin typeface="Consolas" panose="020B0609020204030204" pitchFamily="49" charset="0"/>
              </a:rPr>
              <a:t>(y)</a:t>
            </a:r>
            <a:br>
              <a:rPr lang="en-IN" b="0" i="0" dirty="0">
                <a:solidFill>
                  <a:srgbClr val="000000"/>
                </a:solidFill>
                <a:effectLst/>
                <a:highlight>
                  <a:srgbClr val="FFFFFF"/>
                </a:highlight>
                <a:latin typeface="Consolas" panose="020B0609020204030204" pitchFamily="49" charset="0"/>
              </a:rPr>
            </a:br>
            <a:r>
              <a:rPr lang="en-IN" b="0" i="0" dirty="0" err="1">
                <a:solidFill>
                  <a:srgbClr val="000000"/>
                </a:solidFill>
                <a:effectLst/>
                <a:highlight>
                  <a:srgbClr val="FFFFFF"/>
                </a:highlight>
                <a:latin typeface="Consolas" panose="020B0609020204030204" pitchFamily="49" charset="0"/>
              </a:rPr>
              <a:t>plt.show</a:t>
            </a:r>
            <a:r>
              <a:rPr lang="en-IN" b="0" i="0" dirty="0">
                <a:solidFill>
                  <a:srgbClr val="000000"/>
                </a:solidFill>
                <a:effectLst/>
                <a:highlight>
                  <a:srgbClr val="FFFFFF"/>
                </a:highlight>
                <a:latin typeface="Consolas" panose="020B0609020204030204" pitchFamily="49" charset="0"/>
              </a:rPr>
              <a:t>() </a:t>
            </a:r>
          </a:p>
          <a:p>
            <a:pPr marL="0" indent="0" algn="l">
              <a:buNone/>
            </a:pPr>
            <a:r>
              <a:rPr lang="en-IN" b="0" i="0" dirty="0">
                <a:solidFill>
                  <a:srgbClr val="000000"/>
                </a:solidFill>
                <a:effectLst/>
                <a:latin typeface="Segoe UI" panose="020B0502040204020203" pitchFamily="34" charset="0"/>
              </a:rPr>
              <a:t>Result:</a:t>
            </a:r>
          </a:p>
          <a:p>
            <a:endParaRPr lang="en-IN" dirty="0"/>
          </a:p>
        </p:txBody>
      </p:sp>
      <p:pic>
        <p:nvPicPr>
          <p:cNvPr id="5" name="Picture 4">
            <a:extLst>
              <a:ext uri="{FF2B5EF4-FFF2-40B4-BE49-F238E27FC236}">
                <a16:creationId xmlns:a16="http://schemas.microsoft.com/office/drawing/2014/main" id="{FDF8FC62-F252-98AF-BCE7-69F53A8873CA}"/>
              </a:ext>
            </a:extLst>
          </p:cNvPr>
          <p:cNvPicPr>
            <a:picLocks noChangeAspect="1"/>
          </p:cNvPicPr>
          <p:nvPr/>
        </p:nvPicPr>
        <p:blipFill>
          <a:blip r:embed="rId2"/>
          <a:stretch>
            <a:fillRect/>
          </a:stretch>
        </p:blipFill>
        <p:spPr>
          <a:xfrm>
            <a:off x="7218056" y="2910041"/>
            <a:ext cx="3111660" cy="2844946"/>
          </a:xfrm>
          <a:prstGeom prst="rect">
            <a:avLst/>
          </a:prstGeom>
        </p:spPr>
      </p:pic>
    </p:spTree>
    <p:extLst>
      <p:ext uri="{BB962C8B-B14F-4D97-AF65-F5344CB8AC3E}">
        <p14:creationId xmlns:p14="http://schemas.microsoft.com/office/powerpoint/2010/main" val="3736405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F4FE-737F-0B52-24B4-F33D5ABAC8F4}"/>
              </a:ext>
            </a:extLst>
          </p:cNvPr>
          <p:cNvSpPr>
            <a:spLocks noGrp="1"/>
          </p:cNvSpPr>
          <p:nvPr>
            <p:ph type="title"/>
          </p:nvPr>
        </p:nvSpPr>
        <p:spPr/>
        <p:txBody>
          <a:bodyPr/>
          <a:lstStyle/>
          <a:p>
            <a:r>
              <a:rPr lang="en-IN" b="0" i="0" dirty="0">
                <a:solidFill>
                  <a:srgbClr val="383838"/>
                </a:solidFill>
                <a:effectLst/>
                <a:highlight>
                  <a:srgbClr val="FFFFFF"/>
                </a:highlight>
                <a:latin typeface="Inter"/>
              </a:rPr>
              <a:t>What Are Bar Plots?</a:t>
            </a:r>
            <a:br>
              <a:rPr lang="en-IN" b="0" i="0" dirty="0">
                <a:solidFill>
                  <a:srgbClr val="383838"/>
                </a:solidFill>
                <a:effectLst/>
                <a:highlight>
                  <a:srgbClr val="FFFFFF"/>
                </a:highlight>
                <a:latin typeface="Inter"/>
              </a:rPr>
            </a:br>
            <a:endParaRPr lang="en-IN" dirty="0"/>
          </a:p>
        </p:txBody>
      </p:sp>
      <p:sp>
        <p:nvSpPr>
          <p:cNvPr id="3" name="Content Placeholder 2">
            <a:extLst>
              <a:ext uri="{FF2B5EF4-FFF2-40B4-BE49-F238E27FC236}">
                <a16:creationId xmlns:a16="http://schemas.microsoft.com/office/drawing/2014/main" id="{D3DB89C1-B629-B202-C7AC-EC374332909C}"/>
              </a:ext>
            </a:extLst>
          </p:cNvPr>
          <p:cNvSpPr>
            <a:spLocks noGrp="1"/>
          </p:cNvSpPr>
          <p:nvPr>
            <p:ph idx="1"/>
          </p:nvPr>
        </p:nvSpPr>
        <p:spPr/>
        <p:txBody>
          <a:bodyPr/>
          <a:lstStyle/>
          <a:p>
            <a:r>
              <a:rPr lang="en-US" b="0" i="0" dirty="0">
                <a:solidFill>
                  <a:srgbClr val="383838"/>
                </a:solidFill>
                <a:effectLst/>
                <a:highlight>
                  <a:srgbClr val="FFFFFF"/>
                </a:highlight>
                <a:latin typeface="Inter"/>
              </a:rPr>
              <a:t>A bar graph, a graphical representation of data, employs rectangles to emphasize specific categories. </a:t>
            </a:r>
          </a:p>
          <a:p>
            <a:r>
              <a:rPr lang="en-US" b="0" i="0" dirty="0">
                <a:solidFill>
                  <a:srgbClr val="383838"/>
                </a:solidFill>
                <a:effectLst/>
                <a:highlight>
                  <a:srgbClr val="FFFFFF"/>
                </a:highlight>
                <a:latin typeface="Inter"/>
              </a:rPr>
              <a:t>The length and height of the bars depict the dataset distribution. One axis represents a category, while the other represents values or counts.</a:t>
            </a:r>
          </a:p>
          <a:p>
            <a:pPr marL="0" indent="0" algn="l">
              <a:buNone/>
            </a:pPr>
            <a:r>
              <a:rPr lang="en-US" b="1" i="0" dirty="0" err="1">
                <a:solidFill>
                  <a:srgbClr val="383838"/>
                </a:solidFill>
                <a:effectLst/>
                <a:highlight>
                  <a:srgbClr val="FFFFFF"/>
                </a:highlight>
                <a:latin typeface="Inter"/>
              </a:rPr>
              <a:t>Barplot</a:t>
            </a:r>
            <a:r>
              <a:rPr lang="en-US" b="1" i="0" dirty="0">
                <a:solidFill>
                  <a:srgbClr val="383838"/>
                </a:solidFill>
                <a:effectLst/>
                <a:highlight>
                  <a:srgbClr val="FFFFFF"/>
                </a:highlight>
                <a:latin typeface="Inter"/>
              </a:rPr>
              <a:t> vs Histograms: Which Plot to Use?</a:t>
            </a:r>
          </a:p>
          <a:p>
            <a:pPr algn="l"/>
            <a:r>
              <a:rPr lang="en-US" b="1" i="0" dirty="0">
                <a:solidFill>
                  <a:srgbClr val="383838"/>
                </a:solidFill>
                <a:effectLst/>
                <a:highlight>
                  <a:srgbClr val="FFFFFF"/>
                </a:highlight>
                <a:latin typeface="Inter"/>
              </a:rPr>
              <a:t>Histograms</a:t>
            </a:r>
            <a:r>
              <a:rPr lang="en-US" b="0" i="0" dirty="0">
                <a:solidFill>
                  <a:srgbClr val="383838"/>
                </a:solidFill>
                <a:effectLst/>
                <a:highlight>
                  <a:srgbClr val="FFFFFF"/>
                </a:highlight>
                <a:latin typeface="Inter"/>
              </a:rPr>
              <a:t>, a valuable data representation tool, vividly illustrate </a:t>
            </a:r>
            <a:r>
              <a:rPr lang="en-US" b="1" i="0" dirty="0">
                <a:solidFill>
                  <a:srgbClr val="383838"/>
                </a:solidFill>
                <a:effectLst/>
                <a:highlight>
                  <a:srgbClr val="FFFFFF"/>
                </a:highlight>
                <a:latin typeface="Inter"/>
              </a:rPr>
              <a:t>continuous data distribution</a:t>
            </a:r>
            <a:r>
              <a:rPr lang="en-US" b="0" i="0" dirty="0">
                <a:solidFill>
                  <a:srgbClr val="383838"/>
                </a:solidFill>
                <a:effectLst/>
                <a:highlight>
                  <a:srgbClr val="FFFFFF"/>
                </a:highlight>
                <a:latin typeface="Inter"/>
              </a:rPr>
              <a:t>. </a:t>
            </a:r>
            <a:r>
              <a:rPr lang="en-US" b="1" dirty="0" err="1">
                <a:solidFill>
                  <a:srgbClr val="383838"/>
                </a:solidFill>
                <a:highlight>
                  <a:srgbClr val="FFFFFF"/>
                </a:highlight>
                <a:latin typeface="Inter"/>
              </a:rPr>
              <a:t>Barplots</a:t>
            </a:r>
            <a:r>
              <a:rPr lang="en-US" b="0" i="0" dirty="0">
                <a:solidFill>
                  <a:srgbClr val="383838"/>
                </a:solidFill>
                <a:effectLst/>
                <a:highlight>
                  <a:srgbClr val="FFFFFF"/>
                </a:highlight>
                <a:latin typeface="Inter"/>
              </a:rPr>
              <a:t> serve as graphical depictions of frequency distributions for both </a:t>
            </a:r>
            <a:r>
              <a:rPr lang="en-US" b="1" i="0" dirty="0">
                <a:solidFill>
                  <a:srgbClr val="383838"/>
                </a:solidFill>
                <a:effectLst/>
                <a:highlight>
                  <a:srgbClr val="FFFFFF"/>
                </a:highlight>
                <a:latin typeface="Inter"/>
              </a:rPr>
              <a:t>continuous and discrete datasets</a:t>
            </a:r>
            <a:r>
              <a:rPr lang="en-US" b="0" i="0" dirty="0">
                <a:solidFill>
                  <a:srgbClr val="383838"/>
                </a:solidFill>
                <a:effectLst/>
                <a:highlight>
                  <a:srgbClr val="FFFFFF"/>
                </a:highlight>
                <a:latin typeface="Inter"/>
              </a:rPr>
              <a:t>.</a:t>
            </a:r>
          </a:p>
          <a:p>
            <a:endParaRPr lang="en-IN" dirty="0"/>
          </a:p>
        </p:txBody>
      </p:sp>
    </p:spTree>
    <p:extLst>
      <p:ext uri="{BB962C8B-B14F-4D97-AF65-F5344CB8AC3E}">
        <p14:creationId xmlns:p14="http://schemas.microsoft.com/office/powerpoint/2010/main" val="3274828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78C37-DBF6-9B31-CD53-667B9D4FD78A}"/>
              </a:ext>
            </a:extLst>
          </p:cNvPr>
          <p:cNvSpPr>
            <a:spLocks noGrp="1"/>
          </p:cNvSpPr>
          <p:nvPr>
            <p:ph type="title"/>
          </p:nvPr>
        </p:nvSpPr>
        <p:spPr/>
        <p:txBody>
          <a:bodyPr/>
          <a:lstStyle/>
          <a:p>
            <a:r>
              <a:rPr lang="en-IN" dirty="0"/>
              <a:t>Example:2</a:t>
            </a:r>
          </a:p>
        </p:txBody>
      </p:sp>
      <p:sp>
        <p:nvSpPr>
          <p:cNvPr id="3" name="Content Placeholder 2">
            <a:extLst>
              <a:ext uri="{FF2B5EF4-FFF2-40B4-BE49-F238E27FC236}">
                <a16:creationId xmlns:a16="http://schemas.microsoft.com/office/drawing/2014/main" id="{34EC4335-2A5D-BA40-D245-5EDDB9DA6E44}"/>
              </a:ext>
            </a:extLst>
          </p:cNvPr>
          <p:cNvSpPr>
            <a:spLocks noGrp="1"/>
          </p:cNvSpPr>
          <p:nvPr>
            <p:ph idx="1"/>
          </p:nvPr>
        </p:nvSpPr>
        <p:spPr/>
        <p:txBody>
          <a:bodyPr/>
          <a:lstStyle/>
          <a:p>
            <a:pPr marL="0" indent="0">
              <a:buNone/>
            </a:pPr>
            <a:r>
              <a:rPr lang="en-IN" b="0" i="0" dirty="0">
                <a:solidFill>
                  <a:srgbClr val="0000CD"/>
                </a:solidFill>
                <a:effectLst/>
                <a:highlight>
                  <a:srgbClr val="FFFFFF"/>
                </a:highlight>
                <a:latin typeface="Consolas" panose="020B0609020204030204" pitchFamily="49" charset="0"/>
              </a:rPr>
              <a:t>import</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matplotlib.pyplot</a:t>
            </a:r>
            <a:r>
              <a:rPr lang="en-IN" b="0" i="0" dirty="0">
                <a:solidFill>
                  <a:srgbClr val="000000"/>
                </a:solidFill>
                <a:effectLst/>
                <a:highlight>
                  <a:srgbClr val="FFFFFF"/>
                </a:highlight>
                <a:latin typeface="Consolas" panose="020B0609020204030204" pitchFamily="49" charset="0"/>
              </a:rPr>
              <a:t> </a:t>
            </a:r>
            <a:r>
              <a:rPr lang="en-IN" b="0" i="0" dirty="0">
                <a:solidFill>
                  <a:srgbClr val="0000CD"/>
                </a:solidFill>
                <a:effectLst/>
                <a:highlight>
                  <a:srgbClr val="FFFFFF"/>
                </a:highlight>
                <a:latin typeface="Consolas" panose="020B0609020204030204" pitchFamily="49" charset="0"/>
              </a:rPr>
              <a:t>as</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plt</a:t>
            </a:r>
            <a:br>
              <a:rPr lang="en-IN" dirty="0"/>
            </a:br>
            <a:r>
              <a:rPr lang="en-IN" b="0" i="0" dirty="0">
                <a:solidFill>
                  <a:srgbClr val="0000CD"/>
                </a:solidFill>
                <a:effectLst/>
                <a:highlight>
                  <a:srgbClr val="FFFFFF"/>
                </a:highlight>
                <a:latin typeface="Consolas" panose="020B0609020204030204" pitchFamily="49" charset="0"/>
              </a:rPr>
              <a:t>import</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numpy</a:t>
            </a:r>
            <a:r>
              <a:rPr lang="en-IN" b="0" i="0" dirty="0">
                <a:solidFill>
                  <a:srgbClr val="000000"/>
                </a:solidFill>
                <a:effectLst/>
                <a:highlight>
                  <a:srgbClr val="FFFFFF"/>
                </a:highlight>
                <a:latin typeface="Consolas" panose="020B0609020204030204" pitchFamily="49" charset="0"/>
              </a:rPr>
              <a:t> </a:t>
            </a:r>
            <a:r>
              <a:rPr lang="en-IN" b="0" i="0" dirty="0">
                <a:solidFill>
                  <a:srgbClr val="0000CD"/>
                </a:solidFill>
                <a:effectLst/>
                <a:highlight>
                  <a:srgbClr val="FFFFFF"/>
                </a:highlight>
                <a:latin typeface="Consolas" panose="020B0609020204030204" pitchFamily="49" charset="0"/>
              </a:rPr>
              <a:t>as</a:t>
            </a:r>
            <a:r>
              <a:rPr lang="en-IN" b="0" i="0" dirty="0">
                <a:solidFill>
                  <a:srgbClr val="000000"/>
                </a:solidFill>
                <a:effectLst/>
                <a:highlight>
                  <a:srgbClr val="FFFFFF"/>
                </a:highlight>
                <a:latin typeface="Consolas" panose="020B0609020204030204" pitchFamily="49" charset="0"/>
              </a:rPr>
              <a:t> np</a:t>
            </a:r>
            <a:br>
              <a:rPr lang="en-IN" dirty="0"/>
            </a:br>
            <a:br>
              <a:rPr lang="en-IN" dirty="0"/>
            </a:br>
            <a:r>
              <a:rPr lang="en-IN" b="0" i="0" dirty="0">
                <a:solidFill>
                  <a:srgbClr val="000000"/>
                </a:solidFill>
                <a:effectLst/>
                <a:highlight>
                  <a:srgbClr val="FFFFFF"/>
                </a:highlight>
                <a:latin typeface="Consolas" panose="020B0609020204030204" pitchFamily="49" charset="0"/>
              </a:rPr>
              <a:t>y = </a:t>
            </a:r>
            <a:r>
              <a:rPr lang="en-IN" b="0" i="0" dirty="0" err="1">
                <a:solidFill>
                  <a:srgbClr val="000000"/>
                </a:solidFill>
                <a:effectLst/>
                <a:highlight>
                  <a:srgbClr val="FFFFFF"/>
                </a:highlight>
                <a:latin typeface="Consolas" panose="020B0609020204030204" pitchFamily="49" charset="0"/>
              </a:rPr>
              <a:t>np.array</a:t>
            </a:r>
            <a:r>
              <a:rPr lang="en-IN" b="0" i="0" dirty="0">
                <a:solidFill>
                  <a:srgbClr val="000000"/>
                </a:solidFill>
                <a:effectLst/>
                <a:highlight>
                  <a:srgbClr val="FFFFFF"/>
                </a:highlight>
                <a:latin typeface="Consolas" panose="020B0609020204030204" pitchFamily="49" charset="0"/>
              </a:rPr>
              <a:t>([</a:t>
            </a:r>
            <a:r>
              <a:rPr lang="en-IN" b="0" i="0" dirty="0">
                <a:solidFill>
                  <a:srgbClr val="FF0000"/>
                </a:solidFill>
                <a:effectLst/>
                <a:highlight>
                  <a:srgbClr val="FFFFFF"/>
                </a:highlight>
                <a:latin typeface="Consolas" panose="020B0609020204030204" pitchFamily="49" charset="0"/>
              </a:rPr>
              <a:t>35</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25</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25</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15</a:t>
            </a:r>
            <a:r>
              <a:rPr lang="en-IN" b="0" i="0" dirty="0">
                <a:solidFill>
                  <a:srgbClr val="000000"/>
                </a:solidFill>
                <a:effectLst/>
                <a:highlight>
                  <a:srgbClr val="FFFFFF"/>
                </a:highlight>
                <a:latin typeface="Consolas" panose="020B0609020204030204" pitchFamily="49" charset="0"/>
              </a:rPr>
              <a:t>])</a:t>
            </a:r>
            <a:br>
              <a:rPr lang="en-IN" dirty="0"/>
            </a:br>
            <a:r>
              <a:rPr lang="en-IN" b="0" i="0" dirty="0" err="1">
                <a:solidFill>
                  <a:srgbClr val="000000"/>
                </a:solidFill>
                <a:effectLst/>
                <a:highlight>
                  <a:srgbClr val="FFFFFF"/>
                </a:highlight>
                <a:latin typeface="Consolas" panose="020B0609020204030204" pitchFamily="49" charset="0"/>
              </a:rPr>
              <a:t>mylabels</a:t>
            </a:r>
            <a:r>
              <a:rPr lang="en-IN" b="0" i="0" dirty="0">
                <a:solidFill>
                  <a:srgbClr val="000000"/>
                </a:solidFill>
                <a:effectLst/>
                <a:highlight>
                  <a:srgbClr val="FFFFFF"/>
                </a:highlight>
                <a:latin typeface="Consolas" panose="020B0609020204030204" pitchFamily="49" charset="0"/>
              </a:rPr>
              <a:t> = [</a:t>
            </a:r>
            <a:r>
              <a:rPr lang="en-IN" b="0" i="0" dirty="0">
                <a:solidFill>
                  <a:srgbClr val="A52A2A"/>
                </a:solidFill>
                <a:effectLst/>
                <a:highlight>
                  <a:srgbClr val="FFFFFF"/>
                </a:highlight>
                <a:latin typeface="Consolas" panose="020B0609020204030204" pitchFamily="49" charset="0"/>
              </a:rPr>
              <a:t>"Apples"</a:t>
            </a:r>
            <a:r>
              <a:rPr lang="en-IN" b="0" i="0" dirty="0">
                <a:solidFill>
                  <a:srgbClr val="000000"/>
                </a:solidFill>
                <a:effectLst/>
                <a:highlight>
                  <a:srgbClr val="FFFFFF"/>
                </a:highlight>
                <a:latin typeface="Consolas" panose="020B0609020204030204" pitchFamily="49" charset="0"/>
              </a:rPr>
              <a:t>, </a:t>
            </a:r>
            <a:r>
              <a:rPr lang="en-IN" b="0" i="0" dirty="0">
                <a:solidFill>
                  <a:srgbClr val="A52A2A"/>
                </a:solidFill>
                <a:effectLst/>
                <a:highlight>
                  <a:srgbClr val="FFFFFF"/>
                </a:highlight>
                <a:latin typeface="Consolas" panose="020B0609020204030204" pitchFamily="49" charset="0"/>
              </a:rPr>
              <a:t>"Bananas"</a:t>
            </a:r>
            <a:r>
              <a:rPr lang="en-IN" b="0" i="0" dirty="0">
                <a:solidFill>
                  <a:srgbClr val="000000"/>
                </a:solidFill>
                <a:effectLst/>
                <a:highlight>
                  <a:srgbClr val="FFFFFF"/>
                </a:highlight>
                <a:latin typeface="Consolas" panose="020B0609020204030204" pitchFamily="49" charset="0"/>
              </a:rPr>
              <a:t>, </a:t>
            </a:r>
            <a:r>
              <a:rPr lang="en-IN" b="0" i="0" dirty="0">
                <a:solidFill>
                  <a:srgbClr val="A52A2A"/>
                </a:solidFill>
                <a:effectLst/>
                <a:highlight>
                  <a:srgbClr val="FFFFFF"/>
                </a:highlight>
                <a:latin typeface="Consolas" panose="020B0609020204030204" pitchFamily="49" charset="0"/>
              </a:rPr>
              <a:t>"Cherries"</a:t>
            </a:r>
            <a:r>
              <a:rPr lang="en-IN" b="0" i="0" dirty="0">
                <a:solidFill>
                  <a:srgbClr val="000000"/>
                </a:solidFill>
                <a:effectLst/>
                <a:highlight>
                  <a:srgbClr val="FFFFFF"/>
                </a:highlight>
                <a:latin typeface="Consolas" panose="020B0609020204030204" pitchFamily="49" charset="0"/>
              </a:rPr>
              <a:t>, </a:t>
            </a:r>
            <a:r>
              <a:rPr lang="en-IN" b="0" i="0" dirty="0">
                <a:solidFill>
                  <a:srgbClr val="A52A2A"/>
                </a:solidFill>
                <a:effectLst/>
                <a:highlight>
                  <a:srgbClr val="FFFFFF"/>
                </a:highlight>
                <a:latin typeface="Consolas" panose="020B0609020204030204" pitchFamily="49" charset="0"/>
              </a:rPr>
              <a:t>"Dates"</a:t>
            </a:r>
            <a:r>
              <a:rPr lang="en-IN" b="0" i="0" dirty="0">
                <a:solidFill>
                  <a:srgbClr val="000000"/>
                </a:solidFill>
                <a:effectLst/>
                <a:highlight>
                  <a:srgbClr val="FFFFFF"/>
                </a:highlight>
                <a:latin typeface="Consolas" panose="020B0609020204030204" pitchFamily="49" charset="0"/>
              </a:rPr>
              <a:t>]</a:t>
            </a:r>
            <a:br>
              <a:rPr lang="en-IN" dirty="0"/>
            </a:br>
            <a:br>
              <a:rPr lang="en-IN" dirty="0"/>
            </a:br>
            <a:r>
              <a:rPr lang="en-IN" b="0" i="0" dirty="0" err="1">
                <a:solidFill>
                  <a:srgbClr val="000000"/>
                </a:solidFill>
                <a:effectLst/>
                <a:highlight>
                  <a:srgbClr val="FFFFFF"/>
                </a:highlight>
                <a:latin typeface="Consolas" panose="020B0609020204030204" pitchFamily="49" charset="0"/>
              </a:rPr>
              <a:t>plt.pie</a:t>
            </a:r>
            <a:r>
              <a:rPr lang="en-IN" b="0" i="0" dirty="0">
                <a:solidFill>
                  <a:srgbClr val="000000"/>
                </a:solidFill>
                <a:effectLst/>
                <a:highlight>
                  <a:srgbClr val="FFFFFF"/>
                </a:highlight>
                <a:latin typeface="Consolas" panose="020B0609020204030204" pitchFamily="49" charset="0"/>
              </a:rPr>
              <a:t>(y, labels = </a:t>
            </a:r>
            <a:r>
              <a:rPr lang="en-IN" b="0" i="0" dirty="0" err="1">
                <a:solidFill>
                  <a:srgbClr val="000000"/>
                </a:solidFill>
                <a:effectLst/>
                <a:highlight>
                  <a:srgbClr val="FFFFFF"/>
                </a:highlight>
                <a:latin typeface="Consolas" panose="020B0609020204030204" pitchFamily="49" charset="0"/>
              </a:rPr>
              <a:t>mylabels</a:t>
            </a:r>
            <a:r>
              <a:rPr lang="en-IN" b="0" i="0" dirty="0">
                <a:solidFill>
                  <a:srgbClr val="000000"/>
                </a:solidFill>
                <a:effectLst/>
                <a:highlight>
                  <a:srgbClr val="FFFFFF"/>
                </a:highlight>
                <a:latin typeface="Consolas" panose="020B0609020204030204" pitchFamily="49" charset="0"/>
              </a:rPr>
              <a:t>)</a:t>
            </a:r>
            <a:br>
              <a:rPr lang="en-IN" dirty="0"/>
            </a:br>
            <a:r>
              <a:rPr lang="en-IN" b="0" i="0" dirty="0" err="1">
                <a:solidFill>
                  <a:srgbClr val="000000"/>
                </a:solidFill>
                <a:effectLst/>
                <a:highlight>
                  <a:srgbClr val="FFFFFF"/>
                </a:highlight>
                <a:latin typeface="Consolas" panose="020B0609020204030204" pitchFamily="49" charset="0"/>
              </a:rPr>
              <a:t>plt.show</a:t>
            </a:r>
            <a:r>
              <a:rPr lang="en-IN" b="0" i="0" dirty="0">
                <a:solidFill>
                  <a:srgbClr val="000000"/>
                </a:solidFill>
                <a:effectLst/>
                <a:highlight>
                  <a:srgbClr val="FFFFFF"/>
                </a:highlight>
                <a:latin typeface="Consolas" panose="020B0609020204030204" pitchFamily="49" charset="0"/>
              </a:rPr>
              <a:t>() </a:t>
            </a:r>
            <a:endParaRPr lang="en-IN" dirty="0"/>
          </a:p>
        </p:txBody>
      </p:sp>
      <p:pic>
        <p:nvPicPr>
          <p:cNvPr id="5" name="Picture 4">
            <a:extLst>
              <a:ext uri="{FF2B5EF4-FFF2-40B4-BE49-F238E27FC236}">
                <a16:creationId xmlns:a16="http://schemas.microsoft.com/office/drawing/2014/main" id="{1E4713D8-6DF6-6E34-ED67-21B5DAC505E0}"/>
              </a:ext>
            </a:extLst>
          </p:cNvPr>
          <p:cNvPicPr>
            <a:picLocks noChangeAspect="1"/>
          </p:cNvPicPr>
          <p:nvPr/>
        </p:nvPicPr>
        <p:blipFill>
          <a:blip r:embed="rId2"/>
          <a:stretch>
            <a:fillRect/>
          </a:stretch>
        </p:blipFill>
        <p:spPr>
          <a:xfrm>
            <a:off x="7448443" y="365125"/>
            <a:ext cx="4153113" cy="3200564"/>
          </a:xfrm>
          <a:prstGeom prst="rect">
            <a:avLst/>
          </a:prstGeom>
        </p:spPr>
      </p:pic>
    </p:spTree>
    <p:extLst>
      <p:ext uri="{BB962C8B-B14F-4D97-AF65-F5344CB8AC3E}">
        <p14:creationId xmlns:p14="http://schemas.microsoft.com/office/powerpoint/2010/main" val="3131422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0494A-968B-9F6B-14B7-91B4CD76A317}"/>
              </a:ext>
            </a:extLst>
          </p:cNvPr>
          <p:cNvSpPr>
            <a:spLocks noGrp="1"/>
          </p:cNvSpPr>
          <p:nvPr>
            <p:ph type="title"/>
          </p:nvPr>
        </p:nvSpPr>
        <p:spPr/>
        <p:txBody>
          <a:bodyPr/>
          <a:lstStyle/>
          <a:p>
            <a:r>
              <a:rPr lang="en-IN" dirty="0"/>
              <a:t>Example:3</a:t>
            </a:r>
          </a:p>
        </p:txBody>
      </p:sp>
      <p:sp>
        <p:nvSpPr>
          <p:cNvPr id="3" name="Content Placeholder 2">
            <a:extLst>
              <a:ext uri="{FF2B5EF4-FFF2-40B4-BE49-F238E27FC236}">
                <a16:creationId xmlns:a16="http://schemas.microsoft.com/office/drawing/2014/main" id="{965C3281-5571-5F8B-DF1A-759477621102}"/>
              </a:ext>
            </a:extLst>
          </p:cNvPr>
          <p:cNvSpPr>
            <a:spLocks noGrp="1"/>
          </p:cNvSpPr>
          <p:nvPr>
            <p:ph idx="1"/>
          </p:nvPr>
        </p:nvSpPr>
        <p:spPr/>
        <p:txBody>
          <a:bodyPr/>
          <a:lstStyle/>
          <a:p>
            <a:pPr marL="0" indent="0">
              <a:buNone/>
            </a:pPr>
            <a:r>
              <a:rPr lang="en-IN" b="0" i="0" dirty="0">
                <a:solidFill>
                  <a:srgbClr val="0000CD"/>
                </a:solidFill>
                <a:effectLst/>
                <a:highlight>
                  <a:srgbClr val="FFFFFF"/>
                </a:highlight>
                <a:latin typeface="Consolas" panose="020B0609020204030204" pitchFamily="49" charset="0"/>
              </a:rPr>
              <a:t>import</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matplotlib.pyplot</a:t>
            </a:r>
            <a:r>
              <a:rPr lang="en-IN" b="0" i="0" dirty="0">
                <a:solidFill>
                  <a:srgbClr val="000000"/>
                </a:solidFill>
                <a:effectLst/>
                <a:highlight>
                  <a:srgbClr val="FFFFFF"/>
                </a:highlight>
                <a:latin typeface="Consolas" panose="020B0609020204030204" pitchFamily="49" charset="0"/>
              </a:rPr>
              <a:t> </a:t>
            </a:r>
            <a:r>
              <a:rPr lang="en-IN" b="0" i="0" dirty="0">
                <a:solidFill>
                  <a:srgbClr val="0000CD"/>
                </a:solidFill>
                <a:effectLst/>
                <a:highlight>
                  <a:srgbClr val="FFFFFF"/>
                </a:highlight>
                <a:latin typeface="Consolas" panose="020B0609020204030204" pitchFamily="49" charset="0"/>
              </a:rPr>
              <a:t>as</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plt</a:t>
            </a:r>
            <a:br>
              <a:rPr lang="en-IN" dirty="0"/>
            </a:br>
            <a:r>
              <a:rPr lang="en-IN" b="0" i="0" dirty="0">
                <a:solidFill>
                  <a:srgbClr val="0000CD"/>
                </a:solidFill>
                <a:effectLst/>
                <a:highlight>
                  <a:srgbClr val="FFFFFF"/>
                </a:highlight>
                <a:latin typeface="Consolas" panose="020B0609020204030204" pitchFamily="49" charset="0"/>
              </a:rPr>
              <a:t>import</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numpy</a:t>
            </a:r>
            <a:r>
              <a:rPr lang="en-IN" b="0" i="0" dirty="0">
                <a:solidFill>
                  <a:srgbClr val="000000"/>
                </a:solidFill>
                <a:effectLst/>
                <a:highlight>
                  <a:srgbClr val="FFFFFF"/>
                </a:highlight>
                <a:latin typeface="Consolas" panose="020B0609020204030204" pitchFamily="49" charset="0"/>
              </a:rPr>
              <a:t> </a:t>
            </a:r>
            <a:r>
              <a:rPr lang="en-IN" b="0" i="0" dirty="0">
                <a:solidFill>
                  <a:srgbClr val="0000CD"/>
                </a:solidFill>
                <a:effectLst/>
                <a:highlight>
                  <a:srgbClr val="FFFFFF"/>
                </a:highlight>
                <a:latin typeface="Consolas" panose="020B0609020204030204" pitchFamily="49" charset="0"/>
              </a:rPr>
              <a:t>as</a:t>
            </a:r>
            <a:r>
              <a:rPr lang="en-IN" b="0" i="0" dirty="0">
                <a:solidFill>
                  <a:srgbClr val="000000"/>
                </a:solidFill>
                <a:effectLst/>
                <a:highlight>
                  <a:srgbClr val="FFFFFF"/>
                </a:highlight>
                <a:latin typeface="Consolas" panose="020B0609020204030204" pitchFamily="49" charset="0"/>
              </a:rPr>
              <a:t> np</a:t>
            </a:r>
            <a:br>
              <a:rPr lang="en-IN" dirty="0"/>
            </a:br>
            <a:br>
              <a:rPr lang="en-IN" dirty="0"/>
            </a:br>
            <a:r>
              <a:rPr lang="en-IN" b="0" i="0" dirty="0">
                <a:solidFill>
                  <a:srgbClr val="000000"/>
                </a:solidFill>
                <a:effectLst/>
                <a:highlight>
                  <a:srgbClr val="FFFFFF"/>
                </a:highlight>
                <a:latin typeface="Consolas" panose="020B0609020204030204" pitchFamily="49" charset="0"/>
              </a:rPr>
              <a:t>y = </a:t>
            </a:r>
            <a:r>
              <a:rPr lang="en-IN" b="0" i="0" dirty="0" err="1">
                <a:solidFill>
                  <a:srgbClr val="000000"/>
                </a:solidFill>
                <a:effectLst/>
                <a:highlight>
                  <a:srgbClr val="FFFFFF"/>
                </a:highlight>
                <a:latin typeface="Consolas" panose="020B0609020204030204" pitchFamily="49" charset="0"/>
              </a:rPr>
              <a:t>np.array</a:t>
            </a:r>
            <a:r>
              <a:rPr lang="en-IN" b="0" i="0" dirty="0">
                <a:solidFill>
                  <a:srgbClr val="000000"/>
                </a:solidFill>
                <a:effectLst/>
                <a:highlight>
                  <a:srgbClr val="FFFFFF"/>
                </a:highlight>
                <a:latin typeface="Consolas" panose="020B0609020204030204" pitchFamily="49" charset="0"/>
              </a:rPr>
              <a:t>([</a:t>
            </a:r>
            <a:r>
              <a:rPr lang="en-IN" b="0" i="0" dirty="0">
                <a:solidFill>
                  <a:srgbClr val="FF0000"/>
                </a:solidFill>
                <a:effectLst/>
                <a:highlight>
                  <a:srgbClr val="FFFFFF"/>
                </a:highlight>
                <a:latin typeface="Consolas" panose="020B0609020204030204" pitchFamily="49" charset="0"/>
              </a:rPr>
              <a:t>35</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25</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25</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15</a:t>
            </a:r>
            <a:r>
              <a:rPr lang="en-IN" b="0" i="0" dirty="0">
                <a:solidFill>
                  <a:srgbClr val="000000"/>
                </a:solidFill>
                <a:effectLst/>
                <a:highlight>
                  <a:srgbClr val="FFFFFF"/>
                </a:highlight>
                <a:latin typeface="Consolas" panose="020B0609020204030204" pitchFamily="49" charset="0"/>
              </a:rPr>
              <a:t>])</a:t>
            </a:r>
            <a:br>
              <a:rPr lang="en-IN" dirty="0"/>
            </a:br>
            <a:r>
              <a:rPr lang="en-IN" b="0" i="0" dirty="0" err="1">
                <a:solidFill>
                  <a:srgbClr val="000000"/>
                </a:solidFill>
                <a:effectLst/>
                <a:highlight>
                  <a:srgbClr val="FFFFFF"/>
                </a:highlight>
                <a:latin typeface="Consolas" panose="020B0609020204030204" pitchFamily="49" charset="0"/>
              </a:rPr>
              <a:t>mylabels</a:t>
            </a:r>
            <a:r>
              <a:rPr lang="en-IN" b="0" i="0" dirty="0">
                <a:solidFill>
                  <a:srgbClr val="000000"/>
                </a:solidFill>
                <a:effectLst/>
                <a:highlight>
                  <a:srgbClr val="FFFFFF"/>
                </a:highlight>
                <a:latin typeface="Consolas" panose="020B0609020204030204" pitchFamily="49" charset="0"/>
              </a:rPr>
              <a:t> = [</a:t>
            </a:r>
            <a:r>
              <a:rPr lang="en-IN" b="0" i="0" dirty="0">
                <a:solidFill>
                  <a:srgbClr val="A52A2A"/>
                </a:solidFill>
                <a:effectLst/>
                <a:highlight>
                  <a:srgbClr val="FFFFFF"/>
                </a:highlight>
                <a:latin typeface="Consolas" panose="020B0609020204030204" pitchFamily="49" charset="0"/>
              </a:rPr>
              <a:t>"Apples"</a:t>
            </a:r>
            <a:r>
              <a:rPr lang="en-IN" b="0" i="0" dirty="0">
                <a:solidFill>
                  <a:srgbClr val="000000"/>
                </a:solidFill>
                <a:effectLst/>
                <a:highlight>
                  <a:srgbClr val="FFFFFF"/>
                </a:highlight>
                <a:latin typeface="Consolas" panose="020B0609020204030204" pitchFamily="49" charset="0"/>
              </a:rPr>
              <a:t>, </a:t>
            </a:r>
            <a:r>
              <a:rPr lang="en-IN" b="0" i="0" dirty="0">
                <a:solidFill>
                  <a:srgbClr val="A52A2A"/>
                </a:solidFill>
                <a:effectLst/>
                <a:highlight>
                  <a:srgbClr val="FFFFFF"/>
                </a:highlight>
                <a:latin typeface="Consolas" panose="020B0609020204030204" pitchFamily="49" charset="0"/>
              </a:rPr>
              <a:t>"Bananas"</a:t>
            </a:r>
            <a:r>
              <a:rPr lang="en-IN" b="0" i="0" dirty="0">
                <a:solidFill>
                  <a:srgbClr val="000000"/>
                </a:solidFill>
                <a:effectLst/>
                <a:highlight>
                  <a:srgbClr val="FFFFFF"/>
                </a:highlight>
                <a:latin typeface="Consolas" panose="020B0609020204030204" pitchFamily="49" charset="0"/>
              </a:rPr>
              <a:t>, </a:t>
            </a:r>
            <a:r>
              <a:rPr lang="en-IN" b="0" i="0" dirty="0">
                <a:solidFill>
                  <a:srgbClr val="A52A2A"/>
                </a:solidFill>
                <a:effectLst/>
                <a:highlight>
                  <a:srgbClr val="FFFFFF"/>
                </a:highlight>
                <a:latin typeface="Consolas" panose="020B0609020204030204" pitchFamily="49" charset="0"/>
              </a:rPr>
              <a:t>"Cherries"</a:t>
            </a:r>
            <a:r>
              <a:rPr lang="en-IN" b="0" i="0" dirty="0">
                <a:solidFill>
                  <a:srgbClr val="000000"/>
                </a:solidFill>
                <a:effectLst/>
                <a:highlight>
                  <a:srgbClr val="FFFFFF"/>
                </a:highlight>
                <a:latin typeface="Consolas" panose="020B0609020204030204" pitchFamily="49" charset="0"/>
              </a:rPr>
              <a:t>, </a:t>
            </a:r>
            <a:r>
              <a:rPr lang="en-IN" b="0" i="0" dirty="0">
                <a:solidFill>
                  <a:srgbClr val="A52A2A"/>
                </a:solidFill>
                <a:effectLst/>
                <a:highlight>
                  <a:srgbClr val="FFFFFF"/>
                </a:highlight>
                <a:latin typeface="Consolas" panose="020B0609020204030204" pitchFamily="49" charset="0"/>
              </a:rPr>
              <a:t>"Dates"</a:t>
            </a:r>
            <a:r>
              <a:rPr lang="en-IN" b="0" i="0" dirty="0">
                <a:solidFill>
                  <a:srgbClr val="000000"/>
                </a:solidFill>
                <a:effectLst/>
                <a:highlight>
                  <a:srgbClr val="FFFFFF"/>
                </a:highlight>
                <a:latin typeface="Consolas" panose="020B0609020204030204" pitchFamily="49" charset="0"/>
              </a:rPr>
              <a:t>]</a:t>
            </a:r>
            <a:br>
              <a:rPr lang="en-IN" dirty="0"/>
            </a:br>
            <a:r>
              <a:rPr lang="en-IN" b="0" i="0" dirty="0" err="1">
                <a:solidFill>
                  <a:srgbClr val="000000"/>
                </a:solidFill>
                <a:effectLst/>
                <a:highlight>
                  <a:srgbClr val="FFFFFF"/>
                </a:highlight>
                <a:latin typeface="Consolas" panose="020B0609020204030204" pitchFamily="49" charset="0"/>
              </a:rPr>
              <a:t>myexplode</a:t>
            </a:r>
            <a:r>
              <a:rPr lang="en-IN" b="0" i="0" dirty="0">
                <a:solidFill>
                  <a:srgbClr val="000000"/>
                </a:solidFill>
                <a:effectLst/>
                <a:highlight>
                  <a:srgbClr val="FFFFFF"/>
                </a:highlight>
                <a:latin typeface="Consolas" panose="020B0609020204030204" pitchFamily="49" charset="0"/>
              </a:rPr>
              <a:t> = [</a:t>
            </a:r>
            <a:r>
              <a:rPr lang="en-IN" b="0" i="0" dirty="0">
                <a:solidFill>
                  <a:srgbClr val="FF0000"/>
                </a:solidFill>
                <a:effectLst/>
                <a:highlight>
                  <a:srgbClr val="FFFFFF"/>
                </a:highlight>
                <a:latin typeface="Consolas" panose="020B0609020204030204" pitchFamily="49" charset="0"/>
              </a:rPr>
              <a:t>0.2</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0</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0</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0</a:t>
            </a:r>
            <a:r>
              <a:rPr lang="en-IN" b="0" i="0" dirty="0">
                <a:solidFill>
                  <a:srgbClr val="000000"/>
                </a:solidFill>
                <a:effectLst/>
                <a:highlight>
                  <a:srgbClr val="FFFFFF"/>
                </a:highlight>
                <a:latin typeface="Consolas" panose="020B0609020204030204" pitchFamily="49" charset="0"/>
              </a:rPr>
              <a:t>]</a:t>
            </a:r>
            <a:br>
              <a:rPr lang="en-IN" dirty="0"/>
            </a:br>
            <a:br>
              <a:rPr lang="en-IN" dirty="0"/>
            </a:br>
            <a:r>
              <a:rPr lang="en-IN" b="0" i="0" dirty="0" err="1">
                <a:solidFill>
                  <a:srgbClr val="000000"/>
                </a:solidFill>
                <a:effectLst/>
                <a:highlight>
                  <a:srgbClr val="FFFFFF"/>
                </a:highlight>
                <a:latin typeface="Consolas" panose="020B0609020204030204" pitchFamily="49" charset="0"/>
              </a:rPr>
              <a:t>plt.pie</a:t>
            </a:r>
            <a:r>
              <a:rPr lang="en-IN" b="0" i="0" dirty="0">
                <a:solidFill>
                  <a:srgbClr val="000000"/>
                </a:solidFill>
                <a:effectLst/>
                <a:highlight>
                  <a:srgbClr val="FFFFFF"/>
                </a:highlight>
                <a:latin typeface="Consolas" panose="020B0609020204030204" pitchFamily="49" charset="0"/>
              </a:rPr>
              <a:t>(y, labels = </a:t>
            </a:r>
            <a:r>
              <a:rPr lang="en-IN" b="0" i="0" dirty="0" err="1">
                <a:solidFill>
                  <a:srgbClr val="000000"/>
                </a:solidFill>
                <a:effectLst/>
                <a:highlight>
                  <a:srgbClr val="FFFFFF"/>
                </a:highlight>
                <a:latin typeface="Consolas" panose="020B0609020204030204" pitchFamily="49" charset="0"/>
              </a:rPr>
              <a:t>mylabels</a:t>
            </a:r>
            <a:r>
              <a:rPr lang="en-IN" b="0" i="0" dirty="0">
                <a:solidFill>
                  <a:srgbClr val="000000"/>
                </a:solidFill>
                <a:effectLst/>
                <a:highlight>
                  <a:srgbClr val="FFFFFF"/>
                </a:highlight>
                <a:latin typeface="Consolas" panose="020B0609020204030204" pitchFamily="49" charset="0"/>
              </a:rPr>
              <a:t>, explode = </a:t>
            </a:r>
            <a:r>
              <a:rPr lang="en-IN" b="0" i="0" dirty="0" err="1">
                <a:solidFill>
                  <a:srgbClr val="000000"/>
                </a:solidFill>
                <a:effectLst/>
                <a:highlight>
                  <a:srgbClr val="FFFFFF"/>
                </a:highlight>
                <a:latin typeface="Consolas" panose="020B0609020204030204" pitchFamily="49" charset="0"/>
              </a:rPr>
              <a:t>myexplode</a:t>
            </a:r>
            <a:r>
              <a:rPr lang="en-IN" b="0" i="0" dirty="0">
                <a:solidFill>
                  <a:srgbClr val="000000"/>
                </a:solidFill>
                <a:effectLst/>
                <a:highlight>
                  <a:srgbClr val="FFFFFF"/>
                </a:highlight>
                <a:latin typeface="Consolas" panose="020B0609020204030204" pitchFamily="49" charset="0"/>
              </a:rPr>
              <a:t>)</a:t>
            </a:r>
            <a:br>
              <a:rPr lang="en-IN" dirty="0"/>
            </a:br>
            <a:r>
              <a:rPr lang="en-IN" b="0" i="0" dirty="0" err="1">
                <a:solidFill>
                  <a:srgbClr val="000000"/>
                </a:solidFill>
                <a:effectLst/>
                <a:highlight>
                  <a:srgbClr val="FFFFFF"/>
                </a:highlight>
                <a:latin typeface="Consolas" panose="020B0609020204030204" pitchFamily="49" charset="0"/>
              </a:rPr>
              <a:t>plt.show</a:t>
            </a:r>
            <a:r>
              <a:rPr lang="en-IN" b="0" i="0" dirty="0">
                <a:solidFill>
                  <a:srgbClr val="000000"/>
                </a:solidFill>
                <a:effectLst/>
                <a:highlight>
                  <a:srgbClr val="FFFFFF"/>
                </a:highlight>
                <a:latin typeface="Consolas" panose="020B0609020204030204" pitchFamily="49" charset="0"/>
              </a:rPr>
              <a:t>() </a:t>
            </a:r>
            <a:endParaRPr lang="en-IN" dirty="0"/>
          </a:p>
        </p:txBody>
      </p:sp>
      <p:pic>
        <p:nvPicPr>
          <p:cNvPr id="5" name="Picture 4">
            <a:extLst>
              <a:ext uri="{FF2B5EF4-FFF2-40B4-BE49-F238E27FC236}">
                <a16:creationId xmlns:a16="http://schemas.microsoft.com/office/drawing/2014/main" id="{5529F81B-AC35-93BB-7346-66398198C527}"/>
              </a:ext>
            </a:extLst>
          </p:cNvPr>
          <p:cNvPicPr>
            <a:picLocks noChangeAspect="1"/>
          </p:cNvPicPr>
          <p:nvPr/>
        </p:nvPicPr>
        <p:blipFill>
          <a:blip r:embed="rId2"/>
          <a:stretch>
            <a:fillRect/>
          </a:stretch>
        </p:blipFill>
        <p:spPr>
          <a:xfrm>
            <a:off x="7476561" y="-66403"/>
            <a:ext cx="4292821" cy="3549832"/>
          </a:xfrm>
          <a:prstGeom prst="rect">
            <a:avLst/>
          </a:prstGeom>
        </p:spPr>
      </p:pic>
    </p:spTree>
    <p:extLst>
      <p:ext uri="{BB962C8B-B14F-4D97-AF65-F5344CB8AC3E}">
        <p14:creationId xmlns:p14="http://schemas.microsoft.com/office/powerpoint/2010/main" val="3643439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837408A-9F6F-1CA3-A70C-09228CA00334}"/>
              </a:ext>
            </a:extLst>
          </p:cNvPr>
          <p:cNvSpPr>
            <a:spLocks noGrp="1" noChangeArrowheads="1"/>
          </p:cNvSpPr>
          <p:nvPr>
            <p:ph idx="1"/>
          </p:nvPr>
        </p:nvSpPr>
        <p:spPr bwMode="auto">
          <a:xfrm>
            <a:off x="696685" y="564133"/>
            <a:ext cx="9633919" cy="5729733"/>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Shadow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Add a shadow to the pie chart by setting the </a:t>
            </a:r>
            <a:r>
              <a:rPr kumimoji="0" lang="en-US" altLang="en-US" sz="26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shadows</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parameter to </a:t>
            </a:r>
            <a:r>
              <a:rPr kumimoji="0" lang="en-US" altLang="en-US" sz="26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True</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Example: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Add a shadow: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import</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matplotlib.pyplot</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as</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plt</a:t>
            </a:r>
            <a:b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6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import</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numpy</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as</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np</a:t>
            </a:r>
            <a:b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b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 = </a:t>
            </a:r>
            <a:r>
              <a:rPr kumimoji="0" lang="en-US" altLang="en-US" sz="2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np.array</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6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35</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25</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25</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15</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mylabels</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2600" b="0" i="0" u="none" strike="noStrike" cap="none" normalizeH="0" baseline="0" dirty="0">
                <a:ln>
                  <a:noFill/>
                </a:ln>
                <a:solidFill>
                  <a:srgbClr val="A52A2A"/>
                </a:solidFill>
                <a:effectLst/>
                <a:latin typeface="Times New Roman" panose="02020603050405020304" pitchFamily="18" charset="0"/>
                <a:cs typeface="Times New Roman" panose="02020603050405020304" pitchFamily="18" charset="0"/>
              </a:rPr>
              <a:t>"Apples"</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rgbClr val="A52A2A"/>
                </a:solidFill>
                <a:effectLst/>
                <a:latin typeface="Times New Roman" panose="02020603050405020304" pitchFamily="18" charset="0"/>
                <a:cs typeface="Times New Roman" panose="02020603050405020304" pitchFamily="18" charset="0"/>
              </a:rPr>
              <a:t>"Bananas"</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rgbClr val="A52A2A"/>
                </a:solidFill>
                <a:effectLst/>
                <a:latin typeface="Times New Roman" panose="02020603050405020304" pitchFamily="18" charset="0"/>
                <a:cs typeface="Times New Roman" panose="02020603050405020304" pitchFamily="18" charset="0"/>
              </a:rPr>
              <a:t>"Cherries"</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rgbClr val="A52A2A"/>
                </a:solidFill>
                <a:effectLst/>
                <a:latin typeface="Times New Roman" panose="02020603050405020304" pitchFamily="18" charset="0"/>
                <a:cs typeface="Times New Roman" panose="02020603050405020304" pitchFamily="18" charset="0"/>
              </a:rPr>
              <a:t>"Dates"</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myexplode</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26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0.2</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0</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0</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0</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b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plt.pie</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 labels = </a:t>
            </a:r>
            <a:r>
              <a:rPr kumimoji="0" lang="en-US" altLang="en-US" sz="2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mylabels</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explode = </a:t>
            </a:r>
            <a:r>
              <a:rPr kumimoji="0" lang="en-US" altLang="en-US" sz="2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myexplode</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shadow = </a:t>
            </a:r>
            <a:r>
              <a:rPr kumimoji="0" lang="en-US" altLang="en-US" sz="26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True</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plt.show</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F5DCC1D-07E2-3DB7-15E1-8ED3C1F0AE81}"/>
              </a:ext>
            </a:extLst>
          </p:cNvPr>
          <p:cNvPicPr>
            <a:picLocks noChangeAspect="1"/>
          </p:cNvPicPr>
          <p:nvPr/>
        </p:nvPicPr>
        <p:blipFill>
          <a:blip r:embed="rId2"/>
          <a:stretch>
            <a:fillRect/>
          </a:stretch>
        </p:blipFill>
        <p:spPr>
          <a:xfrm>
            <a:off x="8165893" y="1711235"/>
            <a:ext cx="4026107" cy="3435527"/>
          </a:xfrm>
          <a:prstGeom prst="rect">
            <a:avLst/>
          </a:prstGeom>
        </p:spPr>
      </p:pic>
    </p:spTree>
    <p:extLst>
      <p:ext uri="{BB962C8B-B14F-4D97-AF65-F5344CB8AC3E}">
        <p14:creationId xmlns:p14="http://schemas.microsoft.com/office/powerpoint/2010/main" val="3991975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8DD8FE0-D833-3C23-6F81-AA236822122B}"/>
              </a:ext>
            </a:extLst>
          </p:cNvPr>
          <p:cNvSpPr>
            <a:spLocks noGrp="1" noChangeArrowheads="1"/>
          </p:cNvSpPr>
          <p:nvPr>
            <p:ph idx="1"/>
          </p:nvPr>
        </p:nvSpPr>
        <p:spPr bwMode="auto">
          <a:xfrm>
            <a:off x="239485" y="77676"/>
            <a:ext cx="11713029" cy="6529952"/>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Colors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000000"/>
                </a:solidFill>
                <a:effectLst/>
                <a:latin typeface="Verdana" panose="020B0604030504040204" pitchFamily="34" charset="0"/>
              </a:rPr>
              <a:t>You can set the color of each wedge with the </a:t>
            </a:r>
            <a:r>
              <a:rPr kumimoji="0" lang="en-US" altLang="en-US" sz="2600" b="0" i="0" u="none" strike="noStrike" cap="none" normalizeH="0" baseline="0" dirty="0">
                <a:ln>
                  <a:noFill/>
                </a:ln>
                <a:solidFill>
                  <a:srgbClr val="DC143C"/>
                </a:solidFill>
                <a:effectLst/>
                <a:latin typeface="Consolas" panose="020B0609020204030204" pitchFamily="49" charset="0"/>
              </a:rPr>
              <a:t>colors</a:t>
            </a:r>
            <a:r>
              <a:rPr kumimoji="0" lang="en-US" altLang="en-US" sz="2600" b="0" i="0" u="none" strike="noStrike" cap="none" normalizeH="0" baseline="0" dirty="0">
                <a:ln>
                  <a:noFill/>
                </a:ln>
                <a:solidFill>
                  <a:srgbClr val="000000"/>
                </a:solidFill>
                <a:effectLst/>
                <a:latin typeface="Verdana" panose="020B0604030504040204" pitchFamily="34" charset="0"/>
              </a:rPr>
              <a:t> parameter.</a:t>
            </a:r>
            <a:endParaRPr kumimoji="0" lang="en-US" altLang="en-US" sz="2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000000"/>
                </a:solidFill>
                <a:effectLst/>
                <a:latin typeface="Verdana" panose="020B0604030504040204" pitchFamily="34" charset="0"/>
              </a:rPr>
              <a:t>The </a:t>
            </a:r>
            <a:r>
              <a:rPr kumimoji="0" lang="en-US" altLang="en-US" sz="2600" b="0" i="0" u="none" strike="noStrike" cap="none" normalizeH="0" baseline="0" dirty="0">
                <a:ln>
                  <a:noFill/>
                </a:ln>
                <a:solidFill>
                  <a:srgbClr val="DC143C"/>
                </a:solidFill>
                <a:effectLst/>
                <a:latin typeface="Consolas" panose="020B0609020204030204" pitchFamily="49" charset="0"/>
              </a:rPr>
              <a:t>colors</a:t>
            </a:r>
            <a:r>
              <a:rPr kumimoji="0" lang="en-US" altLang="en-US" sz="2600" b="0" i="0" u="none" strike="noStrike" cap="none" normalizeH="0" baseline="0" dirty="0">
                <a:ln>
                  <a:noFill/>
                </a:ln>
                <a:solidFill>
                  <a:srgbClr val="000000"/>
                </a:solidFill>
                <a:effectLst/>
                <a:latin typeface="Verdana" panose="020B0604030504040204" pitchFamily="34" charset="0"/>
              </a:rPr>
              <a:t> parameter, if specified, must be an array with one value for each wedge:</a:t>
            </a:r>
            <a:endParaRPr kumimoji="0" lang="en-US" altLang="en-US" sz="2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000000"/>
                </a:solidFill>
                <a:effectLst/>
                <a:latin typeface="Verdana" panose="020B0604030504040204" pitchFamily="34" charset="0"/>
              </a:rPr>
              <a:t>Specify a new color for each wedge: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0000CD"/>
                </a:solidFill>
                <a:effectLst/>
                <a:latin typeface="Consolas" panose="020B0609020204030204" pitchFamily="49" charset="0"/>
              </a:rPr>
              <a:t>import</a:t>
            </a:r>
            <a:r>
              <a:rPr kumimoji="0" lang="en-US" altLang="en-US" sz="2600" b="0" i="0" u="none" strike="noStrike" cap="none" normalizeH="0" baseline="0" dirty="0">
                <a:ln>
                  <a:noFill/>
                </a:ln>
                <a:solidFill>
                  <a:srgbClr val="000000"/>
                </a:solidFill>
                <a:effectLst/>
                <a:latin typeface="Consolas" panose="020B0609020204030204" pitchFamily="49" charset="0"/>
              </a:rPr>
              <a:t> </a:t>
            </a:r>
            <a:r>
              <a:rPr kumimoji="0" lang="en-US" altLang="en-US" sz="2600" b="0" i="0" u="none" strike="noStrike" cap="none" normalizeH="0" baseline="0" dirty="0" err="1">
                <a:ln>
                  <a:noFill/>
                </a:ln>
                <a:solidFill>
                  <a:srgbClr val="000000"/>
                </a:solidFill>
                <a:effectLst/>
                <a:latin typeface="Consolas" panose="020B0609020204030204" pitchFamily="49" charset="0"/>
              </a:rPr>
              <a:t>matplotlib.pyplot</a:t>
            </a:r>
            <a:r>
              <a:rPr kumimoji="0" lang="en-US" altLang="en-US" sz="2600" b="0" i="0" u="none" strike="noStrike" cap="none" normalizeH="0" baseline="0" dirty="0">
                <a:ln>
                  <a:noFill/>
                </a:ln>
                <a:solidFill>
                  <a:srgbClr val="000000"/>
                </a:solidFill>
                <a:effectLst/>
                <a:latin typeface="Consolas" panose="020B0609020204030204" pitchFamily="49" charset="0"/>
              </a:rPr>
              <a:t> </a:t>
            </a:r>
            <a:r>
              <a:rPr kumimoji="0" lang="en-US" altLang="en-US" sz="2600" b="0" i="0" u="none" strike="noStrike" cap="none" normalizeH="0" baseline="0" dirty="0">
                <a:ln>
                  <a:noFill/>
                </a:ln>
                <a:solidFill>
                  <a:srgbClr val="0000CD"/>
                </a:solidFill>
                <a:effectLst/>
                <a:latin typeface="Consolas" panose="020B0609020204030204" pitchFamily="49" charset="0"/>
              </a:rPr>
              <a:t>as</a:t>
            </a:r>
            <a:r>
              <a:rPr kumimoji="0" lang="en-US" altLang="en-US" sz="2600" b="0" i="0" u="none" strike="noStrike" cap="none" normalizeH="0" baseline="0" dirty="0">
                <a:ln>
                  <a:noFill/>
                </a:ln>
                <a:solidFill>
                  <a:srgbClr val="000000"/>
                </a:solidFill>
                <a:effectLst/>
                <a:latin typeface="Consolas" panose="020B0609020204030204" pitchFamily="49" charset="0"/>
              </a:rPr>
              <a:t> </a:t>
            </a:r>
            <a:r>
              <a:rPr kumimoji="0" lang="en-US" altLang="en-US" sz="2600" b="0" i="0" u="none" strike="noStrike" cap="none" normalizeH="0" baseline="0" dirty="0" err="1">
                <a:ln>
                  <a:noFill/>
                </a:ln>
                <a:solidFill>
                  <a:srgbClr val="000000"/>
                </a:solidFill>
                <a:effectLst/>
                <a:latin typeface="Consolas" panose="020B0609020204030204" pitchFamily="49" charset="0"/>
              </a:rPr>
              <a:t>plt</a:t>
            </a:r>
            <a:br>
              <a:rPr kumimoji="0" lang="en-US" altLang="en-US" sz="2600" b="0" i="0" u="none" strike="noStrike" cap="none" normalizeH="0" baseline="0" dirty="0">
                <a:ln>
                  <a:noFill/>
                </a:ln>
                <a:solidFill>
                  <a:srgbClr val="000000"/>
                </a:solidFill>
                <a:effectLst/>
                <a:latin typeface="Consolas" panose="020B0609020204030204" pitchFamily="49" charset="0"/>
              </a:rPr>
            </a:br>
            <a:r>
              <a:rPr kumimoji="0" lang="en-US" altLang="en-US" sz="2600" b="0" i="0" u="none" strike="noStrike" cap="none" normalizeH="0" baseline="0" dirty="0">
                <a:ln>
                  <a:noFill/>
                </a:ln>
                <a:solidFill>
                  <a:srgbClr val="0000CD"/>
                </a:solidFill>
                <a:effectLst/>
                <a:latin typeface="Consolas" panose="020B0609020204030204" pitchFamily="49" charset="0"/>
              </a:rPr>
              <a:t>import</a:t>
            </a:r>
            <a:r>
              <a:rPr kumimoji="0" lang="en-US" altLang="en-US" sz="2600" b="0" i="0" u="none" strike="noStrike" cap="none" normalizeH="0" baseline="0" dirty="0">
                <a:ln>
                  <a:noFill/>
                </a:ln>
                <a:solidFill>
                  <a:srgbClr val="000000"/>
                </a:solidFill>
                <a:effectLst/>
                <a:latin typeface="Consolas" panose="020B0609020204030204" pitchFamily="49" charset="0"/>
              </a:rPr>
              <a:t> </a:t>
            </a:r>
            <a:r>
              <a:rPr kumimoji="0" lang="en-US" altLang="en-US" sz="2600" b="0" i="0" u="none" strike="noStrike" cap="none" normalizeH="0" baseline="0" dirty="0" err="1">
                <a:ln>
                  <a:noFill/>
                </a:ln>
                <a:solidFill>
                  <a:srgbClr val="000000"/>
                </a:solidFill>
                <a:effectLst/>
                <a:latin typeface="Consolas" panose="020B0609020204030204" pitchFamily="49" charset="0"/>
              </a:rPr>
              <a:t>numpy</a:t>
            </a:r>
            <a:r>
              <a:rPr kumimoji="0" lang="en-US" altLang="en-US" sz="2600" b="0" i="0" u="none" strike="noStrike" cap="none" normalizeH="0" baseline="0" dirty="0">
                <a:ln>
                  <a:noFill/>
                </a:ln>
                <a:solidFill>
                  <a:srgbClr val="000000"/>
                </a:solidFill>
                <a:effectLst/>
                <a:latin typeface="Consolas" panose="020B0609020204030204" pitchFamily="49" charset="0"/>
              </a:rPr>
              <a:t> </a:t>
            </a:r>
            <a:r>
              <a:rPr kumimoji="0" lang="en-US" altLang="en-US" sz="2600" b="0" i="0" u="none" strike="noStrike" cap="none" normalizeH="0" baseline="0" dirty="0">
                <a:ln>
                  <a:noFill/>
                </a:ln>
                <a:solidFill>
                  <a:srgbClr val="0000CD"/>
                </a:solidFill>
                <a:effectLst/>
                <a:latin typeface="Consolas" panose="020B0609020204030204" pitchFamily="49" charset="0"/>
              </a:rPr>
              <a:t>as</a:t>
            </a:r>
            <a:r>
              <a:rPr kumimoji="0" lang="en-US" altLang="en-US" sz="2600" b="0" i="0" u="none" strike="noStrike" cap="none" normalizeH="0" baseline="0" dirty="0">
                <a:ln>
                  <a:noFill/>
                </a:ln>
                <a:solidFill>
                  <a:srgbClr val="000000"/>
                </a:solidFill>
                <a:effectLst/>
                <a:latin typeface="Consolas" panose="020B0609020204030204" pitchFamily="49" charset="0"/>
              </a:rPr>
              <a:t> np</a:t>
            </a:r>
            <a:br>
              <a:rPr kumimoji="0" lang="en-US" altLang="en-US" sz="2600" b="0" i="0" u="none" strike="noStrike" cap="none" normalizeH="0" baseline="0" dirty="0">
                <a:ln>
                  <a:noFill/>
                </a:ln>
                <a:solidFill>
                  <a:srgbClr val="000000"/>
                </a:solidFill>
                <a:effectLst/>
                <a:latin typeface="Consolas" panose="020B0609020204030204" pitchFamily="49" charset="0"/>
              </a:rPr>
            </a:br>
            <a:br>
              <a:rPr kumimoji="0" lang="en-US" altLang="en-US" sz="2600" b="0" i="0" u="none" strike="noStrike" cap="none" normalizeH="0" baseline="0" dirty="0">
                <a:ln>
                  <a:noFill/>
                </a:ln>
                <a:solidFill>
                  <a:srgbClr val="000000"/>
                </a:solidFill>
                <a:effectLst/>
                <a:latin typeface="Consolas" panose="020B0609020204030204" pitchFamily="49" charset="0"/>
              </a:rPr>
            </a:br>
            <a:r>
              <a:rPr kumimoji="0" lang="en-US" altLang="en-US" sz="2600" b="0" i="0" u="none" strike="noStrike" cap="none" normalizeH="0" baseline="0" dirty="0">
                <a:ln>
                  <a:noFill/>
                </a:ln>
                <a:solidFill>
                  <a:srgbClr val="000000"/>
                </a:solidFill>
                <a:effectLst/>
                <a:latin typeface="Consolas" panose="020B0609020204030204" pitchFamily="49" charset="0"/>
              </a:rPr>
              <a:t>y = </a:t>
            </a:r>
            <a:r>
              <a:rPr kumimoji="0" lang="en-US" altLang="en-US" sz="2600" b="0" i="0" u="none" strike="noStrike" cap="none" normalizeH="0" baseline="0" dirty="0" err="1">
                <a:ln>
                  <a:noFill/>
                </a:ln>
                <a:solidFill>
                  <a:srgbClr val="000000"/>
                </a:solidFill>
                <a:effectLst/>
                <a:latin typeface="Consolas" panose="020B0609020204030204" pitchFamily="49" charset="0"/>
              </a:rPr>
              <a:t>np.array</a:t>
            </a:r>
            <a:r>
              <a:rPr kumimoji="0" lang="en-US" altLang="en-US" sz="2600" b="0" i="0" u="none" strike="noStrike" cap="none" normalizeH="0" baseline="0" dirty="0">
                <a:ln>
                  <a:noFill/>
                </a:ln>
                <a:solidFill>
                  <a:srgbClr val="000000"/>
                </a:solidFill>
                <a:effectLst/>
                <a:latin typeface="Consolas" panose="020B0609020204030204" pitchFamily="49" charset="0"/>
              </a:rPr>
              <a:t>([</a:t>
            </a:r>
            <a:r>
              <a:rPr kumimoji="0" lang="en-US" altLang="en-US" sz="2600" b="0" i="0" u="none" strike="noStrike" cap="none" normalizeH="0" baseline="0" dirty="0">
                <a:ln>
                  <a:noFill/>
                </a:ln>
                <a:solidFill>
                  <a:srgbClr val="FF0000"/>
                </a:solidFill>
                <a:effectLst/>
                <a:latin typeface="Consolas" panose="020B0609020204030204" pitchFamily="49" charset="0"/>
              </a:rPr>
              <a:t>35</a:t>
            </a:r>
            <a:r>
              <a:rPr kumimoji="0" lang="en-US" altLang="en-US" sz="2600" b="0" i="0" u="none" strike="noStrike" cap="none" normalizeH="0" baseline="0" dirty="0">
                <a:ln>
                  <a:noFill/>
                </a:ln>
                <a:solidFill>
                  <a:srgbClr val="000000"/>
                </a:solidFill>
                <a:effectLst/>
                <a:latin typeface="Consolas" panose="020B0609020204030204" pitchFamily="49" charset="0"/>
              </a:rPr>
              <a:t>, </a:t>
            </a:r>
            <a:r>
              <a:rPr kumimoji="0" lang="en-US" altLang="en-US" sz="2600" b="0" i="0" u="none" strike="noStrike" cap="none" normalizeH="0" baseline="0" dirty="0">
                <a:ln>
                  <a:noFill/>
                </a:ln>
                <a:solidFill>
                  <a:srgbClr val="FF0000"/>
                </a:solidFill>
                <a:effectLst/>
                <a:latin typeface="Consolas" panose="020B0609020204030204" pitchFamily="49" charset="0"/>
              </a:rPr>
              <a:t>25</a:t>
            </a:r>
            <a:r>
              <a:rPr kumimoji="0" lang="en-US" altLang="en-US" sz="2600" b="0" i="0" u="none" strike="noStrike" cap="none" normalizeH="0" baseline="0" dirty="0">
                <a:ln>
                  <a:noFill/>
                </a:ln>
                <a:solidFill>
                  <a:srgbClr val="000000"/>
                </a:solidFill>
                <a:effectLst/>
                <a:latin typeface="Consolas" panose="020B0609020204030204" pitchFamily="49" charset="0"/>
              </a:rPr>
              <a:t>, </a:t>
            </a:r>
            <a:r>
              <a:rPr kumimoji="0" lang="en-US" altLang="en-US" sz="2600" b="0" i="0" u="none" strike="noStrike" cap="none" normalizeH="0" baseline="0" dirty="0">
                <a:ln>
                  <a:noFill/>
                </a:ln>
                <a:solidFill>
                  <a:srgbClr val="FF0000"/>
                </a:solidFill>
                <a:effectLst/>
                <a:latin typeface="Consolas" panose="020B0609020204030204" pitchFamily="49" charset="0"/>
              </a:rPr>
              <a:t>25</a:t>
            </a:r>
            <a:r>
              <a:rPr kumimoji="0" lang="en-US" altLang="en-US" sz="2600" b="0" i="0" u="none" strike="noStrike" cap="none" normalizeH="0" baseline="0" dirty="0">
                <a:ln>
                  <a:noFill/>
                </a:ln>
                <a:solidFill>
                  <a:srgbClr val="000000"/>
                </a:solidFill>
                <a:effectLst/>
                <a:latin typeface="Consolas" panose="020B0609020204030204" pitchFamily="49" charset="0"/>
              </a:rPr>
              <a:t>, </a:t>
            </a:r>
            <a:r>
              <a:rPr kumimoji="0" lang="en-US" altLang="en-US" sz="2600" b="0" i="0" u="none" strike="noStrike" cap="none" normalizeH="0" baseline="0" dirty="0">
                <a:ln>
                  <a:noFill/>
                </a:ln>
                <a:solidFill>
                  <a:srgbClr val="FF0000"/>
                </a:solidFill>
                <a:effectLst/>
                <a:latin typeface="Consolas" panose="020B0609020204030204" pitchFamily="49" charset="0"/>
              </a:rPr>
              <a:t>15</a:t>
            </a:r>
            <a:r>
              <a:rPr kumimoji="0" lang="en-US" altLang="en-US" sz="2600" b="0" i="0" u="none" strike="noStrike" cap="none" normalizeH="0" baseline="0" dirty="0">
                <a:ln>
                  <a:noFill/>
                </a:ln>
                <a:solidFill>
                  <a:srgbClr val="000000"/>
                </a:solidFill>
                <a:effectLst/>
                <a:latin typeface="Consolas" panose="020B0609020204030204" pitchFamily="49" charset="0"/>
              </a:rPr>
              <a:t>])</a:t>
            </a:r>
            <a:br>
              <a:rPr kumimoji="0" lang="en-US" altLang="en-US" sz="2600" b="0" i="0" u="none" strike="noStrike" cap="none" normalizeH="0" baseline="0" dirty="0">
                <a:ln>
                  <a:noFill/>
                </a:ln>
                <a:solidFill>
                  <a:srgbClr val="000000"/>
                </a:solidFill>
                <a:effectLst/>
                <a:latin typeface="Consolas" panose="020B0609020204030204" pitchFamily="49" charset="0"/>
              </a:rPr>
            </a:br>
            <a:r>
              <a:rPr kumimoji="0" lang="en-US" altLang="en-US" sz="2600" b="0" i="0" u="none" strike="noStrike" cap="none" normalizeH="0" baseline="0" dirty="0" err="1">
                <a:ln>
                  <a:noFill/>
                </a:ln>
                <a:solidFill>
                  <a:srgbClr val="000000"/>
                </a:solidFill>
                <a:effectLst/>
                <a:latin typeface="Consolas" panose="020B0609020204030204" pitchFamily="49" charset="0"/>
              </a:rPr>
              <a:t>mylabels</a:t>
            </a:r>
            <a:r>
              <a:rPr kumimoji="0" lang="en-US" altLang="en-US" sz="2600" b="0" i="0" u="none" strike="noStrike" cap="none" normalizeH="0" baseline="0" dirty="0">
                <a:ln>
                  <a:noFill/>
                </a:ln>
                <a:solidFill>
                  <a:srgbClr val="000000"/>
                </a:solidFill>
                <a:effectLst/>
                <a:latin typeface="Consolas" panose="020B0609020204030204" pitchFamily="49" charset="0"/>
              </a:rPr>
              <a:t> = [</a:t>
            </a:r>
            <a:r>
              <a:rPr kumimoji="0" lang="en-US" altLang="en-US" sz="2600" b="0" i="0" u="none" strike="noStrike" cap="none" normalizeH="0" baseline="0" dirty="0">
                <a:ln>
                  <a:noFill/>
                </a:ln>
                <a:solidFill>
                  <a:srgbClr val="A52A2A"/>
                </a:solidFill>
                <a:effectLst/>
                <a:latin typeface="Consolas" panose="020B0609020204030204" pitchFamily="49" charset="0"/>
              </a:rPr>
              <a:t>"Apples"</a:t>
            </a:r>
            <a:r>
              <a:rPr kumimoji="0" lang="en-US" altLang="en-US" sz="2600" b="0" i="0" u="none" strike="noStrike" cap="none" normalizeH="0" baseline="0" dirty="0">
                <a:ln>
                  <a:noFill/>
                </a:ln>
                <a:solidFill>
                  <a:srgbClr val="000000"/>
                </a:solidFill>
                <a:effectLst/>
                <a:latin typeface="Consolas" panose="020B0609020204030204" pitchFamily="49" charset="0"/>
              </a:rPr>
              <a:t>, </a:t>
            </a:r>
            <a:r>
              <a:rPr kumimoji="0" lang="en-US" altLang="en-US" sz="2600" b="0" i="0" u="none" strike="noStrike" cap="none" normalizeH="0" baseline="0" dirty="0">
                <a:ln>
                  <a:noFill/>
                </a:ln>
                <a:solidFill>
                  <a:srgbClr val="A52A2A"/>
                </a:solidFill>
                <a:effectLst/>
                <a:latin typeface="Consolas" panose="020B0609020204030204" pitchFamily="49" charset="0"/>
              </a:rPr>
              <a:t>"Bananas"</a:t>
            </a:r>
            <a:r>
              <a:rPr kumimoji="0" lang="en-US" altLang="en-US" sz="2600" b="0" i="0" u="none" strike="noStrike" cap="none" normalizeH="0" baseline="0" dirty="0">
                <a:ln>
                  <a:noFill/>
                </a:ln>
                <a:solidFill>
                  <a:srgbClr val="000000"/>
                </a:solidFill>
                <a:effectLst/>
                <a:latin typeface="Consolas" panose="020B0609020204030204" pitchFamily="49" charset="0"/>
              </a:rPr>
              <a:t>, </a:t>
            </a:r>
            <a:r>
              <a:rPr kumimoji="0" lang="en-US" altLang="en-US" sz="2600" b="0" i="0" u="none" strike="noStrike" cap="none" normalizeH="0" baseline="0" dirty="0">
                <a:ln>
                  <a:noFill/>
                </a:ln>
                <a:solidFill>
                  <a:srgbClr val="A52A2A"/>
                </a:solidFill>
                <a:effectLst/>
                <a:latin typeface="Consolas" panose="020B0609020204030204" pitchFamily="49" charset="0"/>
              </a:rPr>
              <a:t>"Cherries"</a:t>
            </a:r>
            <a:r>
              <a:rPr kumimoji="0" lang="en-US" altLang="en-US" sz="2600" b="0" i="0" u="none" strike="noStrike" cap="none" normalizeH="0" baseline="0" dirty="0">
                <a:ln>
                  <a:noFill/>
                </a:ln>
                <a:solidFill>
                  <a:srgbClr val="000000"/>
                </a:solidFill>
                <a:effectLst/>
                <a:latin typeface="Consolas" panose="020B0609020204030204" pitchFamily="49" charset="0"/>
              </a:rPr>
              <a:t>, </a:t>
            </a:r>
            <a:r>
              <a:rPr kumimoji="0" lang="en-US" altLang="en-US" sz="2600" b="0" i="0" u="none" strike="noStrike" cap="none" normalizeH="0" baseline="0" dirty="0">
                <a:ln>
                  <a:noFill/>
                </a:ln>
                <a:solidFill>
                  <a:srgbClr val="A52A2A"/>
                </a:solidFill>
                <a:effectLst/>
                <a:latin typeface="Consolas" panose="020B0609020204030204" pitchFamily="49" charset="0"/>
              </a:rPr>
              <a:t>"Dates"</a:t>
            </a:r>
            <a:r>
              <a:rPr kumimoji="0" lang="en-US" altLang="en-US" sz="2600" b="0" i="0" u="none" strike="noStrike" cap="none" normalizeH="0" baseline="0" dirty="0">
                <a:ln>
                  <a:noFill/>
                </a:ln>
                <a:solidFill>
                  <a:srgbClr val="000000"/>
                </a:solidFill>
                <a:effectLst/>
                <a:latin typeface="Consolas" panose="020B0609020204030204" pitchFamily="49" charset="0"/>
              </a:rPr>
              <a:t>]</a:t>
            </a:r>
            <a:br>
              <a:rPr kumimoji="0" lang="en-US" altLang="en-US" sz="2600" b="0" i="0" u="none" strike="noStrike" cap="none" normalizeH="0" baseline="0" dirty="0">
                <a:ln>
                  <a:noFill/>
                </a:ln>
                <a:solidFill>
                  <a:srgbClr val="000000"/>
                </a:solidFill>
                <a:effectLst/>
                <a:latin typeface="Consolas" panose="020B0609020204030204" pitchFamily="49" charset="0"/>
              </a:rPr>
            </a:br>
            <a:r>
              <a:rPr kumimoji="0" lang="en-US" altLang="en-US" sz="2600" b="0" i="0" u="none" strike="noStrike" cap="none" normalizeH="0" baseline="0" dirty="0" err="1">
                <a:ln>
                  <a:noFill/>
                </a:ln>
                <a:solidFill>
                  <a:srgbClr val="000000"/>
                </a:solidFill>
                <a:effectLst/>
                <a:latin typeface="Consolas" panose="020B0609020204030204" pitchFamily="49" charset="0"/>
              </a:rPr>
              <a:t>mycolors</a:t>
            </a:r>
            <a:r>
              <a:rPr kumimoji="0" lang="en-US" altLang="en-US" sz="2600" b="0" i="0" u="none" strike="noStrike" cap="none" normalizeH="0" baseline="0" dirty="0">
                <a:ln>
                  <a:noFill/>
                </a:ln>
                <a:solidFill>
                  <a:srgbClr val="000000"/>
                </a:solidFill>
                <a:effectLst/>
                <a:latin typeface="Consolas" panose="020B0609020204030204" pitchFamily="49" charset="0"/>
              </a:rPr>
              <a:t> = [</a:t>
            </a:r>
            <a:r>
              <a:rPr kumimoji="0" lang="en-US" altLang="en-US" sz="2600" b="0" i="0" u="none" strike="noStrike" cap="none" normalizeH="0" baseline="0" dirty="0">
                <a:ln>
                  <a:noFill/>
                </a:ln>
                <a:solidFill>
                  <a:srgbClr val="A52A2A"/>
                </a:solidFill>
                <a:effectLst/>
                <a:latin typeface="Consolas" panose="020B0609020204030204" pitchFamily="49" charset="0"/>
              </a:rPr>
              <a:t>"black"</a:t>
            </a:r>
            <a:r>
              <a:rPr kumimoji="0" lang="en-US" altLang="en-US" sz="2600" b="0" i="0" u="none" strike="noStrike" cap="none" normalizeH="0" baseline="0" dirty="0">
                <a:ln>
                  <a:noFill/>
                </a:ln>
                <a:solidFill>
                  <a:srgbClr val="000000"/>
                </a:solidFill>
                <a:effectLst/>
                <a:latin typeface="Consolas" panose="020B0609020204030204" pitchFamily="49" charset="0"/>
              </a:rPr>
              <a:t>, </a:t>
            </a:r>
            <a:r>
              <a:rPr kumimoji="0" lang="en-US" altLang="en-US" sz="2600" b="0" i="0" u="none" strike="noStrike" cap="none" normalizeH="0" baseline="0" dirty="0">
                <a:ln>
                  <a:noFill/>
                </a:ln>
                <a:solidFill>
                  <a:srgbClr val="A52A2A"/>
                </a:solidFill>
                <a:effectLst/>
                <a:latin typeface="Consolas" panose="020B0609020204030204" pitchFamily="49" charset="0"/>
              </a:rPr>
              <a:t>"</a:t>
            </a:r>
            <a:r>
              <a:rPr kumimoji="0" lang="en-US" altLang="en-US" sz="2600" b="0" i="0" u="none" strike="noStrike" cap="none" normalizeH="0" baseline="0" dirty="0" err="1">
                <a:ln>
                  <a:noFill/>
                </a:ln>
                <a:solidFill>
                  <a:srgbClr val="A52A2A"/>
                </a:solidFill>
                <a:effectLst/>
                <a:latin typeface="Consolas" panose="020B0609020204030204" pitchFamily="49" charset="0"/>
              </a:rPr>
              <a:t>hotpink</a:t>
            </a:r>
            <a:r>
              <a:rPr kumimoji="0" lang="en-US" altLang="en-US" sz="2600" b="0" i="0" u="none" strike="noStrike" cap="none" normalizeH="0" baseline="0" dirty="0">
                <a:ln>
                  <a:noFill/>
                </a:ln>
                <a:solidFill>
                  <a:srgbClr val="A52A2A"/>
                </a:solidFill>
                <a:effectLst/>
                <a:latin typeface="Consolas" panose="020B0609020204030204" pitchFamily="49" charset="0"/>
              </a:rPr>
              <a:t>"</a:t>
            </a:r>
            <a:r>
              <a:rPr kumimoji="0" lang="en-US" altLang="en-US" sz="2600" b="0" i="0" u="none" strike="noStrike" cap="none" normalizeH="0" baseline="0" dirty="0">
                <a:ln>
                  <a:noFill/>
                </a:ln>
                <a:solidFill>
                  <a:srgbClr val="000000"/>
                </a:solidFill>
                <a:effectLst/>
                <a:latin typeface="Consolas" panose="020B0609020204030204" pitchFamily="49" charset="0"/>
              </a:rPr>
              <a:t>, </a:t>
            </a:r>
            <a:r>
              <a:rPr kumimoji="0" lang="en-US" altLang="en-US" sz="2600" b="0" i="0" u="none" strike="noStrike" cap="none" normalizeH="0" baseline="0" dirty="0">
                <a:ln>
                  <a:noFill/>
                </a:ln>
                <a:solidFill>
                  <a:srgbClr val="A52A2A"/>
                </a:solidFill>
                <a:effectLst/>
                <a:latin typeface="Consolas" panose="020B0609020204030204" pitchFamily="49" charset="0"/>
              </a:rPr>
              <a:t>"b"</a:t>
            </a:r>
            <a:r>
              <a:rPr kumimoji="0" lang="en-US" altLang="en-US" sz="2600" b="0" i="0" u="none" strike="noStrike" cap="none" normalizeH="0" baseline="0" dirty="0">
                <a:ln>
                  <a:noFill/>
                </a:ln>
                <a:solidFill>
                  <a:srgbClr val="000000"/>
                </a:solidFill>
                <a:effectLst/>
                <a:latin typeface="Consolas" panose="020B0609020204030204" pitchFamily="49" charset="0"/>
              </a:rPr>
              <a:t>, </a:t>
            </a:r>
            <a:r>
              <a:rPr kumimoji="0" lang="en-US" altLang="en-US" sz="2600" b="0" i="0" u="none" strike="noStrike" cap="none" normalizeH="0" baseline="0" dirty="0">
                <a:ln>
                  <a:noFill/>
                </a:ln>
                <a:solidFill>
                  <a:srgbClr val="A52A2A"/>
                </a:solidFill>
                <a:effectLst/>
                <a:latin typeface="Consolas" panose="020B0609020204030204" pitchFamily="49" charset="0"/>
              </a:rPr>
              <a:t>"#4CAF50"</a:t>
            </a:r>
            <a:r>
              <a:rPr kumimoji="0" lang="en-US" altLang="en-US" sz="2600" b="0" i="0" u="none" strike="noStrike" cap="none" normalizeH="0" baseline="0" dirty="0">
                <a:ln>
                  <a:noFill/>
                </a:ln>
                <a:solidFill>
                  <a:srgbClr val="000000"/>
                </a:solidFill>
                <a:effectLst/>
                <a:latin typeface="Consolas" panose="020B0609020204030204" pitchFamily="49" charset="0"/>
              </a:rPr>
              <a:t>]</a:t>
            </a:r>
            <a:br>
              <a:rPr kumimoji="0" lang="en-US" altLang="en-US" sz="2600" b="0" i="0" u="none" strike="noStrike" cap="none" normalizeH="0" baseline="0" dirty="0">
                <a:ln>
                  <a:noFill/>
                </a:ln>
                <a:solidFill>
                  <a:srgbClr val="000000"/>
                </a:solidFill>
                <a:effectLst/>
                <a:latin typeface="Consolas" panose="020B0609020204030204" pitchFamily="49" charset="0"/>
              </a:rPr>
            </a:br>
            <a:br>
              <a:rPr kumimoji="0" lang="en-US" altLang="en-US" sz="2600" b="0" i="0" u="none" strike="noStrike" cap="none" normalizeH="0" baseline="0" dirty="0">
                <a:ln>
                  <a:noFill/>
                </a:ln>
                <a:solidFill>
                  <a:srgbClr val="000000"/>
                </a:solidFill>
                <a:effectLst/>
                <a:latin typeface="Consolas" panose="020B0609020204030204" pitchFamily="49" charset="0"/>
              </a:rPr>
            </a:br>
            <a:r>
              <a:rPr kumimoji="0" lang="en-US" altLang="en-US" sz="2600" b="0" i="0" u="none" strike="noStrike" cap="none" normalizeH="0" baseline="0" dirty="0" err="1">
                <a:ln>
                  <a:noFill/>
                </a:ln>
                <a:solidFill>
                  <a:srgbClr val="000000"/>
                </a:solidFill>
                <a:effectLst/>
                <a:latin typeface="Consolas" panose="020B0609020204030204" pitchFamily="49" charset="0"/>
              </a:rPr>
              <a:t>plt.pie</a:t>
            </a:r>
            <a:r>
              <a:rPr kumimoji="0" lang="en-US" altLang="en-US" sz="2600" b="0" i="0" u="none" strike="noStrike" cap="none" normalizeH="0" baseline="0" dirty="0">
                <a:ln>
                  <a:noFill/>
                </a:ln>
                <a:solidFill>
                  <a:srgbClr val="000000"/>
                </a:solidFill>
                <a:effectLst/>
                <a:latin typeface="Consolas" panose="020B0609020204030204" pitchFamily="49" charset="0"/>
              </a:rPr>
              <a:t>(y, labels = </a:t>
            </a:r>
            <a:r>
              <a:rPr kumimoji="0" lang="en-US" altLang="en-US" sz="2600" b="0" i="0" u="none" strike="noStrike" cap="none" normalizeH="0" baseline="0" dirty="0" err="1">
                <a:ln>
                  <a:noFill/>
                </a:ln>
                <a:solidFill>
                  <a:srgbClr val="000000"/>
                </a:solidFill>
                <a:effectLst/>
                <a:latin typeface="Consolas" panose="020B0609020204030204" pitchFamily="49" charset="0"/>
              </a:rPr>
              <a:t>mylabels</a:t>
            </a:r>
            <a:r>
              <a:rPr kumimoji="0" lang="en-US" altLang="en-US" sz="2600" b="0" i="0" u="none" strike="noStrike" cap="none" normalizeH="0" baseline="0" dirty="0">
                <a:ln>
                  <a:noFill/>
                </a:ln>
                <a:solidFill>
                  <a:srgbClr val="000000"/>
                </a:solidFill>
                <a:effectLst/>
                <a:latin typeface="Consolas" panose="020B0609020204030204" pitchFamily="49" charset="0"/>
              </a:rPr>
              <a:t>, colors = </a:t>
            </a:r>
            <a:r>
              <a:rPr kumimoji="0" lang="en-US" altLang="en-US" sz="2600" b="0" i="0" u="none" strike="noStrike" cap="none" normalizeH="0" baseline="0" dirty="0" err="1">
                <a:ln>
                  <a:noFill/>
                </a:ln>
                <a:solidFill>
                  <a:srgbClr val="000000"/>
                </a:solidFill>
                <a:effectLst/>
                <a:latin typeface="Consolas" panose="020B0609020204030204" pitchFamily="49" charset="0"/>
              </a:rPr>
              <a:t>mycolors</a:t>
            </a:r>
            <a:r>
              <a:rPr kumimoji="0" lang="en-US" altLang="en-US" sz="2600" b="0" i="0" u="none" strike="noStrike" cap="none" normalizeH="0" baseline="0" dirty="0">
                <a:ln>
                  <a:noFill/>
                </a:ln>
                <a:solidFill>
                  <a:srgbClr val="000000"/>
                </a:solidFill>
                <a:effectLst/>
                <a:latin typeface="Consolas" panose="020B0609020204030204" pitchFamily="49" charset="0"/>
              </a:rPr>
              <a:t>)</a:t>
            </a:r>
            <a:br>
              <a:rPr kumimoji="0" lang="en-US" altLang="en-US" sz="2600" b="0" i="0" u="none" strike="noStrike" cap="none" normalizeH="0" baseline="0" dirty="0">
                <a:ln>
                  <a:noFill/>
                </a:ln>
                <a:solidFill>
                  <a:srgbClr val="000000"/>
                </a:solidFill>
                <a:effectLst/>
                <a:latin typeface="Consolas" panose="020B0609020204030204" pitchFamily="49" charset="0"/>
              </a:rPr>
            </a:br>
            <a:r>
              <a:rPr kumimoji="0" lang="en-US" altLang="en-US" sz="2600" b="0" i="0" u="none" strike="noStrike" cap="none" normalizeH="0" baseline="0" dirty="0" err="1">
                <a:ln>
                  <a:noFill/>
                </a:ln>
                <a:solidFill>
                  <a:srgbClr val="000000"/>
                </a:solidFill>
                <a:effectLst/>
                <a:latin typeface="Consolas" panose="020B0609020204030204" pitchFamily="49" charset="0"/>
              </a:rPr>
              <a:t>plt.show</a:t>
            </a:r>
            <a:r>
              <a:rPr kumimoji="0" lang="en-US" altLang="en-US" sz="2600" b="0" i="0" u="none" strike="noStrike" cap="none" normalizeH="0" baseline="0" dirty="0">
                <a:ln>
                  <a:noFill/>
                </a:ln>
                <a:solidFill>
                  <a:srgbClr val="000000"/>
                </a:solidFill>
                <a:effectLst/>
                <a:latin typeface="Consolas" panose="020B0609020204030204" pitchFamily="49" charset="0"/>
              </a:rPr>
              <a:t>() </a:t>
            </a:r>
            <a:endParaRPr kumimoji="0" lang="en-US" altLang="en-US" sz="26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A2352F89-FC86-27F7-7EB8-A4BF271C5E72}"/>
              </a:ext>
            </a:extLst>
          </p:cNvPr>
          <p:cNvPicPr>
            <a:picLocks noChangeAspect="1"/>
          </p:cNvPicPr>
          <p:nvPr/>
        </p:nvPicPr>
        <p:blipFill>
          <a:blip r:embed="rId2"/>
          <a:stretch>
            <a:fillRect/>
          </a:stretch>
        </p:blipFill>
        <p:spPr>
          <a:xfrm>
            <a:off x="7254770" y="1480372"/>
            <a:ext cx="3445887" cy="2754171"/>
          </a:xfrm>
          <a:prstGeom prst="rect">
            <a:avLst/>
          </a:prstGeom>
        </p:spPr>
      </p:pic>
    </p:spTree>
    <p:extLst>
      <p:ext uri="{BB962C8B-B14F-4D97-AF65-F5344CB8AC3E}">
        <p14:creationId xmlns:p14="http://schemas.microsoft.com/office/powerpoint/2010/main" val="1659478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A52E622-EA87-C60B-9394-C131991896D8}"/>
              </a:ext>
            </a:extLst>
          </p:cNvPr>
          <p:cNvSpPr>
            <a:spLocks noGrp="1" noChangeArrowheads="1"/>
          </p:cNvSpPr>
          <p:nvPr>
            <p:ph idx="1"/>
          </p:nvPr>
        </p:nvSpPr>
        <p:spPr bwMode="auto">
          <a:xfrm>
            <a:off x="402771" y="564133"/>
            <a:ext cx="11157858" cy="5729733"/>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Legend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 add a list of explanation for each wedge, use the </a:t>
            </a:r>
            <a:r>
              <a:rPr kumimoji="0" lang="en-US" altLang="en-US" sz="26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legend()</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function:</a:t>
            </a: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Add a legend: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import</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matplotlib.pyplot</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as</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plt</a:t>
            </a:r>
            <a:b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6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import</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numpy</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as</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np</a:t>
            </a:r>
            <a:b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b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 = </a:t>
            </a:r>
            <a:r>
              <a:rPr kumimoji="0" lang="en-US" altLang="en-US" sz="2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np.array</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6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35</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25</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25</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15</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mylabels</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2600" b="0" i="0" u="none" strike="noStrike" cap="none" normalizeH="0" baseline="0" dirty="0">
                <a:ln>
                  <a:noFill/>
                </a:ln>
                <a:solidFill>
                  <a:srgbClr val="A52A2A"/>
                </a:solidFill>
                <a:effectLst/>
                <a:latin typeface="Times New Roman" panose="02020603050405020304" pitchFamily="18" charset="0"/>
                <a:cs typeface="Times New Roman" panose="02020603050405020304" pitchFamily="18" charset="0"/>
              </a:rPr>
              <a:t>"Apples"</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rgbClr val="A52A2A"/>
                </a:solidFill>
                <a:effectLst/>
                <a:latin typeface="Times New Roman" panose="02020603050405020304" pitchFamily="18" charset="0"/>
                <a:cs typeface="Times New Roman" panose="02020603050405020304" pitchFamily="18" charset="0"/>
              </a:rPr>
              <a:t>"Bananas"</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rgbClr val="A52A2A"/>
                </a:solidFill>
                <a:effectLst/>
                <a:latin typeface="Times New Roman" panose="02020603050405020304" pitchFamily="18" charset="0"/>
                <a:cs typeface="Times New Roman" panose="02020603050405020304" pitchFamily="18" charset="0"/>
              </a:rPr>
              <a:t>"Cherries"</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rgbClr val="A52A2A"/>
                </a:solidFill>
                <a:effectLst/>
                <a:latin typeface="Times New Roman" panose="02020603050405020304" pitchFamily="18" charset="0"/>
                <a:cs typeface="Times New Roman" panose="02020603050405020304" pitchFamily="18" charset="0"/>
              </a:rPr>
              <a:t>"Dates"</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b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plt.pie</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 labels = </a:t>
            </a:r>
            <a:r>
              <a:rPr kumimoji="0" lang="en-US" altLang="en-US" sz="2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mylabels</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plt.legend</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plt.show</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994436E-2EBB-CCC6-E264-77219B40B5E3}"/>
              </a:ext>
            </a:extLst>
          </p:cNvPr>
          <p:cNvPicPr>
            <a:picLocks noChangeAspect="1"/>
          </p:cNvPicPr>
          <p:nvPr/>
        </p:nvPicPr>
        <p:blipFill>
          <a:blip r:embed="rId2"/>
          <a:stretch>
            <a:fillRect/>
          </a:stretch>
        </p:blipFill>
        <p:spPr>
          <a:xfrm>
            <a:off x="7735560" y="1915344"/>
            <a:ext cx="3825070" cy="3397425"/>
          </a:xfrm>
          <a:prstGeom prst="rect">
            <a:avLst/>
          </a:prstGeom>
        </p:spPr>
      </p:pic>
    </p:spTree>
    <p:extLst>
      <p:ext uri="{BB962C8B-B14F-4D97-AF65-F5344CB8AC3E}">
        <p14:creationId xmlns:p14="http://schemas.microsoft.com/office/powerpoint/2010/main" val="3846245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0E6E928-DEB0-9B2B-AF85-65C3156F0C96}"/>
              </a:ext>
            </a:extLst>
          </p:cNvPr>
          <p:cNvSpPr>
            <a:spLocks noGrp="1" noChangeArrowheads="1"/>
          </p:cNvSpPr>
          <p:nvPr>
            <p:ph idx="1"/>
          </p:nvPr>
        </p:nvSpPr>
        <p:spPr bwMode="auto">
          <a:xfrm>
            <a:off x="250371" y="564133"/>
            <a:ext cx="11669486" cy="5729733"/>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Legend With Header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 add a header to the legend, add the </a:t>
            </a:r>
            <a:r>
              <a:rPr kumimoji="0" lang="en-US" altLang="en-US" sz="26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title</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parameter to the </a:t>
            </a:r>
            <a:r>
              <a:rPr kumimoji="0" lang="en-US" altLang="en-US" sz="26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legend</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function.</a:t>
            </a: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Add a legend with a header: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import</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matplotlib.pyplot</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as</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plt</a:t>
            </a:r>
            <a:b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6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import</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numpy</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rgbClr val="0000CD"/>
                </a:solidFill>
                <a:effectLst/>
                <a:latin typeface="Times New Roman" panose="02020603050405020304" pitchFamily="18" charset="0"/>
                <a:cs typeface="Times New Roman" panose="02020603050405020304" pitchFamily="18" charset="0"/>
              </a:rPr>
              <a:t>as</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np</a:t>
            </a:r>
            <a:b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b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 = </a:t>
            </a:r>
            <a:r>
              <a:rPr kumimoji="0" lang="en-US" altLang="en-US" sz="2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np.array</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6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35</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25</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25</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15</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mylabels</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2600" b="0" i="0" u="none" strike="noStrike" cap="none" normalizeH="0" baseline="0" dirty="0">
                <a:ln>
                  <a:noFill/>
                </a:ln>
                <a:solidFill>
                  <a:srgbClr val="A52A2A"/>
                </a:solidFill>
                <a:effectLst/>
                <a:latin typeface="Times New Roman" panose="02020603050405020304" pitchFamily="18" charset="0"/>
                <a:cs typeface="Times New Roman" panose="02020603050405020304" pitchFamily="18" charset="0"/>
              </a:rPr>
              <a:t>"Apples"</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rgbClr val="A52A2A"/>
                </a:solidFill>
                <a:effectLst/>
                <a:latin typeface="Times New Roman" panose="02020603050405020304" pitchFamily="18" charset="0"/>
                <a:cs typeface="Times New Roman" panose="02020603050405020304" pitchFamily="18" charset="0"/>
              </a:rPr>
              <a:t>"Bananas"</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rgbClr val="A52A2A"/>
                </a:solidFill>
                <a:effectLst/>
                <a:latin typeface="Times New Roman" panose="02020603050405020304" pitchFamily="18" charset="0"/>
                <a:cs typeface="Times New Roman" panose="02020603050405020304" pitchFamily="18" charset="0"/>
              </a:rPr>
              <a:t>"Cherries"</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rgbClr val="A52A2A"/>
                </a:solidFill>
                <a:effectLst/>
                <a:latin typeface="Times New Roman" panose="02020603050405020304" pitchFamily="18" charset="0"/>
                <a:cs typeface="Times New Roman" panose="02020603050405020304" pitchFamily="18" charset="0"/>
              </a:rPr>
              <a:t>"Dates"</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b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plt.pie</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 labels = </a:t>
            </a:r>
            <a:r>
              <a:rPr kumimoji="0" lang="en-US" altLang="en-US" sz="2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mylabels</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plt.legend</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(title = </a:t>
            </a:r>
            <a:r>
              <a:rPr kumimoji="0" lang="en-US" altLang="en-US" sz="2600" b="0" i="0" u="none" strike="noStrike" cap="none" normalizeH="0" baseline="0" dirty="0">
                <a:ln>
                  <a:noFill/>
                </a:ln>
                <a:solidFill>
                  <a:srgbClr val="A52A2A"/>
                </a:solidFill>
                <a:effectLst/>
                <a:latin typeface="Times New Roman" panose="02020603050405020304" pitchFamily="18" charset="0"/>
                <a:cs typeface="Times New Roman" panose="02020603050405020304" pitchFamily="18" charset="0"/>
              </a:rPr>
              <a:t>"Four Fruits:"</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plt.show</a:t>
            </a:r>
            <a:r>
              <a:rPr kumimoji="0" lang="en-US" altLang="en-US" sz="2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160969D-6A13-F2AD-1A3E-8FA61305271B}"/>
              </a:ext>
            </a:extLst>
          </p:cNvPr>
          <p:cNvPicPr>
            <a:picLocks noChangeAspect="1"/>
          </p:cNvPicPr>
          <p:nvPr/>
        </p:nvPicPr>
        <p:blipFill>
          <a:blip r:embed="rId2"/>
          <a:stretch>
            <a:fillRect/>
          </a:stretch>
        </p:blipFill>
        <p:spPr>
          <a:xfrm>
            <a:off x="7657996" y="1578343"/>
            <a:ext cx="4038808" cy="3352972"/>
          </a:xfrm>
          <a:prstGeom prst="rect">
            <a:avLst/>
          </a:prstGeom>
        </p:spPr>
      </p:pic>
    </p:spTree>
    <p:extLst>
      <p:ext uri="{BB962C8B-B14F-4D97-AF65-F5344CB8AC3E}">
        <p14:creationId xmlns:p14="http://schemas.microsoft.com/office/powerpoint/2010/main" val="3707114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F9F2-369D-61F8-79F3-8C8738765251}"/>
              </a:ext>
            </a:extLst>
          </p:cNvPr>
          <p:cNvSpPr>
            <a:spLocks noGrp="1"/>
          </p:cNvSpPr>
          <p:nvPr>
            <p:ph type="title"/>
          </p:nvPr>
        </p:nvSpPr>
        <p:spPr/>
        <p:txBody>
          <a:bodyPr/>
          <a:lstStyle/>
          <a:p>
            <a:r>
              <a:rPr lang="en-IN" b="0" i="0" dirty="0">
                <a:solidFill>
                  <a:srgbClr val="000000"/>
                </a:solidFill>
                <a:effectLst/>
                <a:highlight>
                  <a:srgbClr val="FFFFFF"/>
                </a:highlight>
                <a:latin typeface="Segoe UI" panose="020B0502040204020203" pitchFamily="34" charset="0"/>
              </a:rPr>
              <a:t>Matplotlib Line</a:t>
            </a:r>
            <a:br>
              <a:rPr lang="en-IN" b="0" i="0" dirty="0">
                <a:solidFill>
                  <a:srgbClr val="000000"/>
                </a:solidFill>
                <a:effectLst/>
                <a:highlight>
                  <a:srgbClr val="FFFFFF"/>
                </a:highlight>
                <a:latin typeface="Segoe UI" panose="020B0502040204020203" pitchFamily="34" charset="0"/>
              </a:rPr>
            </a:br>
            <a:endParaRPr lang="en-IN" dirty="0"/>
          </a:p>
        </p:txBody>
      </p:sp>
      <p:sp>
        <p:nvSpPr>
          <p:cNvPr id="5" name="Rectangle 2">
            <a:extLst>
              <a:ext uri="{FF2B5EF4-FFF2-40B4-BE49-F238E27FC236}">
                <a16:creationId xmlns:a16="http://schemas.microsoft.com/office/drawing/2014/main" id="{CC7A38D6-A0DF-F97A-0EF2-48B6A2EB43A0}"/>
              </a:ext>
            </a:extLst>
          </p:cNvPr>
          <p:cNvSpPr>
            <a:spLocks noGrp="1" noChangeArrowheads="1"/>
          </p:cNvSpPr>
          <p:nvPr>
            <p:ph idx="1"/>
          </p:nvPr>
        </p:nvSpPr>
        <p:spPr bwMode="auto">
          <a:xfrm>
            <a:off x="459059" y="1422830"/>
            <a:ext cx="10803672" cy="40123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000000"/>
                </a:solidFill>
                <a:effectLst/>
                <a:latin typeface="Segoe UI" panose="020B0502040204020203" pitchFamily="34" charset="0"/>
                <a:cs typeface="Segoe UI" panose="020B0502040204020203" pitchFamily="34" charset="0"/>
              </a:rPr>
              <a:t>Linestyle</a:t>
            </a:r>
            <a:endParaRPr kumimoji="0" lang="en-US" altLang="en-US" b="1"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Verdana" panose="020B0604030504040204" pitchFamily="34" charset="0"/>
              </a:rPr>
              <a:t>You can use the keyword argument </a:t>
            </a:r>
            <a:r>
              <a:rPr kumimoji="0" lang="en-US" altLang="en-US" sz="2200" b="0" i="0" u="none" strike="noStrike" cap="none" normalizeH="0" baseline="0" dirty="0" err="1">
                <a:ln>
                  <a:noFill/>
                </a:ln>
                <a:solidFill>
                  <a:srgbClr val="DC143C"/>
                </a:solidFill>
                <a:effectLst/>
                <a:latin typeface="Consolas" panose="020B0609020204030204" pitchFamily="49" charset="0"/>
              </a:rPr>
              <a:t>linestyle</a:t>
            </a:r>
            <a:r>
              <a:rPr kumimoji="0" lang="en-US" altLang="en-US" sz="2200" b="0" i="0" u="none" strike="noStrike" cap="none" normalizeH="0" baseline="0" dirty="0">
                <a:ln>
                  <a:noFill/>
                </a:ln>
                <a:solidFill>
                  <a:srgbClr val="000000"/>
                </a:solidFill>
                <a:effectLst/>
                <a:latin typeface="Verdana" panose="020B0604030504040204" pitchFamily="34" charset="0"/>
              </a:rPr>
              <a:t>, or shorter </a:t>
            </a:r>
            <a:r>
              <a:rPr kumimoji="0" lang="en-US" altLang="en-US" sz="2200" b="0" i="0" u="none" strike="noStrike" cap="none" normalizeH="0" baseline="0" dirty="0">
                <a:ln>
                  <a:noFill/>
                </a:ln>
                <a:solidFill>
                  <a:srgbClr val="DC143C"/>
                </a:solidFill>
                <a:effectLst/>
                <a:latin typeface="Consolas" panose="020B0609020204030204" pitchFamily="49" charset="0"/>
              </a:rPr>
              <a:t>ls</a:t>
            </a:r>
            <a:r>
              <a:rPr kumimoji="0" lang="en-US" altLang="en-US" sz="2200" b="0" i="0" u="none" strike="noStrike" cap="none" normalizeH="0" baseline="0" dirty="0">
                <a:ln>
                  <a:noFill/>
                </a:ln>
                <a:solidFill>
                  <a:srgbClr val="000000"/>
                </a:solidFill>
                <a:effectLst/>
                <a:latin typeface="Verdana" panose="020B0604030504040204" pitchFamily="34" charset="0"/>
              </a:rPr>
              <a:t>, to change the style of the plotted line:</a:t>
            </a:r>
          </a:p>
          <a:p>
            <a:pPr algn="l"/>
            <a:r>
              <a:rPr lang="en-IN" sz="2200" b="0" i="0" dirty="0">
                <a:solidFill>
                  <a:srgbClr val="000000"/>
                </a:solidFill>
                <a:effectLst/>
                <a:latin typeface="Verdana" panose="020B0604030504040204" pitchFamily="34" charset="0"/>
              </a:rPr>
              <a:t>Use a dotted line:</a:t>
            </a:r>
          </a:p>
          <a:p>
            <a:pPr algn="l"/>
            <a:r>
              <a:rPr lang="en-IN" sz="2200" b="0" i="0" dirty="0">
                <a:solidFill>
                  <a:srgbClr val="0000CD"/>
                </a:solidFill>
                <a:effectLst/>
                <a:highlight>
                  <a:srgbClr val="FFFFFF"/>
                </a:highlight>
                <a:latin typeface="Consolas" panose="020B0609020204030204" pitchFamily="49" charset="0"/>
              </a:rPr>
              <a:t>import</a:t>
            </a:r>
            <a:r>
              <a:rPr lang="en-IN" sz="2200" b="0" i="0" dirty="0">
                <a:solidFill>
                  <a:srgbClr val="000000"/>
                </a:solidFill>
                <a:effectLst/>
                <a:highlight>
                  <a:srgbClr val="FFFFFF"/>
                </a:highlight>
                <a:latin typeface="Consolas" panose="020B0609020204030204" pitchFamily="49" charset="0"/>
              </a:rPr>
              <a:t> </a:t>
            </a:r>
            <a:r>
              <a:rPr lang="en-IN" sz="2200" b="0" i="0" dirty="0" err="1">
                <a:solidFill>
                  <a:srgbClr val="000000"/>
                </a:solidFill>
                <a:effectLst/>
                <a:highlight>
                  <a:srgbClr val="FFFFFF"/>
                </a:highlight>
                <a:latin typeface="Consolas" panose="020B0609020204030204" pitchFamily="49" charset="0"/>
              </a:rPr>
              <a:t>matplotlib.pyplot</a:t>
            </a:r>
            <a:r>
              <a:rPr lang="en-IN" sz="2200" b="0" i="0" dirty="0">
                <a:solidFill>
                  <a:srgbClr val="000000"/>
                </a:solidFill>
                <a:effectLst/>
                <a:highlight>
                  <a:srgbClr val="FFFFFF"/>
                </a:highlight>
                <a:latin typeface="Consolas" panose="020B0609020204030204" pitchFamily="49" charset="0"/>
              </a:rPr>
              <a:t> </a:t>
            </a:r>
            <a:r>
              <a:rPr lang="en-IN" sz="2200" b="0" i="0" dirty="0">
                <a:solidFill>
                  <a:srgbClr val="0000CD"/>
                </a:solidFill>
                <a:effectLst/>
                <a:highlight>
                  <a:srgbClr val="FFFFFF"/>
                </a:highlight>
                <a:latin typeface="Consolas" panose="020B0609020204030204" pitchFamily="49" charset="0"/>
              </a:rPr>
              <a:t>as</a:t>
            </a:r>
            <a:r>
              <a:rPr lang="en-IN" sz="2200" b="0" i="0" dirty="0">
                <a:solidFill>
                  <a:srgbClr val="000000"/>
                </a:solidFill>
                <a:effectLst/>
                <a:highlight>
                  <a:srgbClr val="FFFFFF"/>
                </a:highlight>
                <a:latin typeface="Consolas" panose="020B0609020204030204" pitchFamily="49" charset="0"/>
              </a:rPr>
              <a:t> </a:t>
            </a:r>
            <a:r>
              <a:rPr lang="en-IN" sz="2200" b="0" i="0" dirty="0" err="1">
                <a:solidFill>
                  <a:srgbClr val="000000"/>
                </a:solidFill>
                <a:effectLst/>
                <a:highlight>
                  <a:srgbClr val="FFFFFF"/>
                </a:highlight>
                <a:latin typeface="Consolas" panose="020B0609020204030204" pitchFamily="49" charset="0"/>
              </a:rPr>
              <a:t>plt</a:t>
            </a:r>
            <a:br>
              <a:rPr lang="en-IN" sz="2200" b="0" i="0" dirty="0">
                <a:solidFill>
                  <a:srgbClr val="000000"/>
                </a:solidFill>
                <a:effectLst/>
                <a:highlight>
                  <a:srgbClr val="FFFFFF"/>
                </a:highlight>
                <a:latin typeface="Consolas" panose="020B0609020204030204" pitchFamily="49" charset="0"/>
              </a:rPr>
            </a:br>
            <a:r>
              <a:rPr lang="en-IN" sz="2200" b="0" i="0" dirty="0">
                <a:solidFill>
                  <a:srgbClr val="0000CD"/>
                </a:solidFill>
                <a:effectLst/>
                <a:highlight>
                  <a:srgbClr val="FFFFFF"/>
                </a:highlight>
                <a:latin typeface="Consolas" panose="020B0609020204030204" pitchFamily="49" charset="0"/>
              </a:rPr>
              <a:t>import</a:t>
            </a:r>
            <a:r>
              <a:rPr lang="en-IN" sz="2200" b="0" i="0" dirty="0">
                <a:solidFill>
                  <a:srgbClr val="000000"/>
                </a:solidFill>
                <a:effectLst/>
                <a:highlight>
                  <a:srgbClr val="FFFFFF"/>
                </a:highlight>
                <a:latin typeface="Consolas" panose="020B0609020204030204" pitchFamily="49" charset="0"/>
              </a:rPr>
              <a:t> </a:t>
            </a:r>
            <a:r>
              <a:rPr lang="en-IN" sz="2200" b="0" i="0" dirty="0" err="1">
                <a:solidFill>
                  <a:srgbClr val="000000"/>
                </a:solidFill>
                <a:effectLst/>
                <a:highlight>
                  <a:srgbClr val="FFFFFF"/>
                </a:highlight>
                <a:latin typeface="Consolas" panose="020B0609020204030204" pitchFamily="49" charset="0"/>
              </a:rPr>
              <a:t>numpy</a:t>
            </a:r>
            <a:r>
              <a:rPr lang="en-IN" sz="2200" b="0" i="0" dirty="0">
                <a:solidFill>
                  <a:srgbClr val="000000"/>
                </a:solidFill>
                <a:effectLst/>
                <a:highlight>
                  <a:srgbClr val="FFFFFF"/>
                </a:highlight>
                <a:latin typeface="Consolas" panose="020B0609020204030204" pitchFamily="49" charset="0"/>
              </a:rPr>
              <a:t> </a:t>
            </a:r>
            <a:r>
              <a:rPr lang="en-IN" sz="2200" b="0" i="0" dirty="0">
                <a:solidFill>
                  <a:srgbClr val="0000CD"/>
                </a:solidFill>
                <a:effectLst/>
                <a:highlight>
                  <a:srgbClr val="FFFFFF"/>
                </a:highlight>
                <a:latin typeface="Consolas" panose="020B0609020204030204" pitchFamily="49" charset="0"/>
              </a:rPr>
              <a:t>as</a:t>
            </a:r>
            <a:r>
              <a:rPr lang="en-IN" sz="2200" b="0" i="0" dirty="0">
                <a:solidFill>
                  <a:srgbClr val="000000"/>
                </a:solidFill>
                <a:effectLst/>
                <a:highlight>
                  <a:srgbClr val="FFFFFF"/>
                </a:highlight>
                <a:latin typeface="Consolas" panose="020B0609020204030204" pitchFamily="49" charset="0"/>
              </a:rPr>
              <a:t> np</a:t>
            </a:r>
            <a:br>
              <a:rPr lang="en-IN" sz="2200" b="0" i="0" dirty="0">
                <a:solidFill>
                  <a:srgbClr val="000000"/>
                </a:solidFill>
                <a:effectLst/>
                <a:highlight>
                  <a:srgbClr val="FFFFFF"/>
                </a:highlight>
                <a:latin typeface="Consolas" panose="020B0609020204030204" pitchFamily="49" charset="0"/>
              </a:rPr>
            </a:br>
            <a:br>
              <a:rPr lang="en-IN" sz="2200" b="0" i="0" dirty="0">
                <a:solidFill>
                  <a:srgbClr val="000000"/>
                </a:solidFill>
                <a:effectLst/>
                <a:highlight>
                  <a:srgbClr val="FFFFFF"/>
                </a:highlight>
                <a:latin typeface="Consolas" panose="020B0609020204030204" pitchFamily="49" charset="0"/>
              </a:rPr>
            </a:br>
            <a:r>
              <a:rPr lang="en-IN" sz="2200" b="0" i="0" dirty="0" err="1">
                <a:solidFill>
                  <a:srgbClr val="000000"/>
                </a:solidFill>
                <a:effectLst/>
                <a:highlight>
                  <a:srgbClr val="FFFFFF"/>
                </a:highlight>
                <a:latin typeface="Consolas" panose="020B0609020204030204" pitchFamily="49" charset="0"/>
              </a:rPr>
              <a:t>ypoints</a:t>
            </a:r>
            <a:r>
              <a:rPr lang="en-IN" sz="2200" b="0" i="0" dirty="0">
                <a:solidFill>
                  <a:srgbClr val="000000"/>
                </a:solidFill>
                <a:effectLst/>
                <a:highlight>
                  <a:srgbClr val="FFFFFF"/>
                </a:highlight>
                <a:latin typeface="Consolas" panose="020B0609020204030204" pitchFamily="49" charset="0"/>
              </a:rPr>
              <a:t> = </a:t>
            </a:r>
            <a:r>
              <a:rPr lang="en-IN" sz="2200" b="0" i="0" dirty="0" err="1">
                <a:solidFill>
                  <a:srgbClr val="000000"/>
                </a:solidFill>
                <a:effectLst/>
                <a:highlight>
                  <a:srgbClr val="FFFFFF"/>
                </a:highlight>
                <a:latin typeface="Consolas" panose="020B0609020204030204" pitchFamily="49" charset="0"/>
              </a:rPr>
              <a:t>np.array</a:t>
            </a:r>
            <a:r>
              <a:rPr lang="en-IN" sz="2200" b="0" i="0" dirty="0">
                <a:solidFill>
                  <a:srgbClr val="000000"/>
                </a:solidFill>
                <a:effectLst/>
                <a:highlight>
                  <a:srgbClr val="FFFFFF"/>
                </a:highlight>
                <a:latin typeface="Consolas" panose="020B0609020204030204" pitchFamily="49" charset="0"/>
              </a:rPr>
              <a:t>([</a:t>
            </a:r>
            <a:r>
              <a:rPr lang="en-IN" sz="2200" b="0" i="0" dirty="0">
                <a:solidFill>
                  <a:srgbClr val="FF0000"/>
                </a:solidFill>
                <a:effectLst/>
                <a:highlight>
                  <a:srgbClr val="FFFFFF"/>
                </a:highlight>
                <a:latin typeface="Consolas" panose="020B0609020204030204" pitchFamily="49" charset="0"/>
              </a:rPr>
              <a:t>3</a:t>
            </a:r>
            <a:r>
              <a:rPr lang="en-IN" sz="2200" b="0" i="0" dirty="0">
                <a:solidFill>
                  <a:srgbClr val="000000"/>
                </a:solidFill>
                <a:effectLst/>
                <a:highlight>
                  <a:srgbClr val="FFFFFF"/>
                </a:highlight>
                <a:latin typeface="Consolas" panose="020B0609020204030204" pitchFamily="49" charset="0"/>
              </a:rPr>
              <a:t>, </a:t>
            </a:r>
            <a:r>
              <a:rPr lang="en-IN" sz="2200" b="0" i="0" dirty="0">
                <a:solidFill>
                  <a:srgbClr val="FF0000"/>
                </a:solidFill>
                <a:effectLst/>
                <a:highlight>
                  <a:srgbClr val="FFFFFF"/>
                </a:highlight>
                <a:latin typeface="Consolas" panose="020B0609020204030204" pitchFamily="49" charset="0"/>
              </a:rPr>
              <a:t>8</a:t>
            </a:r>
            <a:r>
              <a:rPr lang="en-IN" sz="2200" b="0" i="0" dirty="0">
                <a:solidFill>
                  <a:srgbClr val="000000"/>
                </a:solidFill>
                <a:effectLst/>
                <a:highlight>
                  <a:srgbClr val="FFFFFF"/>
                </a:highlight>
                <a:latin typeface="Consolas" panose="020B0609020204030204" pitchFamily="49" charset="0"/>
              </a:rPr>
              <a:t>, </a:t>
            </a:r>
            <a:r>
              <a:rPr lang="en-IN" sz="2200" b="0" i="0" dirty="0">
                <a:solidFill>
                  <a:srgbClr val="FF0000"/>
                </a:solidFill>
                <a:effectLst/>
                <a:highlight>
                  <a:srgbClr val="FFFFFF"/>
                </a:highlight>
                <a:latin typeface="Consolas" panose="020B0609020204030204" pitchFamily="49" charset="0"/>
              </a:rPr>
              <a:t>1</a:t>
            </a:r>
            <a:r>
              <a:rPr lang="en-IN" sz="2200" b="0" i="0" dirty="0">
                <a:solidFill>
                  <a:srgbClr val="000000"/>
                </a:solidFill>
                <a:effectLst/>
                <a:highlight>
                  <a:srgbClr val="FFFFFF"/>
                </a:highlight>
                <a:latin typeface="Consolas" panose="020B0609020204030204" pitchFamily="49" charset="0"/>
              </a:rPr>
              <a:t>, </a:t>
            </a:r>
            <a:r>
              <a:rPr lang="en-IN" sz="2200" b="0" i="0" dirty="0">
                <a:solidFill>
                  <a:srgbClr val="FF0000"/>
                </a:solidFill>
                <a:effectLst/>
                <a:highlight>
                  <a:srgbClr val="FFFFFF"/>
                </a:highlight>
                <a:latin typeface="Consolas" panose="020B0609020204030204" pitchFamily="49" charset="0"/>
              </a:rPr>
              <a:t>10</a:t>
            </a:r>
            <a:r>
              <a:rPr lang="en-IN" sz="2200" b="0" i="0" dirty="0">
                <a:solidFill>
                  <a:srgbClr val="000000"/>
                </a:solidFill>
                <a:effectLst/>
                <a:highlight>
                  <a:srgbClr val="FFFFFF"/>
                </a:highlight>
                <a:latin typeface="Consolas" panose="020B0609020204030204" pitchFamily="49" charset="0"/>
              </a:rPr>
              <a:t>])</a:t>
            </a:r>
            <a:br>
              <a:rPr lang="en-IN" sz="2200" b="0" i="0" dirty="0">
                <a:solidFill>
                  <a:srgbClr val="000000"/>
                </a:solidFill>
                <a:effectLst/>
                <a:highlight>
                  <a:srgbClr val="FFFFFF"/>
                </a:highlight>
                <a:latin typeface="Consolas" panose="020B0609020204030204" pitchFamily="49" charset="0"/>
              </a:rPr>
            </a:br>
            <a:br>
              <a:rPr lang="en-IN" sz="2200" b="0" i="0" dirty="0">
                <a:solidFill>
                  <a:srgbClr val="000000"/>
                </a:solidFill>
                <a:effectLst/>
                <a:highlight>
                  <a:srgbClr val="FFFFFF"/>
                </a:highlight>
                <a:latin typeface="Consolas" panose="020B0609020204030204" pitchFamily="49" charset="0"/>
              </a:rPr>
            </a:br>
            <a:r>
              <a:rPr lang="en-IN" sz="2200" b="0" i="0" dirty="0" err="1">
                <a:solidFill>
                  <a:srgbClr val="000000"/>
                </a:solidFill>
                <a:effectLst/>
                <a:highlight>
                  <a:srgbClr val="FFFFFF"/>
                </a:highlight>
                <a:latin typeface="Consolas" panose="020B0609020204030204" pitchFamily="49" charset="0"/>
              </a:rPr>
              <a:t>plt.plot</a:t>
            </a:r>
            <a:r>
              <a:rPr lang="en-IN" sz="2200" b="0" i="0" dirty="0">
                <a:solidFill>
                  <a:srgbClr val="000000"/>
                </a:solidFill>
                <a:effectLst/>
                <a:highlight>
                  <a:srgbClr val="FFFFFF"/>
                </a:highlight>
                <a:latin typeface="Consolas" panose="020B0609020204030204" pitchFamily="49" charset="0"/>
              </a:rPr>
              <a:t>(</a:t>
            </a:r>
            <a:r>
              <a:rPr lang="en-IN" sz="2200" b="0" i="0" dirty="0" err="1">
                <a:solidFill>
                  <a:srgbClr val="000000"/>
                </a:solidFill>
                <a:effectLst/>
                <a:highlight>
                  <a:srgbClr val="FFFFFF"/>
                </a:highlight>
                <a:latin typeface="Consolas" panose="020B0609020204030204" pitchFamily="49" charset="0"/>
              </a:rPr>
              <a:t>ypoints</a:t>
            </a:r>
            <a:r>
              <a:rPr lang="en-IN" sz="2200" b="0" i="0" dirty="0">
                <a:solidFill>
                  <a:srgbClr val="000000"/>
                </a:solidFill>
                <a:effectLst/>
                <a:highlight>
                  <a:srgbClr val="FFFFFF"/>
                </a:highlight>
                <a:latin typeface="Consolas" panose="020B0609020204030204" pitchFamily="49" charset="0"/>
              </a:rPr>
              <a:t>, </a:t>
            </a:r>
            <a:r>
              <a:rPr lang="en-IN" sz="2200" b="0" i="0" dirty="0" err="1">
                <a:solidFill>
                  <a:srgbClr val="000000"/>
                </a:solidFill>
                <a:effectLst/>
                <a:highlight>
                  <a:srgbClr val="FFFFFF"/>
                </a:highlight>
                <a:latin typeface="Consolas" panose="020B0609020204030204" pitchFamily="49" charset="0"/>
              </a:rPr>
              <a:t>linestyle</a:t>
            </a:r>
            <a:r>
              <a:rPr lang="en-IN" sz="2200" b="0" i="0" dirty="0">
                <a:solidFill>
                  <a:srgbClr val="000000"/>
                </a:solidFill>
                <a:effectLst/>
                <a:highlight>
                  <a:srgbClr val="FFFFFF"/>
                </a:highlight>
                <a:latin typeface="Consolas" panose="020B0609020204030204" pitchFamily="49" charset="0"/>
              </a:rPr>
              <a:t> = </a:t>
            </a:r>
            <a:r>
              <a:rPr lang="en-IN" sz="2200" b="0" i="0" dirty="0">
                <a:solidFill>
                  <a:srgbClr val="A52A2A"/>
                </a:solidFill>
                <a:effectLst/>
                <a:highlight>
                  <a:srgbClr val="FFFFFF"/>
                </a:highlight>
                <a:latin typeface="Consolas" panose="020B0609020204030204" pitchFamily="49" charset="0"/>
              </a:rPr>
              <a:t>'dotted'</a:t>
            </a:r>
            <a:r>
              <a:rPr lang="en-IN" sz="2200" b="0" i="0" dirty="0">
                <a:solidFill>
                  <a:srgbClr val="000000"/>
                </a:solidFill>
                <a:effectLst/>
                <a:highlight>
                  <a:srgbClr val="FFFFFF"/>
                </a:highlight>
                <a:latin typeface="Consolas" panose="020B0609020204030204" pitchFamily="49" charset="0"/>
              </a:rPr>
              <a:t>)</a:t>
            </a:r>
            <a:br>
              <a:rPr lang="en-IN" sz="2200" b="0" i="0" dirty="0">
                <a:solidFill>
                  <a:srgbClr val="000000"/>
                </a:solidFill>
                <a:effectLst/>
                <a:highlight>
                  <a:srgbClr val="FFFFFF"/>
                </a:highlight>
                <a:latin typeface="Consolas" panose="020B0609020204030204" pitchFamily="49" charset="0"/>
              </a:rPr>
            </a:br>
            <a:r>
              <a:rPr lang="en-IN" sz="2200" b="0" i="0" dirty="0" err="1">
                <a:solidFill>
                  <a:srgbClr val="000000"/>
                </a:solidFill>
                <a:effectLst/>
                <a:highlight>
                  <a:srgbClr val="FFFFFF"/>
                </a:highlight>
                <a:latin typeface="Consolas" panose="020B0609020204030204" pitchFamily="49" charset="0"/>
              </a:rPr>
              <a:t>plt.show</a:t>
            </a:r>
            <a:r>
              <a:rPr lang="en-IN" sz="2200" b="0" i="0" dirty="0">
                <a:solidFill>
                  <a:srgbClr val="000000"/>
                </a:solidFill>
                <a:effectLst/>
                <a:highlight>
                  <a:srgbClr val="FFFFFF"/>
                </a:highligh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7ACDF28A-9314-911B-97F3-3FD6D48D7E42}"/>
              </a:ext>
            </a:extLst>
          </p:cNvPr>
          <p:cNvPicPr>
            <a:picLocks noChangeAspect="1"/>
          </p:cNvPicPr>
          <p:nvPr/>
        </p:nvPicPr>
        <p:blipFill>
          <a:blip r:embed="rId2"/>
          <a:stretch>
            <a:fillRect/>
          </a:stretch>
        </p:blipFill>
        <p:spPr>
          <a:xfrm>
            <a:off x="7076556" y="2958764"/>
            <a:ext cx="4398049" cy="3534111"/>
          </a:xfrm>
          <a:prstGeom prst="rect">
            <a:avLst/>
          </a:prstGeom>
        </p:spPr>
      </p:pic>
    </p:spTree>
    <p:extLst>
      <p:ext uri="{BB962C8B-B14F-4D97-AF65-F5344CB8AC3E}">
        <p14:creationId xmlns:p14="http://schemas.microsoft.com/office/powerpoint/2010/main" val="2355485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672540-50AA-F023-CCC3-F14DD4DD6F3F}"/>
              </a:ext>
            </a:extLst>
          </p:cNvPr>
          <p:cNvSpPr>
            <a:spLocks noGrp="1"/>
          </p:cNvSpPr>
          <p:nvPr>
            <p:ph idx="1"/>
          </p:nvPr>
        </p:nvSpPr>
        <p:spPr>
          <a:xfrm>
            <a:off x="539617" y="195942"/>
            <a:ext cx="10515600" cy="5900058"/>
          </a:xfrm>
        </p:spPr>
        <p:txBody>
          <a:bodyPr>
            <a:normAutofit/>
          </a:bodyPr>
          <a:lstStyle/>
          <a:p>
            <a:pPr marL="0" indent="0" algn="l">
              <a:buNone/>
            </a:pPr>
            <a:r>
              <a:rPr lang="en-US" sz="2100" b="0" i="0" dirty="0">
                <a:solidFill>
                  <a:srgbClr val="000000"/>
                </a:solidFill>
                <a:effectLst/>
                <a:latin typeface="Segoe UI" panose="020B0502040204020203" pitchFamily="34" charset="0"/>
              </a:rPr>
              <a:t>Example:</a:t>
            </a:r>
          </a:p>
          <a:p>
            <a:pPr marL="0" indent="0" algn="l">
              <a:buNone/>
            </a:pPr>
            <a:r>
              <a:rPr lang="en-US" sz="2100" b="0" i="0" dirty="0">
                <a:solidFill>
                  <a:srgbClr val="000000"/>
                </a:solidFill>
                <a:effectLst/>
                <a:latin typeface="Verdana" panose="020B0604030504040204" pitchFamily="34" charset="0"/>
              </a:rPr>
              <a:t>Use a dashed line:</a:t>
            </a:r>
          </a:p>
          <a:p>
            <a:pPr marL="0" indent="0" algn="l">
              <a:buNone/>
            </a:pPr>
            <a:br>
              <a:rPr lang="en-US" sz="2100" b="0" i="0" dirty="0">
                <a:solidFill>
                  <a:srgbClr val="000000"/>
                </a:solidFill>
                <a:effectLst/>
                <a:highlight>
                  <a:srgbClr val="FFFFFF"/>
                </a:highlight>
                <a:latin typeface="Consolas" panose="020B0609020204030204" pitchFamily="49" charset="0"/>
              </a:rPr>
            </a:br>
            <a:r>
              <a:rPr lang="en-US" sz="2100" b="0" i="0" dirty="0" err="1">
                <a:solidFill>
                  <a:srgbClr val="000000"/>
                </a:solidFill>
                <a:effectLst/>
                <a:highlight>
                  <a:srgbClr val="FFFFFF"/>
                </a:highlight>
                <a:latin typeface="Consolas" panose="020B0609020204030204" pitchFamily="49" charset="0"/>
              </a:rPr>
              <a:t>plt.plot</a:t>
            </a:r>
            <a:r>
              <a:rPr lang="en-US" sz="2100" b="0" i="0" dirty="0">
                <a:solidFill>
                  <a:srgbClr val="000000"/>
                </a:solidFill>
                <a:effectLst/>
                <a:highlight>
                  <a:srgbClr val="FFFFFF"/>
                </a:highlight>
                <a:latin typeface="Consolas" panose="020B0609020204030204" pitchFamily="49" charset="0"/>
              </a:rPr>
              <a:t>(</a:t>
            </a:r>
            <a:r>
              <a:rPr lang="en-US" sz="2100" b="0" i="0" dirty="0" err="1">
                <a:solidFill>
                  <a:srgbClr val="000000"/>
                </a:solidFill>
                <a:effectLst/>
                <a:highlight>
                  <a:srgbClr val="FFFFFF"/>
                </a:highlight>
                <a:latin typeface="Consolas" panose="020B0609020204030204" pitchFamily="49" charset="0"/>
              </a:rPr>
              <a:t>ypoints</a:t>
            </a:r>
            <a:r>
              <a:rPr lang="en-US" sz="2100" b="0" i="0" dirty="0">
                <a:solidFill>
                  <a:srgbClr val="000000"/>
                </a:solidFill>
                <a:effectLst/>
                <a:highlight>
                  <a:srgbClr val="FFFFFF"/>
                </a:highlight>
                <a:latin typeface="Consolas" panose="020B0609020204030204" pitchFamily="49" charset="0"/>
              </a:rPr>
              <a:t>, </a:t>
            </a:r>
            <a:r>
              <a:rPr lang="en-US" sz="2100" b="0" i="0" dirty="0" err="1">
                <a:solidFill>
                  <a:srgbClr val="000000"/>
                </a:solidFill>
                <a:effectLst/>
                <a:highlight>
                  <a:srgbClr val="FFFFFF"/>
                </a:highlight>
                <a:latin typeface="Consolas" panose="020B0609020204030204" pitchFamily="49" charset="0"/>
              </a:rPr>
              <a:t>linestyle</a:t>
            </a:r>
            <a:r>
              <a:rPr lang="en-US" sz="2100" b="0" i="0" dirty="0">
                <a:solidFill>
                  <a:srgbClr val="000000"/>
                </a:solidFill>
                <a:effectLst/>
                <a:highlight>
                  <a:srgbClr val="FFFFFF"/>
                </a:highlight>
                <a:latin typeface="Consolas" panose="020B0609020204030204" pitchFamily="49" charset="0"/>
              </a:rPr>
              <a:t> = </a:t>
            </a:r>
            <a:r>
              <a:rPr lang="en-US" sz="2100" b="0" i="0" dirty="0">
                <a:solidFill>
                  <a:srgbClr val="A52A2A"/>
                </a:solidFill>
                <a:effectLst/>
                <a:highlight>
                  <a:srgbClr val="FFFFFF"/>
                </a:highlight>
                <a:latin typeface="Consolas" panose="020B0609020204030204" pitchFamily="49" charset="0"/>
              </a:rPr>
              <a:t>'dashed’</a:t>
            </a:r>
            <a:r>
              <a:rPr lang="en-US" sz="2100" b="0" i="0" dirty="0">
                <a:solidFill>
                  <a:srgbClr val="000000"/>
                </a:solidFill>
                <a:effectLst/>
                <a:highlight>
                  <a:srgbClr val="FFFFFF"/>
                </a:highlight>
                <a:latin typeface="Consolas" panose="020B0609020204030204" pitchFamily="49" charset="0"/>
              </a:rPr>
              <a:t>)</a:t>
            </a:r>
          </a:p>
          <a:p>
            <a:pPr marL="0" indent="0" algn="l">
              <a:buNone/>
            </a:pPr>
            <a:endParaRPr lang="en-US" sz="2100" b="0" i="0" dirty="0">
              <a:solidFill>
                <a:srgbClr val="000000"/>
              </a:solidFill>
              <a:effectLst/>
              <a:highlight>
                <a:srgbClr val="FFFFFF"/>
              </a:highligh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Shorter 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000000"/>
                </a:solidFill>
                <a:effectLst/>
                <a:latin typeface="Verdana" panose="020B0604030504040204" pitchFamily="34" charset="0"/>
              </a:rPr>
              <a:t>The line style can be written in a shorter syntax:</a:t>
            </a:r>
            <a:endParaRPr kumimoji="0" lang="en-US" altLang="en-US" sz="2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err="1">
                <a:ln>
                  <a:noFill/>
                </a:ln>
                <a:solidFill>
                  <a:srgbClr val="DC143C"/>
                </a:solidFill>
                <a:effectLst/>
                <a:latin typeface="Consolas" panose="020B0609020204030204" pitchFamily="49" charset="0"/>
              </a:rPr>
              <a:t>linestyle</a:t>
            </a:r>
            <a:r>
              <a:rPr kumimoji="0" lang="en-US" altLang="en-US" sz="2100" b="0" i="0" u="none" strike="noStrike" cap="none" normalizeH="0" baseline="0" dirty="0">
                <a:ln>
                  <a:noFill/>
                </a:ln>
                <a:solidFill>
                  <a:srgbClr val="000000"/>
                </a:solidFill>
                <a:effectLst/>
                <a:latin typeface="Verdana" panose="020B0604030504040204" pitchFamily="34" charset="0"/>
              </a:rPr>
              <a:t> can be written as </a:t>
            </a:r>
            <a:r>
              <a:rPr kumimoji="0" lang="en-US" altLang="en-US" sz="2100" b="0" i="0" u="none" strike="noStrike" cap="none" normalizeH="0" baseline="0" dirty="0">
                <a:ln>
                  <a:noFill/>
                </a:ln>
                <a:solidFill>
                  <a:srgbClr val="DC143C"/>
                </a:solidFill>
                <a:effectLst/>
                <a:latin typeface="Consolas" panose="020B0609020204030204" pitchFamily="49" charset="0"/>
              </a:rPr>
              <a:t>ls</a:t>
            </a:r>
            <a:r>
              <a:rPr kumimoji="0" lang="en-US" altLang="en-US" sz="2100" b="0" i="0" u="none" strike="noStrike" cap="none" normalizeH="0" baseline="0" dirty="0">
                <a:ln>
                  <a:noFill/>
                </a:ln>
                <a:solidFill>
                  <a:srgbClr val="000000"/>
                </a:solidFill>
                <a:effectLst/>
                <a:latin typeface="Verdana" panose="020B0604030504040204" pitchFamily="34" charset="0"/>
              </a:rPr>
              <a:t>.</a:t>
            </a:r>
            <a:endParaRPr kumimoji="0" lang="en-US" altLang="en-US" sz="2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DC143C"/>
                </a:solidFill>
                <a:effectLst/>
                <a:latin typeface="Consolas" panose="020B0609020204030204" pitchFamily="49" charset="0"/>
              </a:rPr>
              <a:t>dotted</a:t>
            </a:r>
            <a:r>
              <a:rPr kumimoji="0" lang="en-US" altLang="en-US" sz="2100" b="0" i="0" u="none" strike="noStrike" cap="none" normalizeH="0" baseline="0" dirty="0">
                <a:ln>
                  <a:noFill/>
                </a:ln>
                <a:solidFill>
                  <a:srgbClr val="000000"/>
                </a:solidFill>
                <a:effectLst/>
                <a:latin typeface="Verdana" panose="020B0604030504040204" pitchFamily="34" charset="0"/>
              </a:rPr>
              <a:t> can be written as </a:t>
            </a:r>
            <a:r>
              <a:rPr kumimoji="0" lang="en-US" altLang="en-US" sz="2100" b="0" i="0" u="none" strike="noStrike" cap="none" normalizeH="0" baseline="0" dirty="0">
                <a:ln>
                  <a:noFill/>
                </a:ln>
                <a:solidFill>
                  <a:srgbClr val="DC143C"/>
                </a:solidFill>
                <a:effectLst/>
                <a:latin typeface="Consolas" panose="020B0609020204030204" pitchFamily="49" charset="0"/>
              </a:rPr>
              <a:t>:</a:t>
            </a:r>
            <a:r>
              <a:rPr kumimoji="0" lang="en-US" altLang="en-US" sz="2100" b="0" i="0" u="none" strike="noStrike" cap="none" normalizeH="0" baseline="0" dirty="0">
                <a:ln>
                  <a:noFill/>
                </a:ln>
                <a:solidFill>
                  <a:srgbClr val="000000"/>
                </a:solidFill>
                <a:effectLst/>
                <a:latin typeface="Verdana" panose="020B0604030504040204" pitchFamily="34" charset="0"/>
              </a:rPr>
              <a:t>.</a:t>
            </a:r>
            <a:endParaRPr kumimoji="0" lang="en-US" altLang="en-US" sz="2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DC143C"/>
                </a:solidFill>
                <a:effectLst/>
                <a:latin typeface="Consolas" panose="020B0609020204030204" pitchFamily="49" charset="0"/>
              </a:rPr>
              <a:t>dashed</a:t>
            </a:r>
            <a:r>
              <a:rPr kumimoji="0" lang="en-US" altLang="en-US" sz="2100" b="0" i="0" u="none" strike="noStrike" cap="none" normalizeH="0" baseline="0" dirty="0">
                <a:ln>
                  <a:noFill/>
                </a:ln>
                <a:solidFill>
                  <a:srgbClr val="000000"/>
                </a:solidFill>
                <a:effectLst/>
                <a:latin typeface="Verdana" panose="020B0604030504040204" pitchFamily="34" charset="0"/>
              </a:rPr>
              <a:t> can be written as </a:t>
            </a:r>
            <a:r>
              <a:rPr kumimoji="0" lang="en-US" altLang="en-US" sz="2100" b="0" i="0" u="none" strike="noStrike" cap="none" normalizeH="0" baseline="0" dirty="0">
                <a:ln>
                  <a:noFill/>
                </a:ln>
                <a:solidFill>
                  <a:srgbClr val="DC143C"/>
                </a:solidFill>
                <a:effectLst/>
                <a:latin typeface="Consolas" panose="020B0609020204030204" pitchFamily="49" charset="0"/>
              </a:rPr>
              <a:t>--</a:t>
            </a:r>
            <a:endParaRPr kumimoji="0" lang="en-US" altLang="en-US" sz="2100" b="0" i="0" u="none" strike="noStrike" cap="none" normalizeH="0" baseline="0" dirty="0">
              <a:ln>
                <a:noFill/>
              </a:ln>
              <a:solidFill>
                <a:schemeClr val="tx1"/>
              </a:solidFill>
              <a:effectLst/>
              <a:latin typeface="Arial" panose="020B0604020202020204" pitchFamily="34" charset="0"/>
            </a:endParaRPr>
          </a:p>
          <a:p>
            <a:pPr marL="0" indent="0" algn="l">
              <a:buNone/>
            </a:pPr>
            <a:r>
              <a:rPr lang="en-IN" sz="2100" b="0" i="0" dirty="0" err="1">
                <a:solidFill>
                  <a:srgbClr val="000000"/>
                </a:solidFill>
                <a:effectLst/>
                <a:highlight>
                  <a:srgbClr val="FFFFFF"/>
                </a:highlight>
                <a:latin typeface="Consolas" panose="020B0609020204030204" pitchFamily="49" charset="0"/>
              </a:rPr>
              <a:t>plt.plot</a:t>
            </a:r>
            <a:r>
              <a:rPr lang="en-IN" sz="2100" b="0" i="0" dirty="0">
                <a:solidFill>
                  <a:srgbClr val="000000"/>
                </a:solidFill>
                <a:effectLst/>
                <a:highlight>
                  <a:srgbClr val="FFFFFF"/>
                </a:highlight>
                <a:latin typeface="Consolas" panose="020B0609020204030204" pitchFamily="49" charset="0"/>
              </a:rPr>
              <a:t>(</a:t>
            </a:r>
            <a:r>
              <a:rPr lang="en-IN" sz="2100" b="0" i="0" dirty="0" err="1">
                <a:solidFill>
                  <a:srgbClr val="000000"/>
                </a:solidFill>
                <a:effectLst/>
                <a:highlight>
                  <a:srgbClr val="FFFFFF"/>
                </a:highlight>
                <a:latin typeface="Consolas" panose="020B0609020204030204" pitchFamily="49" charset="0"/>
              </a:rPr>
              <a:t>ypoints</a:t>
            </a:r>
            <a:r>
              <a:rPr lang="en-IN" sz="2100" b="0" i="0" dirty="0">
                <a:solidFill>
                  <a:srgbClr val="000000"/>
                </a:solidFill>
                <a:effectLst/>
                <a:highlight>
                  <a:srgbClr val="FFFFFF"/>
                </a:highlight>
                <a:latin typeface="Consolas" panose="020B0609020204030204" pitchFamily="49" charset="0"/>
              </a:rPr>
              <a:t>, ls = </a:t>
            </a:r>
            <a:r>
              <a:rPr lang="en-IN" sz="2100" b="0" i="0" dirty="0">
                <a:solidFill>
                  <a:srgbClr val="A52A2A"/>
                </a:solidFill>
                <a:effectLst/>
                <a:highlight>
                  <a:srgbClr val="FFFFFF"/>
                </a:highlight>
                <a:latin typeface="Consolas" panose="020B0609020204030204" pitchFamily="49" charset="0"/>
              </a:rPr>
              <a:t>':’</a:t>
            </a:r>
            <a:r>
              <a:rPr lang="en-IN" sz="2100" b="0" i="0" dirty="0">
                <a:solidFill>
                  <a:srgbClr val="000000"/>
                </a:solidFill>
                <a:effectLst/>
                <a:highlight>
                  <a:srgbClr val="FFFFFF"/>
                </a:highlight>
                <a:latin typeface="Consolas" panose="020B0609020204030204" pitchFamily="49" charset="0"/>
              </a:rPr>
              <a:t>)</a:t>
            </a:r>
          </a:p>
          <a:p>
            <a:pPr marL="0" indent="0" algn="l">
              <a:buNone/>
            </a:pPr>
            <a:endParaRPr lang="en-US" sz="2100" b="0" i="0" dirty="0">
              <a:solidFill>
                <a:srgbClr val="000000"/>
              </a:solidFill>
              <a:effectLst/>
              <a:highlight>
                <a:srgbClr val="FFFFFF"/>
              </a:highlight>
              <a:latin typeface="Consolas" panose="020B0609020204030204" pitchFamily="49" charset="0"/>
            </a:endParaRPr>
          </a:p>
          <a:p>
            <a:pPr marL="0" indent="0" algn="l">
              <a:buNone/>
            </a:pPr>
            <a:endParaRPr lang="en-US" sz="2100" b="0" i="0" dirty="0">
              <a:solidFill>
                <a:srgbClr val="000000"/>
              </a:solidFill>
              <a:effectLst/>
              <a:highlight>
                <a:srgbClr val="FFFFFF"/>
              </a:highlight>
              <a:latin typeface="Consolas" panose="020B0609020204030204" pitchFamily="49" charset="0"/>
            </a:endParaRPr>
          </a:p>
          <a:p>
            <a:pPr marL="0" indent="0" algn="l">
              <a:buNone/>
            </a:pPr>
            <a:endParaRPr lang="en-US" sz="2100" b="0" i="0" dirty="0">
              <a:solidFill>
                <a:srgbClr val="000000"/>
              </a:solidFill>
              <a:effectLst/>
              <a:highlight>
                <a:srgbClr val="FFFFFF"/>
              </a:highlight>
              <a:latin typeface="Consolas" panose="020B0609020204030204" pitchFamily="49" charset="0"/>
            </a:endParaRPr>
          </a:p>
          <a:p>
            <a:pPr marL="0" indent="0" algn="l">
              <a:buNone/>
            </a:pPr>
            <a:r>
              <a:rPr lang="en-US" sz="2100" b="0" i="0" dirty="0" err="1">
                <a:solidFill>
                  <a:srgbClr val="000000"/>
                </a:solidFill>
                <a:effectLst/>
                <a:highlight>
                  <a:srgbClr val="FFFFFF"/>
                </a:highlight>
                <a:latin typeface="Consolas" panose="020B0609020204030204" pitchFamily="49" charset="0"/>
              </a:rPr>
              <a:t>plt.plot</a:t>
            </a:r>
            <a:r>
              <a:rPr lang="en-US" sz="2100" b="0" i="0" dirty="0">
                <a:solidFill>
                  <a:srgbClr val="000000"/>
                </a:solidFill>
                <a:effectLst/>
                <a:highlight>
                  <a:srgbClr val="FFFFFF"/>
                </a:highlight>
                <a:latin typeface="Consolas" panose="020B0609020204030204" pitchFamily="49" charset="0"/>
              </a:rPr>
              <a:t>(</a:t>
            </a:r>
            <a:r>
              <a:rPr lang="en-US" sz="2100" b="0" i="0" dirty="0" err="1">
                <a:solidFill>
                  <a:srgbClr val="000000"/>
                </a:solidFill>
                <a:effectLst/>
                <a:highlight>
                  <a:srgbClr val="FFFFFF"/>
                </a:highlight>
                <a:latin typeface="Consolas" panose="020B0609020204030204" pitchFamily="49" charset="0"/>
              </a:rPr>
              <a:t>ypoints</a:t>
            </a:r>
            <a:r>
              <a:rPr lang="en-US" sz="2100" b="0" i="0" dirty="0">
                <a:solidFill>
                  <a:srgbClr val="000000"/>
                </a:solidFill>
                <a:effectLst/>
                <a:highlight>
                  <a:srgbClr val="FFFFFF"/>
                </a:highlight>
                <a:latin typeface="Consolas" panose="020B0609020204030204" pitchFamily="49" charset="0"/>
              </a:rPr>
              <a:t>, c = </a:t>
            </a:r>
            <a:r>
              <a:rPr lang="en-US" sz="2100" b="0" i="0" dirty="0">
                <a:solidFill>
                  <a:srgbClr val="A52A2A"/>
                </a:solidFill>
                <a:effectLst/>
                <a:highlight>
                  <a:srgbClr val="FFFFFF"/>
                </a:highlight>
                <a:latin typeface="Consolas" panose="020B0609020204030204" pitchFamily="49" charset="0"/>
              </a:rPr>
              <a:t>'</a:t>
            </a:r>
            <a:r>
              <a:rPr lang="en-US" sz="2100" b="0" i="0" dirty="0" err="1">
                <a:solidFill>
                  <a:srgbClr val="A52A2A"/>
                </a:solidFill>
                <a:effectLst/>
                <a:highlight>
                  <a:srgbClr val="FFFFFF"/>
                </a:highlight>
                <a:latin typeface="Consolas" panose="020B0609020204030204" pitchFamily="49" charset="0"/>
              </a:rPr>
              <a:t>hotpink</a:t>
            </a:r>
            <a:r>
              <a:rPr lang="en-US" sz="2100" b="0" i="0" dirty="0">
                <a:solidFill>
                  <a:srgbClr val="A52A2A"/>
                </a:solidFill>
                <a:effectLst/>
                <a:highlight>
                  <a:srgbClr val="FFFFFF"/>
                </a:highlight>
                <a:latin typeface="Consolas" panose="020B0609020204030204" pitchFamily="49" charset="0"/>
              </a:rPr>
              <a:t>’</a:t>
            </a:r>
            <a:r>
              <a:rPr lang="en-US" sz="2100" b="0" i="0" dirty="0">
                <a:solidFill>
                  <a:srgbClr val="000000"/>
                </a:solidFill>
                <a:effectLst/>
                <a:highlight>
                  <a:srgbClr val="FFFFFF"/>
                </a:highlight>
                <a:latin typeface="Consolas" panose="020B0609020204030204" pitchFamily="49" charset="0"/>
              </a:rPr>
              <a:t>)</a:t>
            </a:r>
          </a:p>
          <a:p>
            <a:pPr marL="0" indent="0">
              <a:buNone/>
            </a:pPr>
            <a:endParaRPr lang="en-IN" sz="2100" dirty="0"/>
          </a:p>
          <a:p>
            <a:pPr marL="0" indent="0">
              <a:buNone/>
            </a:pPr>
            <a:endParaRPr lang="en-IN" sz="2100" dirty="0"/>
          </a:p>
        </p:txBody>
      </p:sp>
      <p:pic>
        <p:nvPicPr>
          <p:cNvPr id="5" name="Picture 4">
            <a:extLst>
              <a:ext uri="{FF2B5EF4-FFF2-40B4-BE49-F238E27FC236}">
                <a16:creationId xmlns:a16="http://schemas.microsoft.com/office/drawing/2014/main" id="{5D7B9BCD-3E84-9D6E-7746-6F7E800276B5}"/>
              </a:ext>
            </a:extLst>
          </p:cNvPr>
          <p:cNvPicPr>
            <a:picLocks noChangeAspect="1"/>
          </p:cNvPicPr>
          <p:nvPr/>
        </p:nvPicPr>
        <p:blipFill>
          <a:blip r:embed="rId2"/>
          <a:stretch>
            <a:fillRect/>
          </a:stretch>
        </p:blipFill>
        <p:spPr>
          <a:xfrm>
            <a:off x="6483217" y="195943"/>
            <a:ext cx="3869097" cy="1877636"/>
          </a:xfrm>
          <a:prstGeom prst="rect">
            <a:avLst/>
          </a:prstGeom>
        </p:spPr>
      </p:pic>
      <p:pic>
        <p:nvPicPr>
          <p:cNvPr id="8" name="Picture 7">
            <a:extLst>
              <a:ext uri="{FF2B5EF4-FFF2-40B4-BE49-F238E27FC236}">
                <a16:creationId xmlns:a16="http://schemas.microsoft.com/office/drawing/2014/main" id="{CDF604A4-5C3A-1B36-B382-2AABD3649FA4}"/>
              </a:ext>
            </a:extLst>
          </p:cNvPr>
          <p:cNvPicPr>
            <a:picLocks noChangeAspect="1"/>
          </p:cNvPicPr>
          <p:nvPr/>
        </p:nvPicPr>
        <p:blipFill>
          <a:blip r:embed="rId3"/>
          <a:stretch>
            <a:fillRect/>
          </a:stretch>
        </p:blipFill>
        <p:spPr>
          <a:xfrm>
            <a:off x="5704114" y="3021744"/>
            <a:ext cx="3517447" cy="1762678"/>
          </a:xfrm>
          <a:prstGeom prst="rect">
            <a:avLst/>
          </a:prstGeom>
        </p:spPr>
      </p:pic>
      <p:pic>
        <p:nvPicPr>
          <p:cNvPr id="10" name="Picture 9">
            <a:extLst>
              <a:ext uri="{FF2B5EF4-FFF2-40B4-BE49-F238E27FC236}">
                <a16:creationId xmlns:a16="http://schemas.microsoft.com/office/drawing/2014/main" id="{B4B8E473-C092-FE5D-E5AB-0787FB383925}"/>
              </a:ext>
            </a:extLst>
          </p:cNvPr>
          <p:cNvPicPr>
            <a:picLocks noChangeAspect="1"/>
          </p:cNvPicPr>
          <p:nvPr/>
        </p:nvPicPr>
        <p:blipFill>
          <a:blip r:embed="rId4"/>
          <a:stretch>
            <a:fillRect/>
          </a:stretch>
        </p:blipFill>
        <p:spPr>
          <a:xfrm>
            <a:off x="5797417" y="5091495"/>
            <a:ext cx="3682679" cy="1660294"/>
          </a:xfrm>
          <a:prstGeom prst="rect">
            <a:avLst/>
          </a:prstGeom>
        </p:spPr>
      </p:pic>
    </p:spTree>
    <p:extLst>
      <p:ext uri="{BB962C8B-B14F-4D97-AF65-F5344CB8AC3E}">
        <p14:creationId xmlns:p14="http://schemas.microsoft.com/office/powerpoint/2010/main" val="4032979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5B73E-4FFE-F25C-3D4B-5C9EE433AAF3}"/>
              </a:ext>
            </a:extLst>
          </p:cNvPr>
          <p:cNvSpPr>
            <a:spLocks noGrp="1"/>
          </p:cNvSpPr>
          <p:nvPr>
            <p:ph type="title"/>
          </p:nvPr>
        </p:nvSpPr>
        <p:spPr/>
        <p:txBody>
          <a:bodyPr/>
          <a:lstStyle/>
          <a:p>
            <a:r>
              <a:rPr kumimoji="0" lang="en-US" altLang="en-US" sz="4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Multiple Lines</a:t>
            </a:r>
            <a:br>
              <a:rPr kumimoji="0" lang="en-US" altLang="en-US" sz="4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br>
            <a:endParaRPr lang="en-IN" dirty="0"/>
          </a:p>
        </p:txBody>
      </p:sp>
      <p:sp>
        <p:nvSpPr>
          <p:cNvPr id="4" name="Rectangle 1">
            <a:extLst>
              <a:ext uri="{FF2B5EF4-FFF2-40B4-BE49-F238E27FC236}">
                <a16:creationId xmlns:a16="http://schemas.microsoft.com/office/drawing/2014/main" id="{AEAC1800-54DB-8EA4-F1F2-F66BB031C513}"/>
              </a:ext>
            </a:extLst>
          </p:cNvPr>
          <p:cNvSpPr>
            <a:spLocks noGrp="1" noChangeArrowheads="1"/>
          </p:cNvSpPr>
          <p:nvPr>
            <p:ph idx="1"/>
          </p:nvPr>
        </p:nvSpPr>
        <p:spPr bwMode="auto">
          <a:xfrm>
            <a:off x="838200" y="1675036"/>
            <a:ext cx="11357533" cy="4652515"/>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000000"/>
                </a:solidFill>
                <a:effectLst/>
                <a:latin typeface="Verdana" panose="020B0604030504040204" pitchFamily="34" charset="0"/>
              </a:rPr>
              <a:t>You can plot as many lines as you like by simply adding more </a:t>
            </a:r>
            <a:r>
              <a:rPr kumimoji="0" lang="en-US" altLang="en-US" sz="2100" b="0" i="0" u="none" strike="noStrike" cap="none" normalizeH="0" baseline="0" dirty="0" err="1">
                <a:ln>
                  <a:noFill/>
                </a:ln>
                <a:solidFill>
                  <a:srgbClr val="DC143C"/>
                </a:solidFill>
                <a:effectLst/>
                <a:latin typeface="Consolas" panose="020B0609020204030204" pitchFamily="49" charset="0"/>
              </a:rPr>
              <a:t>plt.plot</a:t>
            </a:r>
            <a:r>
              <a:rPr kumimoji="0" lang="en-US" altLang="en-US" sz="2100" b="0" i="0" u="none" strike="noStrike" cap="none" normalizeH="0" baseline="0" dirty="0">
                <a:ln>
                  <a:noFill/>
                </a:ln>
                <a:solidFill>
                  <a:srgbClr val="DC143C"/>
                </a:solidFill>
                <a:effectLst/>
                <a:latin typeface="Consolas" panose="020B0609020204030204" pitchFamily="49" charset="0"/>
              </a:rPr>
              <a:t>()</a:t>
            </a:r>
            <a:r>
              <a:rPr kumimoji="0" lang="en-US" altLang="en-US" sz="2100" b="0" i="0" u="none" strike="noStrike" cap="none" normalizeH="0" baseline="0" dirty="0">
                <a:ln>
                  <a:noFill/>
                </a:ln>
                <a:solidFill>
                  <a:srgbClr val="000000"/>
                </a:solidFill>
                <a:effectLst/>
                <a:latin typeface="Verdana" panose="020B0604030504040204" pitchFamily="34" charset="0"/>
              </a:rPr>
              <a:t> functions:</a:t>
            </a:r>
            <a:endParaRPr kumimoji="0" lang="en-US" altLang="en-US" sz="2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000000"/>
                </a:solidFill>
                <a:effectLst/>
                <a:latin typeface="Verdana" panose="020B0604030504040204" pitchFamily="34" charset="0"/>
              </a:rPr>
              <a:t>Draw two lines by specifying a </a:t>
            </a:r>
            <a:r>
              <a:rPr kumimoji="0" lang="en-US" altLang="en-US" sz="2100" b="0" i="0" u="none" strike="noStrike" cap="none" normalizeH="0" baseline="0" dirty="0" err="1">
                <a:ln>
                  <a:noFill/>
                </a:ln>
                <a:solidFill>
                  <a:srgbClr val="DC143C"/>
                </a:solidFill>
                <a:effectLst/>
                <a:latin typeface="Consolas" panose="020B0609020204030204" pitchFamily="49" charset="0"/>
              </a:rPr>
              <a:t>plt.plot</a:t>
            </a:r>
            <a:r>
              <a:rPr kumimoji="0" lang="en-US" altLang="en-US" sz="2100" b="0" i="0" u="none" strike="noStrike" cap="none" normalizeH="0" baseline="0" dirty="0">
                <a:ln>
                  <a:noFill/>
                </a:ln>
                <a:solidFill>
                  <a:srgbClr val="DC143C"/>
                </a:solidFill>
                <a:effectLst/>
                <a:latin typeface="Consolas" panose="020B0609020204030204" pitchFamily="49" charset="0"/>
              </a:rPr>
              <a:t>()</a:t>
            </a:r>
            <a:r>
              <a:rPr kumimoji="0" lang="en-US" altLang="en-US" sz="2100" b="0" i="0" u="none" strike="noStrike" cap="none" normalizeH="0" baseline="0" dirty="0">
                <a:ln>
                  <a:noFill/>
                </a:ln>
                <a:solidFill>
                  <a:srgbClr val="000000"/>
                </a:solidFill>
                <a:effectLst/>
                <a:latin typeface="Verdana" panose="020B0604030504040204" pitchFamily="34" charset="0"/>
              </a:rPr>
              <a:t> function for each line: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0000CD"/>
                </a:solidFill>
                <a:effectLst/>
                <a:latin typeface="Consolas" panose="020B0609020204030204" pitchFamily="49" charset="0"/>
              </a:rPr>
              <a:t>import</a:t>
            </a:r>
            <a:r>
              <a:rPr kumimoji="0" lang="en-US" altLang="en-US" sz="2100" b="0" i="0" u="none" strike="noStrike" cap="none" normalizeH="0" baseline="0" dirty="0">
                <a:ln>
                  <a:noFill/>
                </a:ln>
                <a:solidFill>
                  <a:srgbClr val="000000"/>
                </a:solidFill>
                <a:effectLst/>
                <a:latin typeface="Consolas" panose="020B0609020204030204" pitchFamily="49" charset="0"/>
              </a:rPr>
              <a:t> </a:t>
            </a:r>
            <a:r>
              <a:rPr kumimoji="0" lang="en-US" altLang="en-US" sz="2100" b="0" i="0" u="none" strike="noStrike" cap="none" normalizeH="0" baseline="0" dirty="0" err="1">
                <a:ln>
                  <a:noFill/>
                </a:ln>
                <a:solidFill>
                  <a:srgbClr val="000000"/>
                </a:solidFill>
                <a:effectLst/>
                <a:latin typeface="Consolas" panose="020B0609020204030204" pitchFamily="49" charset="0"/>
              </a:rPr>
              <a:t>matplotlib.pyplot</a:t>
            </a:r>
            <a:r>
              <a:rPr kumimoji="0" lang="en-US" altLang="en-US" sz="2100" b="0" i="0" u="none" strike="noStrike" cap="none" normalizeH="0" baseline="0" dirty="0">
                <a:ln>
                  <a:noFill/>
                </a:ln>
                <a:solidFill>
                  <a:srgbClr val="000000"/>
                </a:solidFill>
                <a:effectLst/>
                <a:latin typeface="Consolas" panose="020B0609020204030204" pitchFamily="49" charset="0"/>
              </a:rPr>
              <a:t> </a:t>
            </a:r>
            <a:r>
              <a:rPr kumimoji="0" lang="en-US" altLang="en-US" sz="2100" b="0" i="0" u="none" strike="noStrike" cap="none" normalizeH="0" baseline="0" dirty="0">
                <a:ln>
                  <a:noFill/>
                </a:ln>
                <a:solidFill>
                  <a:srgbClr val="0000CD"/>
                </a:solidFill>
                <a:effectLst/>
                <a:latin typeface="Consolas" panose="020B0609020204030204" pitchFamily="49" charset="0"/>
              </a:rPr>
              <a:t>as</a:t>
            </a:r>
            <a:r>
              <a:rPr kumimoji="0" lang="en-US" altLang="en-US" sz="2100" b="0" i="0" u="none" strike="noStrike" cap="none" normalizeH="0" baseline="0" dirty="0">
                <a:ln>
                  <a:noFill/>
                </a:ln>
                <a:solidFill>
                  <a:srgbClr val="000000"/>
                </a:solidFill>
                <a:effectLst/>
                <a:latin typeface="Consolas" panose="020B0609020204030204" pitchFamily="49" charset="0"/>
              </a:rPr>
              <a:t> </a:t>
            </a:r>
            <a:r>
              <a:rPr kumimoji="0" lang="en-US" altLang="en-US" sz="2100" b="0" i="0" u="none" strike="noStrike" cap="none" normalizeH="0" baseline="0" dirty="0" err="1">
                <a:ln>
                  <a:noFill/>
                </a:ln>
                <a:solidFill>
                  <a:srgbClr val="000000"/>
                </a:solidFill>
                <a:effectLst/>
                <a:latin typeface="Consolas" panose="020B0609020204030204" pitchFamily="49" charset="0"/>
              </a:rPr>
              <a:t>plt</a:t>
            </a:r>
            <a:br>
              <a:rPr kumimoji="0" lang="en-US" altLang="en-US" sz="2100" b="0" i="0" u="none" strike="noStrike" cap="none" normalizeH="0" baseline="0" dirty="0">
                <a:ln>
                  <a:noFill/>
                </a:ln>
                <a:solidFill>
                  <a:srgbClr val="000000"/>
                </a:solidFill>
                <a:effectLst/>
                <a:latin typeface="Consolas" panose="020B0609020204030204" pitchFamily="49" charset="0"/>
              </a:rPr>
            </a:br>
            <a:r>
              <a:rPr kumimoji="0" lang="en-US" altLang="en-US" sz="2100" b="0" i="0" u="none" strike="noStrike" cap="none" normalizeH="0" baseline="0" dirty="0">
                <a:ln>
                  <a:noFill/>
                </a:ln>
                <a:solidFill>
                  <a:srgbClr val="0000CD"/>
                </a:solidFill>
                <a:effectLst/>
                <a:latin typeface="Consolas" panose="020B0609020204030204" pitchFamily="49" charset="0"/>
              </a:rPr>
              <a:t>import</a:t>
            </a:r>
            <a:r>
              <a:rPr kumimoji="0" lang="en-US" altLang="en-US" sz="2100" b="0" i="0" u="none" strike="noStrike" cap="none" normalizeH="0" baseline="0" dirty="0">
                <a:ln>
                  <a:noFill/>
                </a:ln>
                <a:solidFill>
                  <a:srgbClr val="000000"/>
                </a:solidFill>
                <a:effectLst/>
                <a:latin typeface="Consolas" panose="020B0609020204030204" pitchFamily="49" charset="0"/>
              </a:rPr>
              <a:t> </a:t>
            </a:r>
            <a:r>
              <a:rPr kumimoji="0" lang="en-US" altLang="en-US" sz="2100" b="0" i="0" u="none" strike="noStrike" cap="none" normalizeH="0" baseline="0" dirty="0" err="1">
                <a:ln>
                  <a:noFill/>
                </a:ln>
                <a:solidFill>
                  <a:srgbClr val="000000"/>
                </a:solidFill>
                <a:effectLst/>
                <a:latin typeface="Consolas" panose="020B0609020204030204" pitchFamily="49" charset="0"/>
              </a:rPr>
              <a:t>numpy</a:t>
            </a:r>
            <a:r>
              <a:rPr kumimoji="0" lang="en-US" altLang="en-US" sz="2100" b="0" i="0" u="none" strike="noStrike" cap="none" normalizeH="0" baseline="0" dirty="0">
                <a:ln>
                  <a:noFill/>
                </a:ln>
                <a:solidFill>
                  <a:srgbClr val="000000"/>
                </a:solidFill>
                <a:effectLst/>
                <a:latin typeface="Consolas" panose="020B0609020204030204" pitchFamily="49" charset="0"/>
              </a:rPr>
              <a:t> </a:t>
            </a:r>
            <a:r>
              <a:rPr kumimoji="0" lang="en-US" altLang="en-US" sz="2100" b="0" i="0" u="none" strike="noStrike" cap="none" normalizeH="0" baseline="0" dirty="0">
                <a:ln>
                  <a:noFill/>
                </a:ln>
                <a:solidFill>
                  <a:srgbClr val="0000CD"/>
                </a:solidFill>
                <a:effectLst/>
                <a:latin typeface="Consolas" panose="020B0609020204030204" pitchFamily="49" charset="0"/>
              </a:rPr>
              <a:t>as</a:t>
            </a:r>
            <a:r>
              <a:rPr kumimoji="0" lang="en-US" altLang="en-US" sz="2100" b="0" i="0" u="none" strike="noStrike" cap="none" normalizeH="0" baseline="0" dirty="0">
                <a:ln>
                  <a:noFill/>
                </a:ln>
                <a:solidFill>
                  <a:srgbClr val="000000"/>
                </a:solidFill>
                <a:effectLst/>
                <a:latin typeface="Consolas" panose="020B0609020204030204" pitchFamily="49" charset="0"/>
              </a:rPr>
              <a:t> np</a:t>
            </a:r>
            <a:br>
              <a:rPr kumimoji="0" lang="en-US" altLang="en-US" sz="2100" b="0" i="0" u="none" strike="noStrike" cap="none" normalizeH="0" baseline="0" dirty="0">
                <a:ln>
                  <a:noFill/>
                </a:ln>
                <a:solidFill>
                  <a:srgbClr val="000000"/>
                </a:solidFill>
                <a:effectLst/>
                <a:latin typeface="Consolas" panose="020B0609020204030204" pitchFamily="49" charset="0"/>
              </a:rPr>
            </a:br>
            <a:br>
              <a:rPr kumimoji="0" lang="en-US" altLang="en-US" sz="2100" b="0" i="0" u="none" strike="noStrike" cap="none" normalizeH="0" baseline="0" dirty="0">
                <a:ln>
                  <a:noFill/>
                </a:ln>
                <a:solidFill>
                  <a:srgbClr val="000000"/>
                </a:solidFill>
                <a:effectLst/>
                <a:latin typeface="Consolas" panose="020B0609020204030204" pitchFamily="49" charset="0"/>
              </a:rPr>
            </a:br>
            <a:r>
              <a:rPr kumimoji="0" lang="en-US" altLang="en-US" sz="2100" b="0" i="0" u="none" strike="noStrike" cap="none" normalizeH="0" baseline="0" dirty="0">
                <a:ln>
                  <a:noFill/>
                </a:ln>
                <a:solidFill>
                  <a:srgbClr val="000000"/>
                </a:solidFill>
                <a:effectLst/>
                <a:latin typeface="Consolas" panose="020B0609020204030204" pitchFamily="49" charset="0"/>
              </a:rPr>
              <a:t>y1 = </a:t>
            </a:r>
            <a:r>
              <a:rPr kumimoji="0" lang="en-US" altLang="en-US" sz="2100" b="0" i="0" u="none" strike="noStrike" cap="none" normalizeH="0" baseline="0" dirty="0" err="1">
                <a:ln>
                  <a:noFill/>
                </a:ln>
                <a:solidFill>
                  <a:srgbClr val="000000"/>
                </a:solidFill>
                <a:effectLst/>
                <a:latin typeface="Consolas" panose="020B0609020204030204" pitchFamily="49" charset="0"/>
              </a:rPr>
              <a:t>np.array</a:t>
            </a:r>
            <a:r>
              <a:rPr kumimoji="0" lang="en-US" altLang="en-US" sz="2100" b="0" i="0" u="none" strike="noStrike" cap="none" normalizeH="0" baseline="0" dirty="0">
                <a:ln>
                  <a:noFill/>
                </a:ln>
                <a:solidFill>
                  <a:srgbClr val="000000"/>
                </a:solidFill>
                <a:effectLst/>
                <a:latin typeface="Consolas" panose="020B0609020204030204" pitchFamily="49" charset="0"/>
              </a:rPr>
              <a:t>([</a:t>
            </a:r>
            <a:r>
              <a:rPr kumimoji="0" lang="en-US" altLang="en-US" sz="2100" b="0" i="0" u="none" strike="noStrike" cap="none" normalizeH="0" baseline="0" dirty="0">
                <a:ln>
                  <a:noFill/>
                </a:ln>
                <a:solidFill>
                  <a:srgbClr val="FF0000"/>
                </a:solidFill>
                <a:effectLst/>
                <a:latin typeface="Consolas" panose="020B0609020204030204" pitchFamily="49" charset="0"/>
              </a:rPr>
              <a:t>3</a:t>
            </a:r>
            <a:r>
              <a:rPr kumimoji="0" lang="en-US" altLang="en-US" sz="2100" b="0" i="0" u="none" strike="noStrike" cap="none" normalizeH="0" baseline="0" dirty="0">
                <a:ln>
                  <a:noFill/>
                </a:ln>
                <a:solidFill>
                  <a:srgbClr val="000000"/>
                </a:solidFill>
                <a:effectLst/>
                <a:latin typeface="Consolas" panose="020B0609020204030204" pitchFamily="49" charset="0"/>
              </a:rPr>
              <a:t>, </a:t>
            </a:r>
            <a:r>
              <a:rPr kumimoji="0" lang="en-US" altLang="en-US" sz="2100" b="0" i="0" u="none" strike="noStrike" cap="none" normalizeH="0" baseline="0" dirty="0">
                <a:ln>
                  <a:noFill/>
                </a:ln>
                <a:solidFill>
                  <a:srgbClr val="FF0000"/>
                </a:solidFill>
                <a:effectLst/>
                <a:latin typeface="Consolas" panose="020B0609020204030204" pitchFamily="49" charset="0"/>
              </a:rPr>
              <a:t>8</a:t>
            </a:r>
            <a:r>
              <a:rPr kumimoji="0" lang="en-US" altLang="en-US" sz="2100" b="0" i="0" u="none" strike="noStrike" cap="none" normalizeH="0" baseline="0" dirty="0">
                <a:ln>
                  <a:noFill/>
                </a:ln>
                <a:solidFill>
                  <a:srgbClr val="000000"/>
                </a:solidFill>
                <a:effectLst/>
                <a:latin typeface="Consolas" panose="020B0609020204030204" pitchFamily="49" charset="0"/>
              </a:rPr>
              <a:t>, </a:t>
            </a:r>
            <a:r>
              <a:rPr kumimoji="0" lang="en-US" altLang="en-US" sz="2100" b="0" i="0" u="none" strike="noStrike" cap="none" normalizeH="0" baseline="0" dirty="0">
                <a:ln>
                  <a:noFill/>
                </a:ln>
                <a:solidFill>
                  <a:srgbClr val="FF0000"/>
                </a:solidFill>
                <a:effectLst/>
                <a:latin typeface="Consolas" panose="020B0609020204030204" pitchFamily="49" charset="0"/>
              </a:rPr>
              <a:t>1</a:t>
            </a:r>
            <a:r>
              <a:rPr kumimoji="0" lang="en-US" altLang="en-US" sz="2100" b="0" i="0" u="none" strike="noStrike" cap="none" normalizeH="0" baseline="0" dirty="0">
                <a:ln>
                  <a:noFill/>
                </a:ln>
                <a:solidFill>
                  <a:srgbClr val="000000"/>
                </a:solidFill>
                <a:effectLst/>
                <a:latin typeface="Consolas" panose="020B0609020204030204" pitchFamily="49" charset="0"/>
              </a:rPr>
              <a:t>, </a:t>
            </a:r>
            <a:r>
              <a:rPr kumimoji="0" lang="en-US" altLang="en-US" sz="2100" b="0" i="0" u="none" strike="noStrike" cap="none" normalizeH="0" baseline="0" dirty="0">
                <a:ln>
                  <a:noFill/>
                </a:ln>
                <a:solidFill>
                  <a:srgbClr val="FF0000"/>
                </a:solidFill>
                <a:effectLst/>
                <a:latin typeface="Consolas" panose="020B0609020204030204" pitchFamily="49" charset="0"/>
              </a:rPr>
              <a:t>10</a:t>
            </a:r>
            <a:r>
              <a:rPr kumimoji="0" lang="en-US" altLang="en-US" sz="2100" b="0" i="0" u="none" strike="noStrike" cap="none" normalizeH="0" baseline="0" dirty="0">
                <a:ln>
                  <a:noFill/>
                </a:ln>
                <a:solidFill>
                  <a:srgbClr val="000000"/>
                </a:solidFill>
                <a:effectLst/>
                <a:latin typeface="Consolas" panose="020B0609020204030204" pitchFamily="49" charset="0"/>
              </a:rPr>
              <a:t>])</a:t>
            </a:r>
            <a:br>
              <a:rPr kumimoji="0" lang="en-US" altLang="en-US" sz="2100" b="0" i="0" u="none" strike="noStrike" cap="none" normalizeH="0" baseline="0" dirty="0">
                <a:ln>
                  <a:noFill/>
                </a:ln>
                <a:solidFill>
                  <a:srgbClr val="000000"/>
                </a:solidFill>
                <a:effectLst/>
                <a:latin typeface="Consolas" panose="020B0609020204030204" pitchFamily="49" charset="0"/>
              </a:rPr>
            </a:br>
            <a:r>
              <a:rPr kumimoji="0" lang="en-US" altLang="en-US" sz="2100" b="0" i="0" u="none" strike="noStrike" cap="none" normalizeH="0" baseline="0" dirty="0">
                <a:ln>
                  <a:noFill/>
                </a:ln>
                <a:solidFill>
                  <a:srgbClr val="000000"/>
                </a:solidFill>
                <a:effectLst/>
                <a:latin typeface="Consolas" panose="020B0609020204030204" pitchFamily="49" charset="0"/>
              </a:rPr>
              <a:t>y2 = </a:t>
            </a:r>
            <a:r>
              <a:rPr kumimoji="0" lang="en-US" altLang="en-US" sz="2100" b="0" i="0" u="none" strike="noStrike" cap="none" normalizeH="0" baseline="0" dirty="0" err="1">
                <a:ln>
                  <a:noFill/>
                </a:ln>
                <a:solidFill>
                  <a:srgbClr val="000000"/>
                </a:solidFill>
                <a:effectLst/>
                <a:latin typeface="Consolas" panose="020B0609020204030204" pitchFamily="49" charset="0"/>
              </a:rPr>
              <a:t>np.array</a:t>
            </a:r>
            <a:r>
              <a:rPr kumimoji="0" lang="en-US" altLang="en-US" sz="2100" b="0" i="0" u="none" strike="noStrike" cap="none" normalizeH="0" baseline="0" dirty="0">
                <a:ln>
                  <a:noFill/>
                </a:ln>
                <a:solidFill>
                  <a:srgbClr val="000000"/>
                </a:solidFill>
                <a:effectLst/>
                <a:latin typeface="Consolas" panose="020B0609020204030204" pitchFamily="49" charset="0"/>
              </a:rPr>
              <a:t>([</a:t>
            </a:r>
            <a:r>
              <a:rPr kumimoji="0" lang="en-US" altLang="en-US" sz="2100" b="0" i="0" u="none" strike="noStrike" cap="none" normalizeH="0" baseline="0" dirty="0">
                <a:ln>
                  <a:noFill/>
                </a:ln>
                <a:solidFill>
                  <a:srgbClr val="FF0000"/>
                </a:solidFill>
                <a:effectLst/>
                <a:latin typeface="Consolas" panose="020B0609020204030204" pitchFamily="49" charset="0"/>
              </a:rPr>
              <a:t>6</a:t>
            </a:r>
            <a:r>
              <a:rPr kumimoji="0" lang="en-US" altLang="en-US" sz="2100" b="0" i="0" u="none" strike="noStrike" cap="none" normalizeH="0" baseline="0" dirty="0">
                <a:ln>
                  <a:noFill/>
                </a:ln>
                <a:solidFill>
                  <a:srgbClr val="000000"/>
                </a:solidFill>
                <a:effectLst/>
                <a:latin typeface="Consolas" panose="020B0609020204030204" pitchFamily="49" charset="0"/>
              </a:rPr>
              <a:t>, </a:t>
            </a:r>
            <a:r>
              <a:rPr kumimoji="0" lang="en-US" altLang="en-US" sz="2100" b="0" i="0" u="none" strike="noStrike" cap="none" normalizeH="0" baseline="0" dirty="0">
                <a:ln>
                  <a:noFill/>
                </a:ln>
                <a:solidFill>
                  <a:srgbClr val="FF0000"/>
                </a:solidFill>
                <a:effectLst/>
                <a:latin typeface="Consolas" panose="020B0609020204030204" pitchFamily="49" charset="0"/>
              </a:rPr>
              <a:t>2</a:t>
            </a:r>
            <a:r>
              <a:rPr kumimoji="0" lang="en-US" altLang="en-US" sz="2100" b="0" i="0" u="none" strike="noStrike" cap="none" normalizeH="0" baseline="0" dirty="0">
                <a:ln>
                  <a:noFill/>
                </a:ln>
                <a:solidFill>
                  <a:srgbClr val="000000"/>
                </a:solidFill>
                <a:effectLst/>
                <a:latin typeface="Consolas" panose="020B0609020204030204" pitchFamily="49" charset="0"/>
              </a:rPr>
              <a:t>, </a:t>
            </a:r>
            <a:r>
              <a:rPr kumimoji="0" lang="en-US" altLang="en-US" sz="2100" b="0" i="0" u="none" strike="noStrike" cap="none" normalizeH="0" baseline="0" dirty="0">
                <a:ln>
                  <a:noFill/>
                </a:ln>
                <a:solidFill>
                  <a:srgbClr val="FF0000"/>
                </a:solidFill>
                <a:effectLst/>
                <a:latin typeface="Consolas" panose="020B0609020204030204" pitchFamily="49" charset="0"/>
              </a:rPr>
              <a:t>7</a:t>
            </a:r>
            <a:r>
              <a:rPr kumimoji="0" lang="en-US" altLang="en-US" sz="2100" b="0" i="0" u="none" strike="noStrike" cap="none" normalizeH="0" baseline="0" dirty="0">
                <a:ln>
                  <a:noFill/>
                </a:ln>
                <a:solidFill>
                  <a:srgbClr val="000000"/>
                </a:solidFill>
                <a:effectLst/>
                <a:latin typeface="Consolas" panose="020B0609020204030204" pitchFamily="49" charset="0"/>
              </a:rPr>
              <a:t>, </a:t>
            </a:r>
            <a:r>
              <a:rPr kumimoji="0" lang="en-US" altLang="en-US" sz="2100" b="0" i="0" u="none" strike="noStrike" cap="none" normalizeH="0" baseline="0" dirty="0">
                <a:ln>
                  <a:noFill/>
                </a:ln>
                <a:solidFill>
                  <a:srgbClr val="FF0000"/>
                </a:solidFill>
                <a:effectLst/>
                <a:latin typeface="Consolas" panose="020B0609020204030204" pitchFamily="49" charset="0"/>
              </a:rPr>
              <a:t>11</a:t>
            </a:r>
            <a:r>
              <a:rPr kumimoji="0" lang="en-US" altLang="en-US" sz="2100" b="0" i="0" u="none" strike="noStrike" cap="none" normalizeH="0" baseline="0" dirty="0">
                <a:ln>
                  <a:noFill/>
                </a:ln>
                <a:solidFill>
                  <a:srgbClr val="000000"/>
                </a:solidFill>
                <a:effectLst/>
                <a:latin typeface="Consolas" panose="020B0609020204030204" pitchFamily="49" charset="0"/>
              </a:rPr>
              <a:t>])</a:t>
            </a:r>
            <a:br>
              <a:rPr kumimoji="0" lang="en-US" altLang="en-US" sz="2100" b="0" i="0" u="none" strike="noStrike" cap="none" normalizeH="0" baseline="0" dirty="0">
                <a:ln>
                  <a:noFill/>
                </a:ln>
                <a:solidFill>
                  <a:srgbClr val="000000"/>
                </a:solidFill>
                <a:effectLst/>
                <a:latin typeface="Consolas" panose="020B0609020204030204" pitchFamily="49" charset="0"/>
              </a:rPr>
            </a:br>
            <a:br>
              <a:rPr kumimoji="0" lang="en-US" altLang="en-US" sz="2100" b="0" i="0" u="none" strike="noStrike" cap="none" normalizeH="0" baseline="0" dirty="0">
                <a:ln>
                  <a:noFill/>
                </a:ln>
                <a:solidFill>
                  <a:srgbClr val="000000"/>
                </a:solidFill>
                <a:effectLst/>
                <a:latin typeface="Consolas" panose="020B0609020204030204" pitchFamily="49" charset="0"/>
              </a:rPr>
            </a:br>
            <a:r>
              <a:rPr kumimoji="0" lang="en-US" altLang="en-US" sz="2100" b="0" i="0" u="none" strike="noStrike" cap="none" normalizeH="0" baseline="0" dirty="0" err="1">
                <a:ln>
                  <a:noFill/>
                </a:ln>
                <a:solidFill>
                  <a:srgbClr val="000000"/>
                </a:solidFill>
                <a:effectLst/>
                <a:latin typeface="Consolas" panose="020B0609020204030204" pitchFamily="49" charset="0"/>
              </a:rPr>
              <a:t>plt.plot</a:t>
            </a:r>
            <a:r>
              <a:rPr kumimoji="0" lang="en-US" altLang="en-US" sz="2100" b="0" i="0" u="none" strike="noStrike" cap="none" normalizeH="0" baseline="0" dirty="0">
                <a:ln>
                  <a:noFill/>
                </a:ln>
                <a:solidFill>
                  <a:srgbClr val="000000"/>
                </a:solidFill>
                <a:effectLst/>
                <a:latin typeface="Consolas" panose="020B0609020204030204" pitchFamily="49" charset="0"/>
              </a:rPr>
              <a:t>(y1)</a:t>
            </a:r>
            <a:br>
              <a:rPr kumimoji="0" lang="en-US" altLang="en-US" sz="2100" b="0" i="0" u="none" strike="noStrike" cap="none" normalizeH="0" baseline="0" dirty="0">
                <a:ln>
                  <a:noFill/>
                </a:ln>
                <a:solidFill>
                  <a:srgbClr val="000000"/>
                </a:solidFill>
                <a:effectLst/>
                <a:latin typeface="Consolas" panose="020B0609020204030204" pitchFamily="49" charset="0"/>
              </a:rPr>
            </a:br>
            <a:r>
              <a:rPr kumimoji="0" lang="en-US" altLang="en-US" sz="2100" b="0" i="0" u="none" strike="noStrike" cap="none" normalizeH="0" baseline="0" dirty="0" err="1">
                <a:ln>
                  <a:noFill/>
                </a:ln>
                <a:solidFill>
                  <a:srgbClr val="000000"/>
                </a:solidFill>
                <a:effectLst/>
                <a:latin typeface="Consolas" panose="020B0609020204030204" pitchFamily="49" charset="0"/>
              </a:rPr>
              <a:t>plt.plot</a:t>
            </a:r>
            <a:r>
              <a:rPr kumimoji="0" lang="en-US" altLang="en-US" sz="2100" b="0" i="0" u="none" strike="noStrike" cap="none" normalizeH="0" baseline="0" dirty="0">
                <a:ln>
                  <a:noFill/>
                </a:ln>
                <a:solidFill>
                  <a:srgbClr val="000000"/>
                </a:solidFill>
                <a:effectLst/>
                <a:latin typeface="Consolas" panose="020B0609020204030204" pitchFamily="49" charset="0"/>
              </a:rPr>
              <a:t>(y2)</a:t>
            </a:r>
            <a:br>
              <a:rPr kumimoji="0" lang="en-US" altLang="en-US" sz="2100" b="0" i="0" u="none" strike="noStrike" cap="none" normalizeH="0" baseline="0" dirty="0">
                <a:ln>
                  <a:noFill/>
                </a:ln>
                <a:solidFill>
                  <a:srgbClr val="000000"/>
                </a:solidFill>
                <a:effectLst/>
                <a:latin typeface="Consolas" panose="020B0609020204030204" pitchFamily="49" charset="0"/>
              </a:rPr>
            </a:br>
            <a:br>
              <a:rPr kumimoji="0" lang="en-US" altLang="en-US" sz="2100" b="0" i="0" u="none" strike="noStrike" cap="none" normalizeH="0" baseline="0" dirty="0">
                <a:ln>
                  <a:noFill/>
                </a:ln>
                <a:solidFill>
                  <a:srgbClr val="000000"/>
                </a:solidFill>
                <a:effectLst/>
                <a:latin typeface="Consolas" panose="020B0609020204030204" pitchFamily="49" charset="0"/>
              </a:rPr>
            </a:br>
            <a:r>
              <a:rPr kumimoji="0" lang="en-US" altLang="en-US" sz="2100" b="0" i="0" u="none" strike="noStrike" cap="none" normalizeH="0" baseline="0" dirty="0" err="1">
                <a:ln>
                  <a:noFill/>
                </a:ln>
                <a:solidFill>
                  <a:srgbClr val="000000"/>
                </a:solidFill>
                <a:effectLst/>
                <a:latin typeface="Consolas" panose="020B0609020204030204" pitchFamily="49" charset="0"/>
              </a:rPr>
              <a:t>plt.show</a:t>
            </a:r>
            <a:r>
              <a:rPr kumimoji="0" lang="en-US" altLang="en-US" sz="2100" b="0" i="0" u="none" strike="noStrike" cap="none" normalizeH="0" baseline="0" dirty="0">
                <a:ln>
                  <a:noFill/>
                </a:ln>
                <a:solidFill>
                  <a:srgbClr val="000000"/>
                </a:solidFill>
                <a:effectLst/>
                <a:latin typeface="Consolas" panose="020B0609020204030204" pitchFamily="49" charset="0"/>
              </a:rPr>
              <a:t>()</a:t>
            </a:r>
            <a:endParaRPr kumimoji="0" lang="en-US" altLang="en-US" sz="21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6801D6A1-0EFF-6672-BF02-DDCC952AAAE8}"/>
              </a:ext>
            </a:extLst>
          </p:cNvPr>
          <p:cNvPicPr>
            <a:picLocks noChangeAspect="1"/>
          </p:cNvPicPr>
          <p:nvPr/>
        </p:nvPicPr>
        <p:blipFill>
          <a:blip r:embed="rId2"/>
          <a:stretch>
            <a:fillRect/>
          </a:stretch>
        </p:blipFill>
        <p:spPr>
          <a:xfrm>
            <a:off x="6030686" y="3009702"/>
            <a:ext cx="5245370" cy="3140727"/>
          </a:xfrm>
          <a:prstGeom prst="rect">
            <a:avLst/>
          </a:prstGeom>
        </p:spPr>
      </p:pic>
    </p:spTree>
    <p:extLst>
      <p:ext uri="{BB962C8B-B14F-4D97-AF65-F5344CB8AC3E}">
        <p14:creationId xmlns:p14="http://schemas.microsoft.com/office/powerpoint/2010/main" val="2465427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5480-9F62-C263-8522-D84F4C92D547}"/>
              </a:ext>
            </a:extLst>
          </p:cNvPr>
          <p:cNvSpPr>
            <a:spLocks noGrp="1"/>
          </p:cNvSpPr>
          <p:nvPr>
            <p:ph type="title"/>
          </p:nvPr>
        </p:nvSpPr>
        <p:spPr/>
        <p:txBody>
          <a:bodyPr/>
          <a:lstStyle/>
          <a:p>
            <a:r>
              <a:rPr lang="en-US" b="0" i="0" dirty="0">
                <a:solidFill>
                  <a:srgbClr val="383838"/>
                </a:solidFill>
                <a:effectLst/>
                <a:highlight>
                  <a:srgbClr val="FFFFFF"/>
                </a:highlight>
                <a:latin typeface="Inter"/>
              </a:rPr>
              <a:t>What is an Area Chart?</a:t>
            </a:r>
            <a:br>
              <a:rPr lang="en-US" b="0" i="0" dirty="0">
                <a:solidFill>
                  <a:srgbClr val="383838"/>
                </a:solidFill>
                <a:effectLst/>
                <a:highlight>
                  <a:srgbClr val="FFFFFF"/>
                </a:highlight>
                <a:latin typeface="Inter"/>
              </a:rPr>
            </a:br>
            <a:endParaRPr lang="en-IN" dirty="0"/>
          </a:p>
        </p:txBody>
      </p:sp>
      <p:sp>
        <p:nvSpPr>
          <p:cNvPr id="3" name="Content Placeholder 2">
            <a:extLst>
              <a:ext uri="{FF2B5EF4-FFF2-40B4-BE49-F238E27FC236}">
                <a16:creationId xmlns:a16="http://schemas.microsoft.com/office/drawing/2014/main" id="{3EF1B812-070C-9280-5AF7-D3E5FB08B707}"/>
              </a:ext>
            </a:extLst>
          </p:cNvPr>
          <p:cNvSpPr>
            <a:spLocks noGrp="1"/>
          </p:cNvSpPr>
          <p:nvPr>
            <p:ph idx="1"/>
          </p:nvPr>
        </p:nvSpPr>
        <p:spPr/>
        <p:txBody>
          <a:bodyPr/>
          <a:lstStyle/>
          <a:p>
            <a:r>
              <a:rPr lang="en-US" b="0" i="0" dirty="0">
                <a:solidFill>
                  <a:srgbClr val="383838"/>
                </a:solidFill>
                <a:effectLst/>
                <a:highlight>
                  <a:srgbClr val="FFFFFF"/>
                </a:highlight>
                <a:latin typeface="Inter"/>
              </a:rPr>
              <a:t>An area chart is a type of data visualization that displays quantitative data over time or categories. </a:t>
            </a:r>
          </a:p>
          <a:p>
            <a:r>
              <a:rPr lang="en-US" b="0" i="0" dirty="0">
                <a:solidFill>
                  <a:srgbClr val="383838"/>
                </a:solidFill>
                <a:effectLst/>
                <a:highlight>
                  <a:srgbClr val="FFFFFF"/>
                </a:highlight>
                <a:latin typeface="Inter"/>
              </a:rPr>
              <a:t>It is similar to a line chart, but the area between the line and the x-axis is filled with color, visually representing the data’s magnitude.</a:t>
            </a:r>
          </a:p>
          <a:p>
            <a:pPr marL="0" indent="0">
              <a:buNone/>
            </a:pPr>
            <a:r>
              <a:rPr lang="en-IN" b="0" i="0" dirty="0">
                <a:effectLst/>
                <a:latin typeface="SFMono-Regular"/>
              </a:rPr>
              <a:t>import pandas as pd </a:t>
            </a:r>
          </a:p>
          <a:p>
            <a:pPr marL="0" indent="0">
              <a:buNone/>
            </a:pPr>
            <a:r>
              <a:rPr lang="en-IN" b="0" i="0" dirty="0">
                <a:effectLst/>
                <a:latin typeface="SFMono-Regular"/>
              </a:rPr>
              <a:t>data = {'Year': [2015, 2016, 2017, 2018, 2019],        </a:t>
            </a:r>
          </a:p>
          <a:p>
            <a:pPr marL="0" indent="0">
              <a:buNone/>
            </a:pPr>
            <a:r>
              <a:rPr lang="en-IN" b="0" i="0" dirty="0">
                <a:effectLst/>
                <a:latin typeface="SFMono-Regular"/>
              </a:rPr>
              <a:t> 'Sales': [100, 150, 200, 180, 250]} </a:t>
            </a:r>
          </a:p>
          <a:p>
            <a:pPr marL="0" indent="0">
              <a:buNone/>
            </a:pPr>
            <a:r>
              <a:rPr lang="en-IN" b="0" i="0" dirty="0" err="1">
                <a:effectLst/>
                <a:latin typeface="SFMono-Regular"/>
              </a:rPr>
              <a:t>df</a:t>
            </a:r>
            <a:r>
              <a:rPr lang="en-IN" b="0" i="0" dirty="0">
                <a:effectLst/>
                <a:latin typeface="SFMono-Regular"/>
              </a:rPr>
              <a:t> = </a:t>
            </a:r>
            <a:r>
              <a:rPr lang="en-IN" b="0" i="0" dirty="0" err="1">
                <a:effectLst/>
                <a:latin typeface="SFMono-Regular"/>
              </a:rPr>
              <a:t>pd.DataFrame</a:t>
            </a:r>
            <a:r>
              <a:rPr lang="en-IN" b="0" i="0" dirty="0">
                <a:effectLst/>
                <a:latin typeface="SFMono-Regular"/>
              </a:rPr>
              <a:t>(data) </a:t>
            </a:r>
          </a:p>
          <a:p>
            <a:pPr marL="0" indent="0">
              <a:buNone/>
            </a:pPr>
            <a:r>
              <a:rPr lang="en-IN" b="0" i="0" dirty="0" err="1">
                <a:effectLst/>
                <a:latin typeface="SFMono-Regular"/>
              </a:rPr>
              <a:t>df.head</a:t>
            </a:r>
            <a:r>
              <a:rPr lang="en-IN" b="0" i="0" dirty="0">
                <a:effectLst/>
                <a:latin typeface="SFMono-Regular"/>
              </a:rPr>
              <a:t>()</a:t>
            </a:r>
            <a:endParaRPr lang="en-IN" dirty="0"/>
          </a:p>
        </p:txBody>
      </p:sp>
      <p:pic>
        <p:nvPicPr>
          <p:cNvPr id="5" name="Picture 4">
            <a:extLst>
              <a:ext uri="{FF2B5EF4-FFF2-40B4-BE49-F238E27FC236}">
                <a16:creationId xmlns:a16="http://schemas.microsoft.com/office/drawing/2014/main" id="{8BBC660B-43F1-A4FE-F54D-111D1891BB89}"/>
              </a:ext>
            </a:extLst>
          </p:cNvPr>
          <p:cNvPicPr>
            <a:picLocks noChangeAspect="1"/>
          </p:cNvPicPr>
          <p:nvPr/>
        </p:nvPicPr>
        <p:blipFill>
          <a:blip r:embed="rId2"/>
          <a:stretch>
            <a:fillRect/>
          </a:stretch>
        </p:blipFill>
        <p:spPr>
          <a:xfrm>
            <a:off x="8762506" y="3780914"/>
            <a:ext cx="2591294" cy="2913800"/>
          </a:xfrm>
          <a:prstGeom prst="rect">
            <a:avLst/>
          </a:prstGeom>
        </p:spPr>
      </p:pic>
    </p:spTree>
    <p:extLst>
      <p:ext uri="{BB962C8B-B14F-4D97-AF65-F5344CB8AC3E}">
        <p14:creationId xmlns:p14="http://schemas.microsoft.com/office/powerpoint/2010/main" val="2439720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53722-3A9F-493C-83DA-C9A3E9B91F57}"/>
              </a:ext>
            </a:extLst>
          </p:cNvPr>
          <p:cNvSpPr>
            <a:spLocks noGrp="1"/>
          </p:cNvSpPr>
          <p:nvPr>
            <p:ph type="title"/>
          </p:nvPr>
        </p:nvSpPr>
        <p:spPr/>
        <p:txBody>
          <a:bodyPr/>
          <a:lstStyle/>
          <a:p>
            <a:r>
              <a:rPr lang="en-US" b="0" i="0" dirty="0">
                <a:solidFill>
                  <a:srgbClr val="383838"/>
                </a:solidFill>
                <a:effectLst/>
                <a:highlight>
                  <a:srgbClr val="FFFFFF"/>
                </a:highlight>
                <a:latin typeface="Inter"/>
              </a:rPr>
              <a:t>Common Use Cases for Bar Plots</a:t>
            </a:r>
            <a:br>
              <a:rPr lang="en-US" b="0" i="0" dirty="0">
                <a:solidFill>
                  <a:srgbClr val="383838"/>
                </a:solidFill>
                <a:effectLst/>
                <a:highlight>
                  <a:srgbClr val="FFFFFF"/>
                </a:highlight>
                <a:latin typeface="Inter"/>
              </a:rPr>
            </a:br>
            <a:endParaRPr lang="en-IN" dirty="0"/>
          </a:p>
        </p:txBody>
      </p:sp>
      <p:sp>
        <p:nvSpPr>
          <p:cNvPr id="3" name="Content Placeholder 2">
            <a:extLst>
              <a:ext uri="{FF2B5EF4-FFF2-40B4-BE49-F238E27FC236}">
                <a16:creationId xmlns:a16="http://schemas.microsoft.com/office/drawing/2014/main" id="{F9436263-9CAD-D560-D9BF-CC1B72C458A8}"/>
              </a:ext>
            </a:extLst>
          </p:cNvPr>
          <p:cNvSpPr>
            <a:spLocks noGrp="1"/>
          </p:cNvSpPr>
          <p:nvPr>
            <p:ph idx="1"/>
          </p:nvPr>
        </p:nvSpPr>
        <p:spPr/>
        <p:txBody>
          <a:bodyPr>
            <a:normAutofit fontScale="85000" lnSpcReduction="20000"/>
          </a:bodyPr>
          <a:lstStyle/>
          <a:p>
            <a:pPr algn="l">
              <a:buFont typeface="+mj-lt"/>
              <a:buAutoNum type="arabicPeriod"/>
            </a:pPr>
            <a:r>
              <a:rPr lang="en-US" b="1" i="0" dirty="0">
                <a:solidFill>
                  <a:srgbClr val="383838"/>
                </a:solidFill>
                <a:effectLst/>
                <a:highlight>
                  <a:srgbClr val="FFFFFF"/>
                </a:highlight>
                <a:latin typeface="Inter"/>
              </a:rPr>
              <a:t>Comparing frequencies or counts:</a:t>
            </a:r>
            <a:r>
              <a:rPr lang="en-US" b="0" i="0" dirty="0">
                <a:solidFill>
                  <a:srgbClr val="383838"/>
                </a:solidFill>
                <a:effectLst/>
                <a:highlight>
                  <a:srgbClr val="FFFFFF"/>
                </a:highlight>
                <a:latin typeface="Inter"/>
              </a:rPr>
              <a:t> Bar plots can be used to compare the frequency or count of data points in different categories. For example, you could use a bar plot to compare the number of books sold in different genres.</a:t>
            </a:r>
          </a:p>
          <a:p>
            <a:pPr algn="l">
              <a:buFont typeface="+mj-lt"/>
              <a:buAutoNum type="arabicPeriod"/>
            </a:pPr>
            <a:r>
              <a:rPr lang="en-US" b="1" i="0" dirty="0">
                <a:solidFill>
                  <a:srgbClr val="383838"/>
                </a:solidFill>
                <a:effectLst/>
                <a:highlight>
                  <a:srgbClr val="FFFFFF"/>
                </a:highlight>
                <a:latin typeface="Inter"/>
              </a:rPr>
              <a:t>Displaying proportions:</a:t>
            </a:r>
            <a:r>
              <a:rPr lang="en-US" b="0" i="0" dirty="0">
                <a:solidFill>
                  <a:srgbClr val="383838"/>
                </a:solidFill>
                <a:effectLst/>
                <a:highlight>
                  <a:srgbClr val="FFFFFF"/>
                </a:highlight>
                <a:latin typeface="Inter"/>
              </a:rPr>
              <a:t> Bar plots can be used to display proportions, such as the percentage of respondents who selected each option in a survey.</a:t>
            </a:r>
          </a:p>
          <a:p>
            <a:pPr algn="l">
              <a:buFont typeface="+mj-lt"/>
              <a:buAutoNum type="arabicPeriod"/>
            </a:pPr>
            <a:r>
              <a:rPr lang="en-US" b="1" i="0" dirty="0">
                <a:solidFill>
                  <a:srgbClr val="383838"/>
                </a:solidFill>
                <a:effectLst/>
                <a:highlight>
                  <a:srgbClr val="FFFFFF"/>
                </a:highlight>
                <a:latin typeface="Inter"/>
              </a:rPr>
              <a:t>Visualizing changes over time:</a:t>
            </a:r>
            <a:r>
              <a:rPr lang="en-US" b="0" i="0" dirty="0">
                <a:solidFill>
                  <a:srgbClr val="383838"/>
                </a:solidFill>
                <a:effectLst/>
                <a:highlight>
                  <a:srgbClr val="FFFFFF"/>
                </a:highlight>
                <a:latin typeface="Inter"/>
              </a:rPr>
              <a:t> Bar plots can be used to display changes in categorical data over time, such as the number of sales in different months or the number of new customers in different years.</a:t>
            </a:r>
          </a:p>
          <a:p>
            <a:pPr algn="l">
              <a:buFont typeface="+mj-lt"/>
              <a:buAutoNum type="arabicPeriod"/>
            </a:pPr>
            <a:r>
              <a:rPr lang="en-US" b="1" i="0" dirty="0">
                <a:solidFill>
                  <a:srgbClr val="383838"/>
                </a:solidFill>
                <a:effectLst/>
                <a:highlight>
                  <a:srgbClr val="FFFFFF"/>
                </a:highlight>
                <a:latin typeface="Inter"/>
              </a:rPr>
              <a:t>Comparing multiple variables:</a:t>
            </a:r>
            <a:r>
              <a:rPr lang="en-US" b="0" i="0" dirty="0">
                <a:solidFill>
                  <a:srgbClr val="383838"/>
                </a:solidFill>
                <a:effectLst/>
                <a:highlight>
                  <a:srgbClr val="FFFFFF"/>
                </a:highlight>
                <a:latin typeface="Inter"/>
              </a:rPr>
              <a:t> By grouping bar plots, you can compare multiple variables simultaneously. For example, you could compare the number of books sold by different authors and by different genres.</a:t>
            </a:r>
          </a:p>
          <a:p>
            <a:pPr algn="l">
              <a:buFont typeface="+mj-lt"/>
              <a:buAutoNum type="arabicPeriod"/>
            </a:pPr>
            <a:r>
              <a:rPr lang="en-US" b="1" i="0" dirty="0">
                <a:solidFill>
                  <a:srgbClr val="383838"/>
                </a:solidFill>
                <a:effectLst/>
                <a:highlight>
                  <a:srgbClr val="FFFFFF"/>
                </a:highlight>
                <a:latin typeface="Inter"/>
              </a:rPr>
              <a:t>Displaying nominal data:</a:t>
            </a:r>
            <a:r>
              <a:rPr lang="en-US" b="0" i="0" dirty="0">
                <a:solidFill>
                  <a:srgbClr val="383838"/>
                </a:solidFill>
                <a:effectLst/>
                <a:highlight>
                  <a:srgbClr val="FFFFFF"/>
                </a:highlight>
                <a:latin typeface="Inter"/>
              </a:rPr>
              <a:t> Bar plots are a common way to display nominal data, which is data that has no inherent order or structure, such as hair color or preferred drink.</a:t>
            </a:r>
          </a:p>
          <a:p>
            <a:pPr marL="0" indent="0">
              <a:buNone/>
            </a:pPr>
            <a:endParaRPr lang="en-IN" dirty="0"/>
          </a:p>
        </p:txBody>
      </p:sp>
    </p:spTree>
    <p:extLst>
      <p:ext uri="{BB962C8B-B14F-4D97-AF65-F5344CB8AC3E}">
        <p14:creationId xmlns:p14="http://schemas.microsoft.com/office/powerpoint/2010/main" val="93094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2BE11E-4EB5-6C58-6D10-A44C15CEEF3A}"/>
              </a:ext>
            </a:extLst>
          </p:cNvPr>
          <p:cNvSpPr>
            <a:spLocks noGrp="1"/>
          </p:cNvSpPr>
          <p:nvPr>
            <p:ph idx="1"/>
          </p:nvPr>
        </p:nvSpPr>
        <p:spPr>
          <a:xfrm>
            <a:off x="838200" y="1110343"/>
            <a:ext cx="10515600" cy="5066620"/>
          </a:xfrm>
        </p:spPr>
        <p:txBody>
          <a:bodyPr/>
          <a:lstStyle/>
          <a:p>
            <a:pPr marL="0" indent="0">
              <a:buNone/>
            </a:pPr>
            <a:r>
              <a:rPr lang="en-IN" b="1" i="0" dirty="0">
                <a:effectLst/>
                <a:latin typeface="SFMono-Regular"/>
              </a:rPr>
              <a:t>1. import</a:t>
            </a:r>
            <a:r>
              <a:rPr lang="en-IN" b="0" i="0" dirty="0">
                <a:effectLst/>
                <a:latin typeface="SFMono-Regular"/>
              </a:rPr>
              <a:t> </a:t>
            </a:r>
            <a:r>
              <a:rPr lang="en-IN" b="0" i="0" dirty="0" err="1">
                <a:effectLst/>
                <a:latin typeface="SFMono-Regular"/>
              </a:rPr>
              <a:t>plotly.express</a:t>
            </a:r>
            <a:r>
              <a:rPr lang="en-IN" b="0" i="0" dirty="0">
                <a:effectLst/>
                <a:latin typeface="SFMono-Regular"/>
              </a:rPr>
              <a:t> as </a:t>
            </a:r>
            <a:r>
              <a:rPr lang="en-IN" b="0" i="0" dirty="0" err="1">
                <a:effectLst/>
                <a:latin typeface="SFMono-Regular"/>
              </a:rPr>
              <a:t>px</a:t>
            </a:r>
            <a:r>
              <a:rPr lang="en-IN" b="0" i="0" dirty="0">
                <a:effectLst/>
                <a:latin typeface="SFMono-Regular"/>
              </a:rPr>
              <a:t> </a:t>
            </a:r>
          </a:p>
          <a:p>
            <a:pPr marL="0" indent="0">
              <a:buNone/>
            </a:pPr>
            <a:r>
              <a:rPr lang="en-IN" b="0" i="0" dirty="0">
                <a:effectLst/>
                <a:latin typeface="SFMono-Regular"/>
              </a:rPr>
              <a:t>fig = </a:t>
            </a:r>
            <a:r>
              <a:rPr lang="en-IN" b="0" i="0" dirty="0" err="1">
                <a:effectLst/>
                <a:latin typeface="SFMono-Regular"/>
              </a:rPr>
              <a:t>px.area</a:t>
            </a:r>
            <a:r>
              <a:rPr lang="en-IN" b="0" i="0" dirty="0">
                <a:effectLst/>
                <a:latin typeface="SFMono-Regular"/>
              </a:rPr>
              <a:t>(</a:t>
            </a:r>
            <a:r>
              <a:rPr lang="en-IN" b="0" i="0" dirty="0" err="1">
                <a:effectLst/>
                <a:latin typeface="SFMono-Regular"/>
              </a:rPr>
              <a:t>df</a:t>
            </a:r>
            <a:r>
              <a:rPr lang="en-IN" b="0" i="0" dirty="0">
                <a:effectLst/>
                <a:latin typeface="SFMono-Regular"/>
              </a:rPr>
              <a:t>, x='Year', y='Sales’) </a:t>
            </a:r>
          </a:p>
          <a:p>
            <a:pPr marL="0" indent="0">
              <a:buNone/>
            </a:pPr>
            <a:r>
              <a:rPr lang="en-IN" b="0" i="0" dirty="0" err="1">
                <a:effectLst/>
                <a:latin typeface="SFMono-Regular"/>
              </a:rPr>
              <a:t>fig.show</a:t>
            </a:r>
            <a:r>
              <a:rPr lang="en-IN" b="0" i="0" dirty="0">
                <a:effectLst/>
                <a:latin typeface="SFMono-Regular"/>
              </a:rPr>
              <a:t>()</a:t>
            </a:r>
          </a:p>
          <a:p>
            <a:pPr marL="0" indent="0">
              <a:buNone/>
            </a:pPr>
            <a:r>
              <a:rPr lang="en-IN" b="1" i="0" dirty="0">
                <a:effectLst/>
                <a:latin typeface="SFMono-Regular"/>
              </a:rPr>
              <a:t>2. import</a:t>
            </a:r>
            <a:r>
              <a:rPr lang="en-IN" b="0" i="0" dirty="0">
                <a:effectLst/>
                <a:latin typeface="SFMono-Regular"/>
              </a:rPr>
              <a:t> </a:t>
            </a:r>
            <a:r>
              <a:rPr lang="en-IN" b="0" i="0" dirty="0" err="1">
                <a:effectLst/>
                <a:latin typeface="SFMono-Regular"/>
              </a:rPr>
              <a:t>plotly.express</a:t>
            </a:r>
            <a:r>
              <a:rPr lang="en-IN" b="0" i="0" dirty="0">
                <a:effectLst/>
                <a:latin typeface="SFMono-Regular"/>
              </a:rPr>
              <a:t> </a:t>
            </a:r>
            <a:r>
              <a:rPr lang="en-IN" b="1" i="0" dirty="0">
                <a:effectLst/>
                <a:latin typeface="SFMono-Regular"/>
              </a:rPr>
              <a:t>as</a:t>
            </a:r>
            <a:r>
              <a:rPr lang="en-IN" b="0" i="0" dirty="0">
                <a:effectLst/>
                <a:latin typeface="SFMono-Regular"/>
              </a:rPr>
              <a:t> </a:t>
            </a:r>
            <a:r>
              <a:rPr lang="en-IN" b="0" i="0" dirty="0" err="1">
                <a:effectLst/>
                <a:latin typeface="SFMono-Regular"/>
              </a:rPr>
              <a:t>px</a:t>
            </a:r>
            <a:r>
              <a:rPr lang="en-IN" b="0" i="0" dirty="0">
                <a:effectLst/>
                <a:latin typeface="SFMono-Regular"/>
              </a:rPr>
              <a:t> </a:t>
            </a:r>
          </a:p>
          <a:p>
            <a:pPr marL="0" indent="0">
              <a:buNone/>
            </a:pPr>
            <a:r>
              <a:rPr lang="en-IN" b="0" i="0" dirty="0">
                <a:effectLst/>
                <a:latin typeface="SFMono-Regular"/>
              </a:rPr>
              <a:t>fig = </a:t>
            </a:r>
            <a:r>
              <a:rPr lang="en-IN" b="0" i="0" dirty="0" err="1">
                <a:effectLst/>
                <a:latin typeface="SFMono-Regular"/>
              </a:rPr>
              <a:t>px.area</a:t>
            </a:r>
            <a:r>
              <a:rPr lang="en-IN" b="0" i="0" dirty="0">
                <a:effectLst/>
                <a:latin typeface="SFMono-Regular"/>
              </a:rPr>
              <a:t>(</a:t>
            </a:r>
            <a:r>
              <a:rPr lang="en-IN" b="0" i="0" dirty="0" err="1">
                <a:effectLst/>
                <a:latin typeface="SFMono-Regular"/>
              </a:rPr>
              <a:t>df</a:t>
            </a:r>
            <a:r>
              <a:rPr lang="en-IN" b="0" i="0" dirty="0">
                <a:effectLst/>
                <a:latin typeface="SFMono-Regular"/>
              </a:rPr>
              <a:t>, x='Year', y='Sales') </a:t>
            </a:r>
            <a:r>
              <a:rPr lang="en-IN" b="0" i="0" dirty="0" err="1">
                <a:effectLst/>
                <a:latin typeface="SFMono-Regular"/>
              </a:rPr>
              <a:t>fig.update_traces</a:t>
            </a:r>
            <a:r>
              <a:rPr lang="en-IN" b="0" i="0" dirty="0">
                <a:effectLst/>
                <a:latin typeface="SFMono-Regular"/>
              </a:rPr>
              <a:t>(line=</a:t>
            </a:r>
            <a:r>
              <a:rPr lang="en-IN" b="0" i="0" dirty="0" err="1">
                <a:effectLst/>
                <a:latin typeface="SFMono-Regular"/>
              </a:rPr>
              <a:t>dict</a:t>
            </a:r>
            <a:r>
              <a:rPr lang="en-IN" b="0" i="0" dirty="0">
                <a:effectLst/>
                <a:latin typeface="SFMono-Regular"/>
              </a:rPr>
              <a:t>(</a:t>
            </a:r>
            <a:r>
              <a:rPr lang="en-IN" b="0" i="0" dirty="0" err="1">
                <a:effectLst/>
                <a:latin typeface="SFMono-Regular"/>
              </a:rPr>
              <a:t>color</a:t>
            </a:r>
            <a:r>
              <a:rPr lang="en-IN" b="0" i="0" dirty="0">
                <a:effectLst/>
                <a:latin typeface="SFMono-Regular"/>
              </a:rPr>
              <a:t>='red', width=5)) </a:t>
            </a:r>
          </a:p>
          <a:p>
            <a:pPr marL="0" indent="0">
              <a:buNone/>
            </a:pPr>
            <a:r>
              <a:rPr lang="en-IN" b="0" i="0" dirty="0" err="1">
                <a:effectLst/>
                <a:latin typeface="SFMono-Regular"/>
              </a:rPr>
              <a:t>fig.show</a:t>
            </a:r>
            <a:r>
              <a:rPr lang="en-IN" b="0" i="0" dirty="0">
                <a:effectLst/>
                <a:latin typeface="SFMono-Regular"/>
              </a:rPr>
              <a:t>()</a:t>
            </a:r>
            <a:endParaRPr lang="en-IN" dirty="0"/>
          </a:p>
        </p:txBody>
      </p:sp>
      <p:pic>
        <p:nvPicPr>
          <p:cNvPr id="5" name="Picture 4">
            <a:extLst>
              <a:ext uri="{FF2B5EF4-FFF2-40B4-BE49-F238E27FC236}">
                <a16:creationId xmlns:a16="http://schemas.microsoft.com/office/drawing/2014/main" id="{2C9AB371-4933-66A9-4DE1-761D8D320D99}"/>
              </a:ext>
            </a:extLst>
          </p:cNvPr>
          <p:cNvPicPr>
            <a:picLocks noChangeAspect="1"/>
          </p:cNvPicPr>
          <p:nvPr/>
        </p:nvPicPr>
        <p:blipFill>
          <a:blip r:embed="rId2"/>
          <a:stretch>
            <a:fillRect/>
          </a:stretch>
        </p:blipFill>
        <p:spPr>
          <a:xfrm>
            <a:off x="5802085" y="576942"/>
            <a:ext cx="5715000" cy="2492829"/>
          </a:xfrm>
          <a:prstGeom prst="rect">
            <a:avLst/>
          </a:prstGeom>
        </p:spPr>
      </p:pic>
      <p:pic>
        <p:nvPicPr>
          <p:cNvPr id="7" name="Picture 6">
            <a:extLst>
              <a:ext uri="{FF2B5EF4-FFF2-40B4-BE49-F238E27FC236}">
                <a16:creationId xmlns:a16="http://schemas.microsoft.com/office/drawing/2014/main" id="{45A9E8AE-6E98-019A-83CD-C92BCC54086E}"/>
              </a:ext>
            </a:extLst>
          </p:cNvPr>
          <p:cNvPicPr>
            <a:picLocks noChangeAspect="1"/>
          </p:cNvPicPr>
          <p:nvPr/>
        </p:nvPicPr>
        <p:blipFill>
          <a:blip r:embed="rId3"/>
          <a:stretch>
            <a:fillRect/>
          </a:stretch>
        </p:blipFill>
        <p:spPr>
          <a:xfrm>
            <a:off x="5998028" y="3962307"/>
            <a:ext cx="5157767" cy="2492829"/>
          </a:xfrm>
          <a:prstGeom prst="rect">
            <a:avLst/>
          </a:prstGeom>
        </p:spPr>
      </p:pic>
    </p:spTree>
    <p:extLst>
      <p:ext uri="{BB962C8B-B14F-4D97-AF65-F5344CB8AC3E}">
        <p14:creationId xmlns:p14="http://schemas.microsoft.com/office/powerpoint/2010/main" val="3003856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6C43E-7436-B548-3C9D-08D3F6C50062}"/>
              </a:ext>
            </a:extLst>
          </p:cNvPr>
          <p:cNvSpPr>
            <a:spLocks noGrp="1"/>
          </p:cNvSpPr>
          <p:nvPr>
            <p:ph type="title"/>
          </p:nvPr>
        </p:nvSpPr>
        <p:spPr/>
        <p:txBody>
          <a:bodyPr/>
          <a:lstStyle/>
          <a:p>
            <a:r>
              <a:rPr lang="en-US" b="0" i="0" dirty="0">
                <a:solidFill>
                  <a:srgbClr val="383838"/>
                </a:solidFill>
                <a:effectLst/>
                <a:highlight>
                  <a:srgbClr val="FFFFFF"/>
                </a:highlight>
                <a:latin typeface="Inter"/>
              </a:rPr>
              <a:t>Creating Stacked Area Charts</a:t>
            </a:r>
            <a:br>
              <a:rPr lang="en-US" b="0" i="0" dirty="0">
                <a:solidFill>
                  <a:srgbClr val="383838"/>
                </a:solidFill>
                <a:effectLst/>
                <a:highlight>
                  <a:srgbClr val="FFFFFF"/>
                </a:highlight>
                <a:latin typeface="Inter"/>
              </a:rPr>
            </a:br>
            <a:endParaRPr lang="en-IN" dirty="0"/>
          </a:p>
        </p:txBody>
      </p:sp>
      <p:sp>
        <p:nvSpPr>
          <p:cNvPr id="3" name="Content Placeholder 2">
            <a:extLst>
              <a:ext uri="{FF2B5EF4-FFF2-40B4-BE49-F238E27FC236}">
                <a16:creationId xmlns:a16="http://schemas.microsoft.com/office/drawing/2014/main" id="{21EC028C-B8B4-FFF0-3EB1-45633EB543B7}"/>
              </a:ext>
            </a:extLst>
          </p:cNvPr>
          <p:cNvSpPr>
            <a:spLocks noGrp="1"/>
          </p:cNvSpPr>
          <p:nvPr>
            <p:ph idx="1"/>
          </p:nvPr>
        </p:nvSpPr>
        <p:spPr/>
        <p:txBody>
          <a:bodyPr/>
          <a:lstStyle/>
          <a:p>
            <a:pPr algn="just"/>
            <a:r>
              <a:rPr lang="en-US" b="0" i="0" dirty="0">
                <a:solidFill>
                  <a:srgbClr val="383838"/>
                </a:solidFill>
                <a:effectLst/>
                <a:highlight>
                  <a:srgbClr val="FFFFFF"/>
                </a:highlight>
                <a:latin typeface="Inter"/>
              </a:rPr>
              <a:t>Stacked area charts are handy when we want to compare the contribution of different categories to the total. </a:t>
            </a:r>
          </a:p>
          <a:p>
            <a:pPr algn="just"/>
            <a:r>
              <a:rPr lang="en-US" b="0" i="0" dirty="0">
                <a:solidFill>
                  <a:srgbClr val="383838"/>
                </a:solidFill>
                <a:effectLst/>
                <a:highlight>
                  <a:srgbClr val="FFFFFF"/>
                </a:highlight>
                <a:latin typeface="Inter"/>
              </a:rPr>
              <a:t>They are commonly used in finance, economics, and other fields where it is essential to understand the composition of a whole.</a:t>
            </a:r>
          </a:p>
          <a:p>
            <a:pPr algn="just"/>
            <a:r>
              <a:rPr lang="en-US" b="0" i="0" dirty="0">
                <a:solidFill>
                  <a:srgbClr val="383838"/>
                </a:solidFill>
                <a:effectLst/>
                <a:highlight>
                  <a:srgbClr val="FFFFFF"/>
                </a:highlight>
                <a:latin typeface="Inter"/>
              </a:rPr>
              <a:t>Firstly, they allow us to visualize each category’s total value and individual contributions. This helps us understand the relative importance of each category and how it changes over time. </a:t>
            </a:r>
          </a:p>
          <a:p>
            <a:pPr algn="just"/>
            <a:r>
              <a:rPr lang="en-US" b="0" i="0" dirty="0">
                <a:solidFill>
                  <a:srgbClr val="383838"/>
                </a:solidFill>
                <a:effectLst/>
                <a:highlight>
                  <a:srgbClr val="FFFFFF"/>
                </a:highlight>
                <a:latin typeface="Inter"/>
              </a:rPr>
              <a:t>Secondly, stacked area charts make identifying trends and patterns in the data easy. By stacking the areas on top of each other, we can see how the composition of the whole changes over time.</a:t>
            </a:r>
          </a:p>
          <a:p>
            <a:pPr algn="just"/>
            <a:endParaRPr lang="en-IN" dirty="0"/>
          </a:p>
        </p:txBody>
      </p:sp>
    </p:spTree>
    <p:extLst>
      <p:ext uri="{BB962C8B-B14F-4D97-AF65-F5344CB8AC3E}">
        <p14:creationId xmlns:p14="http://schemas.microsoft.com/office/powerpoint/2010/main" val="2141057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A22E-B9AF-0292-0053-96BD230B89A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CA9B523-C403-D326-B408-BD1A7FFB43FA}"/>
              </a:ext>
            </a:extLst>
          </p:cNvPr>
          <p:cNvSpPr>
            <a:spLocks noGrp="1"/>
          </p:cNvSpPr>
          <p:nvPr>
            <p:ph idx="1"/>
          </p:nvPr>
        </p:nvSpPr>
        <p:spPr/>
        <p:txBody>
          <a:bodyPr/>
          <a:lstStyle/>
          <a:p>
            <a:pPr marL="0" indent="0">
              <a:buNone/>
            </a:pPr>
            <a:r>
              <a:rPr lang="en-IN" b="1" i="0" dirty="0">
                <a:effectLst/>
                <a:latin typeface="SFMono-Regular"/>
              </a:rPr>
              <a:t>import</a:t>
            </a:r>
            <a:r>
              <a:rPr lang="en-IN" b="0" i="0" dirty="0">
                <a:effectLst/>
                <a:latin typeface="SFMono-Regular"/>
              </a:rPr>
              <a:t> </a:t>
            </a:r>
            <a:r>
              <a:rPr lang="en-IN" b="0" i="0" dirty="0" err="1">
                <a:effectLst/>
                <a:latin typeface="SFMono-Regular"/>
              </a:rPr>
              <a:t>plotly.express</a:t>
            </a:r>
            <a:r>
              <a:rPr lang="en-IN" b="0" i="0" dirty="0">
                <a:effectLst/>
                <a:latin typeface="SFMono-Regular"/>
              </a:rPr>
              <a:t> </a:t>
            </a:r>
            <a:r>
              <a:rPr lang="en-IN" b="1" i="0" dirty="0">
                <a:effectLst/>
                <a:latin typeface="SFMono-Regular"/>
              </a:rPr>
              <a:t>as</a:t>
            </a:r>
            <a:r>
              <a:rPr lang="en-IN" b="0" i="0" dirty="0">
                <a:effectLst/>
                <a:latin typeface="SFMono-Regular"/>
              </a:rPr>
              <a:t> </a:t>
            </a:r>
            <a:r>
              <a:rPr lang="en-IN" b="0" i="0" dirty="0" err="1">
                <a:effectLst/>
                <a:latin typeface="SFMono-Regular"/>
              </a:rPr>
              <a:t>px</a:t>
            </a:r>
            <a:r>
              <a:rPr lang="en-IN" b="0" i="0" dirty="0">
                <a:effectLst/>
                <a:latin typeface="SFMono-Regular"/>
              </a:rPr>
              <a:t> </a:t>
            </a:r>
          </a:p>
          <a:p>
            <a:pPr marL="0" indent="0">
              <a:buNone/>
            </a:pPr>
            <a:r>
              <a:rPr lang="en-IN" b="0" i="0" dirty="0">
                <a:effectLst/>
                <a:latin typeface="SFMono-Regular"/>
              </a:rPr>
              <a:t># Create a </a:t>
            </a:r>
            <a:r>
              <a:rPr lang="en-IN" b="0" i="0" dirty="0" err="1">
                <a:effectLst/>
                <a:latin typeface="SFMono-Regular"/>
              </a:rPr>
              <a:t>dataframe</a:t>
            </a:r>
            <a:r>
              <a:rPr lang="en-IN" b="0" i="0" dirty="0">
                <a:effectLst/>
                <a:latin typeface="SFMono-Regular"/>
              </a:rPr>
              <a:t> with random values </a:t>
            </a:r>
          </a:p>
          <a:p>
            <a:pPr marL="0" indent="0">
              <a:buNone/>
            </a:pPr>
            <a:r>
              <a:rPr lang="en-IN" b="0" i="0" dirty="0">
                <a:effectLst/>
                <a:latin typeface="SFMono-Regular"/>
              </a:rPr>
              <a:t>data = </a:t>
            </a:r>
            <a:r>
              <a:rPr lang="en-IN" b="0" i="0" dirty="0" err="1">
                <a:effectLst/>
                <a:latin typeface="SFMono-Regular"/>
              </a:rPr>
              <a:t>pd.DataFrame</a:t>
            </a:r>
            <a:r>
              <a:rPr lang="en-IN" b="0" i="0" dirty="0">
                <a:effectLst/>
                <a:latin typeface="SFMono-Regular"/>
              </a:rPr>
              <a:t>({     'Year': [2015, 2016, 2017, 2018, 2019],     'Category A': [10, 20, 30, 40, 50],     'Category B': [20, 30, 40, 50, 60],     'Category C': [30, 40, 50, 60, 70] }) </a:t>
            </a:r>
          </a:p>
          <a:p>
            <a:pPr marL="0" indent="0">
              <a:buNone/>
            </a:pPr>
            <a:r>
              <a:rPr lang="en-IN" b="0" i="0" dirty="0">
                <a:effectLst/>
                <a:latin typeface="SFMono-Regular"/>
              </a:rPr>
              <a:t># Create a stacked area chart </a:t>
            </a:r>
          </a:p>
          <a:p>
            <a:pPr marL="0" indent="0">
              <a:buNone/>
            </a:pPr>
            <a:r>
              <a:rPr lang="en-IN" b="0" i="0" dirty="0">
                <a:effectLst/>
                <a:latin typeface="SFMono-Regular"/>
              </a:rPr>
              <a:t>fig = </a:t>
            </a:r>
            <a:r>
              <a:rPr lang="en-IN" b="0" i="0" dirty="0" err="1">
                <a:effectLst/>
                <a:latin typeface="SFMono-Regular"/>
              </a:rPr>
              <a:t>px.area</a:t>
            </a:r>
            <a:r>
              <a:rPr lang="en-IN" b="0" i="0" dirty="0">
                <a:effectLst/>
                <a:latin typeface="SFMono-Regular"/>
              </a:rPr>
              <a:t>(data, x='Year', y=['Category A', 'Category B', 'Category C'], title='Stacked Area Chart’) </a:t>
            </a:r>
          </a:p>
          <a:p>
            <a:pPr marL="0" indent="0">
              <a:buNone/>
            </a:pPr>
            <a:r>
              <a:rPr lang="en-IN" b="0" i="0" dirty="0" err="1">
                <a:effectLst/>
                <a:latin typeface="SFMono-Regular"/>
              </a:rPr>
              <a:t>fig.show</a:t>
            </a:r>
            <a:r>
              <a:rPr lang="en-IN" b="0" i="0" dirty="0">
                <a:effectLst/>
                <a:latin typeface="SFMono-Regular"/>
              </a:rPr>
              <a:t>()</a:t>
            </a:r>
            <a:endParaRPr lang="en-IN" dirty="0"/>
          </a:p>
        </p:txBody>
      </p:sp>
    </p:spTree>
    <p:extLst>
      <p:ext uri="{BB962C8B-B14F-4D97-AF65-F5344CB8AC3E}">
        <p14:creationId xmlns:p14="http://schemas.microsoft.com/office/powerpoint/2010/main" val="3509422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76B36B4-CF67-508B-6872-411440BF86DE}"/>
              </a:ext>
            </a:extLst>
          </p:cNvPr>
          <p:cNvPicPr>
            <a:picLocks noGrp="1" noChangeAspect="1"/>
          </p:cNvPicPr>
          <p:nvPr>
            <p:ph idx="1"/>
          </p:nvPr>
        </p:nvPicPr>
        <p:blipFill>
          <a:blip r:embed="rId2"/>
          <a:stretch>
            <a:fillRect/>
          </a:stretch>
        </p:blipFill>
        <p:spPr>
          <a:xfrm>
            <a:off x="0" y="555171"/>
            <a:ext cx="11593286" cy="5221039"/>
          </a:xfrm>
        </p:spPr>
      </p:pic>
    </p:spTree>
    <p:extLst>
      <p:ext uri="{BB962C8B-B14F-4D97-AF65-F5344CB8AC3E}">
        <p14:creationId xmlns:p14="http://schemas.microsoft.com/office/powerpoint/2010/main" val="798243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060F7-F44D-9DD1-0CB0-7344E46A3AB8}"/>
              </a:ext>
            </a:extLst>
          </p:cNvPr>
          <p:cNvSpPr>
            <a:spLocks noGrp="1"/>
          </p:cNvSpPr>
          <p:nvPr>
            <p:ph type="title"/>
          </p:nvPr>
        </p:nvSpPr>
        <p:spPr/>
        <p:txBody>
          <a:bodyPr>
            <a:normAutofit fontScale="90000"/>
          </a:bodyPr>
          <a:lstStyle/>
          <a:p>
            <a:r>
              <a:rPr lang="en-US" b="0" i="0" dirty="0">
                <a:solidFill>
                  <a:srgbClr val="383838"/>
                </a:solidFill>
                <a:effectLst/>
                <a:highlight>
                  <a:srgbClr val="FFFFFF"/>
                </a:highlight>
                <a:latin typeface="Inter"/>
              </a:rPr>
              <a:t>Creating a Bar Plot in Python Using Matplotlib</a:t>
            </a:r>
            <a:br>
              <a:rPr lang="en-US" b="0" i="0" dirty="0">
                <a:solidFill>
                  <a:srgbClr val="383838"/>
                </a:solidFill>
                <a:effectLst/>
                <a:highlight>
                  <a:srgbClr val="FFFFFF"/>
                </a:highlight>
                <a:latin typeface="Inter"/>
              </a:rPr>
            </a:br>
            <a:endParaRPr lang="en-IN" dirty="0"/>
          </a:p>
        </p:txBody>
      </p:sp>
      <p:sp>
        <p:nvSpPr>
          <p:cNvPr id="3" name="Content Placeholder 2">
            <a:extLst>
              <a:ext uri="{FF2B5EF4-FFF2-40B4-BE49-F238E27FC236}">
                <a16:creationId xmlns:a16="http://schemas.microsoft.com/office/drawing/2014/main" id="{C748AEFA-9586-2F37-9C2A-17698941014F}"/>
              </a:ext>
            </a:extLst>
          </p:cNvPr>
          <p:cNvSpPr>
            <a:spLocks noGrp="1"/>
          </p:cNvSpPr>
          <p:nvPr>
            <p:ph idx="1"/>
          </p:nvPr>
        </p:nvSpPr>
        <p:spPr/>
        <p:txBody>
          <a:bodyPr/>
          <a:lstStyle/>
          <a:p>
            <a:r>
              <a:rPr lang="en-US" b="0" i="0" dirty="0">
                <a:solidFill>
                  <a:srgbClr val="383838"/>
                </a:solidFill>
                <a:effectLst/>
                <a:highlight>
                  <a:srgbClr val="FFFFFF"/>
                </a:highlight>
                <a:latin typeface="Inter"/>
              </a:rPr>
              <a:t>Matplotlib is a </a:t>
            </a:r>
            <a:r>
              <a:rPr lang="en-US" b="0" i="0" dirty="0" err="1">
                <a:solidFill>
                  <a:srgbClr val="383838"/>
                </a:solidFill>
                <a:effectLst/>
                <a:highlight>
                  <a:srgbClr val="FFFFFF"/>
                </a:highlight>
                <a:latin typeface="Inter"/>
              </a:rPr>
              <a:t>maths</a:t>
            </a:r>
            <a:r>
              <a:rPr lang="en-US" b="0" i="0" dirty="0">
                <a:solidFill>
                  <a:srgbClr val="383838"/>
                </a:solidFill>
                <a:effectLst/>
                <a:highlight>
                  <a:srgbClr val="FFFFFF"/>
                </a:highlight>
                <a:latin typeface="Inter"/>
              </a:rPr>
              <a:t> library widely used for data exploration and visualization. </a:t>
            </a:r>
          </a:p>
          <a:p>
            <a:r>
              <a:rPr lang="en-US" b="0" i="0" dirty="0">
                <a:solidFill>
                  <a:srgbClr val="383838"/>
                </a:solidFill>
                <a:effectLst/>
                <a:highlight>
                  <a:srgbClr val="FFFFFF"/>
                </a:highlight>
                <a:latin typeface="Inter"/>
              </a:rPr>
              <a:t>It is simple and provides us with the API to access functions like the ones used in MATLAB. </a:t>
            </a:r>
          </a:p>
          <a:p>
            <a:r>
              <a:rPr lang="en-US" b="0" i="0" dirty="0">
                <a:solidFill>
                  <a:srgbClr val="383838"/>
                </a:solidFill>
                <a:effectLst/>
                <a:highlight>
                  <a:srgbClr val="FFFFFF"/>
                </a:highlight>
                <a:latin typeface="Inter"/>
              </a:rPr>
              <a:t>The Matplotlib bar() function is the easiest way to create a bar chart. We import the library as </a:t>
            </a:r>
            <a:r>
              <a:rPr lang="en-US" b="0" i="0" dirty="0" err="1">
                <a:solidFill>
                  <a:srgbClr val="383838"/>
                </a:solidFill>
                <a:effectLst/>
                <a:highlight>
                  <a:srgbClr val="FFFFFF"/>
                </a:highlight>
                <a:latin typeface="Inter"/>
              </a:rPr>
              <a:t>plt</a:t>
            </a:r>
            <a:r>
              <a:rPr lang="en-US" b="0" i="0" dirty="0">
                <a:solidFill>
                  <a:srgbClr val="383838"/>
                </a:solidFill>
                <a:effectLst/>
                <a:highlight>
                  <a:srgbClr val="FFFFFF"/>
                </a:highlight>
                <a:latin typeface="Inter"/>
              </a:rPr>
              <a:t> and use:</a:t>
            </a:r>
          </a:p>
          <a:p>
            <a:r>
              <a:rPr lang="en-US" b="0" i="0" dirty="0" err="1">
                <a:effectLst/>
                <a:highlight>
                  <a:srgbClr val="FFFF00"/>
                </a:highlight>
                <a:latin typeface="SFMono-Regular"/>
              </a:rPr>
              <a:t>plt.bar</a:t>
            </a:r>
            <a:r>
              <a:rPr lang="en-US" b="0" i="0" dirty="0">
                <a:effectLst/>
                <a:highlight>
                  <a:srgbClr val="FFFF00"/>
                </a:highlight>
                <a:latin typeface="SFMono-Regular"/>
              </a:rPr>
              <a:t>(x, </a:t>
            </a:r>
            <a:r>
              <a:rPr lang="en-US" b="1" i="0" dirty="0">
                <a:effectLst/>
                <a:highlight>
                  <a:srgbClr val="FFFF00"/>
                </a:highlight>
                <a:latin typeface="SFMono-Regular"/>
              </a:rPr>
              <a:t>height</a:t>
            </a:r>
            <a:r>
              <a:rPr lang="en-US" b="0" i="0" dirty="0">
                <a:effectLst/>
                <a:highlight>
                  <a:srgbClr val="FFFF00"/>
                </a:highlight>
                <a:latin typeface="SFMono-Regular"/>
              </a:rPr>
              <a:t>, </a:t>
            </a:r>
            <a:r>
              <a:rPr lang="en-US" b="1" i="0" dirty="0">
                <a:effectLst/>
                <a:highlight>
                  <a:srgbClr val="FFFF00"/>
                </a:highlight>
                <a:latin typeface="SFMono-Regular"/>
              </a:rPr>
              <a:t>width</a:t>
            </a:r>
            <a:r>
              <a:rPr lang="en-US" b="0" i="0" dirty="0">
                <a:effectLst/>
                <a:highlight>
                  <a:srgbClr val="FFFF00"/>
                </a:highlight>
                <a:latin typeface="SFMono-Regular"/>
              </a:rPr>
              <a:t>, </a:t>
            </a:r>
            <a:r>
              <a:rPr lang="en-US" b="1" i="0" dirty="0">
                <a:effectLst/>
                <a:highlight>
                  <a:srgbClr val="FFFF00"/>
                </a:highlight>
                <a:latin typeface="SFMono-Regular"/>
              </a:rPr>
              <a:t>bottom</a:t>
            </a:r>
            <a:r>
              <a:rPr lang="en-US" b="0" i="0" dirty="0">
                <a:effectLst/>
                <a:highlight>
                  <a:srgbClr val="FFFF00"/>
                </a:highlight>
                <a:latin typeface="SFMono-Regular"/>
              </a:rPr>
              <a:t>, align)</a:t>
            </a:r>
          </a:p>
          <a:p>
            <a:r>
              <a:rPr lang="en-US" b="0" i="0" dirty="0">
                <a:solidFill>
                  <a:srgbClr val="383838"/>
                </a:solidFill>
                <a:effectLst/>
                <a:highlight>
                  <a:srgbClr val="FFFFFF"/>
                </a:highlight>
                <a:latin typeface="Inter"/>
              </a:rPr>
              <a:t>The “width” parameter determines the width of each bar in the bar chart.</a:t>
            </a:r>
            <a:endParaRPr lang="en-US" b="0" i="0" dirty="0">
              <a:effectLst/>
              <a:highlight>
                <a:srgbClr val="FFFF00"/>
              </a:highlight>
              <a:latin typeface="Inter"/>
            </a:endParaRPr>
          </a:p>
          <a:p>
            <a:endParaRPr lang="en-IN" dirty="0"/>
          </a:p>
        </p:txBody>
      </p:sp>
    </p:spTree>
    <p:extLst>
      <p:ext uri="{BB962C8B-B14F-4D97-AF65-F5344CB8AC3E}">
        <p14:creationId xmlns:p14="http://schemas.microsoft.com/office/powerpoint/2010/main" val="1318718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B10F0-1FD2-DBBD-1FDE-A7FF247DEBAD}"/>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04EC5706-66B7-2B86-AC7A-58824CACE013}"/>
              </a:ext>
            </a:extLst>
          </p:cNvPr>
          <p:cNvSpPr>
            <a:spLocks noGrp="1"/>
          </p:cNvSpPr>
          <p:nvPr>
            <p:ph idx="1"/>
          </p:nvPr>
        </p:nvSpPr>
        <p:spPr/>
        <p:txBody>
          <a:bodyPr>
            <a:normAutofit fontScale="62500" lnSpcReduction="20000"/>
          </a:bodyPr>
          <a:lstStyle/>
          <a:p>
            <a:pPr marL="0" indent="0">
              <a:buNone/>
            </a:pPr>
            <a:r>
              <a:rPr lang="en-IN" dirty="0"/>
              <a:t>import </a:t>
            </a:r>
            <a:r>
              <a:rPr lang="en-IN" dirty="0" err="1"/>
              <a:t>numpy</a:t>
            </a:r>
            <a:r>
              <a:rPr lang="en-IN" dirty="0"/>
              <a:t> as np</a:t>
            </a:r>
          </a:p>
          <a:p>
            <a:pPr marL="0" indent="0">
              <a:buNone/>
            </a:pPr>
            <a:r>
              <a:rPr lang="en-IN" dirty="0"/>
              <a:t>import </a:t>
            </a:r>
            <a:r>
              <a:rPr lang="en-IN" dirty="0" err="1"/>
              <a:t>matplotlib.pyplot</a:t>
            </a:r>
            <a:r>
              <a:rPr lang="en-IN" dirty="0"/>
              <a:t> as </a:t>
            </a:r>
            <a:r>
              <a:rPr lang="en-IN" dirty="0" err="1"/>
              <a:t>plt</a:t>
            </a:r>
            <a:endParaRPr lang="en-IN" dirty="0"/>
          </a:p>
          <a:p>
            <a:pPr marL="0" indent="0">
              <a:buNone/>
            </a:pPr>
            <a:r>
              <a:rPr lang="en-IN" dirty="0"/>
              <a:t># Dataset generation</a:t>
            </a:r>
          </a:p>
          <a:p>
            <a:pPr marL="0" indent="0">
              <a:buNone/>
            </a:pPr>
            <a:r>
              <a:rPr lang="en-IN" dirty="0" err="1"/>
              <a:t>data_dict</a:t>
            </a:r>
            <a:r>
              <a:rPr lang="en-IN" dirty="0"/>
              <a:t> = {'CSE':33, 'ECE':28, 'EEE':30}</a:t>
            </a:r>
          </a:p>
          <a:p>
            <a:pPr marL="0" indent="0">
              <a:buNone/>
            </a:pPr>
            <a:r>
              <a:rPr lang="en-IN" dirty="0"/>
              <a:t>courses = list(</a:t>
            </a:r>
            <a:r>
              <a:rPr lang="en-IN" dirty="0" err="1"/>
              <a:t>data_dict.keys</a:t>
            </a:r>
            <a:r>
              <a:rPr lang="en-IN" dirty="0"/>
              <a:t>())</a:t>
            </a:r>
          </a:p>
          <a:p>
            <a:pPr marL="0" indent="0">
              <a:buNone/>
            </a:pPr>
            <a:r>
              <a:rPr lang="en-IN" dirty="0"/>
              <a:t>values = list(</a:t>
            </a:r>
            <a:r>
              <a:rPr lang="en-IN" dirty="0" err="1"/>
              <a:t>data_dict.values</a:t>
            </a:r>
            <a:r>
              <a:rPr lang="en-IN" dirty="0"/>
              <a:t>())</a:t>
            </a:r>
          </a:p>
          <a:p>
            <a:pPr marL="0" indent="0">
              <a:buNone/>
            </a:pPr>
            <a:r>
              <a:rPr lang="en-IN" dirty="0"/>
              <a:t>fig = </a:t>
            </a:r>
            <a:r>
              <a:rPr lang="en-IN" dirty="0" err="1"/>
              <a:t>plt.figure</a:t>
            </a:r>
            <a:r>
              <a:rPr lang="en-IN" dirty="0"/>
              <a:t>(</a:t>
            </a:r>
            <a:r>
              <a:rPr lang="en-IN" dirty="0" err="1"/>
              <a:t>figsize</a:t>
            </a:r>
            <a:r>
              <a:rPr lang="en-IN" dirty="0"/>
              <a:t> = (10, 5))</a:t>
            </a:r>
          </a:p>
          <a:p>
            <a:pPr marL="0" indent="0">
              <a:buNone/>
            </a:pPr>
            <a:r>
              <a:rPr lang="en-IN" dirty="0"/>
              <a:t>#  Bar plot</a:t>
            </a:r>
          </a:p>
          <a:p>
            <a:pPr marL="0" indent="0">
              <a:buNone/>
            </a:pPr>
            <a:r>
              <a:rPr lang="en-IN" dirty="0" err="1"/>
              <a:t>plt.bar</a:t>
            </a:r>
            <a:r>
              <a:rPr lang="en-IN" dirty="0"/>
              <a:t>(courses, values, </a:t>
            </a:r>
            <a:r>
              <a:rPr lang="en-IN" dirty="0" err="1"/>
              <a:t>color</a:t>
            </a:r>
            <a:r>
              <a:rPr lang="en-IN" dirty="0"/>
              <a:t> ='green',        width = 0.5)</a:t>
            </a:r>
          </a:p>
          <a:p>
            <a:pPr marL="0" indent="0">
              <a:buNone/>
            </a:pPr>
            <a:r>
              <a:rPr lang="en-IN" dirty="0" err="1"/>
              <a:t>plt.xlabel</a:t>
            </a:r>
            <a:r>
              <a:rPr lang="en-IN" dirty="0"/>
              <a:t>("Courses offered")</a:t>
            </a:r>
          </a:p>
          <a:p>
            <a:pPr marL="0" indent="0">
              <a:buNone/>
            </a:pPr>
            <a:r>
              <a:rPr lang="en-IN" dirty="0" err="1"/>
              <a:t>plt.ylabel</a:t>
            </a:r>
            <a:r>
              <a:rPr lang="en-IN" dirty="0"/>
              <a:t>("No. of students enrolled")</a:t>
            </a:r>
          </a:p>
          <a:p>
            <a:pPr marL="0" indent="0">
              <a:buNone/>
            </a:pPr>
            <a:r>
              <a:rPr lang="en-IN" dirty="0" err="1"/>
              <a:t>plt.title</a:t>
            </a:r>
            <a:r>
              <a:rPr lang="en-IN" dirty="0"/>
              <a:t>("Students enrolled in different courses")</a:t>
            </a:r>
          </a:p>
          <a:p>
            <a:pPr marL="0" indent="0">
              <a:buNone/>
            </a:pPr>
            <a:r>
              <a:rPr lang="en-IN" dirty="0" err="1"/>
              <a:t>plt.show</a:t>
            </a:r>
            <a:r>
              <a:rPr lang="en-IN" dirty="0"/>
              <a:t>()</a:t>
            </a:r>
          </a:p>
        </p:txBody>
      </p:sp>
    </p:spTree>
    <p:extLst>
      <p:ext uri="{BB962C8B-B14F-4D97-AF65-F5344CB8AC3E}">
        <p14:creationId xmlns:p14="http://schemas.microsoft.com/office/powerpoint/2010/main" val="2592564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26181-E453-E3DD-AAF7-7B6B84F7268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527E1B1-DA44-8D1C-CF42-3EE7C3D541D7}"/>
              </a:ext>
            </a:extLst>
          </p:cNvPr>
          <p:cNvPicPr>
            <a:picLocks noGrp="1" noChangeAspect="1"/>
          </p:cNvPicPr>
          <p:nvPr>
            <p:ph idx="1"/>
          </p:nvPr>
        </p:nvPicPr>
        <p:blipFill>
          <a:blip r:embed="rId2"/>
          <a:stretch>
            <a:fillRect/>
          </a:stretch>
        </p:blipFill>
        <p:spPr>
          <a:xfrm>
            <a:off x="2264230" y="2013857"/>
            <a:ext cx="8752113" cy="4479018"/>
          </a:xfrm>
        </p:spPr>
      </p:pic>
    </p:spTree>
    <p:extLst>
      <p:ext uri="{BB962C8B-B14F-4D97-AF65-F5344CB8AC3E}">
        <p14:creationId xmlns:p14="http://schemas.microsoft.com/office/powerpoint/2010/main" val="2114586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93C2F-9A8B-3ACC-E297-CF3636F70F41}"/>
              </a:ext>
            </a:extLst>
          </p:cNvPr>
          <p:cNvSpPr>
            <a:spLocks noGrp="1"/>
          </p:cNvSpPr>
          <p:nvPr>
            <p:ph type="title"/>
          </p:nvPr>
        </p:nvSpPr>
        <p:spPr/>
        <p:txBody>
          <a:bodyPr/>
          <a:lstStyle/>
          <a:p>
            <a:r>
              <a:rPr lang="en-US" b="0" i="0" dirty="0">
                <a:solidFill>
                  <a:srgbClr val="383838"/>
                </a:solidFill>
                <a:effectLst/>
                <a:highlight>
                  <a:srgbClr val="FFFFFF"/>
                </a:highlight>
                <a:latin typeface="Inter"/>
              </a:rPr>
              <a:t>Types of Bar Plots in Python</a:t>
            </a:r>
            <a:br>
              <a:rPr lang="en-US" b="0" i="0" dirty="0">
                <a:solidFill>
                  <a:srgbClr val="383838"/>
                </a:solidFill>
                <a:effectLst/>
                <a:highlight>
                  <a:srgbClr val="FFFFFF"/>
                </a:highlight>
                <a:latin typeface="Inter"/>
              </a:rPr>
            </a:br>
            <a:endParaRPr lang="en-IN" dirty="0"/>
          </a:p>
        </p:txBody>
      </p:sp>
      <p:sp>
        <p:nvSpPr>
          <p:cNvPr id="3" name="Content Placeholder 2">
            <a:extLst>
              <a:ext uri="{FF2B5EF4-FFF2-40B4-BE49-F238E27FC236}">
                <a16:creationId xmlns:a16="http://schemas.microsoft.com/office/drawing/2014/main" id="{7B2399D1-6911-4C33-C914-F0917DCD642C}"/>
              </a:ext>
            </a:extLst>
          </p:cNvPr>
          <p:cNvSpPr>
            <a:spLocks noGrp="1"/>
          </p:cNvSpPr>
          <p:nvPr>
            <p:ph idx="1"/>
          </p:nvPr>
        </p:nvSpPr>
        <p:spPr/>
        <p:txBody>
          <a:bodyPr>
            <a:noAutofit/>
          </a:bodyPr>
          <a:lstStyle/>
          <a:p>
            <a:pPr algn="l"/>
            <a:r>
              <a:rPr lang="en-US" sz="2000" b="1" i="0" dirty="0">
                <a:effectLst/>
                <a:highlight>
                  <a:srgbClr val="FFFFFF"/>
                </a:highlight>
                <a:latin typeface="Inter"/>
              </a:rPr>
              <a:t>Unstacked Bar Plots</a:t>
            </a:r>
          </a:p>
          <a:p>
            <a:pPr algn="l"/>
            <a:r>
              <a:rPr lang="en-US" sz="2000" b="0" i="0" dirty="0">
                <a:effectLst/>
                <a:highlight>
                  <a:srgbClr val="FFFFFF"/>
                </a:highlight>
                <a:latin typeface="Inter"/>
              </a:rPr>
              <a:t>Unstacked bar plots are used to compare a particular category over time with different samples. It can be used to deduct some facts from the pattern we observe through the comparison. In the figure below, we can see the players’ ratings over the years in FIFA.</a:t>
            </a:r>
          </a:p>
          <a:p>
            <a:pPr marL="0" indent="0">
              <a:buNone/>
            </a:pPr>
            <a:r>
              <a:rPr lang="en-IN" sz="1600" b="1" dirty="0">
                <a:effectLst/>
                <a:highlight>
                  <a:srgbClr val="F7F7F7"/>
                </a:highlight>
                <a:latin typeface="Courier New" panose="02070309020205020404" pitchFamily="49" charset="0"/>
              </a:rPr>
              <a:t>import pandas as pd</a:t>
            </a:r>
          </a:p>
          <a:p>
            <a:pPr marL="0" indent="0">
              <a:buNone/>
            </a:pPr>
            <a:r>
              <a:rPr lang="en-IN" sz="1600" b="1" dirty="0" err="1">
                <a:effectLst/>
                <a:highlight>
                  <a:srgbClr val="F7F7F7"/>
                </a:highlight>
                <a:latin typeface="Courier New" panose="02070309020205020404" pitchFamily="49" charset="0"/>
              </a:rPr>
              <a:t>plotdata</a:t>
            </a:r>
            <a:r>
              <a:rPr lang="en-IN" sz="1600" b="1" dirty="0">
                <a:effectLst/>
                <a:highlight>
                  <a:srgbClr val="F7F7F7"/>
                </a:highlight>
                <a:latin typeface="Courier New" panose="02070309020205020404" pitchFamily="49" charset="0"/>
              </a:rPr>
              <a:t> = </a:t>
            </a:r>
            <a:r>
              <a:rPr lang="en-IN" sz="1600" b="1" dirty="0" err="1">
                <a:effectLst/>
                <a:highlight>
                  <a:srgbClr val="F7F7F7"/>
                </a:highlight>
                <a:latin typeface="Courier New" panose="02070309020205020404" pitchFamily="49" charset="0"/>
              </a:rPr>
              <a:t>pd.DataFrame</a:t>
            </a:r>
            <a:r>
              <a:rPr lang="en-IN" sz="1600" b="1" dirty="0">
                <a:effectLst/>
                <a:highlight>
                  <a:srgbClr val="F7F7F7"/>
                </a:highlight>
                <a:latin typeface="Courier New" panose="02070309020205020404" pitchFamily="49" charset="0"/>
              </a:rPr>
              <a:t>({"2018":[57,67,77,83],"2019":[68,73,80,79],"2020":[73,78,80,85]}, index=["Django", "Gafur", "Tommy", "Ronnie"])</a:t>
            </a:r>
          </a:p>
          <a:p>
            <a:pPr marL="0" indent="0">
              <a:buNone/>
            </a:pPr>
            <a:r>
              <a:rPr lang="en-IN" sz="1600" b="1" dirty="0" err="1">
                <a:effectLst/>
                <a:highlight>
                  <a:srgbClr val="F7F7F7"/>
                </a:highlight>
                <a:latin typeface="Courier New" panose="02070309020205020404" pitchFamily="49" charset="0"/>
              </a:rPr>
              <a:t>plotdata.plot</a:t>
            </a:r>
            <a:r>
              <a:rPr lang="en-IN" sz="1600" b="1" dirty="0">
                <a:effectLst/>
                <a:highlight>
                  <a:srgbClr val="F7F7F7"/>
                </a:highlight>
                <a:latin typeface="Courier New" panose="02070309020205020404" pitchFamily="49" charset="0"/>
              </a:rPr>
              <a:t>(kind="bar",</a:t>
            </a:r>
            <a:r>
              <a:rPr lang="en-IN" sz="1600" b="1" dirty="0" err="1">
                <a:effectLst/>
                <a:highlight>
                  <a:srgbClr val="F7F7F7"/>
                </a:highlight>
                <a:latin typeface="Courier New" panose="02070309020205020404" pitchFamily="49" charset="0"/>
              </a:rPr>
              <a:t>figsize</a:t>
            </a:r>
            <a:r>
              <a:rPr lang="en-IN" sz="1600" b="1" dirty="0">
                <a:effectLst/>
                <a:highlight>
                  <a:srgbClr val="F7F7F7"/>
                </a:highlight>
                <a:latin typeface="Courier New" panose="02070309020205020404" pitchFamily="49" charset="0"/>
              </a:rPr>
              <a:t>=(15, 8))</a:t>
            </a:r>
          </a:p>
          <a:p>
            <a:pPr marL="0" indent="0">
              <a:buNone/>
            </a:pPr>
            <a:r>
              <a:rPr lang="en-IN" sz="1600" b="1" dirty="0" err="1">
                <a:effectLst/>
                <a:highlight>
                  <a:srgbClr val="F7F7F7"/>
                </a:highlight>
                <a:latin typeface="Courier New" panose="02070309020205020404" pitchFamily="49" charset="0"/>
              </a:rPr>
              <a:t>plt.title</a:t>
            </a:r>
            <a:r>
              <a:rPr lang="en-IN" sz="1600" b="1" dirty="0">
                <a:effectLst/>
                <a:highlight>
                  <a:srgbClr val="F7F7F7"/>
                </a:highlight>
                <a:latin typeface="Courier New" panose="02070309020205020404" pitchFamily="49" charset="0"/>
              </a:rPr>
              <a:t>("FIFA ratings")</a:t>
            </a:r>
          </a:p>
          <a:p>
            <a:pPr marL="0" indent="0">
              <a:buNone/>
            </a:pPr>
            <a:r>
              <a:rPr lang="en-IN" sz="1600" b="1" dirty="0" err="1">
                <a:effectLst/>
                <a:highlight>
                  <a:srgbClr val="F7F7F7"/>
                </a:highlight>
                <a:latin typeface="Courier New" panose="02070309020205020404" pitchFamily="49" charset="0"/>
              </a:rPr>
              <a:t>plt.xlabel</a:t>
            </a:r>
            <a:r>
              <a:rPr lang="en-IN" sz="1600" b="1" dirty="0">
                <a:effectLst/>
                <a:highlight>
                  <a:srgbClr val="F7F7F7"/>
                </a:highlight>
                <a:latin typeface="Courier New" panose="02070309020205020404" pitchFamily="49" charset="0"/>
              </a:rPr>
              <a:t>("Footballer")</a:t>
            </a:r>
          </a:p>
          <a:p>
            <a:pPr marL="0" indent="0">
              <a:buNone/>
            </a:pPr>
            <a:r>
              <a:rPr lang="en-IN" sz="1600" b="1" dirty="0" err="1">
                <a:effectLst/>
                <a:highlight>
                  <a:srgbClr val="F7F7F7"/>
                </a:highlight>
                <a:latin typeface="Courier New" panose="02070309020205020404" pitchFamily="49" charset="0"/>
              </a:rPr>
              <a:t>plt.ylabel</a:t>
            </a:r>
            <a:r>
              <a:rPr lang="en-IN" sz="1600" b="1" dirty="0">
                <a:effectLst/>
                <a:highlight>
                  <a:srgbClr val="F7F7F7"/>
                </a:highlight>
                <a:latin typeface="Courier New" panose="02070309020205020404" pitchFamily="49" charset="0"/>
              </a:rPr>
              <a:t>("Ratings")</a:t>
            </a:r>
          </a:p>
          <a:p>
            <a:endParaRPr lang="en-IN" sz="1600" dirty="0"/>
          </a:p>
        </p:txBody>
      </p:sp>
    </p:spTree>
    <p:extLst>
      <p:ext uri="{BB962C8B-B14F-4D97-AF65-F5344CB8AC3E}">
        <p14:creationId xmlns:p14="http://schemas.microsoft.com/office/powerpoint/2010/main" val="1632992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7D92-4C59-5B27-50EA-223B5AED728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7430F4A-7762-E0B3-AF5F-76CCEAF0955C}"/>
              </a:ext>
            </a:extLst>
          </p:cNvPr>
          <p:cNvPicPr>
            <a:picLocks noGrp="1" noChangeAspect="1"/>
          </p:cNvPicPr>
          <p:nvPr>
            <p:ph idx="1"/>
          </p:nvPr>
        </p:nvPicPr>
        <p:blipFill>
          <a:blip r:embed="rId2"/>
          <a:stretch>
            <a:fillRect/>
          </a:stretch>
        </p:blipFill>
        <p:spPr>
          <a:xfrm>
            <a:off x="457200" y="1513114"/>
            <a:ext cx="10678886" cy="4844143"/>
          </a:xfrm>
        </p:spPr>
      </p:pic>
    </p:spTree>
    <p:extLst>
      <p:ext uri="{BB962C8B-B14F-4D97-AF65-F5344CB8AC3E}">
        <p14:creationId xmlns:p14="http://schemas.microsoft.com/office/powerpoint/2010/main" val="1516529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5EA2-A533-0457-A585-C4FC222CA442}"/>
              </a:ext>
            </a:extLst>
          </p:cNvPr>
          <p:cNvSpPr>
            <a:spLocks noGrp="1"/>
          </p:cNvSpPr>
          <p:nvPr>
            <p:ph type="title"/>
          </p:nvPr>
        </p:nvSpPr>
        <p:spPr/>
        <p:txBody>
          <a:bodyPr/>
          <a:lstStyle/>
          <a:p>
            <a:r>
              <a:rPr lang="en-IN" b="0" i="0" dirty="0">
                <a:solidFill>
                  <a:srgbClr val="383838"/>
                </a:solidFill>
                <a:effectLst/>
                <a:highlight>
                  <a:srgbClr val="FFFFFF"/>
                </a:highlight>
                <a:latin typeface="Inter"/>
              </a:rPr>
              <a:t>Stacked Bar Plots</a:t>
            </a:r>
            <a:br>
              <a:rPr lang="en-IN" b="0" i="0" dirty="0">
                <a:solidFill>
                  <a:srgbClr val="383838"/>
                </a:solidFill>
                <a:effectLst/>
                <a:highlight>
                  <a:srgbClr val="FFFFFF"/>
                </a:highlight>
                <a:latin typeface="Inter"/>
              </a:rPr>
            </a:br>
            <a:endParaRPr lang="en-IN" dirty="0"/>
          </a:p>
        </p:txBody>
      </p:sp>
      <p:sp>
        <p:nvSpPr>
          <p:cNvPr id="3" name="Content Placeholder 2">
            <a:extLst>
              <a:ext uri="{FF2B5EF4-FFF2-40B4-BE49-F238E27FC236}">
                <a16:creationId xmlns:a16="http://schemas.microsoft.com/office/drawing/2014/main" id="{E85E2510-E028-7544-8077-E9A6BAB20D05}"/>
              </a:ext>
            </a:extLst>
          </p:cNvPr>
          <p:cNvSpPr>
            <a:spLocks noGrp="1"/>
          </p:cNvSpPr>
          <p:nvPr>
            <p:ph idx="1"/>
          </p:nvPr>
        </p:nvSpPr>
        <p:spPr/>
        <p:txBody>
          <a:bodyPr>
            <a:normAutofit fontScale="62500" lnSpcReduction="20000"/>
          </a:bodyPr>
          <a:lstStyle/>
          <a:p>
            <a:r>
              <a:rPr lang="en-US" b="0" i="0" dirty="0">
                <a:solidFill>
                  <a:srgbClr val="383838"/>
                </a:solidFill>
                <a:effectLst/>
                <a:highlight>
                  <a:srgbClr val="FFFFFF"/>
                </a:highlight>
                <a:latin typeface="Inter"/>
              </a:rPr>
              <a:t>stacked bar charts/plots have each plot stacked one over them. </a:t>
            </a:r>
          </a:p>
          <a:p>
            <a:r>
              <a:rPr lang="en-US" b="0" i="0" dirty="0">
                <a:solidFill>
                  <a:srgbClr val="383838"/>
                </a:solidFill>
                <a:effectLst/>
                <a:highlight>
                  <a:srgbClr val="FFFFFF"/>
                </a:highlight>
                <a:latin typeface="Inter"/>
              </a:rPr>
              <a:t>unstacked bar chart to compare each group; we can use a stacked plot to compare each individual.</a:t>
            </a:r>
          </a:p>
          <a:p>
            <a:r>
              <a:rPr lang="en-IN" b="0" dirty="0">
                <a:solidFill>
                  <a:srgbClr val="AF00DB"/>
                </a:solidFill>
                <a:effectLst/>
                <a:highlight>
                  <a:srgbClr val="F7F7F7"/>
                </a:highlight>
                <a:latin typeface="Courier New" panose="02070309020205020404" pitchFamily="49" charset="0"/>
              </a:rPr>
              <a:t>import</a:t>
            </a:r>
            <a:r>
              <a:rPr lang="en-IN" b="0" dirty="0">
                <a:solidFill>
                  <a:srgbClr val="000000"/>
                </a:solidFill>
                <a:effectLst/>
                <a:highlight>
                  <a:srgbClr val="F7F7F7"/>
                </a:highlight>
                <a:latin typeface="Courier New" panose="02070309020205020404" pitchFamily="49" charset="0"/>
              </a:rPr>
              <a:t> pandas </a:t>
            </a:r>
            <a:r>
              <a:rPr lang="en-IN" b="0" dirty="0">
                <a:solidFill>
                  <a:srgbClr val="AF00DB"/>
                </a:solidFill>
                <a:effectLst/>
                <a:highlight>
                  <a:srgbClr val="F7F7F7"/>
                </a:highlight>
                <a:latin typeface="Courier New" panose="02070309020205020404" pitchFamily="49" charset="0"/>
              </a:rPr>
              <a:t>as</a:t>
            </a:r>
            <a:r>
              <a:rPr lang="en-IN" b="0" dirty="0">
                <a:solidFill>
                  <a:srgbClr val="000000"/>
                </a:solidFill>
                <a:effectLst/>
                <a:highlight>
                  <a:srgbClr val="F7F7F7"/>
                </a:highlight>
                <a:latin typeface="Courier New" panose="02070309020205020404" pitchFamily="49" charset="0"/>
              </a:rPr>
              <a:t> pd</a:t>
            </a:r>
          </a:p>
          <a:p>
            <a:r>
              <a:rPr lang="en-IN" b="0" dirty="0" err="1">
                <a:solidFill>
                  <a:srgbClr val="000000"/>
                </a:solidFill>
                <a:effectLst/>
                <a:highlight>
                  <a:srgbClr val="F7F7F7"/>
                </a:highlight>
                <a:latin typeface="Courier New" panose="02070309020205020404" pitchFamily="49" charset="0"/>
              </a:rPr>
              <a:t>plotdata</a:t>
            </a:r>
            <a:r>
              <a:rPr lang="en-IN" b="0" dirty="0">
                <a:solidFill>
                  <a:srgbClr val="000000"/>
                </a:solidFill>
                <a:effectLst/>
                <a:highlight>
                  <a:srgbClr val="F7F7F7"/>
                </a:highlight>
                <a:latin typeface="Courier New" panose="02070309020205020404" pitchFamily="49" charset="0"/>
              </a:rPr>
              <a:t> = </a:t>
            </a:r>
            <a:r>
              <a:rPr lang="en-IN" b="0" dirty="0" err="1">
                <a:solidFill>
                  <a:srgbClr val="000000"/>
                </a:solidFill>
                <a:effectLst/>
                <a:highlight>
                  <a:srgbClr val="F7F7F7"/>
                </a:highlight>
                <a:latin typeface="Courier New" panose="02070309020205020404" pitchFamily="49" charset="0"/>
              </a:rPr>
              <a:t>pd.DataFrame</a:t>
            </a:r>
            <a:r>
              <a:rPr lang="en-IN" b="0" dirty="0">
                <a:solidFill>
                  <a:srgbClr val="000000"/>
                </a:solidFill>
                <a:effectLst/>
                <a:highlight>
                  <a:srgbClr val="F7F7F7"/>
                </a:highlight>
                <a:latin typeface="Courier New" panose="02070309020205020404" pitchFamily="49" charset="0"/>
              </a:rPr>
              <a:t>({</a:t>
            </a:r>
          </a:p>
          <a:p>
            <a:r>
              <a:rPr lang="en-IN" b="0" dirty="0">
                <a:solidFill>
                  <a:srgbClr val="000000"/>
                </a:solidFill>
                <a:effectLst/>
                <a:highlight>
                  <a:srgbClr val="F7F7F7"/>
                </a:highlight>
                <a:latin typeface="Courier New" panose="02070309020205020404" pitchFamily="49" charset="0"/>
              </a:rPr>
              <a:t>    </a:t>
            </a:r>
            <a:r>
              <a:rPr lang="en-IN" b="0" dirty="0">
                <a:solidFill>
                  <a:srgbClr val="A31515"/>
                </a:solidFill>
                <a:effectLst/>
                <a:highlight>
                  <a:srgbClr val="F7F7F7"/>
                </a:highlight>
                <a:latin typeface="Courier New" panose="02070309020205020404" pitchFamily="49" charset="0"/>
              </a:rPr>
              <a:t>"2018"</a:t>
            </a:r>
            <a:r>
              <a:rPr lang="en-IN" b="0" dirty="0">
                <a:solidFill>
                  <a:srgbClr val="000000"/>
                </a:solidFill>
                <a:effectLst/>
                <a:highlight>
                  <a:srgbClr val="F7F7F7"/>
                </a:highlight>
                <a:latin typeface="Courier New" panose="02070309020205020404" pitchFamily="49" charset="0"/>
              </a:rPr>
              <a:t>:[</a:t>
            </a:r>
            <a:r>
              <a:rPr lang="en-IN" b="0" dirty="0">
                <a:solidFill>
                  <a:srgbClr val="116644"/>
                </a:solidFill>
                <a:effectLst/>
                <a:highlight>
                  <a:srgbClr val="F7F7F7"/>
                </a:highlight>
                <a:latin typeface="Courier New" panose="02070309020205020404" pitchFamily="49" charset="0"/>
              </a:rPr>
              <a:t>57</a:t>
            </a:r>
            <a:r>
              <a:rPr lang="en-IN" b="0" dirty="0">
                <a:solidFill>
                  <a:srgbClr val="000000"/>
                </a:solidFill>
                <a:effectLst/>
                <a:highlight>
                  <a:srgbClr val="F7F7F7"/>
                </a:highlight>
                <a:latin typeface="Courier New" panose="02070309020205020404" pitchFamily="49" charset="0"/>
              </a:rPr>
              <a:t>,</a:t>
            </a:r>
            <a:r>
              <a:rPr lang="en-IN" b="0" dirty="0">
                <a:solidFill>
                  <a:srgbClr val="116644"/>
                </a:solidFill>
                <a:effectLst/>
                <a:highlight>
                  <a:srgbClr val="F7F7F7"/>
                </a:highlight>
                <a:latin typeface="Courier New" panose="02070309020205020404" pitchFamily="49" charset="0"/>
              </a:rPr>
              <a:t>67</a:t>
            </a:r>
            <a:r>
              <a:rPr lang="en-IN" b="0" dirty="0">
                <a:solidFill>
                  <a:srgbClr val="000000"/>
                </a:solidFill>
                <a:effectLst/>
                <a:highlight>
                  <a:srgbClr val="F7F7F7"/>
                </a:highlight>
                <a:latin typeface="Courier New" panose="02070309020205020404" pitchFamily="49" charset="0"/>
              </a:rPr>
              <a:t>,</a:t>
            </a:r>
            <a:r>
              <a:rPr lang="en-IN" b="0" dirty="0">
                <a:solidFill>
                  <a:srgbClr val="116644"/>
                </a:solidFill>
                <a:effectLst/>
                <a:highlight>
                  <a:srgbClr val="F7F7F7"/>
                </a:highlight>
                <a:latin typeface="Courier New" panose="02070309020205020404" pitchFamily="49" charset="0"/>
              </a:rPr>
              <a:t>77</a:t>
            </a:r>
            <a:r>
              <a:rPr lang="en-IN" b="0" dirty="0">
                <a:solidFill>
                  <a:srgbClr val="000000"/>
                </a:solidFill>
                <a:effectLst/>
                <a:highlight>
                  <a:srgbClr val="F7F7F7"/>
                </a:highlight>
                <a:latin typeface="Courier New" panose="02070309020205020404" pitchFamily="49" charset="0"/>
              </a:rPr>
              <a:t>,</a:t>
            </a:r>
            <a:r>
              <a:rPr lang="en-IN" b="0" dirty="0">
                <a:solidFill>
                  <a:srgbClr val="116644"/>
                </a:solidFill>
                <a:effectLst/>
                <a:highlight>
                  <a:srgbClr val="F7F7F7"/>
                </a:highlight>
                <a:latin typeface="Courier New" panose="02070309020205020404" pitchFamily="49" charset="0"/>
              </a:rPr>
              <a:t>83</a:t>
            </a:r>
            <a:r>
              <a:rPr lang="en-IN" b="0" dirty="0">
                <a:solidFill>
                  <a:srgbClr val="000000"/>
                </a:solidFill>
                <a:effectLst/>
                <a:highlight>
                  <a:srgbClr val="F7F7F7"/>
                </a:highlight>
                <a:latin typeface="Courier New" panose="02070309020205020404" pitchFamily="49" charset="0"/>
              </a:rPr>
              <a:t>],</a:t>
            </a:r>
          </a:p>
          <a:p>
            <a:r>
              <a:rPr lang="en-IN" b="0" dirty="0">
                <a:solidFill>
                  <a:srgbClr val="000000"/>
                </a:solidFill>
                <a:effectLst/>
                <a:highlight>
                  <a:srgbClr val="F7F7F7"/>
                </a:highlight>
                <a:latin typeface="Courier New" panose="02070309020205020404" pitchFamily="49" charset="0"/>
              </a:rPr>
              <a:t>    </a:t>
            </a:r>
            <a:r>
              <a:rPr lang="en-IN" b="0" dirty="0">
                <a:solidFill>
                  <a:srgbClr val="A31515"/>
                </a:solidFill>
                <a:effectLst/>
                <a:highlight>
                  <a:srgbClr val="F7F7F7"/>
                </a:highlight>
                <a:latin typeface="Courier New" panose="02070309020205020404" pitchFamily="49" charset="0"/>
              </a:rPr>
              <a:t>"2019"</a:t>
            </a:r>
            <a:r>
              <a:rPr lang="en-IN" b="0" dirty="0">
                <a:solidFill>
                  <a:srgbClr val="000000"/>
                </a:solidFill>
                <a:effectLst/>
                <a:highlight>
                  <a:srgbClr val="F7F7F7"/>
                </a:highlight>
                <a:latin typeface="Courier New" panose="02070309020205020404" pitchFamily="49" charset="0"/>
              </a:rPr>
              <a:t>:[</a:t>
            </a:r>
            <a:r>
              <a:rPr lang="en-IN" b="0" dirty="0">
                <a:solidFill>
                  <a:srgbClr val="116644"/>
                </a:solidFill>
                <a:effectLst/>
                <a:highlight>
                  <a:srgbClr val="F7F7F7"/>
                </a:highlight>
                <a:latin typeface="Courier New" panose="02070309020205020404" pitchFamily="49" charset="0"/>
              </a:rPr>
              <a:t>68</a:t>
            </a:r>
            <a:r>
              <a:rPr lang="en-IN" b="0" dirty="0">
                <a:solidFill>
                  <a:srgbClr val="000000"/>
                </a:solidFill>
                <a:effectLst/>
                <a:highlight>
                  <a:srgbClr val="F7F7F7"/>
                </a:highlight>
                <a:latin typeface="Courier New" panose="02070309020205020404" pitchFamily="49" charset="0"/>
              </a:rPr>
              <a:t>,</a:t>
            </a:r>
            <a:r>
              <a:rPr lang="en-IN" b="0" dirty="0">
                <a:solidFill>
                  <a:srgbClr val="116644"/>
                </a:solidFill>
                <a:effectLst/>
                <a:highlight>
                  <a:srgbClr val="F7F7F7"/>
                </a:highlight>
                <a:latin typeface="Courier New" panose="02070309020205020404" pitchFamily="49" charset="0"/>
              </a:rPr>
              <a:t>73</a:t>
            </a:r>
            <a:r>
              <a:rPr lang="en-IN" b="0" dirty="0">
                <a:solidFill>
                  <a:srgbClr val="000000"/>
                </a:solidFill>
                <a:effectLst/>
                <a:highlight>
                  <a:srgbClr val="F7F7F7"/>
                </a:highlight>
                <a:latin typeface="Courier New" panose="02070309020205020404" pitchFamily="49" charset="0"/>
              </a:rPr>
              <a:t>,</a:t>
            </a:r>
            <a:r>
              <a:rPr lang="en-IN" b="0" dirty="0">
                <a:solidFill>
                  <a:srgbClr val="116644"/>
                </a:solidFill>
                <a:effectLst/>
                <a:highlight>
                  <a:srgbClr val="F7F7F7"/>
                </a:highlight>
                <a:latin typeface="Courier New" panose="02070309020205020404" pitchFamily="49" charset="0"/>
              </a:rPr>
              <a:t>80</a:t>
            </a:r>
            <a:r>
              <a:rPr lang="en-IN" b="0" dirty="0">
                <a:solidFill>
                  <a:srgbClr val="000000"/>
                </a:solidFill>
                <a:effectLst/>
                <a:highlight>
                  <a:srgbClr val="F7F7F7"/>
                </a:highlight>
                <a:latin typeface="Courier New" panose="02070309020205020404" pitchFamily="49" charset="0"/>
              </a:rPr>
              <a:t>,</a:t>
            </a:r>
            <a:r>
              <a:rPr lang="en-IN" b="0" dirty="0">
                <a:solidFill>
                  <a:srgbClr val="116644"/>
                </a:solidFill>
                <a:effectLst/>
                <a:highlight>
                  <a:srgbClr val="F7F7F7"/>
                </a:highlight>
                <a:latin typeface="Courier New" panose="02070309020205020404" pitchFamily="49" charset="0"/>
              </a:rPr>
              <a:t>79</a:t>
            </a:r>
            <a:r>
              <a:rPr lang="en-IN" b="0" dirty="0">
                <a:solidFill>
                  <a:srgbClr val="000000"/>
                </a:solidFill>
                <a:effectLst/>
                <a:highlight>
                  <a:srgbClr val="F7F7F7"/>
                </a:highlight>
                <a:latin typeface="Courier New" panose="02070309020205020404" pitchFamily="49" charset="0"/>
              </a:rPr>
              <a:t>],</a:t>
            </a:r>
          </a:p>
          <a:p>
            <a:r>
              <a:rPr lang="en-IN" b="0" dirty="0">
                <a:solidFill>
                  <a:srgbClr val="000000"/>
                </a:solidFill>
                <a:effectLst/>
                <a:highlight>
                  <a:srgbClr val="F7F7F7"/>
                </a:highlight>
                <a:latin typeface="Courier New" panose="02070309020205020404" pitchFamily="49" charset="0"/>
              </a:rPr>
              <a:t>    </a:t>
            </a:r>
            <a:r>
              <a:rPr lang="en-IN" b="0" dirty="0">
                <a:solidFill>
                  <a:srgbClr val="A31515"/>
                </a:solidFill>
                <a:effectLst/>
                <a:highlight>
                  <a:srgbClr val="F7F7F7"/>
                </a:highlight>
                <a:latin typeface="Courier New" panose="02070309020205020404" pitchFamily="49" charset="0"/>
              </a:rPr>
              <a:t>"2020"</a:t>
            </a:r>
            <a:r>
              <a:rPr lang="en-IN" b="0" dirty="0">
                <a:solidFill>
                  <a:srgbClr val="000000"/>
                </a:solidFill>
                <a:effectLst/>
                <a:highlight>
                  <a:srgbClr val="F7F7F7"/>
                </a:highlight>
                <a:latin typeface="Courier New" panose="02070309020205020404" pitchFamily="49" charset="0"/>
              </a:rPr>
              <a:t>:[</a:t>
            </a:r>
            <a:r>
              <a:rPr lang="en-IN" b="0" dirty="0">
                <a:solidFill>
                  <a:srgbClr val="116644"/>
                </a:solidFill>
                <a:effectLst/>
                <a:highlight>
                  <a:srgbClr val="F7F7F7"/>
                </a:highlight>
                <a:latin typeface="Courier New" panose="02070309020205020404" pitchFamily="49" charset="0"/>
              </a:rPr>
              <a:t>73</a:t>
            </a:r>
            <a:r>
              <a:rPr lang="en-IN" b="0" dirty="0">
                <a:solidFill>
                  <a:srgbClr val="000000"/>
                </a:solidFill>
                <a:effectLst/>
                <a:highlight>
                  <a:srgbClr val="F7F7F7"/>
                </a:highlight>
                <a:latin typeface="Courier New" panose="02070309020205020404" pitchFamily="49" charset="0"/>
              </a:rPr>
              <a:t>,</a:t>
            </a:r>
            <a:r>
              <a:rPr lang="en-IN" b="0" dirty="0">
                <a:solidFill>
                  <a:srgbClr val="116644"/>
                </a:solidFill>
                <a:effectLst/>
                <a:highlight>
                  <a:srgbClr val="F7F7F7"/>
                </a:highlight>
                <a:latin typeface="Courier New" panose="02070309020205020404" pitchFamily="49" charset="0"/>
              </a:rPr>
              <a:t>78</a:t>
            </a:r>
            <a:r>
              <a:rPr lang="en-IN" b="0" dirty="0">
                <a:solidFill>
                  <a:srgbClr val="000000"/>
                </a:solidFill>
                <a:effectLst/>
                <a:highlight>
                  <a:srgbClr val="F7F7F7"/>
                </a:highlight>
                <a:latin typeface="Courier New" panose="02070309020205020404" pitchFamily="49" charset="0"/>
              </a:rPr>
              <a:t>,</a:t>
            </a:r>
            <a:r>
              <a:rPr lang="en-IN" b="0" dirty="0">
                <a:solidFill>
                  <a:srgbClr val="116644"/>
                </a:solidFill>
                <a:effectLst/>
                <a:highlight>
                  <a:srgbClr val="F7F7F7"/>
                </a:highlight>
                <a:latin typeface="Courier New" panose="02070309020205020404" pitchFamily="49" charset="0"/>
              </a:rPr>
              <a:t>80</a:t>
            </a:r>
            <a:r>
              <a:rPr lang="en-IN" b="0" dirty="0">
                <a:solidFill>
                  <a:srgbClr val="000000"/>
                </a:solidFill>
                <a:effectLst/>
                <a:highlight>
                  <a:srgbClr val="F7F7F7"/>
                </a:highlight>
                <a:latin typeface="Courier New" panose="02070309020205020404" pitchFamily="49" charset="0"/>
              </a:rPr>
              <a:t>,</a:t>
            </a:r>
            <a:r>
              <a:rPr lang="en-IN" b="0" dirty="0">
                <a:solidFill>
                  <a:srgbClr val="116644"/>
                </a:solidFill>
                <a:effectLst/>
                <a:highlight>
                  <a:srgbClr val="F7F7F7"/>
                </a:highlight>
                <a:latin typeface="Courier New" panose="02070309020205020404" pitchFamily="49" charset="0"/>
              </a:rPr>
              <a:t>85</a:t>
            </a:r>
            <a:r>
              <a:rPr lang="en-IN" b="0" dirty="0">
                <a:solidFill>
                  <a:srgbClr val="000000"/>
                </a:solidFill>
                <a:effectLst/>
                <a:highlight>
                  <a:srgbClr val="F7F7F7"/>
                </a:highlight>
                <a:latin typeface="Courier New" panose="02070309020205020404" pitchFamily="49" charset="0"/>
              </a:rPr>
              <a:t>]},</a:t>
            </a:r>
          </a:p>
          <a:p>
            <a:r>
              <a:rPr lang="en-IN" b="0" dirty="0">
                <a:solidFill>
                  <a:srgbClr val="000000"/>
                </a:solidFill>
                <a:effectLst/>
                <a:highlight>
                  <a:srgbClr val="F7F7F7"/>
                </a:highlight>
                <a:latin typeface="Courier New" panose="02070309020205020404" pitchFamily="49" charset="0"/>
              </a:rPr>
              <a:t>    index=[</a:t>
            </a:r>
            <a:r>
              <a:rPr lang="en-IN" b="0" dirty="0">
                <a:solidFill>
                  <a:srgbClr val="A31515"/>
                </a:solidFill>
                <a:effectLst/>
                <a:highlight>
                  <a:srgbClr val="F7F7F7"/>
                </a:highlight>
                <a:latin typeface="Courier New" panose="02070309020205020404" pitchFamily="49" charset="0"/>
              </a:rPr>
              <a:t>"Django"</a:t>
            </a:r>
            <a:r>
              <a:rPr lang="en-IN" b="0" dirty="0">
                <a:solidFill>
                  <a:srgbClr val="000000"/>
                </a:solidFill>
                <a:effectLst/>
                <a:highlight>
                  <a:srgbClr val="F7F7F7"/>
                </a:highlight>
                <a:latin typeface="Courier New" panose="02070309020205020404" pitchFamily="49" charset="0"/>
              </a:rPr>
              <a:t>, </a:t>
            </a:r>
            <a:r>
              <a:rPr lang="en-IN" b="0" dirty="0">
                <a:solidFill>
                  <a:srgbClr val="A31515"/>
                </a:solidFill>
                <a:effectLst/>
                <a:highlight>
                  <a:srgbClr val="F7F7F7"/>
                </a:highlight>
                <a:latin typeface="Courier New" panose="02070309020205020404" pitchFamily="49" charset="0"/>
              </a:rPr>
              <a:t>"Gafur"</a:t>
            </a:r>
            <a:r>
              <a:rPr lang="en-IN" b="0" dirty="0">
                <a:solidFill>
                  <a:srgbClr val="000000"/>
                </a:solidFill>
                <a:effectLst/>
                <a:highlight>
                  <a:srgbClr val="F7F7F7"/>
                </a:highlight>
                <a:latin typeface="Courier New" panose="02070309020205020404" pitchFamily="49" charset="0"/>
              </a:rPr>
              <a:t>, </a:t>
            </a:r>
            <a:r>
              <a:rPr lang="en-IN" b="0" dirty="0">
                <a:solidFill>
                  <a:srgbClr val="A31515"/>
                </a:solidFill>
                <a:effectLst/>
                <a:highlight>
                  <a:srgbClr val="F7F7F7"/>
                </a:highlight>
                <a:latin typeface="Courier New" panose="02070309020205020404" pitchFamily="49" charset="0"/>
              </a:rPr>
              <a:t>"Tommy"</a:t>
            </a:r>
            <a:r>
              <a:rPr lang="en-IN" b="0" dirty="0">
                <a:solidFill>
                  <a:srgbClr val="000000"/>
                </a:solidFill>
                <a:effectLst/>
                <a:highlight>
                  <a:srgbClr val="F7F7F7"/>
                </a:highlight>
                <a:latin typeface="Courier New" panose="02070309020205020404" pitchFamily="49" charset="0"/>
              </a:rPr>
              <a:t>, </a:t>
            </a:r>
            <a:r>
              <a:rPr lang="en-IN" b="0" dirty="0">
                <a:solidFill>
                  <a:srgbClr val="A31515"/>
                </a:solidFill>
                <a:effectLst/>
                <a:highlight>
                  <a:srgbClr val="F7F7F7"/>
                </a:highlight>
                <a:latin typeface="Courier New" panose="02070309020205020404" pitchFamily="49" charset="0"/>
              </a:rPr>
              <a:t>"Ronnie"</a:t>
            </a:r>
            <a:r>
              <a:rPr lang="en-IN" b="0" dirty="0">
                <a:solidFill>
                  <a:srgbClr val="000000"/>
                </a:solidFill>
                <a:effectLst/>
                <a:highlight>
                  <a:srgbClr val="F7F7F7"/>
                </a:highlight>
                <a:latin typeface="Courier New" panose="02070309020205020404" pitchFamily="49" charset="0"/>
              </a:rPr>
              <a:t>])</a:t>
            </a:r>
          </a:p>
          <a:p>
            <a:r>
              <a:rPr lang="en-IN" b="0" dirty="0" err="1">
                <a:solidFill>
                  <a:srgbClr val="000000"/>
                </a:solidFill>
                <a:effectLst/>
                <a:highlight>
                  <a:srgbClr val="F7F7F7"/>
                </a:highlight>
                <a:latin typeface="Courier New" panose="02070309020205020404" pitchFamily="49" charset="0"/>
              </a:rPr>
              <a:t>plotdata.plot</a:t>
            </a:r>
            <a:r>
              <a:rPr lang="en-IN" b="0" dirty="0">
                <a:solidFill>
                  <a:srgbClr val="000000"/>
                </a:solidFill>
                <a:effectLst/>
                <a:highlight>
                  <a:srgbClr val="F7F7F7"/>
                </a:highlight>
                <a:latin typeface="Courier New" panose="02070309020205020404" pitchFamily="49" charset="0"/>
              </a:rPr>
              <a:t>(kind=</a:t>
            </a:r>
            <a:r>
              <a:rPr lang="en-IN" b="0" dirty="0">
                <a:solidFill>
                  <a:srgbClr val="A31515"/>
                </a:solidFill>
                <a:effectLst/>
                <a:highlight>
                  <a:srgbClr val="F7F7F7"/>
                </a:highlight>
                <a:latin typeface="Courier New" panose="02070309020205020404" pitchFamily="49" charset="0"/>
              </a:rPr>
              <a:t>'bar'</a:t>
            </a:r>
            <a:r>
              <a:rPr lang="en-IN" b="0" dirty="0">
                <a:solidFill>
                  <a:srgbClr val="000000"/>
                </a:solidFill>
                <a:effectLst/>
                <a:highlight>
                  <a:srgbClr val="F7F7F7"/>
                </a:highlight>
                <a:latin typeface="Courier New" panose="02070309020205020404" pitchFamily="49" charset="0"/>
              </a:rPr>
              <a:t>, stacked=</a:t>
            </a:r>
            <a:r>
              <a:rPr lang="en-IN" b="0" dirty="0" err="1">
                <a:solidFill>
                  <a:srgbClr val="0000FF"/>
                </a:solidFill>
                <a:effectLst/>
                <a:highlight>
                  <a:srgbClr val="F7F7F7"/>
                </a:highlight>
                <a:latin typeface="Courier New" panose="02070309020205020404" pitchFamily="49" charset="0"/>
              </a:rPr>
              <a:t>True</a:t>
            </a:r>
            <a:r>
              <a:rPr lang="en-IN" b="0" dirty="0" err="1">
                <a:solidFill>
                  <a:srgbClr val="000000"/>
                </a:solidFill>
                <a:effectLst/>
                <a:highlight>
                  <a:srgbClr val="F7F7F7"/>
                </a:highlight>
                <a:latin typeface="Courier New" panose="02070309020205020404" pitchFamily="49" charset="0"/>
              </a:rPr>
              <a:t>,figsize</a:t>
            </a:r>
            <a:r>
              <a:rPr lang="en-IN" b="0" dirty="0">
                <a:solidFill>
                  <a:srgbClr val="000000"/>
                </a:solidFill>
                <a:effectLst/>
                <a:highlight>
                  <a:srgbClr val="F7F7F7"/>
                </a:highlight>
                <a:latin typeface="Courier New" panose="02070309020205020404" pitchFamily="49" charset="0"/>
              </a:rPr>
              <a:t>=(</a:t>
            </a:r>
            <a:r>
              <a:rPr lang="en-IN" b="0" dirty="0">
                <a:solidFill>
                  <a:srgbClr val="116644"/>
                </a:solidFill>
                <a:effectLst/>
                <a:highlight>
                  <a:srgbClr val="F7F7F7"/>
                </a:highlight>
                <a:latin typeface="Courier New" panose="02070309020205020404" pitchFamily="49" charset="0"/>
              </a:rPr>
              <a:t>15</a:t>
            </a:r>
            <a:r>
              <a:rPr lang="en-IN" b="0" dirty="0">
                <a:solidFill>
                  <a:srgbClr val="000000"/>
                </a:solidFill>
                <a:effectLst/>
                <a:highlight>
                  <a:srgbClr val="F7F7F7"/>
                </a:highlight>
                <a:latin typeface="Courier New" panose="02070309020205020404" pitchFamily="49" charset="0"/>
              </a:rPr>
              <a:t>, </a:t>
            </a:r>
            <a:r>
              <a:rPr lang="en-IN" b="0" dirty="0">
                <a:solidFill>
                  <a:srgbClr val="116644"/>
                </a:solidFill>
                <a:effectLst/>
                <a:highlight>
                  <a:srgbClr val="F7F7F7"/>
                </a:highlight>
                <a:latin typeface="Courier New" panose="02070309020205020404" pitchFamily="49" charset="0"/>
              </a:rPr>
              <a:t>8</a:t>
            </a:r>
            <a:r>
              <a:rPr lang="en-IN" b="0" dirty="0">
                <a:solidFill>
                  <a:srgbClr val="000000"/>
                </a:solidFill>
                <a:effectLst/>
                <a:highlight>
                  <a:srgbClr val="F7F7F7"/>
                </a:highlight>
                <a:latin typeface="Courier New" panose="02070309020205020404" pitchFamily="49" charset="0"/>
              </a:rPr>
              <a:t>))</a:t>
            </a:r>
          </a:p>
          <a:p>
            <a:r>
              <a:rPr lang="en-IN" b="0" dirty="0" err="1">
                <a:solidFill>
                  <a:srgbClr val="000000"/>
                </a:solidFill>
                <a:effectLst/>
                <a:highlight>
                  <a:srgbClr val="F7F7F7"/>
                </a:highlight>
                <a:latin typeface="Courier New" panose="02070309020205020404" pitchFamily="49" charset="0"/>
              </a:rPr>
              <a:t>plt.title</a:t>
            </a:r>
            <a:r>
              <a:rPr lang="en-IN" b="0" dirty="0">
                <a:solidFill>
                  <a:srgbClr val="000000"/>
                </a:solidFill>
                <a:effectLst/>
                <a:highlight>
                  <a:srgbClr val="F7F7F7"/>
                </a:highlight>
                <a:latin typeface="Courier New" panose="02070309020205020404" pitchFamily="49" charset="0"/>
              </a:rPr>
              <a:t>(</a:t>
            </a:r>
            <a:r>
              <a:rPr lang="en-IN" b="0" dirty="0">
                <a:solidFill>
                  <a:srgbClr val="A31515"/>
                </a:solidFill>
                <a:effectLst/>
                <a:highlight>
                  <a:srgbClr val="F7F7F7"/>
                </a:highlight>
                <a:latin typeface="Courier New" panose="02070309020205020404" pitchFamily="49" charset="0"/>
              </a:rPr>
              <a:t>"FIFA ratings"</a:t>
            </a:r>
            <a:r>
              <a:rPr lang="en-IN" b="0" dirty="0">
                <a:solidFill>
                  <a:srgbClr val="000000"/>
                </a:solidFill>
                <a:effectLst/>
                <a:highlight>
                  <a:srgbClr val="F7F7F7"/>
                </a:highlight>
                <a:latin typeface="Courier New" panose="02070309020205020404" pitchFamily="49" charset="0"/>
              </a:rPr>
              <a:t>)</a:t>
            </a:r>
          </a:p>
          <a:p>
            <a:br>
              <a:rPr lang="en-IN" b="0" dirty="0">
                <a:solidFill>
                  <a:srgbClr val="000000"/>
                </a:solidFill>
                <a:effectLst/>
                <a:highlight>
                  <a:srgbClr val="F7F7F7"/>
                </a:highlight>
                <a:latin typeface="Courier New" panose="02070309020205020404" pitchFamily="49" charset="0"/>
              </a:rPr>
            </a:br>
            <a:r>
              <a:rPr lang="en-IN" b="0" dirty="0" err="1">
                <a:solidFill>
                  <a:srgbClr val="000000"/>
                </a:solidFill>
                <a:effectLst/>
                <a:highlight>
                  <a:srgbClr val="F7F7F7"/>
                </a:highlight>
                <a:latin typeface="Courier New" panose="02070309020205020404" pitchFamily="49" charset="0"/>
              </a:rPr>
              <a:t>plt.xlabel</a:t>
            </a:r>
            <a:r>
              <a:rPr lang="en-IN" b="0" dirty="0">
                <a:solidFill>
                  <a:srgbClr val="000000"/>
                </a:solidFill>
                <a:effectLst/>
                <a:highlight>
                  <a:srgbClr val="F7F7F7"/>
                </a:highlight>
                <a:latin typeface="Courier New" panose="02070309020205020404" pitchFamily="49" charset="0"/>
              </a:rPr>
              <a:t>(</a:t>
            </a:r>
            <a:r>
              <a:rPr lang="en-IN" b="0" dirty="0">
                <a:solidFill>
                  <a:srgbClr val="A31515"/>
                </a:solidFill>
                <a:effectLst/>
                <a:highlight>
                  <a:srgbClr val="F7F7F7"/>
                </a:highlight>
                <a:latin typeface="Courier New" panose="02070309020205020404" pitchFamily="49" charset="0"/>
              </a:rPr>
              <a:t>"Footballer"</a:t>
            </a:r>
            <a:r>
              <a:rPr lang="en-IN" b="0" dirty="0">
                <a:solidFill>
                  <a:srgbClr val="000000"/>
                </a:solidFill>
                <a:effectLst/>
                <a:highlight>
                  <a:srgbClr val="F7F7F7"/>
                </a:highlight>
                <a:latin typeface="Courier New" panose="02070309020205020404" pitchFamily="49" charset="0"/>
              </a:rPr>
              <a:t>)</a:t>
            </a:r>
          </a:p>
          <a:p>
            <a:br>
              <a:rPr lang="en-IN" b="0" dirty="0">
                <a:solidFill>
                  <a:srgbClr val="000000"/>
                </a:solidFill>
                <a:effectLst/>
                <a:highlight>
                  <a:srgbClr val="F7F7F7"/>
                </a:highlight>
                <a:latin typeface="Courier New" panose="02070309020205020404" pitchFamily="49" charset="0"/>
              </a:rPr>
            </a:br>
            <a:r>
              <a:rPr lang="en-IN" b="0" dirty="0" err="1">
                <a:solidFill>
                  <a:srgbClr val="000000"/>
                </a:solidFill>
                <a:effectLst/>
                <a:highlight>
                  <a:srgbClr val="F7F7F7"/>
                </a:highlight>
                <a:latin typeface="Courier New" panose="02070309020205020404" pitchFamily="49" charset="0"/>
              </a:rPr>
              <a:t>plt.ylabel</a:t>
            </a:r>
            <a:r>
              <a:rPr lang="en-IN" b="0" dirty="0">
                <a:solidFill>
                  <a:srgbClr val="000000"/>
                </a:solidFill>
                <a:effectLst/>
                <a:highlight>
                  <a:srgbClr val="F7F7F7"/>
                </a:highlight>
                <a:latin typeface="Courier New" panose="02070309020205020404" pitchFamily="49" charset="0"/>
              </a:rPr>
              <a:t>(</a:t>
            </a:r>
            <a:r>
              <a:rPr lang="en-IN" b="0" dirty="0">
                <a:solidFill>
                  <a:srgbClr val="A31515"/>
                </a:solidFill>
                <a:effectLst/>
                <a:highlight>
                  <a:srgbClr val="F7F7F7"/>
                </a:highlight>
                <a:latin typeface="Courier New" panose="02070309020205020404" pitchFamily="49" charset="0"/>
              </a:rPr>
              <a:t>"Ratings"</a:t>
            </a:r>
            <a:r>
              <a:rPr lang="en-IN" b="0" dirty="0">
                <a:solidFill>
                  <a:srgbClr val="000000"/>
                </a:solidFill>
                <a:effectLst/>
                <a:highlight>
                  <a:srgbClr val="F7F7F7"/>
                </a:highlight>
                <a:latin typeface="Courier New" panose="02070309020205020404" pitchFamily="49" charset="0"/>
              </a:rPr>
              <a:t>)</a:t>
            </a:r>
          </a:p>
          <a:p>
            <a:endParaRPr lang="en-IN" dirty="0"/>
          </a:p>
        </p:txBody>
      </p:sp>
    </p:spTree>
    <p:extLst>
      <p:ext uri="{BB962C8B-B14F-4D97-AF65-F5344CB8AC3E}">
        <p14:creationId xmlns:p14="http://schemas.microsoft.com/office/powerpoint/2010/main" val="1945529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1729</TotalTime>
  <Words>2401</Words>
  <Application>Microsoft Office PowerPoint</Application>
  <PresentationFormat>Widescreen</PresentationFormat>
  <Paragraphs>174</Paragraphs>
  <Slides>33</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33</vt:i4>
      </vt:variant>
    </vt:vector>
  </HeadingPairs>
  <TitlesOfParts>
    <vt:vector size="47" baseType="lpstr">
      <vt:lpstr>Aptos</vt:lpstr>
      <vt:lpstr>Aptos Display</vt:lpstr>
      <vt:lpstr>Arial</vt:lpstr>
      <vt:lpstr>Consolas</vt:lpstr>
      <vt:lpstr>Courier New</vt:lpstr>
      <vt:lpstr>Inter</vt:lpstr>
      <vt:lpstr>Lato Black</vt:lpstr>
      <vt:lpstr>Roboto</vt:lpstr>
      <vt:lpstr>Segoe UI</vt:lpstr>
      <vt:lpstr>SFMono-Regular</vt:lpstr>
      <vt:lpstr>Times New Roman</vt:lpstr>
      <vt:lpstr>Tw Cen MT</vt:lpstr>
      <vt:lpstr>Verdana</vt:lpstr>
      <vt:lpstr>Office Theme</vt:lpstr>
      <vt:lpstr>PowerPoint Presentation</vt:lpstr>
      <vt:lpstr>What Are Bar Plots? </vt:lpstr>
      <vt:lpstr>Common Use Cases for Bar Plots </vt:lpstr>
      <vt:lpstr>Creating a Bar Plot in Python Using Matplotlib </vt:lpstr>
      <vt:lpstr>Example:</vt:lpstr>
      <vt:lpstr>PowerPoint Presentation</vt:lpstr>
      <vt:lpstr>Types of Bar Plots in Python </vt:lpstr>
      <vt:lpstr>PowerPoint Presentation</vt:lpstr>
      <vt:lpstr>Stacked Bar Plots </vt:lpstr>
      <vt:lpstr>PowerPoint Presentation</vt:lpstr>
      <vt:lpstr>Analysis of Bar Plots in Python </vt:lpstr>
      <vt:lpstr>PowerPoint Presentation</vt:lpstr>
      <vt:lpstr>PowerPoint Presentation</vt:lpstr>
      <vt:lpstr>Medals won by the USA in Summer Olympics:</vt:lpstr>
      <vt:lpstr>Bivariate Analysis </vt:lpstr>
      <vt:lpstr>PowerPoint Presentation</vt:lpstr>
      <vt:lpstr>PowerPoint Presentation</vt:lpstr>
      <vt:lpstr>Multi-Variate Analysis </vt:lpstr>
      <vt:lpstr>Matplotlib Pie Charts </vt:lpstr>
      <vt:lpstr>Example:2</vt:lpstr>
      <vt:lpstr>Example:3</vt:lpstr>
      <vt:lpstr>PowerPoint Presentation</vt:lpstr>
      <vt:lpstr>PowerPoint Presentation</vt:lpstr>
      <vt:lpstr>PowerPoint Presentation</vt:lpstr>
      <vt:lpstr>PowerPoint Presentation</vt:lpstr>
      <vt:lpstr>Matplotlib Line </vt:lpstr>
      <vt:lpstr>PowerPoint Presentation</vt:lpstr>
      <vt:lpstr>Multiple Lines </vt:lpstr>
      <vt:lpstr>What is an Area Chart? </vt:lpstr>
      <vt:lpstr>PowerPoint Presentation</vt:lpstr>
      <vt:lpstr>Creating Stacked Area Charts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Priyanka</dc:creator>
  <cp:lastModifiedBy>Richa Golash</cp:lastModifiedBy>
  <cp:revision>59</cp:revision>
  <dcterms:created xsi:type="dcterms:W3CDTF">2024-09-02T05:29:58Z</dcterms:created>
  <dcterms:modified xsi:type="dcterms:W3CDTF">2024-09-04T00:58:11Z</dcterms:modified>
</cp:coreProperties>
</file>