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9" r:id="rId3"/>
    <p:sldId id="260" r:id="rId4"/>
    <p:sldId id="261" r:id="rId5"/>
    <p:sldId id="283" r:id="rId6"/>
    <p:sldId id="262" r:id="rId7"/>
    <p:sldId id="263" r:id="rId8"/>
    <p:sldId id="264" r:id="rId9"/>
    <p:sldId id="265" r:id="rId10"/>
    <p:sldId id="274"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9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69E593-C055-49DB-8EE2-BB4183574FE4}" type="datetimeFigureOut">
              <a:rPr lang="en-IN" smtClean="0"/>
              <a:t>09-09-2024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5566FB-9EDA-458E-A9D0-183E9AA0718D}" type="slidenum">
              <a:rPr lang="en-IN" smtClean="0"/>
              <a:t>‹#›</a:t>
            </a:fld>
            <a:endParaRPr lang="en-IN"/>
          </a:p>
        </p:txBody>
      </p:sp>
    </p:spTree>
    <p:extLst>
      <p:ext uri="{BB962C8B-B14F-4D97-AF65-F5344CB8AC3E}">
        <p14:creationId xmlns:p14="http://schemas.microsoft.com/office/powerpoint/2010/main" val="3349883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PlaceHolder 1"/>
          <p:cNvSpPr>
            <a:spLocks noGrp="1" noRot="1" noChangeAspect="1"/>
          </p:cNvSpPr>
          <p:nvPr>
            <p:ph type="sldImg"/>
          </p:nvPr>
        </p:nvSpPr>
        <p:spPr>
          <a:xfrm>
            <a:off x="687388" y="1143000"/>
            <a:ext cx="5481637" cy="3084513"/>
          </a:xfrm>
          <a:prstGeom prst="rect">
            <a:avLst/>
          </a:prstGeom>
        </p:spPr>
      </p:sp>
      <p:sp>
        <p:nvSpPr>
          <p:cNvPr id="192" name="PlaceHolder 2"/>
          <p:cNvSpPr>
            <a:spLocks noGrp="1"/>
          </p:cNvSpPr>
          <p:nvPr>
            <p:ph type="body"/>
          </p:nvPr>
        </p:nvSpPr>
        <p:spPr>
          <a:xfrm>
            <a:off x="685800" y="4400640"/>
            <a:ext cx="5484600" cy="3598560"/>
          </a:xfrm>
          <a:prstGeom prst="rect">
            <a:avLst/>
          </a:prstGeom>
        </p:spPr>
        <p:txBody>
          <a:bodyPr lIns="0" tIns="0" rIns="0" bIns="0">
            <a:noAutofit/>
          </a:bodyPr>
          <a:lstStyle/>
          <a:p>
            <a:pPr marL="216000" indent="-214560">
              <a:lnSpc>
                <a:spcPct val="100000"/>
              </a:lnSpc>
              <a:tabLst>
                <a:tab pos="0" algn="l"/>
              </a:tabLst>
            </a:pPr>
            <a:r>
              <a:rPr lang="en-IN" sz="2000" b="0" strike="noStrike" spc="-1">
                <a:latin typeface="Arial"/>
              </a:rPr>
              <a:t>Add Caption : Expect More</a:t>
            </a:r>
          </a:p>
        </p:txBody>
      </p:sp>
      <p:sp>
        <p:nvSpPr>
          <p:cNvPr id="193" name="CustomShape 3"/>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B9B487C-7000-4304-9A60-6E1372975726}" type="slidenum">
              <a:rPr lang="en-IN" sz="1200" b="0" strike="noStrike" spc="-1">
                <a:solidFill>
                  <a:srgbClr val="000000"/>
                </a:solidFill>
                <a:latin typeface="+mn-lt"/>
                <a:ea typeface="+mn-ea"/>
              </a:rPr>
              <a:t>1</a:t>
            </a:fld>
            <a:endParaRPr lang="en-IN" sz="1200" b="0" strike="noStrike" spc="-1">
              <a:latin typeface="Arial"/>
            </a:endParaRPr>
          </a:p>
        </p:txBody>
      </p:sp>
    </p:spTree>
    <p:extLst>
      <p:ext uri="{BB962C8B-B14F-4D97-AF65-F5344CB8AC3E}">
        <p14:creationId xmlns:p14="http://schemas.microsoft.com/office/powerpoint/2010/main" val="3662796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2352-647D-CF30-2C17-09D90DA01A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24B579-8D1D-BE62-F45B-0078E21CE6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B95B513-0256-F81E-5C64-D6F320D08A52}"/>
              </a:ext>
            </a:extLst>
          </p:cNvPr>
          <p:cNvSpPr>
            <a:spLocks noGrp="1"/>
          </p:cNvSpPr>
          <p:nvPr>
            <p:ph type="dt" sz="half" idx="10"/>
          </p:nvPr>
        </p:nvSpPr>
        <p:spPr/>
        <p:txBody>
          <a:bodyPr/>
          <a:lstStyle/>
          <a:p>
            <a:fld id="{D85E0FC5-1170-43C2-958E-E1EDB560C7A2}" type="datetimeFigureOut">
              <a:rPr lang="en-IN" smtClean="0"/>
              <a:t>09-09-2024</a:t>
            </a:fld>
            <a:endParaRPr lang="en-IN"/>
          </a:p>
        </p:txBody>
      </p:sp>
      <p:sp>
        <p:nvSpPr>
          <p:cNvPr id="5" name="Footer Placeholder 4">
            <a:extLst>
              <a:ext uri="{FF2B5EF4-FFF2-40B4-BE49-F238E27FC236}">
                <a16:creationId xmlns:a16="http://schemas.microsoft.com/office/drawing/2014/main" id="{8BB8D545-AC14-5781-6737-315FFAA66F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21AC9C-D268-0CEA-AE31-053BC73AD9B4}"/>
              </a:ext>
            </a:extLst>
          </p:cNvPr>
          <p:cNvSpPr>
            <a:spLocks noGrp="1"/>
          </p:cNvSpPr>
          <p:nvPr>
            <p:ph type="sldNum" sz="quarter" idx="12"/>
          </p:nvPr>
        </p:nvSpPr>
        <p:spPr/>
        <p:txBody>
          <a:bodyPr/>
          <a:lstStyle/>
          <a:p>
            <a:fld id="{E31654E7-36F4-4F0E-AED6-067C54C7D43F}" type="slidenum">
              <a:rPr lang="en-IN" smtClean="0"/>
              <a:t>‹#›</a:t>
            </a:fld>
            <a:endParaRPr lang="en-IN"/>
          </a:p>
        </p:txBody>
      </p:sp>
    </p:spTree>
    <p:extLst>
      <p:ext uri="{BB962C8B-B14F-4D97-AF65-F5344CB8AC3E}">
        <p14:creationId xmlns:p14="http://schemas.microsoft.com/office/powerpoint/2010/main" val="3938408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0AE1B-3398-C70E-F6FE-90AB0092E1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41E20D-56FD-3AF6-FF5E-B1B82B3952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E51216-7CA0-494E-0D83-B34F1F16A8B6}"/>
              </a:ext>
            </a:extLst>
          </p:cNvPr>
          <p:cNvSpPr>
            <a:spLocks noGrp="1"/>
          </p:cNvSpPr>
          <p:nvPr>
            <p:ph type="dt" sz="half" idx="10"/>
          </p:nvPr>
        </p:nvSpPr>
        <p:spPr/>
        <p:txBody>
          <a:bodyPr/>
          <a:lstStyle/>
          <a:p>
            <a:fld id="{D85E0FC5-1170-43C2-958E-E1EDB560C7A2}" type="datetimeFigureOut">
              <a:rPr lang="en-IN" smtClean="0"/>
              <a:t>09-09-2024</a:t>
            </a:fld>
            <a:endParaRPr lang="en-IN"/>
          </a:p>
        </p:txBody>
      </p:sp>
      <p:sp>
        <p:nvSpPr>
          <p:cNvPr id="5" name="Footer Placeholder 4">
            <a:extLst>
              <a:ext uri="{FF2B5EF4-FFF2-40B4-BE49-F238E27FC236}">
                <a16:creationId xmlns:a16="http://schemas.microsoft.com/office/drawing/2014/main" id="{0FA5F813-C3C4-D100-814F-D469D8AC67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F9FA28-3A03-6C2C-0F57-3E65BC6705EB}"/>
              </a:ext>
            </a:extLst>
          </p:cNvPr>
          <p:cNvSpPr>
            <a:spLocks noGrp="1"/>
          </p:cNvSpPr>
          <p:nvPr>
            <p:ph type="sldNum" sz="quarter" idx="12"/>
          </p:nvPr>
        </p:nvSpPr>
        <p:spPr/>
        <p:txBody>
          <a:bodyPr/>
          <a:lstStyle/>
          <a:p>
            <a:fld id="{E31654E7-36F4-4F0E-AED6-067C54C7D43F}" type="slidenum">
              <a:rPr lang="en-IN" smtClean="0"/>
              <a:t>‹#›</a:t>
            </a:fld>
            <a:endParaRPr lang="en-IN"/>
          </a:p>
        </p:txBody>
      </p:sp>
    </p:spTree>
    <p:extLst>
      <p:ext uri="{BB962C8B-B14F-4D97-AF65-F5344CB8AC3E}">
        <p14:creationId xmlns:p14="http://schemas.microsoft.com/office/powerpoint/2010/main" val="2032559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913AEC-DCA6-6730-4E7A-165551DD54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027941-08C8-4216-1ECF-45ED971E69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E2A8FC-EF1C-FBA8-C998-6933729F6C02}"/>
              </a:ext>
            </a:extLst>
          </p:cNvPr>
          <p:cNvSpPr>
            <a:spLocks noGrp="1"/>
          </p:cNvSpPr>
          <p:nvPr>
            <p:ph type="dt" sz="half" idx="10"/>
          </p:nvPr>
        </p:nvSpPr>
        <p:spPr/>
        <p:txBody>
          <a:bodyPr/>
          <a:lstStyle/>
          <a:p>
            <a:fld id="{D85E0FC5-1170-43C2-958E-E1EDB560C7A2}" type="datetimeFigureOut">
              <a:rPr lang="en-IN" smtClean="0"/>
              <a:t>09-09-2024</a:t>
            </a:fld>
            <a:endParaRPr lang="en-IN"/>
          </a:p>
        </p:txBody>
      </p:sp>
      <p:sp>
        <p:nvSpPr>
          <p:cNvPr id="5" name="Footer Placeholder 4">
            <a:extLst>
              <a:ext uri="{FF2B5EF4-FFF2-40B4-BE49-F238E27FC236}">
                <a16:creationId xmlns:a16="http://schemas.microsoft.com/office/drawing/2014/main" id="{F6BA5B12-CB01-189A-5864-5AAFA00563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D86F5E-193F-84D3-F861-9A6F6402AD6F}"/>
              </a:ext>
            </a:extLst>
          </p:cNvPr>
          <p:cNvSpPr>
            <a:spLocks noGrp="1"/>
          </p:cNvSpPr>
          <p:nvPr>
            <p:ph type="sldNum" sz="quarter" idx="12"/>
          </p:nvPr>
        </p:nvSpPr>
        <p:spPr/>
        <p:txBody>
          <a:bodyPr/>
          <a:lstStyle/>
          <a:p>
            <a:fld id="{E31654E7-36F4-4F0E-AED6-067C54C7D43F}" type="slidenum">
              <a:rPr lang="en-IN" smtClean="0"/>
              <a:t>‹#›</a:t>
            </a:fld>
            <a:endParaRPr lang="en-IN"/>
          </a:p>
        </p:txBody>
      </p:sp>
    </p:spTree>
    <p:extLst>
      <p:ext uri="{BB962C8B-B14F-4D97-AF65-F5344CB8AC3E}">
        <p14:creationId xmlns:p14="http://schemas.microsoft.com/office/powerpoint/2010/main" val="2056867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718AD-367E-598D-F68B-83E80D5B51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8D743D-AD77-3AAA-C5ED-A1CD6058A2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3CA881-8E20-C5EF-7A86-48B37FAC4823}"/>
              </a:ext>
            </a:extLst>
          </p:cNvPr>
          <p:cNvSpPr>
            <a:spLocks noGrp="1"/>
          </p:cNvSpPr>
          <p:nvPr>
            <p:ph type="dt" sz="half" idx="10"/>
          </p:nvPr>
        </p:nvSpPr>
        <p:spPr/>
        <p:txBody>
          <a:bodyPr/>
          <a:lstStyle/>
          <a:p>
            <a:fld id="{D85E0FC5-1170-43C2-958E-E1EDB560C7A2}" type="datetimeFigureOut">
              <a:rPr lang="en-IN" smtClean="0"/>
              <a:t>09-09-2024</a:t>
            </a:fld>
            <a:endParaRPr lang="en-IN"/>
          </a:p>
        </p:txBody>
      </p:sp>
      <p:sp>
        <p:nvSpPr>
          <p:cNvPr id="5" name="Footer Placeholder 4">
            <a:extLst>
              <a:ext uri="{FF2B5EF4-FFF2-40B4-BE49-F238E27FC236}">
                <a16:creationId xmlns:a16="http://schemas.microsoft.com/office/drawing/2014/main" id="{7E231650-B457-CE4B-54A8-1E09191B1B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60EC8A-F89C-FDE7-DBE8-5246AD275A3F}"/>
              </a:ext>
            </a:extLst>
          </p:cNvPr>
          <p:cNvSpPr>
            <a:spLocks noGrp="1"/>
          </p:cNvSpPr>
          <p:nvPr>
            <p:ph type="sldNum" sz="quarter" idx="12"/>
          </p:nvPr>
        </p:nvSpPr>
        <p:spPr/>
        <p:txBody>
          <a:bodyPr/>
          <a:lstStyle/>
          <a:p>
            <a:fld id="{E31654E7-36F4-4F0E-AED6-067C54C7D43F}" type="slidenum">
              <a:rPr lang="en-IN" smtClean="0"/>
              <a:t>‹#›</a:t>
            </a:fld>
            <a:endParaRPr lang="en-IN"/>
          </a:p>
        </p:txBody>
      </p:sp>
    </p:spTree>
    <p:extLst>
      <p:ext uri="{BB962C8B-B14F-4D97-AF65-F5344CB8AC3E}">
        <p14:creationId xmlns:p14="http://schemas.microsoft.com/office/powerpoint/2010/main" val="254907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126AD-4BBA-1400-9633-9A965419CC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3C90463-6ECD-C04E-D2B1-075F81BD2DA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0A24E8-2E2C-A0ED-36B2-9547976D23A6}"/>
              </a:ext>
            </a:extLst>
          </p:cNvPr>
          <p:cNvSpPr>
            <a:spLocks noGrp="1"/>
          </p:cNvSpPr>
          <p:nvPr>
            <p:ph type="dt" sz="half" idx="10"/>
          </p:nvPr>
        </p:nvSpPr>
        <p:spPr/>
        <p:txBody>
          <a:bodyPr/>
          <a:lstStyle/>
          <a:p>
            <a:fld id="{D85E0FC5-1170-43C2-958E-E1EDB560C7A2}" type="datetimeFigureOut">
              <a:rPr lang="en-IN" smtClean="0"/>
              <a:t>09-09-2024</a:t>
            </a:fld>
            <a:endParaRPr lang="en-IN"/>
          </a:p>
        </p:txBody>
      </p:sp>
      <p:sp>
        <p:nvSpPr>
          <p:cNvPr id="5" name="Footer Placeholder 4">
            <a:extLst>
              <a:ext uri="{FF2B5EF4-FFF2-40B4-BE49-F238E27FC236}">
                <a16:creationId xmlns:a16="http://schemas.microsoft.com/office/drawing/2014/main" id="{5A01C221-2A8D-DA45-55CF-DE23EB54A9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742B09-3936-2380-9677-117D417B33A3}"/>
              </a:ext>
            </a:extLst>
          </p:cNvPr>
          <p:cNvSpPr>
            <a:spLocks noGrp="1"/>
          </p:cNvSpPr>
          <p:nvPr>
            <p:ph type="sldNum" sz="quarter" idx="12"/>
          </p:nvPr>
        </p:nvSpPr>
        <p:spPr/>
        <p:txBody>
          <a:bodyPr/>
          <a:lstStyle/>
          <a:p>
            <a:fld id="{E31654E7-36F4-4F0E-AED6-067C54C7D43F}" type="slidenum">
              <a:rPr lang="en-IN" smtClean="0"/>
              <a:t>‹#›</a:t>
            </a:fld>
            <a:endParaRPr lang="en-IN"/>
          </a:p>
        </p:txBody>
      </p:sp>
    </p:spTree>
    <p:extLst>
      <p:ext uri="{BB962C8B-B14F-4D97-AF65-F5344CB8AC3E}">
        <p14:creationId xmlns:p14="http://schemas.microsoft.com/office/powerpoint/2010/main" val="401414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CBA6A-37A3-0510-C271-6F046A4696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F689D0-AD20-E1C6-FC3E-10359FBFE5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26E4BCA-6BC1-534F-74B6-1A47E549E8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C711304-A244-6F7D-4D51-74C020BD65BE}"/>
              </a:ext>
            </a:extLst>
          </p:cNvPr>
          <p:cNvSpPr>
            <a:spLocks noGrp="1"/>
          </p:cNvSpPr>
          <p:nvPr>
            <p:ph type="dt" sz="half" idx="10"/>
          </p:nvPr>
        </p:nvSpPr>
        <p:spPr/>
        <p:txBody>
          <a:bodyPr/>
          <a:lstStyle/>
          <a:p>
            <a:fld id="{D85E0FC5-1170-43C2-958E-E1EDB560C7A2}" type="datetimeFigureOut">
              <a:rPr lang="en-IN" smtClean="0"/>
              <a:t>09-09-2024</a:t>
            </a:fld>
            <a:endParaRPr lang="en-IN"/>
          </a:p>
        </p:txBody>
      </p:sp>
      <p:sp>
        <p:nvSpPr>
          <p:cNvPr id="6" name="Footer Placeholder 5">
            <a:extLst>
              <a:ext uri="{FF2B5EF4-FFF2-40B4-BE49-F238E27FC236}">
                <a16:creationId xmlns:a16="http://schemas.microsoft.com/office/drawing/2014/main" id="{69A16CCE-ED75-3816-EC1F-C552449BF5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B87144-9DB9-60EA-BACA-24BC04F9E8EA}"/>
              </a:ext>
            </a:extLst>
          </p:cNvPr>
          <p:cNvSpPr>
            <a:spLocks noGrp="1"/>
          </p:cNvSpPr>
          <p:nvPr>
            <p:ph type="sldNum" sz="quarter" idx="12"/>
          </p:nvPr>
        </p:nvSpPr>
        <p:spPr/>
        <p:txBody>
          <a:bodyPr/>
          <a:lstStyle/>
          <a:p>
            <a:fld id="{E31654E7-36F4-4F0E-AED6-067C54C7D43F}" type="slidenum">
              <a:rPr lang="en-IN" smtClean="0"/>
              <a:t>‹#›</a:t>
            </a:fld>
            <a:endParaRPr lang="en-IN"/>
          </a:p>
        </p:txBody>
      </p:sp>
    </p:spTree>
    <p:extLst>
      <p:ext uri="{BB962C8B-B14F-4D97-AF65-F5344CB8AC3E}">
        <p14:creationId xmlns:p14="http://schemas.microsoft.com/office/powerpoint/2010/main" val="1363541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184F3-4C46-87CB-E74E-A8C30FEF39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2479D7-B263-A2C9-B2E6-66D9BD66AD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B5EB78-D075-4985-1037-4A17ED2570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845150F-CFFF-ACBD-DC08-A59168FC86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D24C4B-2B15-8D2C-8B8E-B85BCCE04C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892BB3-9393-E77D-E5F4-66D0C7B25623}"/>
              </a:ext>
            </a:extLst>
          </p:cNvPr>
          <p:cNvSpPr>
            <a:spLocks noGrp="1"/>
          </p:cNvSpPr>
          <p:nvPr>
            <p:ph type="dt" sz="half" idx="10"/>
          </p:nvPr>
        </p:nvSpPr>
        <p:spPr/>
        <p:txBody>
          <a:bodyPr/>
          <a:lstStyle/>
          <a:p>
            <a:fld id="{D85E0FC5-1170-43C2-958E-E1EDB560C7A2}" type="datetimeFigureOut">
              <a:rPr lang="en-IN" smtClean="0"/>
              <a:t>09-09-2024</a:t>
            </a:fld>
            <a:endParaRPr lang="en-IN"/>
          </a:p>
        </p:txBody>
      </p:sp>
      <p:sp>
        <p:nvSpPr>
          <p:cNvPr id="8" name="Footer Placeholder 7">
            <a:extLst>
              <a:ext uri="{FF2B5EF4-FFF2-40B4-BE49-F238E27FC236}">
                <a16:creationId xmlns:a16="http://schemas.microsoft.com/office/drawing/2014/main" id="{8F7A7A15-B05B-909A-64CA-AF543AB9C7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EBF502-254F-1126-C923-ED08B7A1175D}"/>
              </a:ext>
            </a:extLst>
          </p:cNvPr>
          <p:cNvSpPr>
            <a:spLocks noGrp="1"/>
          </p:cNvSpPr>
          <p:nvPr>
            <p:ph type="sldNum" sz="quarter" idx="12"/>
          </p:nvPr>
        </p:nvSpPr>
        <p:spPr/>
        <p:txBody>
          <a:bodyPr/>
          <a:lstStyle/>
          <a:p>
            <a:fld id="{E31654E7-36F4-4F0E-AED6-067C54C7D43F}" type="slidenum">
              <a:rPr lang="en-IN" smtClean="0"/>
              <a:t>‹#›</a:t>
            </a:fld>
            <a:endParaRPr lang="en-IN"/>
          </a:p>
        </p:txBody>
      </p:sp>
    </p:spTree>
    <p:extLst>
      <p:ext uri="{BB962C8B-B14F-4D97-AF65-F5344CB8AC3E}">
        <p14:creationId xmlns:p14="http://schemas.microsoft.com/office/powerpoint/2010/main" val="1313431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04DAC-5A15-F896-C434-8955EEA41D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0A0AF47-A1FD-C375-560C-86C9C2623D09}"/>
              </a:ext>
            </a:extLst>
          </p:cNvPr>
          <p:cNvSpPr>
            <a:spLocks noGrp="1"/>
          </p:cNvSpPr>
          <p:nvPr>
            <p:ph type="dt" sz="half" idx="10"/>
          </p:nvPr>
        </p:nvSpPr>
        <p:spPr/>
        <p:txBody>
          <a:bodyPr/>
          <a:lstStyle/>
          <a:p>
            <a:fld id="{D85E0FC5-1170-43C2-958E-E1EDB560C7A2}" type="datetimeFigureOut">
              <a:rPr lang="en-IN" smtClean="0"/>
              <a:t>09-09-2024</a:t>
            </a:fld>
            <a:endParaRPr lang="en-IN"/>
          </a:p>
        </p:txBody>
      </p:sp>
      <p:sp>
        <p:nvSpPr>
          <p:cNvPr id="4" name="Footer Placeholder 3">
            <a:extLst>
              <a:ext uri="{FF2B5EF4-FFF2-40B4-BE49-F238E27FC236}">
                <a16:creationId xmlns:a16="http://schemas.microsoft.com/office/drawing/2014/main" id="{BE85B6C2-1379-3CF4-88F5-1978BB464B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C62C59-1B52-6FB4-A993-FB467A946CDC}"/>
              </a:ext>
            </a:extLst>
          </p:cNvPr>
          <p:cNvSpPr>
            <a:spLocks noGrp="1"/>
          </p:cNvSpPr>
          <p:nvPr>
            <p:ph type="sldNum" sz="quarter" idx="12"/>
          </p:nvPr>
        </p:nvSpPr>
        <p:spPr/>
        <p:txBody>
          <a:bodyPr/>
          <a:lstStyle/>
          <a:p>
            <a:fld id="{E31654E7-36F4-4F0E-AED6-067C54C7D43F}" type="slidenum">
              <a:rPr lang="en-IN" smtClean="0"/>
              <a:t>‹#›</a:t>
            </a:fld>
            <a:endParaRPr lang="en-IN"/>
          </a:p>
        </p:txBody>
      </p:sp>
    </p:spTree>
    <p:extLst>
      <p:ext uri="{BB962C8B-B14F-4D97-AF65-F5344CB8AC3E}">
        <p14:creationId xmlns:p14="http://schemas.microsoft.com/office/powerpoint/2010/main" val="3939894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027929-CC44-D8B5-F2A7-4C0C091E08B9}"/>
              </a:ext>
            </a:extLst>
          </p:cNvPr>
          <p:cNvSpPr>
            <a:spLocks noGrp="1"/>
          </p:cNvSpPr>
          <p:nvPr>
            <p:ph type="dt" sz="half" idx="10"/>
          </p:nvPr>
        </p:nvSpPr>
        <p:spPr/>
        <p:txBody>
          <a:bodyPr/>
          <a:lstStyle/>
          <a:p>
            <a:fld id="{D85E0FC5-1170-43C2-958E-E1EDB560C7A2}" type="datetimeFigureOut">
              <a:rPr lang="en-IN" smtClean="0"/>
              <a:t>09-09-2024</a:t>
            </a:fld>
            <a:endParaRPr lang="en-IN"/>
          </a:p>
        </p:txBody>
      </p:sp>
      <p:sp>
        <p:nvSpPr>
          <p:cNvPr id="3" name="Footer Placeholder 2">
            <a:extLst>
              <a:ext uri="{FF2B5EF4-FFF2-40B4-BE49-F238E27FC236}">
                <a16:creationId xmlns:a16="http://schemas.microsoft.com/office/drawing/2014/main" id="{7FDEBFA9-D04F-DFAB-B0F7-D03E14CE819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6A7394-C38D-89B8-0A4E-3B16CFE22F92}"/>
              </a:ext>
            </a:extLst>
          </p:cNvPr>
          <p:cNvSpPr>
            <a:spLocks noGrp="1"/>
          </p:cNvSpPr>
          <p:nvPr>
            <p:ph type="sldNum" sz="quarter" idx="12"/>
          </p:nvPr>
        </p:nvSpPr>
        <p:spPr/>
        <p:txBody>
          <a:bodyPr/>
          <a:lstStyle/>
          <a:p>
            <a:fld id="{E31654E7-36F4-4F0E-AED6-067C54C7D43F}" type="slidenum">
              <a:rPr lang="en-IN" smtClean="0"/>
              <a:t>‹#›</a:t>
            </a:fld>
            <a:endParaRPr lang="en-IN"/>
          </a:p>
        </p:txBody>
      </p:sp>
    </p:spTree>
    <p:extLst>
      <p:ext uri="{BB962C8B-B14F-4D97-AF65-F5344CB8AC3E}">
        <p14:creationId xmlns:p14="http://schemas.microsoft.com/office/powerpoint/2010/main" val="48129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7F7A-E001-8428-8169-5D5A2BBB27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14B5C1F-FB6C-64CD-4F68-D7654D5593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B253FFD-05CD-580F-49C3-13374F2D0A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A160C4-15E6-21D2-919C-BC905488CF8D}"/>
              </a:ext>
            </a:extLst>
          </p:cNvPr>
          <p:cNvSpPr>
            <a:spLocks noGrp="1"/>
          </p:cNvSpPr>
          <p:nvPr>
            <p:ph type="dt" sz="half" idx="10"/>
          </p:nvPr>
        </p:nvSpPr>
        <p:spPr/>
        <p:txBody>
          <a:bodyPr/>
          <a:lstStyle/>
          <a:p>
            <a:fld id="{D85E0FC5-1170-43C2-958E-E1EDB560C7A2}" type="datetimeFigureOut">
              <a:rPr lang="en-IN" smtClean="0"/>
              <a:t>09-09-2024</a:t>
            </a:fld>
            <a:endParaRPr lang="en-IN"/>
          </a:p>
        </p:txBody>
      </p:sp>
      <p:sp>
        <p:nvSpPr>
          <p:cNvPr id="6" name="Footer Placeholder 5">
            <a:extLst>
              <a:ext uri="{FF2B5EF4-FFF2-40B4-BE49-F238E27FC236}">
                <a16:creationId xmlns:a16="http://schemas.microsoft.com/office/drawing/2014/main" id="{F4D232DD-A9EC-B6FD-7417-9E2FA15FEA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B298BB-3AA4-9307-84B6-2DBDBE122075}"/>
              </a:ext>
            </a:extLst>
          </p:cNvPr>
          <p:cNvSpPr>
            <a:spLocks noGrp="1"/>
          </p:cNvSpPr>
          <p:nvPr>
            <p:ph type="sldNum" sz="quarter" idx="12"/>
          </p:nvPr>
        </p:nvSpPr>
        <p:spPr/>
        <p:txBody>
          <a:bodyPr/>
          <a:lstStyle/>
          <a:p>
            <a:fld id="{E31654E7-36F4-4F0E-AED6-067C54C7D43F}" type="slidenum">
              <a:rPr lang="en-IN" smtClean="0"/>
              <a:t>‹#›</a:t>
            </a:fld>
            <a:endParaRPr lang="en-IN"/>
          </a:p>
        </p:txBody>
      </p:sp>
    </p:spTree>
    <p:extLst>
      <p:ext uri="{BB962C8B-B14F-4D97-AF65-F5344CB8AC3E}">
        <p14:creationId xmlns:p14="http://schemas.microsoft.com/office/powerpoint/2010/main" val="307623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DDE2A-C647-8086-2CA3-DB3603FC77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8C906A-F688-01C0-8ED5-BB26718B2D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1AD52E-6647-8D8E-1EDE-8D49E1A2A3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4C46C0-DE05-1DAB-B27A-130EE405098D}"/>
              </a:ext>
            </a:extLst>
          </p:cNvPr>
          <p:cNvSpPr>
            <a:spLocks noGrp="1"/>
          </p:cNvSpPr>
          <p:nvPr>
            <p:ph type="dt" sz="half" idx="10"/>
          </p:nvPr>
        </p:nvSpPr>
        <p:spPr/>
        <p:txBody>
          <a:bodyPr/>
          <a:lstStyle/>
          <a:p>
            <a:fld id="{D85E0FC5-1170-43C2-958E-E1EDB560C7A2}" type="datetimeFigureOut">
              <a:rPr lang="en-IN" smtClean="0"/>
              <a:t>09-09-2024</a:t>
            </a:fld>
            <a:endParaRPr lang="en-IN"/>
          </a:p>
        </p:txBody>
      </p:sp>
      <p:sp>
        <p:nvSpPr>
          <p:cNvPr id="6" name="Footer Placeholder 5">
            <a:extLst>
              <a:ext uri="{FF2B5EF4-FFF2-40B4-BE49-F238E27FC236}">
                <a16:creationId xmlns:a16="http://schemas.microsoft.com/office/drawing/2014/main" id="{F4EF7576-F951-A8DB-2A31-A4429F283C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ADA161-8C64-AAE1-7E5A-22818C6874EA}"/>
              </a:ext>
            </a:extLst>
          </p:cNvPr>
          <p:cNvSpPr>
            <a:spLocks noGrp="1"/>
          </p:cNvSpPr>
          <p:nvPr>
            <p:ph type="sldNum" sz="quarter" idx="12"/>
          </p:nvPr>
        </p:nvSpPr>
        <p:spPr/>
        <p:txBody>
          <a:bodyPr/>
          <a:lstStyle/>
          <a:p>
            <a:fld id="{E31654E7-36F4-4F0E-AED6-067C54C7D43F}" type="slidenum">
              <a:rPr lang="en-IN" smtClean="0"/>
              <a:t>‹#›</a:t>
            </a:fld>
            <a:endParaRPr lang="en-IN"/>
          </a:p>
        </p:txBody>
      </p:sp>
    </p:spTree>
    <p:extLst>
      <p:ext uri="{BB962C8B-B14F-4D97-AF65-F5344CB8AC3E}">
        <p14:creationId xmlns:p14="http://schemas.microsoft.com/office/powerpoint/2010/main" val="2918732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2451A8-F799-C06E-9C2F-A1A844C330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16A851-E84F-BD08-657F-9E75FDD79F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2D7361-9897-32E0-38DE-7A4E1CB0D7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85E0FC5-1170-43C2-958E-E1EDB560C7A2}" type="datetimeFigureOut">
              <a:rPr lang="en-IN" smtClean="0"/>
              <a:t>09-09-2024</a:t>
            </a:fld>
            <a:endParaRPr lang="en-IN"/>
          </a:p>
        </p:txBody>
      </p:sp>
      <p:sp>
        <p:nvSpPr>
          <p:cNvPr id="5" name="Footer Placeholder 4">
            <a:extLst>
              <a:ext uri="{FF2B5EF4-FFF2-40B4-BE49-F238E27FC236}">
                <a16:creationId xmlns:a16="http://schemas.microsoft.com/office/drawing/2014/main" id="{A8E67C1D-AC07-42C9-B81D-B384F97AC6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A708BB17-453A-CDF5-0BC1-A365A131EA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31654E7-36F4-4F0E-AED6-067C54C7D43F}" type="slidenum">
              <a:rPr lang="en-IN" smtClean="0"/>
              <a:t>‹#›</a:t>
            </a:fld>
            <a:endParaRPr lang="en-IN"/>
          </a:p>
        </p:txBody>
      </p:sp>
    </p:spTree>
    <p:extLst>
      <p:ext uri="{BB962C8B-B14F-4D97-AF65-F5344CB8AC3E}">
        <p14:creationId xmlns:p14="http://schemas.microsoft.com/office/powerpoint/2010/main" val="2439677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simplilearn.com/best-data-visualization-examples-and-how-they-work-article" TargetMode="External"/><Relationship Id="rId2" Type="http://schemas.openxmlformats.org/officeDocument/2006/relationships/hyperlink" Target="https://www.simplilearn.com/data-analysis-methods-process-types-articl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icture 6" descr="001.jpg"/>
          <p:cNvPicPr/>
          <p:nvPr/>
        </p:nvPicPr>
        <p:blipFill>
          <a:blip r:embed="rId3"/>
          <a:stretch/>
        </p:blipFill>
        <p:spPr>
          <a:xfrm>
            <a:off x="381000" y="0"/>
            <a:ext cx="11428200" cy="6856200"/>
          </a:xfrm>
          <a:prstGeom prst="rect">
            <a:avLst/>
          </a:prstGeom>
          <a:ln>
            <a:noFill/>
          </a:ln>
        </p:spPr>
      </p:pic>
      <p:sp>
        <p:nvSpPr>
          <p:cNvPr id="137" name="CustomShape 1"/>
          <p:cNvSpPr/>
          <p:nvPr/>
        </p:nvSpPr>
        <p:spPr>
          <a:xfrm>
            <a:off x="8610600" y="6477120"/>
            <a:ext cx="2970000" cy="367878"/>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pc="-1">
                <a:solidFill>
                  <a:srgbClr val="000000"/>
                </a:solidFill>
                <a:latin typeface="Tw Cen MT"/>
                <a:ea typeface="DejaVu Sans"/>
              </a:rPr>
              <a:t>www.bennett.edu.in</a:t>
            </a:r>
            <a:endParaRPr lang="en-IN" spc="-1">
              <a:latin typeface="Arial"/>
            </a:endParaRPr>
          </a:p>
        </p:txBody>
      </p:sp>
      <p:sp>
        <p:nvSpPr>
          <p:cNvPr id="138" name="CustomShape 2"/>
          <p:cNvSpPr/>
          <p:nvPr/>
        </p:nvSpPr>
        <p:spPr>
          <a:xfrm>
            <a:off x="571440" y="72720"/>
            <a:ext cx="3350880" cy="182700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a:lstStyle/>
          <a:p>
            <a:endParaRPr lang="en-IN"/>
          </a:p>
        </p:txBody>
      </p:sp>
      <p:sp>
        <p:nvSpPr>
          <p:cNvPr id="139" name="CustomShape 3"/>
          <p:cNvSpPr/>
          <p:nvPr/>
        </p:nvSpPr>
        <p:spPr>
          <a:xfrm>
            <a:off x="688080" y="3754801"/>
            <a:ext cx="4417920" cy="214291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4000"/>
              </a:lnSpc>
              <a:tabLst>
                <a:tab pos="0" algn="l"/>
              </a:tabLst>
            </a:pPr>
            <a:r>
              <a:rPr lang="en-US" sz="4400" b="1" spc="-1" dirty="0">
                <a:solidFill>
                  <a:srgbClr val="FFFFFF"/>
                </a:solidFill>
                <a:latin typeface="Lato Black"/>
                <a:ea typeface="DejaVu Sans"/>
              </a:rPr>
              <a:t>Lecture: </a:t>
            </a:r>
          </a:p>
          <a:p>
            <a:pPr>
              <a:lnSpc>
                <a:spcPts val="4000"/>
              </a:lnSpc>
              <a:tabLst>
                <a:tab pos="0" algn="l"/>
              </a:tabLst>
            </a:pPr>
            <a:r>
              <a:rPr lang="en-IN" sz="2400" dirty="0">
                <a:solidFill>
                  <a:srgbClr val="C00000"/>
                </a:solidFill>
                <a:highlight>
                  <a:srgbClr val="FFFFFF"/>
                </a:highlight>
                <a:latin typeface="Roboto" panose="02000000000000000000" pitchFamily="2" charset="0"/>
              </a:rPr>
              <a:t>Data Visualization</a:t>
            </a:r>
            <a:endParaRPr lang="en-IN" sz="2400" b="0" i="0" dirty="0">
              <a:solidFill>
                <a:srgbClr val="C00000"/>
              </a:solidFill>
              <a:effectLst/>
              <a:highlight>
                <a:srgbClr val="FFFFFF"/>
              </a:highlight>
              <a:latin typeface="Roboto" panose="02000000000000000000" pitchFamily="2" charset="0"/>
            </a:endParaRPr>
          </a:p>
          <a:p>
            <a:pPr>
              <a:lnSpc>
                <a:spcPts val="4000"/>
              </a:lnSpc>
              <a:tabLst>
                <a:tab pos="0" algn="l"/>
              </a:tabLst>
            </a:pPr>
            <a:endParaRPr lang="en-US" sz="2400" b="1" spc="-1" dirty="0">
              <a:solidFill>
                <a:srgbClr val="FFFFFF"/>
              </a:solidFill>
              <a:latin typeface="Lato Black"/>
              <a:ea typeface="DejaVu Sans"/>
            </a:endParaRPr>
          </a:p>
          <a:p>
            <a:pPr algn="ctr">
              <a:lnSpc>
                <a:spcPts val="4000"/>
              </a:lnSpc>
              <a:tabLst>
                <a:tab pos="0" algn="l"/>
              </a:tabLst>
            </a:pPr>
            <a:endParaRPr lang="en-IN" sz="4400" spc="-1" dirty="0">
              <a:latin typeface="Arial"/>
            </a:endParaRPr>
          </a:p>
        </p:txBody>
      </p:sp>
      <p:pic>
        <p:nvPicPr>
          <p:cNvPr id="140" name="Picture 3"/>
          <p:cNvPicPr/>
          <p:nvPr/>
        </p:nvPicPr>
        <p:blipFill>
          <a:blip r:embed="rId4"/>
          <a:stretch/>
        </p:blipFill>
        <p:spPr>
          <a:xfrm>
            <a:off x="761880" y="455040"/>
            <a:ext cx="2970000" cy="991080"/>
          </a:xfrm>
          <a:prstGeom prst="rect">
            <a:avLst/>
          </a:prstGeom>
          <a:ln>
            <a:noFill/>
          </a:ln>
        </p:spPr>
      </p:pic>
      <p:sp>
        <p:nvSpPr>
          <p:cNvPr id="141" name="CustomShape 4"/>
          <p:cNvSpPr/>
          <p:nvPr/>
        </p:nvSpPr>
        <p:spPr>
          <a:xfrm>
            <a:off x="74548" y="1846198"/>
            <a:ext cx="491472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1" spc="-1" dirty="0">
                <a:solidFill>
                  <a:srgbClr val="0E5772"/>
                </a:solidFill>
                <a:latin typeface="Tw Cen MT"/>
              </a:rPr>
              <a:t>Data Analysis Using Python</a:t>
            </a:r>
            <a:endParaRPr lang="en-IN" sz="4000"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0CF71-E7F6-91B5-85E1-21FBD8022E68}"/>
              </a:ext>
            </a:extLst>
          </p:cNvPr>
          <p:cNvSpPr>
            <a:spLocks noGrp="1"/>
          </p:cNvSpPr>
          <p:nvPr>
            <p:ph type="title"/>
          </p:nvPr>
        </p:nvSpPr>
        <p:spPr/>
        <p:txBody>
          <a:bodyPr/>
          <a:lstStyle/>
          <a:p>
            <a:r>
              <a:rPr lang="en-IN" b="1" dirty="0">
                <a:highlight>
                  <a:srgbClr val="FFFFFF"/>
                </a:highlight>
                <a:latin typeface="Roboto" panose="02000000000000000000" pitchFamily="2" charset="0"/>
              </a:rPr>
              <a:t>Python Seaborn Plotting Functions</a:t>
            </a:r>
            <a:endParaRPr lang="en-IN" b="1" dirty="0"/>
          </a:p>
        </p:txBody>
      </p:sp>
      <p:sp>
        <p:nvSpPr>
          <p:cNvPr id="3" name="Content Placeholder 2">
            <a:extLst>
              <a:ext uri="{FF2B5EF4-FFF2-40B4-BE49-F238E27FC236}">
                <a16:creationId xmlns:a16="http://schemas.microsoft.com/office/drawing/2014/main" id="{E77AC7FB-292A-2940-05B8-B7545172C955}"/>
              </a:ext>
            </a:extLst>
          </p:cNvPr>
          <p:cNvSpPr>
            <a:spLocks noGrp="1"/>
          </p:cNvSpPr>
          <p:nvPr>
            <p:ph idx="1"/>
          </p:nvPr>
        </p:nvSpPr>
        <p:spPr/>
        <p:txBody>
          <a:bodyPr>
            <a:normAutofit/>
          </a:bodyPr>
          <a:lstStyle/>
          <a:p>
            <a:pPr algn="l">
              <a:buFont typeface="Arial" panose="020B0604020202020204" pitchFamily="34" charset="0"/>
              <a:buChar char="•"/>
            </a:pPr>
            <a:r>
              <a:rPr lang="en-US" b="0" i="0" dirty="0">
                <a:effectLst/>
                <a:highlight>
                  <a:srgbClr val="FFFFFF"/>
                </a:highlight>
                <a:latin typeface="Roboto" panose="02000000000000000000" pitchFamily="2" charset="0"/>
              </a:rPr>
              <a:t>Bar plot</a:t>
            </a:r>
          </a:p>
          <a:p>
            <a:pPr algn="l">
              <a:buFont typeface="Arial" panose="020B0604020202020204" pitchFamily="34" charset="0"/>
              <a:buChar char="•"/>
            </a:pPr>
            <a:r>
              <a:rPr lang="en-US" b="0" i="0" dirty="0">
                <a:effectLst/>
                <a:highlight>
                  <a:srgbClr val="FFFFFF"/>
                </a:highlight>
                <a:latin typeface="Roboto" panose="02000000000000000000" pitchFamily="2" charset="0"/>
              </a:rPr>
              <a:t>Count plot</a:t>
            </a:r>
          </a:p>
          <a:p>
            <a:pPr algn="l">
              <a:buFont typeface="Arial" panose="020B0604020202020204" pitchFamily="34" charset="0"/>
              <a:buChar char="•"/>
            </a:pPr>
            <a:r>
              <a:rPr lang="en-US" b="0" i="0" dirty="0">
                <a:effectLst/>
                <a:highlight>
                  <a:srgbClr val="FFFFFF"/>
                </a:highlight>
                <a:latin typeface="Roboto" panose="02000000000000000000" pitchFamily="2" charset="0"/>
              </a:rPr>
              <a:t>Distribution plot</a:t>
            </a:r>
          </a:p>
          <a:p>
            <a:pPr algn="l">
              <a:buFont typeface="Arial" panose="020B0604020202020204" pitchFamily="34" charset="0"/>
              <a:buChar char="•"/>
            </a:pPr>
            <a:r>
              <a:rPr lang="en-US" b="0" i="0" dirty="0">
                <a:effectLst/>
                <a:highlight>
                  <a:srgbClr val="FFFFFF"/>
                </a:highlight>
                <a:latin typeface="Roboto" panose="02000000000000000000" pitchFamily="2" charset="0"/>
              </a:rPr>
              <a:t>Heatmap</a:t>
            </a:r>
          </a:p>
          <a:p>
            <a:pPr algn="l">
              <a:buFont typeface="Arial" panose="020B0604020202020204" pitchFamily="34" charset="0"/>
              <a:buChar char="•"/>
            </a:pPr>
            <a:r>
              <a:rPr lang="en-US" b="0" i="0" dirty="0">
                <a:effectLst/>
                <a:highlight>
                  <a:srgbClr val="FFFFFF"/>
                </a:highlight>
                <a:latin typeface="Roboto" panose="02000000000000000000" pitchFamily="2" charset="0"/>
              </a:rPr>
              <a:t>Scatter plot</a:t>
            </a:r>
          </a:p>
          <a:p>
            <a:pPr algn="l">
              <a:buFont typeface="Arial" panose="020B0604020202020204" pitchFamily="34" charset="0"/>
              <a:buChar char="•"/>
            </a:pPr>
            <a:r>
              <a:rPr lang="en-US" b="0" i="0" dirty="0">
                <a:effectLst/>
                <a:highlight>
                  <a:srgbClr val="FFFFFF"/>
                </a:highlight>
                <a:latin typeface="Roboto" panose="02000000000000000000" pitchFamily="2" charset="0"/>
              </a:rPr>
              <a:t>Pair plot</a:t>
            </a:r>
          </a:p>
          <a:p>
            <a:pPr algn="l">
              <a:buFont typeface="Arial" panose="020B0604020202020204" pitchFamily="34" charset="0"/>
              <a:buChar char="•"/>
            </a:pPr>
            <a:r>
              <a:rPr lang="en-US" b="0" i="0" dirty="0">
                <a:effectLst/>
                <a:highlight>
                  <a:srgbClr val="FFFFFF"/>
                </a:highlight>
                <a:latin typeface="Roboto" panose="02000000000000000000" pitchFamily="2" charset="0"/>
              </a:rPr>
              <a:t>Linear Regression plot</a:t>
            </a:r>
          </a:p>
          <a:p>
            <a:pPr algn="l">
              <a:buFont typeface="Arial" panose="020B0604020202020204" pitchFamily="34" charset="0"/>
              <a:buChar char="•"/>
            </a:pPr>
            <a:r>
              <a:rPr lang="en-US" b="0" i="0" dirty="0">
                <a:effectLst/>
                <a:highlight>
                  <a:srgbClr val="FFFFFF"/>
                </a:highlight>
                <a:latin typeface="Roboto" panose="02000000000000000000" pitchFamily="2" charset="0"/>
              </a:rPr>
              <a:t>Box plot</a:t>
            </a:r>
          </a:p>
          <a:p>
            <a:pPr marL="0" indent="0" algn="l">
              <a:buNone/>
            </a:pPr>
            <a:endParaRPr lang="en-US" b="0" i="0" dirty="0">
              <a:effectLst/>
              <a:highlight>
                <a:srgbClr val="FFFFFF"/>
              </a:highlight>
              <a:latin typeface="Roboto" panose="02000000000000000000" pitchFamily="2" charset="0"/>
            </a:endParaRPr>
          </a:p>
          <a:p>
            <a:endParaRPr lang="en-IN" dirty="0"/>
          </a:p>
        </p:txBody>
      </p:sp>
    </p:spTree>
    <p:extLst>
      <p:ext uri="{BB962C8B-B14F-4D97-AF65-F5344CB8AC3E}">
        <p14:creationId xmlns:p14="http://schemas.microsoft.com/office/powerpoint/2010/main" val="3862803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A5211-6DF2-2494-8454-BA12FE25310C}"/>
              </a:ext>
            </a:extLst>
          </p:cNvPr>
          <p:cNvSpPr>
            <a:spLocks noGrp="1"/>
          </p:cNvSpPr>
          <p:nvPr>
            <p:ph type="title"/>
          </p:nvPr>
        </p:nvSpPr>
        <p:spPr/>
        <p:txBody>
          <a:bodyPr/>
          <a:lstStyle/>
          <a:p>
            <a:r>
              <a:rPr lang="en-IN" b="0" i="0" dirty="0">
                <a:solidFill>
                  <a:srgbClr val="272C37"/>
                </a:solidFill>
                <a:effectLst/>
                <a:highlight>
                  <a:srgbClr val="FFFFFF"/>
                </a:highlight>
                <a:latin typeface="Roboto" panose="02000000000000000000" pitchFamily="2" charset="0"/>
              </a:rPr>
              <a:t>Box and Whisker Plot</a:t>
            </a:r>
            <a:br>
              <a:rPr lang="en-IN" b="0" i="0" dirty="0">
                <a:solidFill>
                  <a:srgbClr val="272C37"/>
                </a:solidFill>
                <a:effectLst/>
                <a:highlight>
                  <a:srgbClr val="FFFFFF"/>
                </a:highligh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CC987E68-2142-AFDA-6413-9D513A50A06D}"/>
              </a:ext>
            </a:extLst>
          </p:cNvPr>
          <p:cNvSpPr>
            <a:spLocks noGrp="1"/>
          </p:cNvSpPr>
          <p:nvPr>
            <p:ph idx="1"/>
          </p:nvPr>
        </p:nvSpPr>
        <p:spPr/>
        <p:txBody>
          <a:bodyPr>
            <a:normAutofit/>
          </a:bodyPr>
          <a:lstStyle/>
          <a:p>
            <a:r>
              <a:rPr lang="en-US" sz="2000" b="0" i="0" dirty="0">
                <a:effectLst/>
                <a:highlight>
                  <a:srgbClr val="FFFFFF"/>
                </a:highlight>
                <a:latin typeface="Times New Roman" panose="02020603050405020304" pitchFamily="18" charset="0"/>
                <a:cs typeface="Times New Roman" panose="02020603050405020304" pitchFamily="18" charset="0"/>
              </a:rPr>
              <a:t>They are graphical representations of variation in a set of</a:t>
            </a:r>
            <a:r>
              <a:rPr lang="en-US" sz="2000" dirty="0">
                <a:highlight>
                  <a:srgbClr val="FFFFFF"/>
                </a:highlight>
                <a:latin typeface="Times New Roman" panose="02020603050405020304" pitchFamily="18" charset="0"/>
                <a:cs typeface="Times New Roman" panose="02020603050405020304" pitchFamily="18" charset="0"/>
              </a:rPr>
              <a:t> data.</a:t>
            </a:r>
            <a:r>
              <a:rPr lang="en-US" sz="2000" b="0" i="0" dirty="0">
                <a:effectLst/>
                <a:highlight>
                  <a:srgbClr val="FFFFFF"/>
                </a:highlight>
                <a:latin typeface="Times New Roman" panose="02020603050405020304" pitchFamily="18" charset="0"/>
                <a:cs typeface="Times New Roman" panose="02020603050405020304" pitchFamily="18" charset="0"/>
              </a:rPr>
              <a:t> </a:t>
            </a:r>
          </a:p>
          <a:p>
            <a:r>
              <a:rPr lang="en-US" sz="2000" b="0" i="0" dirty="0">
                <a:effectLst/>
                <a:highlight>
                  <a:srgbClr val="FFFFFF"/>
                </a:highlight>
                <a:latin typeface="Times New Roman" panose="02020603050405020304" pitchFamily="18" charset="0"/>
                <a:cs typeface="Times New Roman" panose="02020603050405020304" pitchFamily="18" charset="0"/>
              </a:rPr>
              <a:t>A histogram analysis is usually sufficient, but a box and plot can add more detail while also allowing multiple sets of data to be displayed in the same graph.</a:t>
            </a: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103F4BE-B8E9-0431-0E09-0FA7022A27F0}"/>
              </a:ext>
            </a:extLst>
          </p:cNvPr>
          <p:cNvPicPr>
            <a:picLocks noChangeAspect="1"/>
          </p:cNvPicPr>
          <p:nvPr/>
        </p:nvPicPr>
        <p:blipFill>
          <a:blip r:embed="rId2"/>
          <a:stretch>
            <a:fillRect/>
          </a:stretch>
        </p:blipFill>
        <p:spPr>
          <a:xfrm>
            <a:off x="2335748" y="3429000"/>
            <a:ext cx="7243681" cy="2844946"/>
          </a:xfrm>
          <a:prstGeom prst="rect">
            <a:avLst/>
          </a:prstGeom>
        </p:spPr>
      </p:pic>
    </p:spTree>
    <p:extLst>
      <p:ext uri="{BB962C8B-B14F-4D97-AF65-F5344CB8AC3E}">
        <p14:creationId xmlns:p14="http://schemas.microsoft.com/office/powerpoint/2010/main" val="2203816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9A1098-40FA-5510-AFD8-DCE507FC6299}"/>
              </a:ext>
            </a:extLst>
          </p:cNvPr>
          <p:cNvSpPr>
            <a:spLocks noGrp="1"/>
          </p:cNvSpPr>
          <p:nvPr>
            <p:ph idx="1"/>
          </p:nvPr>
        </p:nvSpPr>
        <p:spPr>
          <a:xfrm>
            <a:off x="838200" y="402771"/>
            <a:ext cx="10515600" cy="5774192"/>
          </a:xfrm>
        </p:spPr>
        <p:txBody>
          <a:bodyPr>
            <a:noAutofit/>
          </a:bodyPr>
          <a:lstStyle/>
          <a:p>
            <a:pPr algn="l"/>
            <a:r>
              <a:rPr lang="en-US" sz="2000" b="1" i="0" dirty="0">
                <a:solidFill>
                  <a:srgbClr val="272C37"/>
                </a:solidFill>
                <a:effectLst/>
                <a:highlight>
                  <a:srgbClr val="FFFFFF"/>
                </a:highlight>
                <a:latin typeface="Times New Roman" panose="02020603050405020304" pitchFamily="18" charset="0"/>
                <a:cs typeface="Times New Roman" panose="02020603050405020304" pitchFamily="18" charset="0"/>
              </a:rPr>
              <a:t>Why Use a Box and Whisker Plot?</a:t>
            </a:r>
          </a:p>
          <a:p>
            <a:pPr algn="l"/>
            <a:r>
              <a:rPr lang="en-US" sz="2000" b="0" i="0" dirty="0">
                <a:solidFill>
                  <a:srgbClr val="51565E"/>
                </a:solidFill>
                <a:effectLst/>
                <a:highlight>
                  <a:srgbClr val="FFFFFF"/>
                </a:highlight>
                <a:latin typeface="Times New Roman" panose="02020603050405020304" pitchFamily="18" charset="0"/>
                <a:cs typeface="Times New Roman" panose="02020603050405020304" pitchFamily="18" charset="0"/>
              </a:rPr>
              <a:t>The box and plot is used when:</a:t>
            </a:r>
          </a:p>
          <a:p>
            <a:pPr algn="l">
              <a:buFont typeface="Arial" panose="020B0604020202020204" pitchFamily="34" charset="0"/>
              <a:buChar char="•"/>
            </a:pPr>
            <a:r>
              <a:rPr lang="en-US" sz="2000" b="0" i="0" dirty="0">
                <a:solidFill>
                  <a:srgbClr val="51565E"/>
                </a:solidFill>
                <a:effectLst/>
                <a:highlight>
                  <a:srgbClr val="FFFFFF"/>
                </a:highlight>
                <a:latin typeface="Times New Roman" panose="02020603050405020304" pitchFamily="18" charset="0"/>
                <a:cs typeface="Times New Roman" panose="02020603050405020304" pitchFamily="18" charset="0"/>
              </a:rPr>
              <a:t>You want to summarize the data from multiple sources and display the result in a single graph.</a:t>
            </a:r>
          </a:p>
          <a:p>
            <a:pPr algn="l">
              <a:buFont typeface="Arial" panose="020B0604020202020204" pitchFamily="34" charset="0"/>
              <a:buChar char="•"/>
            </a:pPr>
            <a:r>
              <a:rPr lang="en-US" sz="2000" b="0" i="0" dirty="0">
                <a:solidFill>
                  <a:srgbClr val="51565E"/>
                </a:solidFill>
                <a:effectLst/>
                <a:highlight>
                  <a:srgbClr val="FFFFFF"/>
                </a:highlight>
                <a:latin typeface="Times New Roman" panose="02020603050405020304" pitchFamily="18" charset="0"/>
                <a:cs typeface="Times New Roman" panose="02020603050405020304" pitchFamily="18" charset="0"/>
              </a:rPr>
              <a:t>You can compare the data from different categories using box and whiskers plots, making the decision-making easier and more effective.</a:t>
            </a:r>
          </a:p>
          <a:p>
            <a:pPr algn="l"/>
            <a:r>
              <a:rPr lang="en-US" sz="2000" b="1" i="0" dirty="0">
                <a:solidFill>
                  <a:srgbClr val="272C37"/>
                </a:solidFill>
                <a:effectLst/>
                <a:highlight>
                  <a:srgbClr val="FFFFFF"/>
                </a:highlight>
                <a:latin typeface="Times New Roman" panose="02020603050405020304" pitchFamily="18" charset="0"/>
                <a:cs typeface="Times New Roman" panose="02020603050405020304" pitchFamily="18" charset="0"/>
              </a:rPr>
              <a:t>When to Use Box and Whisker Plot?</a:t>
            </a:r>
          </a:p>
          <a:p>
            <a:pPr algn="l"/>
            <a:r>
              <a:rPr lang="en-US" sz="2000" b="0" i="0" dirty="0">
                <a:solidFill>
                  <a:srgbClr val="51565E"/>
                </a:solidFill>
                <a:effectLst/>
                <a:highlight>
                  <a:srgbClr val="FFFFFF"/>
                </a:highlight>
                <a:latin typeface="Times New Roman" panose="02020603050405020304" pitchFamily="18" charset="0"/>
                <a:cs typeface="Times New Roman" panose="02020603050405020304" pitchFamily="18" charset="0"/>
              </a:rPr>
              <a:t>When you have multiple data sets from different sources that are related in some way, use boxes and plots. Here are some examples:</a:t>
            </a:r>
          </a:p>
          <a:p>
            <a:pPr algn="l">
              <a:buFont typeface="Arial" panose="020B0604020202020204" pitchFamily="34" charset="0"/>
              <a:buChar char="•"/>
            </a:pPr>
            <a:r>
              <a:rPr lang="en-US" sz="2000" b="0" i="0" dirty="0">
                <a:solidFill>
                  <a:srgbClr val="51565E"/>
                </a:solidFill>
                <a:effectLst/>
                <a:highlight>
                  <a:srgbClr val="FFFFFF"/>
                </a:highlight>
                <a:latin typeface="Times New Roman" panose="02020603050405020304" pitchFamily="18" charset="0"/>
                <a:cs typeface="Times New Roman" panose="02020603050405020304" pitchFamily="18" charset="0"/>
              </a:rPr>
              <a:t>Test results from different schools or classrooms</a:t>
            </a:r>
          </a:p>
          <a:p>
            <a:pPr algn="l">
              <a:buFont typeface="Arial" panose="020B0604020202020204" pitchFamily="34" charset="0"/>
              <a:buChar char="•"/>
            </a:pPr>
            <a:r>
              <a:rPr lang="en-US" sz="2000" b="0" i="0" dirty="0">
                <a:solidFill>
                  <a:srgbClr val="51565E"/>
                </a:solidFill>
                <a:effectLst/>
                <a:highlight>
                  <a:srgbClr val="FFFFFF"/>
                </a:highlight>
                <a:latin typeface="Times New Roman" panose="02020603050405020304" pitchFamily="18" charset="0"/>
                <a:cs typeface="Times New Roman" panose="02020603050405020304" pitchFamily="18" charset="0"/>
              </a:rPr>
              <a:t>Data from two identical machines producing the same goods</a:t>
            </a:r>
          </a:p>
          <a:p>
            <a:pPr algn="l"/>
            <a:r>
              <a:rPr lang="en-US" sz="2000" b="0" i="0" dirty="0">
                <a:solidFill>
                  <a:srgbClr val="51565E"/>
                </a:solidFill>
                <a:effectLst/>
                <a:highlight>
                  <a:srgbClr val="FFFFFF"/>
                </a:highlight>
                <a:latin typeface="Times New Roman" panose="02020603050405020304" pitchFamily="18" charset="0"/>
                <a:cs typeface="Times New Roman" panose="02020603050405020304" pitchFamily="18" charset="0"/>
              </a:rPr>
              <a:t>To make an accurate box and whiskers plot, you have to understand the five-number summary. The five-number summary is useful to identify and plot the points. </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9447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1AEAB6-DD74-1879-BD63-9BCD77BBAA58}"/>
              </a:ext>
            </a:extLst>
          </p:cNvPr>
          <p:cNvSpPr>
            <a:spLocks noGrp="1"/>
          </p:cNvSpPr>
          <p:nvPr>
            <p:ph idx="1"/>
          </p:nvPr>
        </p:nvSpPr>
        <p:spPr>
          <a:xfrm>
            <a:off x="838200" y="206829"/>
            <a:ext cx="10515600" cy="5970134"/>
          </a:xfrm>
        </p:spPr>
        <p:txBody>
          <a:bodyPr>
            <a:noAutofit/>
          </a:bodyPr>
          <a:lstStyle/>
          <a:p>
            <a:pPr marL="0" indent="0" algn="l">
              <a:buNone/>
            </a:pPr>
            <a:r>
              <a:rPr lang="en-US" sz="2400" b="1" i="0" dirty="0">
                <a:effectLst/>
                <a:highlight>
                  <a:srgbClr val="FFFFFF"/>
                </a:highlight>
                <a:latin typeface="Times New Roman" panose="02020603050405020304" pitchFamily="18" charset="0"/>
                <a:cs typeface="Times New Roman" panose="02020603050405020304" pitchFamily="18" charset="0"/>
              </a:rPr>
              <a:t>Five Number Summary</a:t>
            </a:r>
          </a:p>
          <a:p>
            <a:pPr marL="0" indent="0" algn="l">
              <a:buNone/>
            </a:pPr>
            <a:r>
              <a:rPr lang="en-US" sz="2400" b="0" i="0" dirty="0">
                <a:effectLst/>
                <a:highlight>
                  <a:srgbClr val="FFFFFF"/>
                </a:highlight>
                <a:latin typeface="Times New Roman" panose="02020603050405020304" pitchFamily="18" charset="0"/>
                <a:cs typeface="Times New Roman" panose="02020603050405020304" pitchFamily="18" charset="0"/>
              </a:rPr>
              <a:t>The method to develop a box and plot comes from the five statistics below.</a:t>
            </a:r>
          </a:p>
          <a:p>
            <a:pPr marL="0" indent="0" algn="l">
              <a:buNone/>
            </a:pPr>
            <a:r>
              <a:rPr lang="en-US" sz="2400" b="0" i="0" dirty="0">
                <a:effectLst/>
                <a:highlight>
                  <a:srgbClr val="FFFFFF"/>
                </a:highlight>
                <a:latin typeface="Times New Roman" panose="02020603050405020304" pitchFamily="18" charset="0"/>
                <a:cs typeface="Times New Roman" panose="02020603050405020304" pitchFamily="18" charset="0"/>
              </a:rPr>
              <a:t>Minimum value: It is the smallest value of the data set.</a:t>
            </a:r>
          </a:p>
          <a:p>
            <a:pPr marL="0" indent="0" algn="l">
              <a:buNone/>
            </a:pPr>
            <a:r>
              <a:rPr lang="en-US" sz="2400" b="0" i="0" dirty="0">
                <a:effectLst/>
                <a:highlight>
                  <a:srgbClr val="FFFFFF"/>
                </a:highlight>
                <a:latin typeface="Times New Roman" panose="02020603050405020304" pitchFamily="18" charset="0"/>
                <a:cs typeface="Times New Roman" panose="02020603050405020304" pitchFamily="18" charset="0"/>
              </a:rPr>
              <a:t>Second quartile: The value below which the lower 25% of the data are contained.</a:t>
            </a:r>
          </a:p>
          <a:p>
            <a:pPr marL="0" indent="0" algn="l">
              <a:buNone/>
            </a:pPr>
            <a:r>
              <a:rPr lang="en-US" sz="2400" b="0" i="0" dirty="0">
                <a:effectLst/>
                <a:highlight>
                  <a:srgbClr val="FFFFFF"/>
                </a:highlight>
                <a:latin typeface="Times New Roman" panose="02020603050405020304" pitchFamily="18" charset="0"/>
                <a:cs typeface="Times New Roman" panose="02020603050405020304" pitchFamily="18" charset="0"/>
              </a:rPr>
              <a:t>Median value: The middle number in a range of numbers.</a:t>
            </a:r>
          </a:p>
          <a:p>
            <a:pPr marL="0" indent="0" algn="l">
              <a:buNone/>
            </a:pPr>
            <a:r>
              <a:rPr lang="en-US" sz="2400" b="0" i="0" dirty="0">
                <a:effectLst/>
                <a:highlight>
                  <a:srgbClr val="FFFFFF"/>
                </a:highlight>
                <a:latin typeface="Times New Roman" panose="02020603050405020304" pitchFamily="18" charset="0"/>
                <a:cs typeface="Times New Roman" panose="02020603050405020304" pitchFamily="18" charset="0"/>
              </a:rPr>
              <a:t>Third quartile: The value above which the upper 25% of the data are contained.</a:t>
            </a:r>
          </a:p>
          <a:p>
            <a:pPr marL="0" indent="0" algn="l">
              <a:buNone/>
            </a:pPr>
            <a:r>
              <a:rPr lang="en-US" sz="2400" b="0" i="0" dirty="0">
                <a:effectLst/>
                <a:highlight>
                  <a:srgbClr val="FFFFFF"/>
                </a:highlight>
                <a:latin typeface="Times New Roman" panose="02020603050405020304" pitchFamily="18" charset="0"/>
                <a:cs typeface="Times New Roman" panose="02020603050405020304" pitchFamily="18" charset="0"/>
              </a:rPr>
              <a:t>Maximum value: It is the largest value in the data set.</a:t>
            </a:r>
          </a:p>
          <a:p>
            <a:pPr marL="0" indent="0" algn="l">
              <a:buNone/>
            </a:pPr>
            <a:r>
              <a:rPr lang="en-US" sz="2400" b="0" i="0" dirty="0">
                <a:effectLst/>
                <a:highlight>
                  <a:srgbClr val="FFFFFF"/>
                </a:highlight>
                <a:latin typeface="Times New Roman" panose="02020603050405020304" pitchFamily="18" charset="0"/>
                <a:cs typeface="Times New Roman" panose="02020603050405020304" pitchFamily="18" charset="0"/>
              </a:rPr>
              <a:t>Since you have an even number of age values, the median is the mean of (n/2) and (n/2 + 1)</a:t>
            </a:r>
            <a:r>
              <a:rPr lang="en-US" sz="2400" b="0" i="0" dirty="0" err="1">
                <a:effectLst/>
                <a:highlight>
                  <a:srgbClr val="FFFFFF"/>
                </a:highlight>
                <a:latin typeface="Times New Roman" panose="02020603050405020304" pitchFamily="18" charset="0"/>
                <a:cs typeface="Times New Roman" panose="02020603050405020304" pitchFamily="18" charset="0"/>
              </a:rPr>
              <a:t>th</a:t>
            </a:r>
            <a:r>
              <a:rPr lang="en-US" sz="2400" b="0" i="0" dirty="0">
                <a:effectLst/>
                <a:highlight>
                  <a:srgbClr val="FFFFFF"/>
                </a:highlight>
                <a:latin typeface="Times New Roman" panose="02020603050405020304" pitchFamily="18" charset="0"/>
                <a:cs typeface="Times New Roman" panose="02020603050405020304" pitchFamily="18" charset="0"/>
              </a:rPr>
              <a:t> observation.</a:t>
            </a:r>
          </a:p>
          <a:p>
            <a:pPr marL="0" indent="0" algn="l">
              <a:buNone/>
            </a:pPr>
            <a:r>
              <a:rPr lang="en-US" sz="2400" b="0" i="0" dirty="0">
                <a:effectLst/>
                <a:highlight>
                  <a:srgbClr val="FFFFFF"/>
                </a:highlight>
                <a:latin typeface="Times New Roman" panose="02020603050405020304" pitchFamily="18" charset="0"/>
                <a:cs typeface="Times New Roman" panose="02020603050405020304" pitchFamily="18" charset="0"/>
              </a:rPr>
              <a:t>15, 18, 19, 19, 20, 24, 25, 25, 27, 28</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7492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134651-8ABC-967E-B399-98CC728C567F}"/>
              </a:ext>
            </a:extLst>
          </p:cNvPr>
          <p:cNvSpPr>
            <a:spLocks noGrp="1"/>
          </p:cNvSpPr>
          <p:nvPr>
            <p:ph idx="1"/>
          </p:nvPr>
        </p:nvSpPr>
        <p:spPr>
          <a:xfrm>
            <a:off x="838200" y="130627"/>
            <a:ext cx="10515600" cy="6226629"/>
          </a:xfrm>
        </p:spPr>
        <p:txBody>
          <a:bodyPr>
            <a:noAutofit/>
          </a:bodyPr>
          <a:lstStyle/>
          <a:p>
            <a:pPr marL="0" indent="0">
              <a:buNone/>
            </a:pPr>
            <a:r>
              <a:rPr lang="en-US" sz="2600" b="1" i="0" dirty="0">
                <a:effectLst/>
                <a:highlight>
                  <a:srgbClr val="FFFFFF"/>
                </a:highlight>
                <a:latin typeface="Times New Roman" panose="02020603050405020304" pitchFamily="18" charset="0"/>
                <a:cs typeface="Times New Roman" panose="02020603050405020304" pitchFamily="18" charset="0"/>
              </a:rPr>
              <a:t>How to Create Box and Whisker Plot?</a:t>
            </a:r>
          </a:p>
          <a:p>
            <a:pPr marL="0" indent="0">
              <a:buNone/>
            </a:pPr>
            <a:r>
              <a:rPr lang="en-US" sz="2000" b="0" i="0" dirty="0">
                <a:effectLst/>
                <a:highlight>
                  <a:srgbClr val="FFFFFF"/>
                </a:highlight>
                <a:latin typeface="Times New Roman" panose="02020603050405020304" pitchFamily="18" charset="0"/>
                <a:cs typeface="Times New Roman" panose="02020603050405020304" pitchFamily="18" charset="0"/>
              </a:rPr>
              <a:t>Now, you will understand the steps involved in making a box and plot. </a:t>
            </a:r>
          </a:p>
          <a:p>
            <a:pPr marL="0" indent="0">
              <a:buNone/>
            </a:pPr>
            <a:r>
              <a:rPr lang="en-US" sz="2000" b="0" i="0" dirty="0">
                <a:effectLst/>
                <a:highlight>
                  <a:srgbClr val="FFFFFF"/>
                </a:highlight>
                <a:latin typeface="Times New Roman" panose="02020603050405020304" pitchFamily="18" charset="0"/>
                <a:cs typeface="Times New Roman" panose="02020603050405020304" pitchFamily="18" charset="0"/>
              </a:rPr>
              <a:t>Consider the following example:</a:t>
            </a:r>
          </a:p>
          <a:p>
            <a:pPr marL="0" indent="0">
              <a:buNone/>
            </a:pPr>
            <a:r>
              <a:rPr lang="en-US" sz="2000" b="0" i="0" dirty="0">
                <a:effectLst/>
                <a:highlight>
                  <a:srgbClr val="FFFFFF"/>
                </a:highlight>
                <a:latin typeface="Times New Roman" panose="02020603050405020304" pitchFamily="18" charset="0"/>
                <a:cs typeface="Times New Roman" panose="02020603050405020304" pitchFamily="18" charset="0"/>
              </a:rPr>
              <a:t>The sample age of 10 students at a training center are given below:</a:t>
            </a:r>
          </a:p>
          <a:p>
            <a:pPr marL="0" indent="0">
              <a:buNone/>
            </a:pPr>
            <a:r>
              <a:rPr lang="en-US" sz="2000" b="0" i="0" dirty="0">
                <a:effectLst/>
                <a:highlight>
                  <a:srgbClr val="FFFFFF"/>
                </a:highlight>
                <a:latin typeface="Times New Roman" panose="02020603050405020304" pitchFamily="18" charset="0"/>
                <a:cs typeface="Times New Roman" panose="02020603050405020304" pitchFamily="18" charset="0"/>
              </a:rPr>
              <a:t>15, 27, 19, 18, 24, 19, 20, 25, 25, 28 </a:t>
            </a:r>
          </a:p>
          <a:p>
            <a:pPr marL="0" indent="0">
              <a:buNone/>
            </a:pPr>
            <a:r>
              <a:rPr lang="en-US" sz="2000" b="0" i="0" dirty="0">
                <a:effectLst/>
                <a:highlight>
                  <a:srgbClr val="FFFFFF"/>
                </a:highlight>
                <a:latin typeface="Times New Roman" panose="02020603050405020304" pitchFamily="18" charset="0"/>
                <a:cs typeface="Times New Roman" panose="02020603050405020304" pitchFamily="18" charset="0"/>
              </a:rPr>
              <a:t>Step1: Order the data from smallest to largest.</a:t>
            </a:r>
          </a:p>
          <a:p>
            <a:pPr marL="0" indent="0">
              <a:buNone/>
            </a:pPr>
            <a:r>
              <a:rPr lang="en-US" sz="2000" b="0" i="0" dirty="0">
                <a:effectLst/>
                <a:highlight>
                  <a:srgbClr val="FFFFFF"/>
                </a:highlight>
                <a:latin typeface="Times New Roman" panose="02020603050405020304" pitchFamily="18" charset="0"/>
                <a:cs typeface="Times New Roman" panose="02020603050405020304" pitchFamily="18" charset="0"/>
              </a:rPr>
              <a:t>15, 18, 19, 19, 20, 24, 25, 25, 27, 28</a:t>
            </a:r>
          </a:p>
          <a:p>
            <a:pPr marL="0" indent="0">
              <a:buNone/>
            </a:pPr>
            <a:r>
              <a:rPr lang="en-US" sz="2000" b="0" i="0" dirty="0">
                <a:effectLst/>
                <a:highlight>
                  <a:srgbClr val="FFFFFF"/>
                </a:highlight>
                <a:latin typeface="Times New Roman" panose="02020603050405020304" pitchFamily="18" charset="0"/>
                <a:cs typeface="Times New Roman" panose="02020603050405020304" pitchFamily="18" charset="0"/>
              </a:rPr>
              <a:t>Step 2: Find the median.</a:t>
            </a:r>
          </a:p>
          <a:p>
            <a:pPr marL="0" indent="0" algn="l">
              <a:buNone/>
            </a:pPr>
            <a:r>
              <a:rPr lang="en-US" sz="2000" b="0" i="0" dirty="0">
                <a:effectLst/>
                <a:highlight>
                  <a:srgbClr val="FFFFFF"/>
                </a:highlight>
                <a:latin typeface="Times New Roman" panose="02020603050405020304" pitchFamily="18" charset="0"/>
                <a:cs typeface="Times New Roman" panose="02020603050405020304" pitchFamily="18" charset="0"/>
              </a:rPr>
              <a:t>Step 3: Find the quartiles.</a:t>
            </a:r>
          </a:p>
          <a:p>
            <a:pPr marL="0" indent="0" algn="l">
              <a:buNone/>
            </a:pPr>
            <a:r>
              <a:rPr lang="en-US" sz="2000" b="0" i="0" dirty="0">
                <a:effectLst/>
                <a:highlight>
                  <a:srgbClr val="FFFFFF"/>
                </a:highlight>
                <a:latin typeface="Times New Roman" panose="02020603050405020304" pitchFamily="18" charset="0"/>
                <a:cs typeface="Times New Roman" panose="02020603050405020304" pitchFamily="18" charset="0"/>
              </a:rPr>
              <a:t>The first quartile is the median of the age values to the left of the median.</a:t>
            </a:r>
          </a:p>
          <a:p>
            <a:pPr marL="0" indent="0" algn="l">
              <a:buNone/>
            </a:pPr>
            <a:r>
              <a:rPr lang="en-US" sz="2000" b="0" i="0" dirty="0">
                <a:effectLst/>
                <a:highlight>
                  <a:srgbClr val="FFFFFF"/>
                </a:highlight>
                <a:latin typeface="Times New Roman" panose="02020603050405020304" pitchFamily="18" charset="0"/>
                <a:cs typeface="Times New Roman" panose="02020603050405020304" pitchFamily="18" charset="0"/>
              </a:rPr>
              <a:t>15, 18, 19, 19, 20</a:t>
            </a:r>
          </a:p>
          <a:p>
            <a:pPr marL="0" indent="0" algn="l">
              <a:buNone/>
            </a:pPr>
            <a:r>
              <a:rPr lang="en-US" sz="2000" b="0" i="0" dirty="0">
                <a:effectLst/>
                <a:highlight>
                  <a:srgbClr val="FFFFFF"/>
                </a:highlight>
                <a:latin typeface="Times New Roman" panose="02020603050405020304" pitchFamily="18" charset="0"/>
                <a:cs typeface="Times New Roman" panose="02020603050405020304" pitchFamily="18" charset="0"/>
              </a:rPr>
              <a:t>Q1 = 19</a:t>
            </a:r>
          </a:p>
          <a:p>
            <a:pPr marL="0" indent="0" algn="l">
              <a:buNone/>
            </a:pPr>
            <a:r>
              <a:rPr lang="en-US" sz="2000" b="0" i="0" dirty="0">
                <a:effectLst/>
                <a:highlight>
                  <a:srgbClr val="FFFFFF"/>
                </a:highlight>
                <a:latin typeface="Times New Roman" panose="02020603050405020304" pitchFamily="18" charset="0"/>
                <a:cs typeface="Times New Roman" panose="02020603050405020304" pitchFamily="18" charset="0"/>
              </a:rPr>
              <a:t>The third quartile is the median of the age values to the right of the median.</a:t>
            </a:r>
          </a:p>
          <a:p>
            <a:pPr marL="0" indent="0" algn="l">
              <a:buNone/>
            </a:pPr>
            <a:r>
              <a:rPr lang="en-US" sz="2000" b="0" i="0" dirty="0">
                <a:effectLst/>
                <a:highlight>
                  <a:srgbClr val="FFFFFF"/>
                </a:highlight>
                <a:latin typeface="Times New Roman" panose="02020603050405020304" pitchFamily="18" charset="0"/>
                <a:cs typeface="Times New Roman" panose="02020603050405020304" pitchFamily="18" charset="0"/>
              </a:rPr>
              <a:t>24, 25, 25, 27, 28</a:t>
            </a:r>
          </a:p>
          <a:p>
            <a:pPr marL="0" indent="0" algn="l">
              <a:buNone/>
            </a:pPr>
            <a:r>
              <a:rPr lang="en-US" sz="2000" b="0" i="0" dirty="0">
                <a:effectLst/>
                <a:highlight>
                  <a:srgbClr val="FFFFFF"/>
                </a:highlight>
                <a:latin typeface="Times New Roman" panose="02020603050405020304" pitchFamily="18" charset="0"/>
                <a:cs typeface="Times New Roman" panose="02020603050405020304" pitchFamily="18" charset="0"/>
              </a:rPr>
              <a:t>Q3 = 25</a:t>
            </a:r>
          </a:p>
          <a:p>
            <a:pPr marL="0" indent="0">
              <a:buNone/>
            </a:pPr>
            <a:br>
              <a:rPr lang="en-US" sz="2000" b="0" i="0" dirty="0">
                <a:effectLst/>
                <a:highlight>
                  <a:srgbClr val="F16FA1"/>
                </a:highlight>
                <a:latin typeface="Times New Roman" panose="02020603050405020304" pitchFamily="18" charset="0"/>
                <a:cs typeface="Times New Roman" panose="02020603050405020304" pitchFamily="18" charset="0"/>
              </a:rPr>
            </a:br>
            <a:endParaRPr lang="en-US" sz="2000" b="0" i="0" dirty="0">
              <a:effectLst/>
              <a:highlight>
                <a:srgbClr val="FFFFFF"/>
              </a:highlight>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B566A1D-8739-9DF1-3042-FB7D7F8D5F9D}"/>
              </a:ext>
            </a:extLst>
          </p:cNvPr>
          <p:cNvPicPr>
            <a:picLocks noChangeAspect="1"/>
          </p:cNvPicPr>
          <p:nvPr/>
        </p:nvPicPr>
        <p:blipFill>
          <a:blip r:embed="rId2"/>
          <a:stretch>
            <a:fillRect/>
          </a:stretch>
        </p:blipFill>
        <p:spPr>
          <a:xfrm>
            <a:off x="8843234" y="3093789"/>
            <a:ext cx="1886047" cy="844593"/>
          </a:xfrm>
          <a:prstGeom prst="rect">
            <a:avLst/>
          </a:prstGeom>
        </p:spPr>
      </p:pic>
    </p:spTree>
    <p:extLst>
      <p:ext uri="{BB962C8B-B14F-4D97-AF65-F5344CB8AC3E}">
        <p14:creationId xmlns:p14="http://schemas.microsoft.com/office/powerpoint/2010/main" val="3720423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A27B2A-6C6E-2AB3-E2F7-9DC5CA22B76E}"/>
              </a:ext>
            </a:extLst>
          </p:cNvPr>
          <p:cNvSpPr>
            <a:spLocks noGrp="1"/>
          </p:cNvSpPr>
          <p:nvPr>
            <p:ph idx="1"/>
          </p:nvPr>
        </p:nvSpPr>
        <p:spPr>
          <a:xfrm>
            <a:off x="838200" y="383948"/>
            <a:ext cx="10515600" cy="4351338"/>
          </a:xfrm>
        </p:spPr>
        <p:txBody>
          <a:bodyPr>
            <a:normAutofit/>
          </a:bodyPr>
          <a:lstStyle/>
          <a:p>
            <a:pPr marL="0" indent="0" algn="just">
              <a:buNone/>
            </a:pPr>
            <a:r>
              <a:rPr lang="en-US" sz="2000" b="0" i="0" dirty="0">
                <a:effectLst/>
                <a:highlight>
                  <a:srgbClr val="FFFFFF"/>
                </a:highlight>
                <a:latin typeface="Times New Roman" panose="02020603050405020304" pitchFamily="18" charset="0"/>
                <a:cs typeface="Times New Roman" panose="02020603050405020304" pitchFamily="18" charset="0"/>
              </a:rPr>
              <a:t>Step 4: Complete the five-number summary by finding the min and max values.</a:t>
            </a:r>
          </a:p>
          <a:p>
            <a:pPr marL="0" indent="0" algn="just">
              <a:buNone/>
            </a:pPr>
            <a:r>
              <a:rPr lang="en-US" sz="2000" b="0" i="0" dirty="0">
                <a:effectLst/>
                <a:highlight>
                  <a:srgbClr val="FFFFFF"/>
                </a:highlight>
                <a:latin typeface="Times New Roman" panose="02020603050405020304" pitchFamily="18" charset="0"/>
                <a:cs typeface="Times New Roman" panose="02020603050405020304" pitchFamily="18" charset="0"/>
              </a:rPr>
              <a:t>The min is the smallest age value, which is 15.</a:t>
            </a:r>
          </a:p>
          <a:p>
            <a:pPr marL="0" indent="0" algn="just">
              <a:buNone/>
            </a:pPr>
            <a:r>
              <a:rPr lang="en-US" sz="2000" b="0" i="0" dirty="0">
                <a:effectLst/>
                <a:highlight>
                  <a:srgbClr val="FFFFFF"/>
                </a:highlight>
                <a:latin typeface="Times New Roman" panose="02020603050405020304" pitchFamily="18" charset="0"/>
                <a:cs typeface="Times New Roman" panose="02020603050405020304" pitchFamily="18" charset="0"/>
              </a:rPr>
              <a:t>The max is the largest age value, which is 28.</a:t>
            </a:r>
          </a:p>
          <a:p>
            <a:pPr marL="0" indent="0" algn="just">
              <a:buNone/>
            </a:pPr>
            <a:r>
              <a:rPr lang="en-US" sz="2000" b="0" i="0" dirty="0">
                <a:effectLst/>
                <a:highlight>
                  <a:srgbClr val="FFFFFF"/>
                </a:highlight>
                <a:latin typeface="Times New Roman" panose="02020603050405020304" pitchFamily="18" charset="0"/>
                <a:cs typeface="Times New Roman" panose="02020603050405020304" pitchFamily="18" charset="0"/>
              </a:rPr>
              <a:t>The five-number summary is 15, 19, 22, 25, 28</a:t>
            </a:r>
          </a:p>
          <a:p>
            <a:pPr marL="0" indent="0" algn="just">
              <a:buNone/>
            </a:pPr>
            <a:r>
              <a:rPr lang="en-US" sz="2000" b="0" i="0" dirty="0">
                <a:effectLst/>
                <a:highlight>
                  <a:srgbClr val="FFFFFF"/>
                </a:highlight>
                <a:latin typeface="Times New Roman" panose="02020603050405020304" pitchFamily="18" charset="0"/>
                <a:cs typeface="Times New Roman" panose="02020603050405020304" pitchFamily="18" charset="0"/>
              </a:rPr>
              <a:t>Making a Box Plot  </a:t>
            </a:r>
          </a:p>
          <a:p>
            <a:pPr marL="0" indent="0" algn="just">
              <a:buNone/>
            </a:pPr>
            <a:r>
              <a:rPr lang="en-US" sz="2000" b="0" i="0" dirty="0">
                <a:effectLst/>
                <a:highlight>
                  <a:srgbClr val="FFFFFF"/>
                </a:highlight>
                <a:latin typeface="Times New Roman" panose="02020603050405020304" pitchFamily="18" charset="0"/>
                <a:cs typeface="Times New Roman" panose="02020603050405020304" pitchFamily="18" charset="0"/>
              </a:rPr>
              <a:t>Step 1:  Scale and label an axis that fits the five-number summary.</a:t>
            </a:r>
          </a:p>
          <a:p>
            <a:pPr marL="0" indent="0" algn="just">
              <a:buNone/>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352C4E8-53C1-78CD-71D0-7C8B1E380827}"/>
              </a:ext>
            </a:extLst>
          </p:cNvPr>
          <p:cNvPicPr>
            <a:picLocks noChangeAspect="1"/>
          </p:cNvPicPr>
          <p:nvPr/>
        </p:nvPicPr>
        <p:blipFill>
          <a:blip r:embed="rId2"/>
          <a:stretch>
            <a:fillRect/>
          </a:stretch>
        </p:blipFill>
        <p:spPr>
          <a:xfrm>
            <a:off x="838200" y="2775858"/>
            <a:ext cx="10156371" cy="3842656"/>
          </a:xfrm>
          <a:prstGeom prst="rect">
            <a:avLst/>
          </a:prstGeom>
        </p:spPr>
      </p:pic>
    </p:spTree>
    <p:extLst>
      <p:ext uri="{BB962C8B-B14F-4D97-AF65-F5344CB8AC3E}">
        <p14:creationId xmlns:p14="http://schemas.microsoft.com/office/powerpoint/2010/main" val="1693338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0EB2DC-EF1E-1772-804F-9908B6FD4CA9}"/>
              </a:ext>
            </a:extLst>
          </p:cNvPr>
          <p:cNvSpPr>
            <a:spLocks noGrp="1"/>
          </p:cNvSpPr>
          <p:nvPr>
            <p:ph idx="1"/>
          </p:nvPr>
        </p:nvSpPr>
        <p:spPr/>
        <p:txBody>
          <a:bodyPr>
            <a:normAutofit/>
          </a:bodyPr>
          <a:lstStyle/>
          <a:p>
            <a:pPr marL="0" indent="0" algn="just">
              <a:buNone/>
            </a:pPr>
            <a:r>
              <a:rPr lang="en-US" sz="2000" b="0" i="0" dirty="0">
                <a:effectLst/>
                <a:highlight>
                  <a:srgbClr val="FFFFFF"/>
                </a:highlight>
                <a:latin typeface="Times New Roman" panose="02020603050405020304" pitchFamily="18" charset="0"/>
                <a:cs typeface="Times New Roman" panose="02020603050405020304" pitchFamily="18" charset="0"/>
              </a:rPr>
              <a:t>The resulting graph gives you the idea of the minimum, lower quartile, median, upper quartile, and maximum age value of the students in the dataset.</a:t>
            </a:r>
          </a:p>
          <a:p>
            <a:pPr marL="0" indent="0" algn="just">
              <a:buNone/>
            </a:pPr>
            <a:r>
              <a:rPr lang="en-US" sz="2000" b="0" i="0" dirty="0">
                <a:effectLst/>
                <a:highlight>
                  <a:srgbClr val="FFFFFF"/>
                </a:highlight>
                <a:latin typeface="Times New Roman" panose="02020603050405020304" pitchFamily="18" charset="0"/>
                <a:cs typeface="Times New Roman" panose="02020603050405020304" pitchFamily="18" charset="0"/>
              </a:rPr>
              <a:t>Below are the key points that you can draw from the above box and plot:</a:t>
            </a:r>
          </a:p>
          <a:p>
            <a:pPr marL="0" indent="0" algn="just">
              <a:buNone/>
            </a:pPr>
            <a:r>
              <a:rPr lang="en-US" sz="2000" b="0" i="0" dirty="0">
                <a:effectLst/>
                <a:highlight>
                  <a:srgbClr val="FFFFFF"/>
                </a:highlight>
                <a:latin typeface="Times New Roman" panose="02020603050405020304" pitchFamily="18" charset="0"/>
                <a:cs typeface="Times New Roman" panose="02020603050405020304" pitchFamily="18" charset="0"/>
              </a:rPr>
              <a:t>The lowest age among the students at the training center is 15 excluding outliers.</a:t>
            </a:r>
          </a:p>
          <a:p>
            <a:pPr marL="0" indent="0" algn="just">
              <a:buNone/>
            </a:pPr>
            <a:r>
              <a:rPr lang="en-US" sz="2000" b="0" i="0" dirty="0">
                <a:effectLst/>
                <a:highlight>
                  <a:srgbClr val="FFFFFF"/>
                </a:highlight>
                <a:latin typeface="Times New Roman" panose="02020603050405020304" pitchFamily="18" charset="0"/>
                <a:cs typeface="Times New Roman" panose="02020603050405020304" pitchFamily="18" charset="0"/>
              </a:rPr>
              <a:t>About 25% of students are under 19 years of age.</a:t>
            </a:r>
          </a:p>
          <a:p>
            <a:pPr marL="0" indent="0" algn="just">
              <a:buNone/>
            </a:pPr>
            <a:r>
              <a:rPr lang="en-US" sz="2000" b="0" i="0" dirty="0">
                <a:effectLst/>
                <a:highlight>
                  <a:srgbClr val="FFFFFF"/>
                </a:highlight>
                <a:latin typeface="Times New Roman" panose="02020603050405020304" pitchFamily="18" charset="0"/>
                <a:cs typeface="Times New Roman" panose="02020603050405020304" pitchFamily="18" charset="0"/>
              </a:rPr>
              <a:t>Close to 50% of the students are between 19 and 25 years of age.</a:t>
            </a:r>
          </a:p>
          <a:p>
            <a:pPr marL="0" indent="0" algn="just">
              <a:buNone/>
            </a:pPr>
            <a:r>
              <a:rPr lang="en-US" sz="2000" b="0" i="0" dirty="0">
                <a:effectLst/>
                <a:highlight>
                  <a:srgbClr val="FFFFFF"/>
                </a:highlight>
                <a:latin typeface="Times New Roman" panose="02020603050405020304" pitchFamily="18" charset="0"/>
                <a:cs typeface="Times New Roman" panose="02020603050405020304" pitchFamily="18" charset="0"/>
              </a:rPr>
              <a:t>Nearly 75% of students have an age less than 25.</a:t>
            </a:r>
          </a:p>
          <a:p>
            <a:pPr marL="0" indent="0" algn="just">
              <a:buNone/>
            </a:pPr>
            <a:r>
              <a:rPr lang="en-US" sz="2000" b="0" i="0" dirty="0">
                <a:effectLst/>
                <a:highlight>
                  <a:srgbClr val="FFFFFF"/>
                </a:highlight>
                <a:latin typeface="Times New Roman" panose="02020603050405020304" pitchFamily="18" charset="0"/>
                <a:cs typeface="Times New Roman" panose="02020603050405020304" pitchFamily="18" charset="0"/>
              </a:rPr>
              <a:t>The maximum age among the students is 28 excluding outliers.</a:t>
            </a:r>
          </a:p>
          <a:p>
            <a:pPr marL="0" indent="0" algn="just">
              <a:buNone/>
            </a:pP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9AC7727-D88B-CE8E-2156-B3891643716B}"/>
              </a:ext>
            </a:extLst>
          </p:cNvPr>
          <p:cNvPicPr>
            <a:picLocks noChangeAspect="1"/>
          </p:cNvPicPr>
          <p:nvPr/>
        </p:nvPicPr>
        <p:blipFill>
          <a:blip r:embed="rId2"/>
          <a:stretch>
            <a:fillRect/>
          </a:stretch>
        </p:blipFill>
        <p:spPr>
          <a:xfrm>
            <a:off x="1733380" y="681036"/>
            <a:ext cx="7867820" cy="995363"/>
          </a:xfrm>
          <a:prstGeom prst="rect">
            <a:avLst/>
          </a:prstGeom>
        </p:spPr>
      </p:pic>
    </p:spTree>
    <p:extLst>
      <p:ext uri="{BB962C8B-B14F-4D97-AF65-F5344CB8AC3E}">
        <p14:creationId xmlns:p14="http://schemas.microsoft.com/office/powerpoint/2010/main" val="2531782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4CE4-0E3A-0888-64AF-A3856B23F7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DC77327-90CF-B1BA-6C8F-47B7A413A730}"/>
              </a:ext>
            </a:extLst>
          </p:cNvPr>
          <p:cNvSpPr>
            <a:spLocks noGrp="1"/>
          </p:cNvSpPr>
          <p:nvPr>
            <p:ph idx="1"/>
          </p:nvPr>
        </p:nvSpPr>
        <p:spPr/>
        <p:txBody>
          <a:bodyPr/>
          <a:lstStyle/>
          <a:p>
            <a:pPr marL="0" indent="0" algn="l">
              <a:buNone/>
            </a:pPr>
            <a:r>
              <a:rPr lang="en-US" b="1" i="0" dirty="0">
                <a:effectLst/>
                <a:highlight>
                  <a:srgbClr val="FFFFFF"/>
                </a:highlight>
                <a:latin typeface="Roboto" panose="02000000000000000000" pitchFamily="2" charset="0"/>
              </a:rPr>
              <a:t>Boxplot</a:t>
            </a:r>
          </a:p>
          <a:p>
            <a:pPr marL="0" indent="0" algn="l">
              <a:buNone/>
            </a:pPr>
            <a:r>
              <a:rPr lang="en-US" b="0" i="0" dirty="0">
                <a:effectLst/>
                <a:highlight>
                  <a:srgbClr val="FFFFFF"/>
                </a:highlight>
                <a:latin typeface="Roboto" panose="02000000000000000000" pitchFamily="2" charset="0"/>
              </a:rPr>
              <a:t>A boxplot, also known as a box and whisker plot, depicts the distribution of quantitative data. The box represents the quartiles of the dataset. The whiskers show the rest of the distribution, except for the outlier points.</a:t>
            </a:r>
          </a:p>
          <a:p>
            <a:pPr marL="0" indent="0" algn="l">
              <a:buNone/>
            </a:pPr>
            <a:r>
              <a:rPr lang="en-US" b="0" i="0" dirty="0">
                <a:effectLst/>
                <a:highlight>
                  <a:srgbClr val="FFFFFF"/>
                </a:highlight>
                <a:latin typeface="Roboto" panose="02000000000000000000" pitchFamily="2" charset="0"/>
              </a:rPr>
              <a:t>The boxplot below shows the distribution of the three species of iris flowers based on their sepal width.</a:t>
            </a:r>
          </a:p>
          <a:p>
            <a:pPr marL="0" indent="0">
              <a:buNone/>
            </a:pPr>
            <a:endParaRPr lang="en-IN" dirty="0"/>
          </a:p>
        </p:txBody>
      </p:sp>
    </p:spTree>
    <p:extLst>
      <p:ext uri="{BB962C8B-B14F-4D97-AF65-F5344CB8AC3E}">
        <p14:creationId xmlns:p14="http://schemas.microsoft.com/office/powerpoint/2010/main" val="1838615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00F498D-49BA-DA6B-35DB-3F3EE0825331}"/>
              </a:ext>
            </a:extLst>
          </p:cNvPr>
          <p:cNvPicPr>
            <a:picLocks noGrp="1" noChangeAspect="1"/>
          </p:cNvPicPr>
          <p:nvPr>
            <p:ph idx="1"/>
          </p:nvPr>
        </p:nvPicPr>
        <p:blipFill>
          <a:blip r:embed="rId2"/>
          <a:stretch>
            <a:fillRect/>
          </a:stretch>
        </p:blipFill>
        <p:spPr>
          <a:xfrm>
            <a:off x="1371600" y="859971"/>
            <a:ext cx="9307286" cy="5998029"/>
          </a:xfrm>
        </p:spPr>
      </p:pic>
    </p:spTree>
    <p:extLst>
      <p:ext uri="{BB962C8B-B14F-4D97-AF65-F5344CB8AC3E}">
        <p14:creationId xmlns:p14="http://schemas.microsoft.com/office/powerpoint/2010/main" val="1846043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9484F0-28E5-92DE-0A80-9A1AD28254A2}"/>
              </a:ext>
            </a:extLst>
          </p:cNvPr>
          <p:cNvPicPr>
            <a:picLocks noGrp="1" noChangeAspect="1"/>
          </p:cNvPicPr>
          <p:nvPr>
            <p:ph idx="1"/>
          </p:nvPr>
        </p:nvPicPr>
        <p:blipFill>
          <a:blip r:embed="rId2"/>
          <a:stretch>
            <a:fillRect/>
          </a:stretch>
        </p:blipFill>
        <p:spPr>
          <a:xfrm>
            <a:off x="1230087" y="195943"/>
            <a:ext cx="9906000" cy="5981020"/>
          </a:xfrm>
        </p:spPr>
      </p:pic>
    </p:spTree>
    <p:extLst>
      <p:ext uri="{BB962C8B-B14F-4D97-AF65-F5344CB8AC3E}">
        <p14:creationId xmlns:p14="http://schemas.microsoft.com/office/powerpoint/2010/main" val="76109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764F3-5D59-FDF3-E8A4-E243F86A25E0}"/>
              </a:ext>
            </a:extLst>
          </p:cNvPr>
          <p:cNvSpPr>
            <a:spLocks noGrp="1"/>
          </p:cNvSpPr>
          <p:nvPr>
            <p:ph type="title"/>
          </p:nvPr>
        </p:nvSpPr>
        <p:spPr/>
        <p:txBody>
          <a:bodyPr/>
          <a:lstStyle/>
          <a:p>
            <a:r>
              <a:rPr lang="en-US" sz="4400" b="0" i="0" dirty="0">
                <a:effectLst/>
                <a:highlight>
                  <a:srgbClr val="FFFFFF"/>
                </a:highlight>
                <a:latin typeface="Times New Roman" panose="02020603050405020304" pitchFamily="18" charset="0"/>
                <a:cs typeface="Times New Roman" panose="02020603050405020304" pitchFamily="18" charset="0"/>
              </a:rPr>
              <a:t>What is Data Visualization?</a:t>
            </a:r>
            <a:br>
              <a:rPr lang="en-US" sz="4400" b="0" i="0" dirty="0">
                <a:effectLst/>
                <a:highlight>
                  <a:srgbClr val="FFFFFF"/>
                </a:highligh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044568D-8FC6-1E76-E9B4-58BAA46034B3}"/>
              </a:ext>
            </a:extLst>
          </p:cNvPr>
          <p:cNvSpPr>
            <a:spLocks noGrp="1"/>
          </p:cNvSpPr>
          <p:nvPr>
            <p:ph idx="1"/>
          </p:nvPr>
        </p:nvSpPr>
        <p:spPr/>
        <p:txBody>
          <a:bodyPr>
            <a:normAutofit fontScale="92500" lnSpcReduction="10000"/>
          </a:bodyPr>
          <a:lstStyle/>
          <a:p>
            <a:pPr algn="l"/>
            <a:r>
              <a:rPr lang="en-US" sz="2800" b="0" i="0" dirty="0">
                <a:effectLst/>
                <a:highlight>
                  <a:srgbClr val="FFFFFF"/>
                </a:highlight>
                <a:latin typeface="Times New Roman" panose="02020603050405020304" pitchFamily="18" charset="0"/>
                <a:cs typeface="Times New Roman" panose="02020603050405020304" pitchFamily="18" charset="0"/>
              </a:rPr>
              <a:t>Data visualization is a field in </a:t>
            </a:r>
            <a:r>
              <a:rPr lang="en-US" dirty="0">
                <a:highlight>
                  <a:srgbClr val="FFFFFF"/>
                </a:highlight>
                <a:latin typeface="Times New Roman" panose="02020603050405020304" pitchFamily="18" charset="0"/>
                <a:cs typeface="Times New Roman" panose="02020603050405020304" pitchFamily="18" charset="0"/>
                <a:hlinkClick r:id="rId2" tooltip="data analysis">
                  <a:extLst>
                    <a:ext uri="{A12FA001-AC4F-418D-AE19-62706E023703}">
                      <ahyp:hlinkClr xmlns:ahyp="http://schemas.microsoft.com/office/drawing/2018/hyperlinkcolor" val="tx"/>
                    </a:ext>
                  </a:extLst>
                </a:hlinkClick>
              </a:rPr>
              <a:t>data analysis</a:t>
            </a:r>
            <a:r>
              <a:rPr lang="en-US" sz="2800" b="0" i="0" dirty="0">
                <a:effectLst/>
                <a:highlight>
                  <a:srgbClr val="FFFFFF"/>
                </a:highlight>
                <a:latin typeface="Times New Roman" panose="02020603050405020304" pitchFamily="18" charset="0"/>
                <a:cs typeface="Times New Roman" panose="02020603050405020304" pitchFamily="18" charset="0"/>
              </a:rPr>
              <a:t> that deals with visual representation of data. </a:t>
            </a:r>
          </a:p>
          <a:p>
            <a:pPr algn="l"/>
            <a:r>
              <a:rPr lang="en-US" sz="2800" b="0" i="0" dirty="0">
                <a:effectLst/>
                <a:highlight>
                  <a:srgbClr val="FFFFFF"/>
                </a:highlight>
                <a:latin typeface="Times New Roman" panose="02020603050405020304" pitchFamily="18" charset="0"/>
                <a:cs typeface="Times New Roman" panose="02020603050405020304" pitchFamily="18" charset="0"/>
              </a:rPr>
              <a:t>It graphically plots data and is an effective way to communicate inferences from data.</a:t>
            </a:r>
          </a:p>
          <a:p>
            <a:pPr algn="l"/>
            <a:r>
              <a:rPr lang="en-US" sz="2800" b="0" i="0" dirty="0">
                <a:effectLst/>
                <a:highlight>
                  <a:srgbClr val="FFFFFF"/>
                </a:highlight>
                <a:latin typeface="Times New Roman" panose="02020603050405020304" pitchFamily="18" charset="0"/>
                <a:cs typeface="Times New Roman" panose="02020603050405020304" pitchFamily="18" charset="0"/>
              </a:rPr>
              <a:t>Using </a:t>
            </a:r>
            <a:r>
              <a:rPr lang="en-US" sz="2800" b="0" i="0" strike="noStrike" dirty="0">
                <a:effectLst/>
                <a:highlight>
                  <a:srgbClr val="FFFFFF"/>
                </a:highlight>
                <a:latin typeface="Times New Roman" panose="02020603050405020304" pitchFamily="18" charset="0"/>
                <a:cs typeface="Times New Roman" panose="02020603050405020304" pitchFamily="18" charset="0"/>
                <a:hlinkClick r:id="rId3" tooltip="data visualization">
                  <a:extLst>
                    <a:ext uri="{A12FA001-AC4F-418D-AE19-62706E023703}">
                      <ahyp:hlinkClr xmlns:ahyp="http://schemas.microsoft.com/office/drawing/2018/hyperlinkcolor" val="tx"/>
                    </a:ext>
                  </a:extLst>
                </a:hlinkClick>
              </a:rPr>
              <a:t>data visualization</a:t>
            </a:r>
            <a:r>
              <a:rPr lang="en-US" sz="2800" b="0" i="0" dirty="0">
                <a:effectLst/>
                <a:highlight>
                  <a:srgbClr val="FFFFFF"/>
                </a:highlight>
                <a:latin typeface="Times New Roman" panose="02020603050405020304" pitchFamily="18" charset="0"/>
                <a:cs typeface="Times New Roman" panose="02020603050405020304" pitchFamily="18" charset="0"/>
              </a:rPr>
              <a:t>, we can get a visual summary of our data.</a:t>
            </a:r>
          </a:p>
          <a:p>
            <a:pPr algn="l"/>
            <a:r>
              <a:rPr lang="en-US" sz="2800" b="0" i="0" dirty="0">
                <a:effectLst/>
                <a:highlight>
                  <a:srgbClr val="FFFFFF"/>
                </a:highlight>
                <a:latin typeface="Times New Roman" panose="02020603050405020304" pitchFamily="18" charset="0"/>
                <a:cs typeface="Times New Roman" panose="02020603050405020304" pitchFamily="18" charset="0"/>
              </a:rPr>
              <a:t>With pictures, maps and graphs, the human mind has an easier time processing and understanding any given data. </a:t>
            </a:r>
          </a:p>
          <a:p>
            <a:pPr algn="l"/>
            <a:r>
              <a:rPr lang="en-US" sz="2800" b="0" i="0" dirty="0">
                <a:effectLst/>
                <a:highlight>
                  <a:srgbClr val="FFFFFF"/>
                </a:highlight>
                <a:latin typeface="Times New Roman" panose="02020603050405020304" pitchFamily="18" charset="0"/>
                <a:cs typeface="Times New Roman" panose="02020603050405020304" pitchFamily="18" charset="0"/>
              </a:rPr>
              <a:t>Data visualization plays a significant role in the representation of both small and large data sets, but it is especially useful when we have large data sets, in which it is impossible to see all of our data, let alone process and understand it manually.</a:t>
            </a:r>
          </a:p>
          <a:p>
            <a:endParaRPr lang="en-IN" dirty="0"/>
          </a:p>
        </p:txBody>
      </p:sp>
    </p:spTree>
    <p:extLst>
      <p:ext uri="{BB962C8B-B14F-4D97-AF65-F5344CB8AC3E}">
        <p14:creationId xmlns:p14="http://schemas.microsoft.com/office/powerpoint/2010/main" val="3262595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E11CD-4AC1-EE34-9CA5-21DE4FDE1EE8}"/>
              </a:ext>
            </a:extLst>
          </p:cNvPr>
          <p:cNvSpPr>
            <a:spLocks noGrp="1"/>
          </p:cNvSpPr>
          <p:nvPr>
            <p:ph type="title"/>
          </p:nvPr>
        </p:nvSpPr>
        <p:spPr/>
        <p:txBody>
          <a:bodyPr/>
          <a:lstStyle/>
          <a:p>
            <a:r>
              <a:rPr lang="en-IN" dirty="0"/>
              <a:t>Another way</a:t>
            </a:r>
          </a:p>
        </p:txBody>
      </p:sp>
      <p:pic>
        <p:nvPicPr>
          <p:cNvPr id="7" name="Content Placeholder 6">
            <a:extLst>
              <a:ext uri="{FF2B5EF4-FFF2-40B4-BE49-F238E27FC236}">
                <a16:creationId xmlns:a16="http://schemas.microsoft.com/office/drawing/2014/main" id="{42F13786-0E6D-4533-0EF6-D3050B6087F6}"/>
              </a:ext>
            </a:extLst>
          </p:cNvPr>
          <p:cNvPicPr>
            <a:picLocks noGrp="1" noChangeAspect="1"/>
          </p:cNvPicPr>
          <p:nvPr>
            <p:ph idx="1"/>
          </p:nvPr>
        </p:nvPicPr>
        <p:blipFill>
          <a:blip r:embed="rId2"/>
          <a:stretch>
            <a:fillRect/>
          </a:stretch>
        </p:blipFill>
        <p:spPr>
          <a:xfrm>
            <a:off x="1186543" y="1393371"/>
            <a:ext cx="10254343" cy="5099504"/>
          </a:xfrm>
        </p:spPr>
      </p:pic>
    </p:spTree>
    <p:extLst>
      <p:ext uri="{BB962C8B-B14F-4D97-AF65-F5344CB8AC3E}">
        <p14:creationId xmlns:p14="http://schemas.microsoft.com/office/powerpoint/2010/main" val="2625830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7708150-4515-9068-9C47-6627BBE2BBD4}"/>
              </a:ext>
            </a:extLst>
          </p:cNvPr>
          <p:cNvPicPr>
            <a:picLocks noGrp="1" noChangeAspect="1"/>
          </p:cNvPicPr>
          <p:nvPr>
            <p:ph idx="1"/>
          </p:nvPr>
        </p:nvPicPr>
        <p:blipFill>
          <a:blip r:embed="rId2"/>
          <a:stretch>
            <a:fillRect/>
          </a:stretch>
        </p:blipFill>
        <p:spPr>
          <a:xfrm>
            <a:off x="587829" y="391887"/>
            <a:ext cx="9535885" cy="5685964"/>
          </a:xfrm>
        </p:spPr>
      </p:pic>
    </p:spTree>
    <p:extLst>
      <p:ext uri="{BB962C8B-B14F-4D97-AF65-F5344CB8AC3E}">
        <p14:creationId xmlns:p14="http://schemas.microsoft.com/office/powerpoint/2010/main" val="833909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AC0AF41-A5BF-9BC1-1F75-D6B34647B683}"/>
              </a:ext>
            </a:extLst>
          </p:cNvPr>
          <p:cNvPicPr>
            <a:picLocks noGrp="1" noChangeAspect="1"/>
          </p:cNvPicPr>
          <p:nvPr>
            <p:ph idx="1"/>
          </p:nvPr>
        </p:nvPicPr>
        <p:blipFill>
          <a:blip r:embed="rId2"/>
          <a:stretch>
            <a:fillRect/>
          </a:stretch>
        </p:blipFill>
        <p:spPr>
          <a:xfrm>
            <a:off x="957944" y="511630"/>
            <a:ext cx="9873342" cy="5655126"/>
          </a:xfrm>
        </p:spPr>
      </p:pic>
    </p:spTree>
    <p:extLst>
      <p:ext uri="{BB962C8B-B14F-4D97-AF65-F5344CB8AC3E}">
        <p14:creationId xmlns:p14="http://schemas.microsoft.com/office/powerpoint/2010/main" val="2792357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4D2391-D937-7098-D76D-21A86F2A7385}"/>
              </a:ext>
            </a:extLst>
          </p:cNvPr>
          <p:cNvPicPr>
            <a:picLocks noChangeAspect="1"/>
          </p:cNvPicPr>
          <p:nvPr/>
        </p:nvPicPr>
        <p:blipFill>
          <a:blip r:embed="rId2"/>
          <a:stretch>
            <a:fillRect/>
          </a:stretch>
        </p:blipFill>
        <p:spPr>
          <a:xfrm>
            <a:off x="1251857" y="391887"/>
            <a:ext cx="9318172" cy="6117770"/>
          </a:xfrm>
          <a:prstGeom prst="rect">
            <a:avLst/>
          </a:prstGeom>
        </p:spPr>
      </p:pic>
    </p:spTree>
    <p:extLst>
      <p:ext uri="{BB962C8B-B14F-4D97-AF65-F5344CB8AC3E}">
        <p14:creationId xmlns:p14="http://schemas.microsoft.com/office/powerpoint/2010/main" val="3447844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D949D16-18A8-08B2-2DC2-7E2D85FA05F8}"/>
              </a:ext>
            </a:extLst>
          </p:cNvPr>
          <p:cNvPicPr>
            <a:picLocks noGrp="1" noChangeAspect="1"/>
          </p:cNvPicPr>
          <p:nvPr>
            <p:ph idx="1"/>
          </p:nvPr>
        </p:nvPicPr>
        <p:blipFill>
          <a:blip r:embed="rId2"/>
          <a:stretch>
            <a:fillRect/>
          </a:stretch>
        </p:blipFill>
        <p:spPr>
          <a:xfrm>
            <a:off x="478971" y="500743"/>
            <a:ext cx="10232572" cy="5189738"/>
          </a:xfrm>
        </p:spPr>
      </p:pic>
    </p:spTree>
    <p:extLst>
      <p:ext uri="{BB962C8B-B14F-4D97-AF65-F5344CB8AC3E}">
        <p14:creationId xmlns:p14="http://schemas.microsoft.com/office/powerpoint/2010/main" val="1607783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98742-77BE-0725-A0B2-78405FD6DD0B}"/>
              </a:ext>
            </a:extLst>
          </p:cNvPr>
          <p:cNvSpPr>
            <a:spLocks noGrp="1"/>
          </p:cNvSpPr>
          <p:nvPr>
            <p:ph type="title"/>
          </p:nvPr>
        </p:nvSpPr>
        <p:spPr/>
        <p:txBody>
          <a:bodyPr/>
          <a:lstStyle/>
          <a:p>
            <a:r>
              <a:rPr lang="en-IN" b="1" i="0" dirty="0">
                <a:solidFill>
                  <a:srgbClr val="273239"/>
                </a:solidFill>
                <a:effectLst/>
                <a:highlight>
                  <a:srgbClr val="FFFFFF"/>
                </a:highlight>
                <a:latin typeface="Source Sans 3"/>
              </a:rPr>
              <a:t>Venn Diagrams in Python</a:t>
            </a:r>
            <a:br>
              <a:rPr lang="en-IN" b="1" i="0" dirty="0">
                <a:solidFill>
                  <a:srgbClr val="273239"/>
                </a:solidFill>
                <a:effectLst/>
                <a:highlight>
                  <a:srgbClr val="FFFFFF"/>
                </a:highlight>
                <a:latin typeface="Source Sans 3"/>
              </a:rPr>
            </a:br>
            <a:endParaRPr lang="en-IN" dirty="0"/>
          </a:p>
        </p:txBody>
      </p:sp>
      <p:sp>
        <p:nvSpPr>
          <p:cNvPr id="3" name="Content Placeholder 2">
            <a:extLst>
              <a:ext uri="{FF2B5EF4-FFF2-40B4-BE49-F238E27FC236}">
                <a16:creationId xmlns:a16="http://schemas.microsoft.com/office/drawing/2014/main" id="{4FB9E9DE-A523-2DF7-AE04-46288A9D605F}"/>
              </a:ext>
            </a:extLst>
          </p:cNvPr>
          <p:cNvSpPr>
            <a:spLocks noGrp="1"/>
          </p:cNvSpPr>
          <p:nvPr>
            <p:ph idx="1"/>
          </p:nvPr>
        </p:nvSpPr>
        <p:spPr/>
        <p:txBody>
          <a:bodyPr>
            <a:normAutofit/>
          </a:bodyPr>
          <a:lstStyle/>
          <a:p>
            <a:r>
              <a:rPr lang="en-US" sz="2000" b="0" i="0" dirty="0">
                <a:solidFill>
                  <a:srgbClr val="273239"/>
                </a:solidFill>
                <a:effectLst/>
                <a:highlight>
                  <a:srgbClr val="FFFFFF"/>
                </a:highlight>
                <a:latin typeface="Times New Roman" panose="02020603050405020304" pitchFamily="18" charset="0"/>
                <a:cs typeface="Times New Roman" panose="02020603050405020304" pitchFamily="18" charset="0"/>
              </a:rPr>
              <a:t>Venn Diagrams are useful for illustrating relations between two or more groups.</a:t>
            </a:r>
          </a:p>
          <a:p>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pip install matplotlib-</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venn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import modules </a:t>
            </a:r>
          </a:p>
          <a:p>
            <a:pPr marL="0" indent="0">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from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matplotlib_venn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import venn2 </a:t>
            </a:r>
          </a:p>
          <a:p>
            <a:pPr marL="0" indent="0">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from matplotlib import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pyplot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indent="0">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depict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venn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diagram </a:t>
            </a:r>
          </a:p>
          <a:p>
            <a:pPr marL="0" indent="0">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venn2(subsets = (50, 10, 7),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set_labels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('Group A', 'Group B')) </a:t>
            </a:r>
          </a:p>
          <a:p>
            <a:pPr marL="0" indent="0">
              <a:buNone/>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plt.show</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indent="0">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lang="en-US" sz="2000" b="0" i="0" dirty="0">
              <a:solidFill>
                <a:srgbClr val="273239"/>
              </a:solidFill>
              <a:effectLst/>
              <a:highlight>
                <a:srgbClr val="FFFFFF"/>
              </a:highlight>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57E5F95-A980-84C4-B8B6-FE7997DEA4DD}"/>
              </a:ext>
            </a:extLst>
          </p:cNvPr>
          <p:cNvPicPr>
            <a:picLocks noChangeAspect="1"/>
          </p:cNvPicPr>
          <p:nvPr/>
        </p:nvPicPr>
        <p:blipFill>
          <a:blip r:embed="rId2"/>
          <a:stretch>
            <a:fillRect/>
          </a:stretch>
        </p:blipFill>
        <p:spPr>
          <a:xfrm>
            <a:off x="8078050" y="2438400"/>
            <a:ext cx="3373721" cy="2994073"/>
          </a:xfrm>
          <a:prstGeom prst="rect">
            <a:avLst/>
          </a:prstGeom>
        </p:spPr>
      </p:pic>
    </p:spTree>
    <p:extLst>
      <p:ext uri="{BB962C8B-B14F-4D97-AF65-F5344CB8AC3E}">
        <p14:creationId xmlns:p14="http://schemas.microsoft.com/office/powerpoint/2010/main" val="3666722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8DF4D-8462-B799-BA6F-D95265273303}"/>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042FC8E7-E1D1-A36E-ABAB-FBD6C0B2A580}"/>
              </a:ext>
            </a:extLst>
          </p:cNvPr>
          <p:cNvSpPr>
            <a:spLocks noGrp="1"/>
          </p:cNvSpPr>
          <p:nvPr>
            <p:ph idx="1"/>
          </p:nvPr>
        </p:nvSpPr>
        <p:spPr/>
        <p:txBody>
          <a:bodyPr>
            <a:normAutofit fontScale="85000" lnSpcReduction="20000"/>
          </a:bodyPr>
          <a:lstStyle/>
          <a:p>
            <a:pPr marL="0" indent="0">
              <a:buNone/>
            </a:pPr>
            <a:r>
              <a:rPr lang="en-IN" dirty="0">
                <a:latin typeface="Times New Roman" panose="02020603050405020304" pitchFamily="18" charset="0"/>
                <a:cs typeface="Times New Roman" panose="02020603050405020304" pitchFamily="18" charset="0"/>
              </a:rPr>
              <a:t># import modules </a:t>
            </a:r>
          </a:p>
          <a:p>
            <a:pPr marL="0" indent="0">
              <a:buNone/>
            </a:pPr>
            <a:r>
              <a:rPr lang="en-IN" dirty="0">
                <a:latin typeface="Times New Roman" panose="02020603050405020304" pitchFamily="18" charset="0"/>
                <a:cs typeface="Times New Roman" panose="02020603050405020304" pitchFamily="18" charset="0"/>
              </a:rPr>
              <a:t>from </a:t>
            </a:r>
            <a:r>
              <a:rPr lang="en-IN" dirty="0" err="1">
                <a:latin typeface="Times New Roman" panose="02020603050405020304" pitchFamily="18" charset="0"/>
                <a:cs typeface="Times New Roman" panose="02020603050405020304" pitchFamily="18" charset="0"/>
              </a:rPr>
              <a:t>matplotlib_venn</a:t>
            </a:r>
            <a:r>
              <a:rPr lang="en-IN" dirty="0">
                <a:latin typeface="Times New Roman" panose="02020603050405020304" pitchFamily="18" charset="0"/>
                <a:cs typeface="Times New Roman" panose="02020603050405020304" pitchFamily="18" charset="0"/>
              </a:rPr>
              <a:t> import venn2_unweighted </a:t>
            </a:r>
          </a:p>
          <a:p>
            <a:pPr marL="0" indent="0">
              <a:buNone/>
            </a:pPr>
            <a:r>
              <a:rPr lang="en-IN" dirty="0">
                <a:latin typeface="Times New Roman" panose="02020603050405020304" pitchFamily="18" charset="0"/>
                <a:cs typeface="Times New Roman" panose="02020603050405020304" pitchFamily="18" charset="0"/>
              </a:rPr>
              <a:t>from matplotlib import </a:t>
            </a:r>
            <a:r>
              <a:rPr lang="en-IN" dirty="0" err="1">
                <a:latin typeface="Times New Roman" panose="02020603050405020304" pitchFamily="18" charset="0"/>
                <a:cs typeface="Times New Roman" panose="02020603050405020304" pitchFamily="18" charset="0"/>
              </a:rPr>
              <a:t>pyplot</a:t>
            </a:r>
            <a:r>
              <a:rPr lang="en-IN" dirty="0">
                <a:latin typeface="Times New Roman" panose="02020603050405020304" pitchFamily="18" charset="0"/>
                <a:cs typeface="Times New Roman" panose="02020603050405020304" pitchFamily="18" charset="0"/>
              </a:rPr>
              <a:t> as </a:t>
            </a:r>
            <a:r>
              <a:rPr lang="en-IN" dirty="0" err="1">
                <a:latin typeface="Times New Roman" panose="02020603050405020304" pitchFamily="18" charset="0"/>
                <a:cs typeface="Times New Roman" panose="02020603050405020304" pitchFamily="18" charset="0"/>
              </a:rPr>
              <a:t>plt</a:t>
            </a:r>
            <a:r>
              <a:rPr lang="en-IN" dirty="0">
                <a:latin typeface="Times New Roman" panose="02020603050405020304" pitchFamily="18" charset="0"/>
                <a:cs typeface="Times New Roman" panose="02020603050405020304" pitchFamily="18" charset="0"/>
              </a:rPr>
              <a:t> </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depict </a:t>
            </a:r>
            <a:r>
              <a:rPr lang="en-IN" dirty="0" err="1">
                <a:latin typeface="Times New Roman" panose="02020603050405020304" pitchFamily="18" charset="0"/>
                <a:cs typeface="Times New Roman" panose="02020603050405020304" pitchFamily="18" charset="0"/>
              </a:rPr>
              <a:t>venn</a:t>
            </a:r>
            <a:r>
              <a:rPr lang="en-IN" dirty="0">
                <a:latin typeface="Times New Roman" panose="02020603050405020304" pitchFamily="18" charset="0"/>
                <a:cs typeface="Times New Roman" panose="02020603050405020304" pitchFamily="18" charset="0"/>
              </a:rPr>
              <a:t> diagram </a:t>
            </a:r>
          </a:p>
          <a:p>
            <a:pPr marL="0" indent="0">
              <a:buNone/>
            </a:pPr>
            <a:r>
              <a:rPr lang="en-IN" dirty="0">
                <a:latin typeface="Times New Roman" panose="02020603050405020304" pitchFamily="18" charset="0"/>
                <a:cs typeface="Times New Roman" panose="02020603050405020304" pitchFamily="18" charset="0"/>
              </a:rPr>
              <a:t>venn2_unweighted(subsets = (50, 10, 7),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set_labels</a:t>
            </a:r>
            <a:r>
              <a:rPr lang="en-IN" dirty="0">
                <a:latin typeface="Times New Roman" panose="02020603050405020304" pitchFamily="18" charset="0"/>
                <a:cs typeface="Times New Roman" panose="02020603050405020304" pitchFamily="18" charset="0"/>
              </a:rPr>
              <a:t> = ('Group A', </a:t>
            </a:r>
          </a:p>
          <a:p>
            <a:pPr marL="0" indent="0">
              <a:buNone/>
            </a:pPr>
            <a:r>
              <a:rPr lang="en-IN" dirty="0">
                <a:latin typeface="Times New Roman" panose="02020603050405020304" pitchFamily="18" charset="0"/>
                <a:cs typeface="Times New Roman" panose="02020603050405020304" pitchFamily="18" charset="0"/>
              </a:rPr>
              <a:t>							'Group B'),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set_colors</a:t>
            </a:r>
            <a:r>
              <a:rPr lang="en-IN" dirty="0">
                <a:latin typeface="Times New Roman" panose="02020603050405020304" pitchFamily="18" charset="0"/>
                <a:cs typeface="Times New Roman" panose="02020603050405020304" pitchFamily="18" charset="0"/>
              </a:rPr>
              <a:t>=("orange", </a:t>
            </a:r>
          </a:p>
          <a:p>
            <a:pPr marL="0" indent="0">
              <a:buNone/>
            </a:pPr>
            <a:r>
              <a:rPr lang="en-IN" dirty="0">
                <a:latin typeface="Times New Roman" panose="02020603050405020304" pitchFamily="18" charset="0"/>
                <a:cs typeface="Times New Roman" panose="02020603050405020304" pitchFamily="18" charset="0"/>
              </a:rPr>
              <a:t>							"blue"),alpha=0.7) </a:t>
            </a:r>
          </a:p>
          <a:p>
            <a:pPr marL="0" indent="0">
              <a:buNone/>
            </a:pPr>
            <a:r>
              <a:rPr lang="en-IN" dirty="0" err="1">
                <a:latin typeface="Times New Roman" panose="02020603050405020304" pitchFamily="18" charset="0"/>
                <a:cs typeface="Times New Roman" panose="02020603050405020304" pitchFamily="18" charset="0"/>
              </a:rPr>
              <a:t>plt.show</a:t>
            </a:r>
            <a:r>
              <a:rPr lang="en-IN" dirty="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2CCC004-97DC-6EEA-4201-940EE0A847A1}"/>
              </a:ext>
            </a:extLst>
          </p:cNvPr>
          <p:cNvPicPr>
            <a:picLocks noChangeAspect="1"/>
          </p:cNvPicPr>
          <p:nvPr/>
        </p:nvPicPr>
        <p:blipFill>
          <a:blip r:embed="rId2"/>
          <a:stretch>
            <a:fillRect/>
          </a:stretch>
        </p:blipFill>
        <p:spPr>
          <a:xfrm>
            <a:off x="7075714" y="272143"/>
            <a:ext cx="4746172" cy="3537857"/>
          </a:xfrm>
          <a:prstGeom prst="rect">
            <a:avLst/>
          </a:prstGeom>
        </p:spPr>
      </p:pic>
    </p:spTree>
    <p:extLst>
      <p:ext uri="{BB962C8B-B14F-4D97-AF65-F5344CB8AC3E}">
        <p14:creationId xmlns:p14="http://schemas.microsoft.com/office/powerpoint/2010/main" val="2729575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FAA57-20F1-2FEC-8F01-29BB8D62A337}"/>
              </a:ext>
            </a:extLst>
          </p:cNvPr>
          <p:cNvSpPr>
            <a:spLocks noGrp="1"/>
          </p:cNvSpPr>
          <p:nvPr>
            <p:ph type="title"/>
          </p:nvPr>
        </p:nvSpPr>
        <p:spPr/>
        <p:txBody>
          <a:bodyPr/>
          <a:lstStyle/>
          <a:p>
            <a:r>
              <a:rPr lang="en-IN" b="0" i="0" dirty="0">
                <a:solidFill>
                  <a:srgbClr val="272C37"/>
                </a:solidFill>
                <a:effectLst/>
                <a:highlight>
                  <a:srgbClr val="FFFFFF"/>
                </a:highlight>
                <a:latin typeface="Roboto" panose="02000000000000000000" pitchFamily="2" charset="0"/>
              </a:rPr>
              <a:t>Data Visualization in Python</a:t>
            </a:r>
            <a:br>
              <a:rPr lang="en-IN" b="0" i="0" dirty="0">
                <a:solidFill>
                  <a:srgbClr val="272C37"/>
                </a:solidFill>
                <a:effectLst/>
                <a:highlight>
                  <a:srgbClr val="FFFFFF"/>
                </a:highligh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F472A0E5-6123-E515-90A6-8174D7E25A30}"/>
              </a:ext>
            </a:extLst>
          </p:cNvPr>
          <p:cNvSpPr>
            <a:spLocks noGrp="1"/>
          </p:cNvSpPr>
          <p:nvPr>
            <p:ph idx="1"/>
          </p:nvPr>
        </p:nvSpPr>
        <p:spPr/>
        <p:txBody>
          <a:bodyPr>
            <a:normAutofit/>
          </a:bodyPr>
          <a:lstStyle/>
          <a:p>
            <a:pPr algn="just"/>
            <a:r>
              <a:rPr lang="en-US" sz="2000" b="0" i="0" dirty="0">
                <a:effectLst/>
                <a:highlight>
                  <a:srgbClr val="FFFFFF"/>
                </a:highlight>
                <a:latin typeface="Times New Roman" panose="02020603050405020304" pitchFamily="18" charset="0"/>
                <a:cs typeface="Times New Roman" panose="02020603050405020304" pitchFamily="18" charset="0"/>
              </a:rPr>
              <a:t>Python offers several plotting libraries, namely </a:t>
            </a:r>
            <a:r>
              <a:rPr lang="en-US" sz="2000" dirty="0">
                <a:highlight>
                  <a:srgbClr val="FFFFFF"/>
                </a:highlight>
                <a:latin typeface="Times New Roman" panose="02020603050405020304" pitchFamily="18" charset="0"/>
                <a:cs typeface="Times New Roman" panose="02020603050405020304" pitchFamily="18" charset="0"/>
              </a:rPr>
              <a:t>Matplotlib</a:t>
            </a:r>
            <a:r>
              <a:rPr lang="en-US" sz="2000" b="0" i="0" dirty="0">
                <a:effectLst/>
                <a:highlight>
                  <a:srgbClr val="FFFFFF"/>
                </a:highlight>
                <a:latin typeface="Times New Roman" panose="02020603050405020304" pitchFamily="18" charset="0"/>
                <a:cs typeface="Times New Roman" panose="02020603050405020304" pitchFamily="18" charset="0"/>
              </a:rPr>
              <a:t>, </a:t>
            </a:r>
            <a:r>
              <a:rPr lang="en-US" sz="2000" dirty="0">
                <a:highlight>
                  <a:srgbClr val="FFFFFF"/>
                </a:highlight>
                <a:latin typeface="Times New Roman" panose="02020603050405020304" pitchFamily="18" charset="0"/>
                <a:cs typeface="Times New Roman" panose="02020603050405020304" pitchFamily="18" charset="0"/>
              </a:rPr>
              <a:t>Seaborn</a:t>
            </a:r>
            <a:r>
              <a:rPr lang="en-US" sz="2000" b="0" i="0" dirty="0">
                <a:effectLst/>
                <a:highlight>
                  <a:srgbClr val="FFFFFF"/>
                </a:highlight>
                <a:latin typeface="Times New Roman" panose="02020603050405020304" pitchFamily="18" charset="0"/>
                <a:cs typeface="Times New Roman" panose="02020603050405020304" pitchFamily="18" charset="0"/>
              </a:rPr>
              <a:t> and many other such data visualization packages with different features for creating informative, customized, and appealing plots to present data in the most simple and effective way.</a:t>
            </a:r>
          </a:p>
          <a:p>
            <a:pPr algn="just"/>
            <a:r>
              <a:rPr lang="en-US" sz="2000" b="0" i="0" dirty="0">
                <a:effectLst/>
                <a:highlight>
                  <a:srgbClr val="FFFFFF"/>
                </a:highlight>
                <a:latin typeface="Times New Roman" panose="02020603050405020304" pitchFamily="18" charset="0"/>
                <a:cs typeface="Times New Roman" panose="02020603050405020304" pitchFamily="18" charset="0"/>
              </a:rPr>
              <a:t>Matplotlib and Seaborn are </a:t>
            </a:r>
            <a:r>
              <a:rPr lang="en-US" sz="2000" dirty="0">
                <a:highlight>
                  <a:srgbClr val="FFFFFF"/>
                </a:highlight>
                <a:latin typeface="Times New Roman" panose="02020603050405020304" pitchFamily="18" charset="0"/>
                <a:cs typeface="Times New Roman" panose="02020603050405020304" pitchFamily="18" charset="0"/>
              </a:rPr>
              <a:t>python libraries</a:t>
            </a:r>
            <a:r>
              <a:rPr lang="en-US" sz="2000" b="0" i="0" dirty="0">
                <a:effectLst/>
                <a:highlight>
                  <a:srgbClr val="FFFFFF"/>
                </a:highlight>
                <a:latin typeface="Times New Roman" panose="02020603050405020304" pitchFamily="18" charset="0"/>
                <a:cs typeface="Times New Roman" panose="02020603050405020304" pitchFamily="18" charset="0"/>
              </a:rPr>
              <a:t> that are used for data visualization.</a:t>
            </a:r>
          </a:p>
          <a:p>
            <a:pPr algn="just"/>
            <a:r>
              <a:rPr lang="en-US" sz="2000" b="0" i="0" dirty="0">
                <a:effectLst/>
                <a:highlight>
                  <a:srgbClr val="FFFFFF"/>
                </a:highlight>
                <a:latin typeface="Times New Roman" panose="02020603050405020304" pitchFamily="18" charset="0"/>
                <a:cs typeface="Times New Roman" panose="02020603050405020304" pitchFamily="18" charset="0"/>
              </a:rPr>
              <a:t>They have inbuilt modules for plotting different graphs. While Matplotlib is used to embed graphs into applications, Seaborn is primarily used for statistical graphs.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629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9DC0A-D719-C035-977A-925063B279F8}"/>
              </a:ext>
            </a:extLst>
          </p:cNvPr>
          <p:cNvSpPr>
            <a:spLocks noGrp="1"/>
          </p:cNvSpPr>
          <p:nvPr>
            <p:ph type="title"/>
          </p:nvPr>
        </p:nvSpPr>
        <p:spPr/>
        <p:txBody>
          <a:bodyPr/>
          <a:lstStyle/>
          <a:p>
            <a:r>
              <a:rPr lang="en-IN" b="0" i="0" dirty="0">
                <a:solidFill>
                  <a:srgbClr val="272C37"/>
                </a:solidFill>
                <a:effectLst/>
                <a:highlight>
                  <a:srgbClr val="FFFFFF"/>
                </a:highlight>
                <a:latin typeface="Roboto" panose="02000000000000000000" pitchFamily="2" charset="0"/>
              </a:rPr>
              <a:t>Visualization Goals</a:t>
            </a:r>
            <a:endParaRPr lang="en-IN" dirty="0"/>
          </a:p>
        </p:txBody>
      </p:sp>
      <p:sp>
        <p:nvSpPr>
          <p:cNvPr id="3" name="Content Placeholder 2">
            <a:extLst>
              <a:ext uri="{FF2B5EF4-FFF2-40B4-BE49-F238E27FC236}">
                <a16:creationId xmlns:a16="http://schemas.microsoft.com/office/drawing/2014/main" id="{A79F37EB-00DA-0A62-7274-4924681876A6}"/>
              </a:ext>
            </a:extLst>
          </p:cNvPr>
          <p:cNvSpPr>
            <a:spLocks noGrp="1"/>
          </p:cNvSpPr>
          <p:nvPr>
            <p:ph idx="1"/>
          </p:nvPr>
        </p:nvSpPr>
        <p:spPr/>
        <p:txBody>
          <a:bodyPr>
            <a:normAutofit lnSpcReduction="10000"/>
          </a:bodyPr>
          <a:lstStyle/>
          <a:p>
            <a:r>
              <a:rPr lang="en-IN" dirty="0"/>
              <a:t>Answer Questions</a:t>
            </a:r>
          </a:p>
          <a:p>
            <a:r>
              <a:rPr lang="en-IN" dirty="0"/>
              <a:t>Make decisions</a:t>
            </a:r>
          </a:p>
          <a:p>
            <a:r>
              <a:rPr lang="en-IN" dirty="0"/>
              <a:t>See data in context</a:t>
            </a:r>
          </a:p>
          <a:p>
            <a:r>
              <a:rPr lang="en-IN" dirty="0"/>
              <a:t>Support graphical calculations</a:t>
            </a:r>
          </a:p>
          <a:p>
            <a:r>
              <a:rPr lang="en-IN" dirty="0"/>
              <a:t>Find patterns</a:t>
            </a:r>
          </a:p>
          <a:p>
            <a:pPr marL="0" indent="0">
              <a:buNone/>
            </a:pPr>
            <a:r>
              <a:rPr lang="en-IN" dirty="0"/>
              <a:t>Three functions of </a:t>
            </a:r>
            <a:r>
              <a:rPr lang="en-IN" b="0" i="0" dirty="0">
                <a:solidFill>
                  <a:srgbClr val="272C37"/>
                </a:solidFill>
                <a:effectLst/>
                <a:highlight>
                  <a:srgbClr val="FFFFFF"/>
                </a:highlight>
                <a:latin typeface="Roboto" panose="02000000000000000000" pitchFamily="2" charset="0"/>
              </a:rPr>
              <a:t>Visualization are:</a:t>
            </a:r>
          </a:p>
          <a:p>
            <a:r>
              <a:rPr lang="en-IN" dirty="0">
                <a:solidFill>
                  <a:srgbClr val="272C37"/>
                </a:solidFill>
                <a:highlight>
                  <a:srgbClr val="FFFFFF"/>
                </a:highlight>
                <a:latin typeface="Roboto" panose="02000000000000000000" pitchFamily="2" charset="0"/>
              </a:rPr>
              <a:t>Record: Store information</a:t>
            </a:r>
          </a:p>
          <a:p>
            <a:r>
              <a:rPr lang="en-IN" b="0" i="0" dirty="0">
                <a:solidFill>
                  <a:srgbClr val="272C37"/>
                </a:solidFill>
                <a:effectLst/>
                <a:highlight>
                  <a:srgbClr val="FFFFFF"/>
                </a:highlight>
                <a:latin typeface="Roboto" panose="02000000000000000000" pitchFamily="2" charset="0"/>
              </a:rPr>
              <a:t>Analyse: Support reasoning about the information </a:t>
            </a:r>
          </a:p>
          <a:p>
            <a:r>
              <a:rPr lang="en-IN" dirty="0">
                <a:solidFill>
                  <a:srgbClr val="272C37"/>
                </a:solidFill>
                <a:highlight>
                  <a:srgbClr val="FFFFFF"/>
                </a:highlight>
                <a:latin typeface="Roboto" panose="02000000000000000000" pitchFamily="2" charset="0"/>
              </a:rPr>
              <a:t>Communicate: convey information to others</a:t>
            </a:r>
          </a:p>
          <a:p>
            <a:pPr marL="0" indent="0">
              <a:buNone/>
            </a:pPr>
            <a:endParaRPr lang="en-IN" b="0" i="0" dirty="0">
              <a:solidFill>
                <a:srgbClr val="272C37"/>
              </a:solidFill>
              <a:effectLst/>
              <a:highlight>
                <a:srgbClr val="FFFFFF"/>
              </a:highlight>
              <a:latin typeface="Roboto" panose="02000000000000000000" pitchFamily="2" charset="0"/>
            </a:endParaRPr>
          </a:p>
          <a:p>
            <a:endParaRPr lang="en-IN" dirty="0"/>
          </a:p>
        </p:txBody>
      </p:sp>
    </p:spTree>
    <p:extLst>
      <p:ext uri="{BB962C8B-B14F-4D97-AF65-F5344CB8AC3E}">
        <p14:creationId xmlns:p14="http://schemas.microsoft.com/office/powerpoint/2010/main" val="1367616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2566465-BCB6-700E-2476-2E4F32C445EC}"/>
              </a:ext>
            </a:extLst>
          </p:cNvPr>
          <p:cNvPicPr>
            <a:picLocks noGrp="1" noChangeAspect="1"/>
          </p:cNvPicPr>
          <p:nvPr>
            <p:ph idx="1"/>
          </p:nvPr>
        </p:nvPicPr>
        <p:blipFill>
          <a:blip r:embed="rId2"/>
          <a:stretch>
            <a:fillRect/>
          </a:stretch>
        </p:blipFill>
        <p:spPr>
          <a:xfrm>
            <a:off x="900140" y="160422"/>
            <a:ext cx="10120786" cy="5023158"/>
          </a:xfrm>
          <a:prstGeom prst="rect">
            <a:avLst/>
          </a:prstGeom>
        </p:spPr>
      </p:pic>
      <p:pic>
        <p:nvPicPr>
          <p:cNvPr id="9" name="Picture 8">
            <a:extLst>
              <a:ext uri="{FF2B5EF4-FFF2-40B4-BE49-F238E27FC236}">
                <a16:creationId xmlns:a16="http://schemas.microsoft.com/office/drawing/2014/main" id="{8C5F4B4A-E6D5-B4BA-AEF6-2E2062C86F1F}"/>
              </a:ext>
            </a:extLst>
          </p:cNvPr>
          <p:cNvPicPr>
            <a:picLocks noChangeAspect="1"/>
          </p:cNvPicPr>
          <p:nvPr/>
        </p:nvPicPr>
        <p:blipFill>
          <a:blip r:embed="rId3"/>
          <a:stretch>
            <a:fillRect/>
          </a:stretch>
        </p:blipFill>
        <p:spPr>
          <a:xfrm>
            <a:off x="900141" y="730574"/>
            <a:ext cx="10120786" cy="5951486"/>
          </a:xfrm>
          <a:prstGeom prst="rect">
            <a:avLst/>
          </a:prstGeom>
        </p:spPr>
      </p:pic>
      <p:pic>
        <p:nvPicPr>
          <p:cNvPr id="10" name="Content Placeholder 4">
            <a:extLst>
              <a:ext uri="{FF2B5EF4-FFF2-40B4-BE49-F238E27FC236}">
                <a16:creationId xmlns:a16="http://schemas.microsoft.com/office/drawing/2014/main" id="{F8828A3E-8960-6877-3CAD-2363CD55BF56}"/>
              </a:ext>
            </a:extLst>
          </p:cNvPr>
          <p:cNvPicPr>
            <a:picLocks noChangeAspect="1"/>
          </p:cNvPicPr>
          <p:nvPr/>
        </p:nvPicPr>
        <p:blipFill>
          <a:blip r:embed="rId4"/>
          <a:stretch>
            <a:fillRect/>
          </a:stretch>
        </p:blipFill>
        <p:spPr>
          <a:xfrm>
            <a:off x="900139" y="691975"/>
            <a:ext cx="10120786" cy="6033003"/>
          </a:xfrm>
          <a:prstGeom prst="rect">
            <a:avLst/>
          </a:prstGeom>
        </p:spPr>
      </p:pic>
      <p:pic>
        <p:nvPicPr>
          <p:cNvPr id="11" name="Picture 10">
            <a:extLst>
              <a:ext uri="{FF2B5EF4-FFF2-40B4-BE49-F238E27FC236}">
                <a16:creationId xmlns:a16="http://schemas.microsoft.com/office/drawing/2014/main" id="{6CD00D08-9645-A22E-1B82-6A212F82A3D8}"/>
              </a:ext>
            </a:extLst>
          </p:cNvPr>
          <p:cNvPicPr>
            <a:picLocks noChangeAspect="1"/>
          </p:cNvPicPr>
          <p:nvPr/>
        </p:nvPicPr>
        <p:blipFill>
          <a:blip r:embed="rId5"/>
          <a:stretch>
            <a:fillRect/>
          </a:stretch>
        </p:blipFill>
        <p:spPr>
          <a:xfrm>
            <a:off x="900137" y="691975"/>
            <a:ext cx="10120786" cy="6414978"/>
          </a:xfrm>
          <a:prstGeom prst="rect">
            <a:avLst/>
          </a:prstGeom>
        </p:spPr>
      </p:pic>
      <p:pic>
        <p:nvPicPr>
          <p:cNvPr id="13" name="Picture 12">
            <a:extLst>
              <a:ext uri="{FF2B5EF4-FFF2-40B4-BE49-F238E27FC236}">
                <a16:creationId xmlns:a16="http://schemas.microsoft.com/office/drawing/2014/main" id="{950EB08F-97D6-993D-CFF3-B52175E4D845}"/>
              </a:ext>
            </a:extLst>
          </p:cNvPr>
          <p:cNvPicPr>
            <a:picLocks noChangeAspect="1"/>
          </p:cNvPicPr>
          <p:nvPr/>
        </p:nvPicPr>
        <p:blipFill>
          <a:blip r:embed="rId6"/>
          <a:stretch>
            <a:fillRect/>
          </a:stretch>
        </p:blipFill>
        <p:spPr>
          <a:xfrm>
            <a:off x="852341" y="768717"/>
            <a:ext cx="10216378" cy="6089283"/>
          </a:xfrm>
          <a:prstGeom prst="rect">
            <a:avLst/>
          </a:prstGeom>
        </p:spPr>
      </p:pic>
    </p:spTree>
    <p:extLst>
      <p:ext uri="{BB962C8B-B14F-4D97-AF65-F5344CB8AC3E}">
        <p14:creationId xmlns:p14="http://schemas.microsoft.com/office/powerpoint/2010/main" val="141610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F66E7-1467-2107-0B29-E5C398FAC76F}"/>
              </a:ext>
            </a:extLst>
          </p:cNvPr>
          <p:cNvSpPr>
            <a:spLocks noGrp="1"/>
          </p:cNvSpPr>
          <p:nvPr>
            <p:ph type="title"/>
          </p:nvPr>
        </p:nvSpPr>
        <p:spPr/>
        <p:txBody>
          <a:bodyPr/>
          <a:lstStyle/>
          <a:p>
            <a:r>
              <a:rPr lang="en-IN" b="0" i="0" dirty="0">
                <a:solidFill>
                  <a:srgbClr val="272C37"/>
                </a:solidFill>
                <a:effectLst/>
                <a:highlight>
                  <a:srgbClr val="FFFFFF"/>
                </a:highlight>
                <a:latin typeface="Roboto" panose="02000000000000000000" pitchFamily="2" charset="0"/>
              </a:rPr>
              <a:t>Histograms</a:t>
            </a:r>
            <a:br>
              <a:rPr lang="en-IN" b="0" i="0" dirty="0">
                <a:solidFill>
                  <a:srgbClr val="272C37"/>
                </a:solidFill>
                <a:effectLst/>
                <a:highlight>
                  <a:srgbClr val="FFFFFF"/>
                </a:highligh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F860A83E-DA2E-D0B4-962F-F805EA67A610}"/>
              </a:ext>
            </a:extLst>
          </p:cNvPr>
          <p:cNvSpPr>
            <a:spLocks noGrp="1"/>
          </p:cNvSpPr>
          <p:nvPr>
            <p:ph idx="1"/>
          </p:nvPr>
        </p:nvSpPr>
        <p:spPr/>
        <p:txBody>
          <a:bodyPr>
            <a:normAutofit/>
          </a:bodyPr>
          <a:lstStyle/>
          <a:p>
            <a:r>
              <a:rPr lang="en-US" sz="2000" b="0" i="0" dirty="0">
                <a:effectLst/>
                <a:highlight>
                  <a:srgbClr val="FFFFFF"/>
                </a:highlight>
                <a:latin typeface="Times New Roman" panose="02020603050405020304" pitchFamily="18" charset="0"/>
                <a:cs typeface="Times New Roman" panose="02020603050405020304" pitchFamily="18" charset="0"/>
              </a:rPr>
              <a:t>A Histogram is a bar representation of data  that varies over a range. </a:t>
            </a:r>
          </a:p>
          <a:p>
            <a:r>
              <a:rPr lang="en-US" sz="2000" b="0" i="0" dirty="0">
                <a:effectLst/>
                <a:highlight>
                  <a:srgbClr val="FFFFFF"/>
                </a:highlight>
                <a:latin typeface="Times New Roman" panose="02020603050405020304" pitchFamily="18" charset="0"/>
                <a:cs typeface="Times New Roman" panose="02020603050405020304" pitchFamily="18" charset="0"/>
              </a:rPr>
              <a:t>It plots the height of the data belonging to a range along the y-axis and the range along the x-axis.</a:t>
            </a:r>
          </a:p>
          <a:p>
            <a:r>
              <a:rPr lang="en-US" sz="2000" b="0" i="0" dirty="0">
                <a:effectLst/>
                <a:highlight>
                  <a:srgbClr val="FFFFFF"/>
                </a:highlight>
                <a:latin typeface="Times New Roman" panose="02020603050405020304" pitchFamily="18" charset="0"/>
                <a:cs typeface="Times New Roman" panose="02020603050405020304" pitchFamily="18" charset="0"/>
              </a:rPr>
              <a:t> Histograms are used to plot data over a range of values.</a:t>
            </a:r>
          </a:p>
          <a:p>
            <a:r>
              <a:rPr lang="en-US" sz="2000" b="0" i="0" dirty="0">
                <a:effectLst/>
                <a:highlight>
                  <a:srgbClr val="FFFFFF"/>
                </a:highlight>
                <a:latin typeface="Times New Roman" panose="02020603050405020304" pitchFamily="18" charset="0"/>
                <a:cs typeface="Times New Roman" panose="02020603050405020304" pitchFamily="18" charset="0"/>
              </a:rPr>
              <a:t> They use a bar representation to show the data belonging to each range. </a:t>
            </a:r>
          </a:p>
          <a:p>
            <a:r>
              <a:rPr lang="en-US" sz="2000" b="0" i="0" dirty="0">
                <a:effectLst/>
                <a:highlight>
                  <a:srgbClr val="FFFFFF"/>
                </a:highlight>
                <a:latin typeface="Times New Roman" panose="02020603050405020304" pitchFamily="18" charset="0"/>
                <a:cs typeface="Times New Roman" panose="02020603050405020304" pitchFamily="18" charset="0"/>
              </a:rPr>
              <a:t>Example: Let's use the ‘Iris’ data which contains information about flowers to plot histograms.</a:t>
            </a: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8DDD458-AD17-11C9-C5A0-78DC59D6C8A8}"/>
              </a:ext>
            </a:extLst>
          </p:cNvPr>
          <p:cNvPicPr>
            <a:picLocks noChangeAspect="1"/>
          </p:cNvPicPr>
          <p:nvPr/>
        </p:nvPicPr>
        <p:blipFill>
          <a:blip r:embed="rId2"/>
          <a:stretch>
            <a:fillRect/>
          </a:stretch>
        </p:blipFill>
        <p:spPr>
          <a:xfrm>
            <a:off x="2552146" y="4001294"/>
            <a:ext cx="6580968" cy="2856706"/>
          </a:xfrm>
          <a:prstGeom prst="rect">
            <a:avLst/>
          </a:prstGeom>
        </p:spPr>
      </p:pic>
    </p:spTree>
    <p:extLst>
      <p:ext uri="{BB962C8B-B14F-4D97-AF65-F5344CB8AC3E}">
        <p14:creationId xmlns:p14="http://schemas.microsoft.com/office/powerpoint/2010/main" val="738265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C9C7-FC63-8893-5A67-F76E276BA465}"/>
              </a:ext>
            </a:extLst>
          </p:cNvPr>
          <p:cNvSpPr>
            <a:spLocks noGrp="1"/>
          </p:cNvSpPr>
          <p:nvPr>
            <p:ph type="title"/>
          </p:nvPr>
        </p:nvSpPr>
        <p:spPr/>
        <p:txBody>
          <a:bodyPr>
            <a:normAutofit fontScale="90000"/>
          </a:bodyPr>
          <a:lstStyle/>
          <a:p>
            <a:br>
              <a:rPr lang="en-US" b="0" i="0" dirty="0">
                <a:effectLst/>
                <a:highlight>
                  <a:srgbClr val="FFFFFF"/>
                </a:highlight>
                <a:latin typeface="Roboto" panose="02000000000000000000" pitchFamily="2" charset="0"/>
              </a:rPr>
            </a:br>
            <a:r>
              <a:rPr lang="en-US" b="0" i="0" dirty="0">
                <a:effectLst/>
                <a:highlight>
                  <a:srgbClr val="FFFFFF"/>
                </a:highlight>
                <a:latin typeface="Roboto" panose="02000000000000000000" pitchFamily="2" charset="0"/>
              </a:rPr>
              <a:t>plot a histogram using the hist() function.</a:t>
            </a:r>
            <a:br>
              <a:rPr lang="en-US" b="0" i="0" dirty="0">
                <a:effectLst/>
                <a:highlight>
                  <a:srgbClr val="FFFFFF"/>
                </a:highlight>
                <a:latin typeface="Roboto" panose="02000000000000000000" pitchFamily="2" charset="0"/>
              </a:rPr>
            </a:br>
            <a:br>
              <a:rPr lang="en-US" dirty="0"/>
            </a:br>
            <a:endParaRPr lang="en-IN" dirty="0"/>
          </a:p>
        </p:txBody>
      </p:sp>
      <p:pic>
        <p:nvPicPr>
          <p:cNvPr id="5" name="Content Placeholder 4">
            <a:extLst>
              <a:ext uri="{FF2B5EF4-FFF2-40B4-BE49-F238E27FC236}">
                <a16:creationId xmlns:a16="http://schemas.microsoft.com/office/drawing/2014/main" id="{E89FFB6E-6749-7744-B6E2-78993EDA81D8}"/>
              </a:ext>
            </a:extLst>
          </p:cNvPr>
          <p:cNvPicPr>
            <a:picLocks noGrp="1" noChangeAspect="1"/>
          </p:cNvPicPr>
          <p:nvPr>
            <p:ph idx="1"/>
          </p:nvPr>
        </p:nvPicPr>
        <p:blipFill>
          <a:blip r:embed="rId2"/>
          <a:stretch>
            <a:fillRect/>
          </a:stretch>
        </p:blipFill>
        <p:spPr>
          <a:xfrm>
            <a:off x="1915887" y="1230087"/>
            <a:ext cx="7598228" cy="5262788"/>
          </a:xfrm>
        </p:spPr>
      </p:pic>
    </p:spTree>
    <p:extLst>
      <p:ext uri="{BB962C8B-B14F-4D97-AF65-F5344CB8AC3E}">
        <p14:creationId xmlns:p14="http://schemas.microsoft.com/office/powerpoint/2010/main" val="1362624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0810E78-7255-6EC9-48B6-13F6BDFBADC5}"/>
              </a:ext>
            </a:extLst>
          </p:cNvPr>
          <p:cNvPicPr>
            <a:picLocks noGrp="1" noChangeAspect="1"/>
          </p:cNvPicPr>
          <p:nvPr>
            <p:ph idx="1"/>
          </p:nvPr>
        </p:nvPicPr>
        <p:blipFill>
          <a:blip r:embed="rId2"/>
          <a:stretch>
            <a:fillRect/>
          </a:stretch>
        </p:blipFill>
        <p:spPr>
          <a:xfrm>
            <a:off x="1687286" y="359229"/>
            <a:ext cx="8098971" cy="6400800"/>
          </a:xfrm>
        </p:spPr>
      </p:pic>
    </p:spTree>
    <p:extLst>
      <p:ext uri="{BB962C8B-B14F-4D97-AF65-F5344CB8AC3E}">
        <p14:creationId xmlns:p14="http://schemas.microsoft.com/office/powerpoint/2010/main" val="2383270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5608E88-E686-6EB6-F777-F42CF47B8E35}"/>
              </a:ext>
            </a:extLst>
          </p:cNvPr>
          <p:cNvPicPr>
            <a:picLocks noGrp="1" noChangeAspect="1"/>
          </p:cNvPicPr>
          <p:nvPr>
            <p:ph idx="1"/>
          </p:nvPr>
        </p:nvPicPr>
        <p:blipFill>
          <a:blip r:embed="rId2"/>
          <a:stretch>
            <a:fillRect/>
          </a:stretch>
        </p:blipFill>
        <p:spPr>
          <a:xfrm>
            <a:off x="2155372" y="859971"/>
            <a:ext cx="7315199" cy="5856516"/>
          </a:xfrm>
        </p:spPr>
      </p:pic>
    </p:spTree>
    <p:extLst>
      <p:ext uri="{BB962C8B-B14F-4D97-AF65-F5344CB8AC3E}">
        <p14:creationId xmlns:p14="http://schemas.microsoft.com/office/powerpoint/2010/main" val="880272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343</TotalTime>
  <Words>1266</Words>
  <Application>Microsoft Office PowerPoint</Application>
  <PresentationFormat>Widescreen</PresentationFormat>
  <Paragraphs>119</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Aptos</vt:lpstr>
      <vt:lpstr>Aptos Display</vt:lpstr>
      <vt:lpstr>Arial</vt:lpstr>
      <vt:lpstr>Lato Black</vt:lpstr>
      <vt:lpstr>Roboto</vt:lpstr>
      <vt:lpstr>Source Sans 3</vt:lpstr>
      <vt:lpstr>Times New Roman</vt:lpstr>
      <vt:lpstr>Tw Cen MT</vt:lpstr>
      <vt:lpstr>Office Theme</vt:lpstr>
      <vt:lpstr>PowerPoint Presentation</vt:lpstr>
      <vt:lpstr>What is Data Visualization? </vt:lpstr>
      <vt:lpstr>Data Visualization in Python </vt:lpstr>
      <vt:lpstr>Visualization Goals</vt:lpstr>
      <vt:lpstr>PowerPoint Presentation</vt:lpstr>
      <vt:lpstr>Histograms </vt:lpstr>
      <vt:lpstr> plot a histogram using the hist() function.  </vt:lpstr>
      <vt:lpstr>PowerPoint Presentation</vt:lpstr>
      <vt:lpstr>PowerPoint Presentation</vt:lpstr>
      <vt:lpstr>Python Seaborn Plotting Functions</vt:lpstr>
      <vt:lpstr>Box and Whisker Plot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Another way</vt:lpstr>
      <vt:lpstr>PowerPoint Presentation</vt:lpstr>
      <vt:lpstr>PowerPoint Presentation</vt:lpstr>
      <vt:lpstr>PowerPoint Presentation</vt:lpstr>
      <vt:lpstr>PowerPoint Presentation</vt:lpstr>
      <vt:lpstr>Venn Diagrams in Python </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Priyanka</dc:creator>
  <cp:lastModifiedBy>Richa Golash</cp:lastModifiedBy>
  <cp:revision>55</cp:revision>
  <dcterms:created xsi:type="dcterms:W3CDTF">2024-08-22T07:59:50Z</dcterms:created>
  <dcterms:modified xsi:type="dcterms:W3CDTF">2024-09-09T07:09:52Z</dcterms:modified>
</cp:coreProperties>
</file>