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14"/>
  </p:notesMasterIdLst>
  <p:sldIdLst>
    <p:sldId id="256" r:id="rId2"/>
    <p:sldId id="257" r:id="rId3"/>
    <p:sldId id="258" r:id="rId4"/>
    <p:sldId id="260" r:id="rId5"/>
    <p:sldId id="259" r:id="rId6"/>
    <p:sldId id="261" r:id="rId7"/>
    <p:sldId id="268" r:id="rId8"/>
    <p:sldId id="262"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4255"/>
  </p:normalViewPr>
  <p:slideViewPr>
    <p:cSldViewPr snapToGrid="0" snapToObjects="1">
      <p:cViewPr>
        <p:scale>
          <a:sx n="100" d="100"/>
          <a:sy n="100" d="100"/>
        </p:scale>
        <p:origin x="100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B9C31-A02B-B542-8F3D-AD0E788ECE43}" type="datetimeFigureOut">
              <a:rPr lang="en-US" smtClean="0"/>
              <a:t>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F1600-27B2-DC42-9FEC-6441E52488A1}" type="slidenum">
              <a:rPr lang="en-US" smtClean="0"/>
              <a:t>‹#›</a:t>
            </a:fld>
            <a:endParaRPr lang="en-US"/>
          </a:p>
        </p:txBody>
      </p:sp>
    </p:spTree>
    <p:extLst>
      <p:ext uri="{BB962C8B-B14F-4D97-AF65-F5344CB8AC3E}">
        <p14:creationId xmlns:p14="http://schemas.microsoft.com/office/powerpoint/2010/main" val="4022747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ysClr val="windowText" lastClr="000000"/>
                </a:solidFill>
              </a:rPr>
              <a:t>Notes –</a:t>
            </a:r>
          </a:p>
          <a:p>
            <a:pPr marL="285750" indent="-285750">
              <a:buFont typeface="Arial" panose="020B0604020202020204" pitchFamily="34" charset="0"/>
              <a:buChar char="•"/>
            </a:pPr>
            <a:r>
              <a:rPr lang="en-US" sz="1200" dirty="0">
                <a:solidFill>
                  <a:sysClr val="windowText" lastClr="000000"/>
                </a:solidFill>
              </a:rPr>
              <a:t>Highest population lies in large towns followed by medium towns. </a:t>
            </a:r>
          </a:p>
          <a:p>
            <a:pPr marL="285750" indent="-285750">
              <a:buFont typeface="Arial" panose="020B0604020202020204" pitchFamily="34" charset="0"/>
              <a:buChar char="•"/>
            </a:pPr>
            <a:r>
              <a:rPr lang="en-US" sz="1200" dirty="0">
                <a:solidFill>
                  <a:sysClr val="windowText" lastClr="000000"/>
                </a:solidFill>
              </a:rPr>
              <a:t>Cities hold comparatively less population. </a:t>
            </a:r>
          </a:p>
          <a:p>
            <a:pPr marL="285750" indent="-285750">
              <a:buFont typeface="Arial" panose="020B0604020202020204" pitchFamily="34" charset="0"/>
              <a:buChar char="•"/>
            </a:pPr>
            <a:r>
              <a:rPr lang="en-US" sz="1200" dirty="0">
                <a:solidFill>
                  <a:sysClr val="windowText" lastClr="000000"/>
                </a:solidFill>
              </a:rPr>
              <a:t>It is observed that maximum number of large and medium towns have no universities as compared to number of towns with universities. </a:t>
            </a:r>
          </a:p>
          <a:p>
            <a:pPr marL="285750" indent="-285750">
              <a:buFont typeface="Arial" panose="020B0604020202020204" pitchFamily="34" charset="0"/>
              <a:buChar char="•"/>
            </a:pPr>
            <a:r>
              <a:rPr lang="en-US" sz="1200" dirty="0">
                <a:solidFill>
                  <a:sysClr val="windowText" lastClr="000000"/>
                </a:solidFill>
              </a:rPr>
              <a:t>Cities have less number of universities compared to large towns. </a:t>
            </a:r>
          </a:p>
          <a:p>
            <a:pPr marL="285750" indent="-285750">
              <a:buFont typeface="Arial" panose="020B0604020202020204" pitchFamily="34" charset="0"/>
              <a:buChar char="•"/>
            </a:pPr>
            <a:r>
              <a:rPr lang="en-US" sz="1200" dirty="0">
                <a:solidFill>
                  <a:sysClr val="windowText" lastClr="000000"/>
                </a:solidFill>
              </a:rPr>
              <a:t>Medium Towns have lowest number of Universities</a:t>
            </a:r>
          </a:p>
          <a:p>
            <a:pPr marL="285750" indent="-285750">
              <a:buFont typeface="Arial" panose="020B0604020202020204" pitchFamily="34" charset="0"/>
              <a:buChar char="•"/>
            </a:pPr>
            <a:r>
              <a:rPr lang="en-US" sz="1200" dirty="0">
                <a:solidFill>
                  <a:sysClr val="windowText" lastClr="000000"/>
                </a:solidFill>
              </a:rPr>
              <a:t>All cities have universities. </a:t>
            </a:r>
          </a:p>
          <a:p>
            <a:endParaRPr lang="en-US" dirty="0"/>
          </a:p>
        </p:txBody>
      </p:sp>
      <p:sp>
        <p:nvSpPr>
          <p:cNvPr id="4" name="Slide Number Placeholder 3"/>
          <p:cNvSpPr>
            <a:spLocks noGrp="1"/>
          </p:cNvSpPr>
          <p:nvPr>
            <p:ph type="sldNum" sz="quarter" idx="5"/>
          </p:nvPr>
        </p:nvSpPr>
        <p:spPr/>
        <p:txBody>
          <a:bodyPr/>
          <a:lstStyle/>
          <a:p>
            <a:fld id="{068F1600-27B2-DC42-9FEC-6441E52488A1}" type="slidenum">
              <a:rPr lang="en-US" smtClean="0"/>
              <a:t>2</a:t>
            </a:fld>
            <a:endParaRPr lang="en-US"/>
          </a:p>
        </p:txBody>
      </p:sp>
    </p:spTree>
    <p:extLst>
      <p:ext uri="{BB962C8B-B14F-4D97-AF65-F5344CB8AC3E}">
        <p14:creationId xmlns:p14="http://schemas.microsoft.com/office/powerpoint/2010/main" val="2777392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068F1600-27B2-DC42-9FEC-6441E52488A1}" type="slidenum">
              <a:rPr lang="en-US" smtClean="0"/>
              <a:t>11</a:t>
            </a:fld>
            <a:endParaRPr lang="en-US"/>
          </a:p>
        </p:txBody>
      </p:sp>
    </p:spTree>
    <p:extLst>
      <p:ext uri="{BB962C8B-B14F-4D97-AF65-F5344CB8AC3E}">
        <p14:creationId xmlns:p14="http://schemas.microsoft.com/office/powerpoint/2010/main" val="2998079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ysClr val="windowText" lastClr="000000"/>
                </a:solidFill>
              </a:rPr>
              <a:t>Notes –</a:t>
            </a:r>
          </a:p>
          <a:p>
            <a:pPr marL="285750" indent="-285750">
              <a:buFont typeface="Arial" panose="020B0604020202020204" pitchFamily="34" charset="0"/>
              <a:buChar char="•"/>
            </a:pPr>
            <a:r>
              <a:rPr lang="en-US" sz="1200" dirty="0">
                <a:solidFill>
                  <a:sysClr val="windowText" lastClr="000000"/>
                </a:solidFill>
              </a:rPr>
              <a:t>Cities and towns have highest number of population (35-64) with low level of education. </a:t>
            </a:r>
          </a:p>
          <a:p>
            <a:pPr marL="285750" indent="-285750">
              <a:buFont typeface="Arial" panose="020B0604020202020204" pitchFamily="34" charset="0"/>
              <a:buChar char="•"/>
            </a:pPr>
            <a:r>
              <a:rPr lang="en-US" sz="1200" dirty="0">
                <a:solidFill>
                  <a:sysClr val="windowText" lastClr="000000"/>
                </a:solidFill>
              </a:rPr>
              <a:t>Large towns have highest population (35-64) with low level of education. </a:t>
            </a:r>
          </a:p>
          <a:p>
            <a:pPr marL="285750" indent="-285750">
              <a:buFont typeface="Arial" panose="020B0604020202020204" pitchFamily="34" charset="0"/>
              <a:buChar char="•"/>
            </a:pPr>
            <a:r>
              <a:rPr lang="en-US" sz="1200" dirty="0">
                <a:solidFill>
                  <a:sysClr val="windowText" lastClr="000000"/>
                </a:solidFill>
              </a:rPr>
              <a:t>Cities have lowest population (35-64) with high level education compared to Large and Medium towns. </a:t>
            </a:r>
          </a:p>
          <a:p>
            <a:pPr marL="285750" indent="-285750">
              <a:buFont typeface="Arial" panose="020B0604020202020204" pitchFamily="34" charset="0"/>
              <a:buChar char="•"/>
            </a:pPr>
            <a:r>
              <a:rPr lang="en-US" sz="1200" dirty="0">
                <a:solidFill>
                  <a:sysClr val="windowText" lastClr="000000"/>
                </a:solidFill>
              </a:rPr>
              <a:t>Large towns have highest count of student at key stage 4 </a:t>
            </a:r>
          </a:p>
          <a:p>
            <a:pPr marL="285750" indent="-285750">
              <a:buFont typeface="Arial" panose="020B0604020202020204" pitchFamily="34" charset="0"/>
              <a:buChar char="•"/>
            </a:pPr>
            <a:r>
              <a:rPr lang="en-US" sz="1200" dirty="0">
                <a:solidFill>
                  <a:sysClr val="windowText" lastClr="000000"/>
                </a:solidFill>
              </a:rPr>
              <a:t>Cities have the lowest count of students at key stage 4 </a:t>
            </a:r>
          </a:p>
          <a:p>
            <a:endParaRPr lang="en-US" dirty="0"/>
          </a:p>
        </p:txBody>
      </p:sp>
      <p:sp>
        <p:nvSpPr>
          <p:cNvPr id="4" name="Slide Number Placeholder 3"/>
          <p:cNvSpPr>
            <a:spLocks noGrp="1"/>
          </p:cNvSpPr>
          <p:nvPr>
            <p:ph type="sldNum" sz="quarter" idx="5"/>
          </p:nvPr>
        </p:nvSpPr>
        <p:spPr/>
        <p:txBody>
          <a:bodyPr/>
          <a:lstStyle/>
          <a:p>
            <a:fld id="{068F1600-27B2-DC42-9FEC-6441E52488A1}" type="slidenum">
              <a:rPr lang="en-US" smtClean="0"/>
              <a:t>3</a:t>
            </a:fld>
            <a:endParaRPr lang="en-US"/>
          </a:p>
        </p:txBody>
      </p:sp>
    </p:spTree>
    <p:extLst>
      <p:ext uri="{BB962C8B-B14F-4D97-AF65-F5344CB8AC3E}">
        <p14:creationId xmlns:p14="http://schemas.microsoft.com/office/powerpoint/2010/main" val="1643006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ysClr val="windowText" lastClr="000000"/>
                </a:solidFill>
              </a:rPr>
              <a:t>Notes –</a:t>
            </a:r>
          </a:p>
          <a:p>
            <a:pPr marL="342900" indent="-342900">
              <a:buFont typeface="Arial" panose="020B0604020202020204" pitchFamily="34" charset="0"/>
              <a:buChar char="•"/>
            </a:pPr>
            <a:r>
              <a:rPr lang="en-US" sz="1200" dirty="0">
                <a:solidFill>
                  <a:sysClr val="windowText" lastClr="000000"/>
                </a:solidFill>
              </a:rPr>
              <a:t>Cities have highest count of working population. </a:t>
            </a:r>
          </a:p>
          <a:p>
            <a:pPr marL="342900" indent="-342900">
              <a:buFont typeface="Arial" panose="020B0604020202020204" pitchFamily="34" charset="0"/>
              <a:buChar char="•"/>
            </a:pPr>
            <a:r>
              <a:rPr lang="en-US" sz="1200" dirty="0">
                <a:solidFill>
                  <a:sysClr val="windowText" lastClr="000000"/>
                </a:solidFill>
              </a:rPr>
              <a:t>Higher deprivation towns have more count of working population, and more mixed population compared to Cities. </a:t>
            </a:r>
          </a:p>
          <a:p>
            <a:pPr marL="342900" indent="-342900">
              <a:buFont typeface="Arial" panose="020B0604020202020204" pitchFamily="34" charset="0"/>
              <a:buChar char="•"/>
            </a:pPr>
            <a:r>
              <a:rPr lang="en-US" sz="1200" dirty="0">
                <a:solidFill>
                  <a:sysClr val="windowText" lastClr="000000"/>
                </a:solidFill>
              </a:rPr>
              <a:t>Lower deprivation towns have more count of working population and almost same count of Residential and Mixed population</a:t>
            </a:r>
          </a:p>
          <a:p>
            <a:pPr marL="342900" indent="-342900">
              <a:buFont typeface="Arial" panose="020B0604020202020204" pitchFamily="34" charset="0"/>
              <a:buChar char="•"/>
            </a:pPr>
            <a:r>
              <a:rPr lang="en-US" sz="1200" dirty="0">
                <a:solidFill>
                  <a:sysClr val="windowText" lastClr="000000"/>
                </a:solidFill>
              </a:rPr>
              <a:t>Mid Deprivation towns have only working population. </a:t>
            </a:r>
          </a:p>
          <a:p>
            <a:pPr marL="342900" indent="-342900">
              <a:buFont typeface="Arial" panose="020B0604020202020204" pitchFamily="34" charset="0"/>
              <a:buChar char="•"/>
            </a:pPr>
            <a:r>
              <a:rPr lang="en-US" sz="1200" dirty="0">
                <a:solidFill>
                  <a:sysClr val="windowText" lastClr="000000"/>
                </a:solidFill>
              </a:rPr>
              <a:t>Residential population is only located in towns with income of lower deprivation. </a:t>
            </a:r>
          </a:p>
          <a:p>
            <a:endParaRPr lang="en-US" dirty="0"/>
          </a:p>
        </p:txBody>
      </p:sp>
      <p:sp>
        <p:nvSpPr>
          <p:cNvPr id="4" name="Slide Number Placeholder 3"/>
          <p:cNvSpPr>
            <a:spLocks noGrp="1"/>
          </p:cNvSpPr>
          <p:nvPr>
            <p:ph type="sldNum" sz="quarter" idx="5"/>
          </p:nvPr>
        </p:nvSpPr>
        <p:spPr/>
        <p:txBody>
          <a:bodyPr/>
          <a:lstStyle/>
          <a:p>
            <a:fld id="{068F1600-27B2-DC42-9FEC-6441E52488A1}" type="slidenum">
              <a:rPr lang="en-US" smtClean="0"/>
              <a:t>4</a:t>
            </a:fld>
            <a:endParaRPr lang="en-US"/>
          </a:p>
        </p:txBody>
      </p:sp>
    </p:spTree>
    <p:extLst>
      <p:ext uri="{BB962C8B-B14F-4D97-AF65-F5344CB8AC3E}">
        <p14:creationId xmlns:p14="http://schemas.microsoft.com/office/powerpoint/2010/main" val="528835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solidFill>
                  <a:sysClr val="windowText" lastClr="000000"/>
                </a:solidFill>
              </a:rPr>
              <a:t>Notes –</a:t>
            </a:r>
          </a:p>
          <a:p>
            <a:pPr marL="342900" indent="-342900">
              <a:buFont typeface="Arial" panose="020B0604020202020204" pitchFamily="34" charset="0"/>
              <a:buChar char="•"/>
            </a:pPr>
            <a:r>
              <a:rPr lang="en-US" sz="1200" dirty="0">
                <a:solidFill>
                  <a:sysClr val="windowText" lastClr="000000"/>
                </a:solidFill>
              </a:rPr>
              <a:t>Cities have highest education score of working population. </a:t>
            </a:r>
          </a:p>
          <a:p>
            <a:pPr marL="342900" indent="-342900">
              <a:buFont typeface="Arial" panose="020B0604020202020204" pitchFamily="34" charset="0"/>
              <a:buChar char="•"/>
            </a:pPr>
            <a:r>
              <a:rPr lang="en-US" sz="1200" dirty="0">
                <a:solidFill>
                  <a:sysClr val="windowText" lastClr="000000"/>
                </a:solidFill>
              </a:rPr>
              <a:t>Higher deprivation towns have more education score of working population, and more education score of mixed population compared to Cities. </a:t>
            </a:r>
          </a:p>
          <a:p>
            <a:pPr marL="342900" indent="-342900">
              <a:buFont typeface="Arial" panose="020B0604020202020204" pitchFamily="34" charset="0"/>
              <a:buChar char="•"/>
            </a:pPr>
            <a:r>
              <a:rPr lang="en-US" sz="1200" dirty="0">
                <a:solidFill>
                  <a:sysClr val="windowText" lastClr="000000"/>
                </a:solidFill>
              </a:rPr>
              <a:t>Lower deprivation towns have more education score of working population and lowest education score of Residential Population.</a:t>
            </a:r>
          </a:p>
          <a:p>
            <a:pPr marL="342900" indent="-342900">
              <a:buFont typeface="Arial" panose="020B0604020202020204" pitchFamily="34" charset="0"/>
              <a:buChar char="•"/>
            </a:pPr>
            <a:r>
              <a:rPr lang="en-US" sz="1200" dirty="0">
                <a:solidFill>
                  <a:sysClr val="windowText" lastClr="000000"/>
                </a:solidFill>
              </a:rPr>
              <a:t>Mid Deprivation towns have highest education score with only working population. </a:t>
            </a:r>
          </a:p>
          <a:p>
            <a:pPr marL="342900" indent="-342900">
              <a:buFont typeface="Arial" panose="020B0604020202020204" pitchFamily="34" charset="0"/>
              <a:buChar char="•"/>
            </a:pPr>
            <a:r>
              <a:rPr lang="en-US" sz="1200" dirty="0">
                <a:solidFill>
                  <a:sysClr val="windowText" lastClr="000000"/>
                </a:solidFill>
              </a:rPr>
              <a:t>Residential population is only located in towns with income of lower deprivation. </a:t>
            </a:r>
          </a:p>
          <a:p>
            <a:endParaRPr lang="en-US" dirty="0"/>
          </a:p>
        </p:txBody>
      </p:sp>
      <p:sp>
        <p:nvSpPr>
          <p:cNvPr id="4" name="Slide Number Placeholder 3"/>
          <p:cNvSpPr>
            <a:spLocks noGrp="1"/>
          </p:cNvSpPr>
          <p:nvPr>
            <p:ph type="sldNum" sz="quarter" idx="5"/>
          </p:nvPr>
        </p:nvSpPr>
        <p:spPr/>
        <p:txBody>
          <a:bodyPr/>
          <a:lstStyle/>
          <a:p>
            <a:fld id="{068F1600-27B2-DC42-9FEC-6441E52488A1}" type="slidenum">
              <a:rPr lang="en-US" smtClean="0"/>
              <a:t>5</a:t>
            </a:fld>
            <a:endParaRPr lang="en-US"/>
          </a:p>
        </p:txBody>
      </p:sp>
    </p:spTree>
    <p:extLst>
      <p:ext uri="{BB962C8B-B14F-4D97-AF65-F5344CB8AC3E}">
        <p14:creationId xmlns:p14="http://schemas.microsoft.com/office/powerpoint/2010/main" val="3912368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 </a:t>
            </a:r>
          </a:p>
          <a:p>
            <a:pPr marL="171450" indent="-171450">
              <a:buFont typeface="Arial" panose="020B0604020202020204" pitchFamily="34" charset="0"/>
              <a:buChar char="•"/>
            </a:pPr>
            <a:r>
              <a:rPr lang="en-US" dirty="0"/>
              <a:t>The above graph A determines the highest number of town have student education score at 20-25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above graph B determines the highest number of town have student education score at 20-30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above graph C determines the highest number of town have student education score at 20-25 and score from 5 - 20. This indicates at students in these towns of either low education or highest level of education.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above graph D shows the overall student education score highlight that most number of towns have student education score at 20-25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Very few town have highest score of 30-35</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However, only few number of towns also have lowest score below five. This indicates that major towns have students with education score of above 5.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68F1600-27B2-DC42-9FEC-6441E52488A1}" type="slidenum">
              <a:rPr lang="en-US" smtClean="0"/>
              <a:t>6</a:t>
            </a:fld>
            <a:endParaRPr lang="en-US"/>
          </a:p>
        </p:txBody>
      </p:sp>
    </p:spTree>
    <p:extLst>
      <p:ext uri="{BB962C8B-B14F-4D97-AF65-F5344CB8AC3E}">
        <p14:creationId xmlns:p14="http://schemas.microsoft.com/office/powerpoint/2010/main" val="584227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 </a:t>
            </a:r>
          </a:p>
          <a:p>
            <a:pPr marL="171450" indent="-171450">
              <a:buFont typeface="Arial" panose="020B0604020202020204" pitchFamily="34" charset="0"/>
              <a:buChar char="•"/>
            </a:pPr>
            <a:r>
              <a:rPr lang="en-US" dirty="0"/>
              <a:t>The graph A provides list of top 10 town names with highest score of student education as per the latest year (2012-2013)</a:t>
            </a:r>
          </a:p>
          <a:p>
            <a:pPr marL="171450" indent="-171450">
              <a:buFont typeface="Arial" panose="020B0604020202020204" pitchFamily="34" charset="0"/>
              <a:buChar char="•"/>
            </a:pPr>
            <a:r>
              <a:rPr lang="en-US" dirty="0"/>
              <a:t>The town named </a:t>
            </a:r>
            <a:r>
              <a:rPr lang="en-US" dirty="0" err="1"/>
              <a:t>Basildon</a:t>
            </a:r>
            <a:r>
              <a:rPr lang="en-US" dirty="0"/>
              <a:t> has the highest score of 31 </a:t>
            </a:r>
          </a:p>
          <a:p>
            <a:pPr marL="171450" indent="-171450">
              <a:buFont typeface="Arial" panose="020B0604020202020204" pitchFamily="34" charset="0"/>
              <a:buChar char="•"/>
            </a:pPr>
            <a:r>
              <a:rPr lang="en-US" dirty="0"/>
              <a:t>The graph B provides list of bottom 10 town names with lowest score of student population as per the latest year (2012-2013)</a:t>
            </a:r>
          </a:p>
          <a:p>
            <a:pPr marL="171450" indent="-171450">
              <a:buFont typeface="Arial" panose="020B0604020202020204" pitchFamily="34" charset="0"/>
              <a:buChar char="•"/>
            </a:pPr>
            <a:r>
              <a:rPr lang="en-US" dirty="0"/>
              <a:t>The town named Sutton </a:t>
            </a:r>
            <a:r>
              <a:rPr lang="en-US" dirty="0" err="1"/>
              <a:t>Coldfield</a:t>
            </a:r>
            <a:r>
              <a:rPr lang="en-US" dirty="0"/>
              <a:t> has the lowest score of 0 </a:t>
            </a:r>
          </a:p>
          <a:p>
            <a:pPr marL="171450" indent="-171450">
              <a:buFont typeface="Arial" panose="020B0604020202020204" pitchFamily="34" charset="0"/>
              <a:buChar char="•"/>
            </a:pPr>
            <a:r>
              <a:rPr lang="en-US" dirty="0"/>
              <a:t>This may determine that further population of the town </a:t>
            </a:r>
            <a:r>
              <a:rPr lang="en-US" dirty="0" err="1"/>
              <a:t>Basildon</a:t>
            </a:r>
            <a:r>
              <a:rPr lang="en-US" dirty="0"/>
              <a:t> may have Lower deprivation and high density of working population. </a:t>
            </a:r>
          </a:p>
          <a:p>
            <a:pPr marL="171450" indent="-171450">
              <a:buFont typeface="Arial" panose="020B0604020202020204" pitchFamily="34" charset="0"/>
              <a:buChar char="•"/>
            </a:pPr>
            <a:r>
              <a:rPr lang="en-US" dirty="0"/>
              <a:t>Similarly the population of the town Sutton </a:t>
            </a:r>
            <a:r>
              <a:rPr lang="en-US" dirty="0" err="1"/>
              <a:t>Coldfield</a:t>
            </a:r>
            <a:r>
              <a:rPr lang="en-US" dirty="0"/>
              <a:t> may have Higher deprivation and low density of working population. </a:t>
            </a:r>
          </a:p>
        </p:txBody>
      </p:sp>
      <p:sp>
        <p:nvSpPr>
          <p:cNvPr id="4" name="Slide Number Placeholder 3"/>
          <p:cNvSpPr>
            <a:spLocks noGrp="1"/>
          </p:cNvSpPr>
          <p:nvPr>
            <p:ph type="sldNum" sz="quarter" idx="5"/>
          </p:nvPr>
        </p:nvSpPr>
        <p:spPr/>
        <p:txBody>
          <a:bodyPr/>
          <a:lstStyle/>
          <a:p>
            <a:fld id="{068F1600-27B2-DC42-9FEC-6441E52488A1}" type="slidenum">
              <a:rPr lang="en-US" smtClean="0"/>
              <a:t>7</a:t>
            </a:fld>
            <a:endParaRPr lang="en-US"/>
          </a:p>
        </p:txBody>
      </p:sp>
    </p:spTree>
    <p:extLst>
      <p:ext uri="{BB962C8B-B14F-4D97-AF65-F5344CB8AC3E}">
        <p14:creationId xmlns:p14="http://schemas.microsoft.com/office/powerpoint/2010/main" val="1814683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 </a:t>
            </a:r>
          </a:p>
          <a:p>
            <a:pPr marL="171450" indent="-171450">
              <a:buFont typeface="Arial" panose="020B0604020202020204" pitchFamily="34" charset="0"/>
              <a:buChar char="•"/>
            </a:pPr>
            <a:r>
              <a:rPr lang="en-US" dirty="0"/>
              <a:t>The above Boxplot defines the comparison of the current education score with the student education score also considered to be future working population.</a:t>
            </a:r>
          </a:p>
          <a:p>
            <a:pPr marL="171450" indent="-171450">
              <a:buFont typeface="Arial" panose="020B0604020202020204" pitchFamily="34" charset="0"/>
              <a:buChar char="•"/>
            </a:pPr>
            <a:r>
              <a:rPr lang="en-US" dirty="0"/>
              <a:t>For Student score the median is above 20, this indicates the score distribution is towards the positive side. students irrespective of town size or job density have high education score.</a:t>
            </a:r>
          </a:p>
          <a:p>
            <a:pPr marL="171450" indent="-171450">
              <a:buFont typeface="Arial" panose="020B0604020202020204" pitchFamily="34" charset="0"/>
              <a:buChar char="•"/>
            </a:pPr>
            <a:r>
              <a:rPr lang="en-US" dirty="0"/>
              <a:t>For Overall Education Score, the median is -1. This indicates that there is a high number of population irrespective of job density has less over education The number of </a:t>
            </a:r>
            <a:r>
              <a:rPr lang="en-US" dirty="0" err="1"/>
              <a:t>universties</a:t>
            </a:r>
            <a:r>
              <a:rPr lang="en-US" dirty="0"/>
              <a:t> are less in large towns and medium towns which contributes most to the overall population density</a:t>
            </a:r>
          </a:p>
        </p:txBody>
      </p:sp>
      <p:sp>
        <p:nvSpPr>
          <p:cNvPr id="4" name="Slide Number Placeholder 3"/>
          <p:cNvSpPr>
            <a:spLocks noGrp="1"/>
          </p:cNvSpPr>
          <p:nvPr>
            <p:ph type="sldNum" sz="quarter" idx="5"/>
          </p:nvPr>
        </p:nvSpPr>
        <p:spPr/>
        <p:txBody>
          <a:bodyPr/>
          <a:lstStyle/>
          <a:p>
            <a:fld id="{068F1600-27B2-DC42-9FEC-6441E52488A1}" type="slidenum">
              <a:rPr lang="en-US" smtClean="0"/>
              <a:t>8</a:t>
            </a:fld>
            <a:endParaRPr lang="en-US"/>
          </a:p>
        </p:txBody>
      </p:sp>
    </p:spTree>
    <p:extLst>
      <p:ext uri="{BB962C8B-B14F-4D97-AF65-F5344CB8AC3E}">
        <p14:creationId xmlns:p14="http://schemas.microsoft.com/office/powerpoint/2010/main" val="260763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 </a:t>
            </a:r>
          </a:p>
          <a:p>
            <a:pPr marL="171450" indent="-171450">
              <a:buFont typeface="Arial" panose="020B0604020202020204" pitchFamily="34" charset="0"/>
              <a:buChar char="•"/>
            </a:pPr>
            <a:r>
              <a:rPr lang="en-US" dirty="0"/>
              <a:t>The above graph indicates that </a:t>
            </a:r>
            <a:r>
              <a:rPr lang="en-US" dirty="0" err="1"/>
              <a:t>inspite</a:t>
            </a:r>
            <a:r>
              <a:rPr lang="en-US" dirty="0"/>
              <a:t> of being cities the Nottingham and Portsmouth have lowest education level. </a:t>
            </a:r>
          </a:p>
          <a:p>
            <a:pPr marL="171450" indent="-171450">
              <a:buFont typeface="Arial" panose="020B0604020202020204" pitchFamily="34" charset="0"/>
              <a:buChar char="•"/>
            </a:pPr>
            <a:r>
              <a:rPr lang="en-US" dirty="0"/>
              <a:t>Nottingham has the highest population with low education score. </a:t>
            </a:r>
          </a:p>
          <a:p>
            <a:pPr marL="171450" indent="-171450">
              <a:buFont typeface="Arial" panose="020B0604020202020204" pitchFamily="34" charset="0"/>
              <a:buChar char="•"/>
            </a:pPr>
            <a:r>
              <a:rPr lang="en-US" dirty="0"/>
              <a:t>This also indicates that the medium towns have significantly more education score. </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068F1600-27B2-DC42-9FEC-6441E52488A1}" type="slidenum">
              <a:rPr lang="en-US" smtClean="0"/>
              <a:t>9</a:t>
            </a:fld>
            <a:endParaRPr lang="en-US"/>
          </a:p>
        </p:txBody>
      </p:sp>
    </p:spTree>
    <p:extLst>
      <p:ext uri="{BB962C8B-B14F-4D97-AF65-F5344CB8AC3E}">
        <p14:creationId xmlns:p14="http://schemas.microsoft.com/office/powerpoint/2010/main" val="2166241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068F1600-27B2-DC42-9FEC-6441E52488A1}" type="slidenum">
              <a:rPr lang="en-US" smtClean="0"/>
              <a:t>10</a:t>
            </a:fld>
            <a:endParaRPr lang="en-US"/>
          </a:p>
        </p:txBody>
      </p:sp>
    </p:spTree>
    <p:extLst>
      <p:ext uri="{BB962C8B-B14F-4D97-AF65-F5344CB8AC3E}">
        <p14:creationId xmlns:p14="http://schemas.microsoft.com/office/powerpoint/2010/main" val="2546510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4458-B67D-A343-B065-72F7B998DB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045802-DBD4-7D4E-A72E-4582274890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3210D0-7B9F-2148-BF50-1A526BC31A5D}"/>
              </a:ext>
            </a:extLst>
          </p:cNvPr>
          <p:cNvSpPr>
            <a:spLocks noGrp="1"/>
          </p:cNvSpPr>
          <p:nvPr>
            <p:ph type="dt" sz="half" idx="10"/>
          </p:nvPr>
        </p:nvSpPr>
        <p:spPr/>
        <p:txBody>
          <a:bodyPr/>
          <a:lstStyle/>
          <a:p>
            <a:fld id="{597B2790-5B71-FF4C-8089-D8BF674654AB}" type="datetime1">
              <a:rPr lang="en-US" smtClean="0"/>
              <a:t>2/6/24</a:t>
            </a:fld>
            <a:endParaRPr lang="en-US"/>
          </a:p>
        </p:txBody>
      </p:sp>
      <p:sp>
        <p:nvSpPr>
          <p:cNvPr id="5" name="Footer Placeholder 4">
            <a:extLst>
              <a:ext uri="{FF2B5EF4-FFF2-40B4-BE49-F238E27FC236}">
                <a16:creationId xmlns:a16="http://schemas.microsoft.com/office/drawing/2014/main" id="{76BDE8B0-436D-CF45-BD09-61E6BDD0A5AD}"/>
              </a:ext>
            </a:extLst>
          </p:cNvPr>
          <p:cNvSpPr>
            <a:spLocks noGrp="1"/>
          </p:cNvSpPr>
          <p:nvPr>
            <p:ph type="ftr" sz="quarter" idx="11"/>
          </p:nvPr>
        </p:nvSpPr>
        <p:spPr/>
        <p:txBody>
          <a:bodyPr/>
          <a:lstStyle/>
          <a:p>
            <a:r>
              <a:rPr lang="en-US"/>
              <a:t>Independant Data Analysis</a:t>
            </a:r>
          </a:p>
        </p:txBody>
      </p:sp>
      <p:sp>
        <p:nvSpPr>
          <p:cNvPr id="6" name="Slide Number Placeholder 5">
            <a:extLst>
              <a:ext uri="{FF2B5EF4-FFF2-40B4-BE49-F238E27FC236}">
                <a16:creationId xmlns:a16="http://schemas.microsoft.com/office/drawing/2014/main" id="{36BB554D-FEC5-A644-BF90-19D3AAEE7C3D}"/>
              </a:ext>
            </a:extLst>
          </p:cNvPr>
          <p:cNvSpPr>
            <a:spLocks noGrp="1"/>
          </p:cNvSpPr>
          <p:nvPr>
            <p:ph type="sldNum" sz="quarter" idx="12"/>
          </p:nvPr>
        </p:nvSpPr>
        <p:spPr/>
        <p:txBody>
          <a:bodyPr/>
          <a:lstStyle/>
          <a:p>
            <a:fld id="{C5F36649-3A77-C546-9F90-17023D1A2A12}" type="slidenum">
              <a:rPr lang="en-US" smtClean="0"/>
              <a:t>‹#›</a:t>
            </a:fld>
            <a:endParaRPr lang="en-US"/>
          </a:p>
        </p:txBody>
      </p:sp>
    </p:spTree>
    <p:extLst>
      <p:ext uri="{BB962C8B-B14F-4D97-AF65-F5344CB8AC3E}">
        <p14:creationId xmlns:p14="http://schemas.microsoft.com/office/powerpoint/2010/main" val="337375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6487-CC75-104A-B727-9C178BA9EA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BC4E40-903C-5B40-968F-FC9AF985DCC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A635D-1F58-634E-BB7A-AEE7C171FB7E}"/>
              </a:ext>
            </a:extLst>
          </p:cNvPr>
          <p:cNvSpPr>
            <a:spLocks noGrp="1"/>
          </p:cNvSpPr>
          <p:nvPr>
            <p:ph type="dt" sz="half" idx="10"/>
          </p:nvPr>
        </p:nvSpPr>
        <p:spPr/>
        <p:txBody>
          <a:bodyPr/>
          <a:lstStyle/>
          <a:p>
            <a:fld id="{53F9253E-9387-7444-A170-CF47C5C6BA3D}" type="datetime1">
              <a:rPr lang="en-US" smtClean="0"/>
              <a:t>2/6/24</a:t>
            </a:fld>
            <a:endParaRPr lang="en-US"/>
          </a:p>
        </p:txBody>
      </p:sp>
      <p:sp>
        <p:nvSpPr>
          <p:cNvPr id="5" name="Footer Placeholder 4">
            <a:extLst>
              <a:ext uri="{FF2B5EF4-FFF2-40B4-BE49-F238E27FC236}">
                <a16:creationId xmlns:a16="http://schemas.microsoft.com/office/drawing/2014/main" id="{B324BDE4-9BDF-BC44-8629-7655E2F52464}"/>
              </a:ext>
            </a:extLst>
          </p:cNvPr>
          <p:cNvSpPr>
            <a:spLocks noGrp="1"/>
          </p:cNvSpPr>
          <p:nvPr>
            <p:ph type="ftr" sz="quarter" idx="11"/>
          </p:nvPr>
        </p:nvSpPr>
        <p:spPr/>
        <p:txBody>
          <a:bodyPr/>
          <a:lstStyle/>
          <a:p>
            <a:r>
              <a:rPr lang="en-US"/>
              <a:t>Independant Data Analysis</a:t>
            </a:r>
          </a:p>
        </p:txBody>
      </p:sp>
      <p:sp>
        <p:nvSpPr>
          <p:cNvPr id="6" name="Slide Number Placeholder 5">
            <a:extLst>
              <a:ext uri="{FF2B5EF4-FFF2-40B4-BE49-F238E27FC236}">
                <a16:creationId xmlns:a16="http://schemas.microsoft.com/office/drawing/2014/main" id="{EDC9A1F4-7C32-A140-AB21-EC076747F18F}"/>
              </a:ext>
            </a:extLst>
          </p:cNvPr>
          <p:cNvSpPr>
            <a:spLocks noGrp="1"/>
          </p:cNvSpPr>
          <p:nvPr>
            <p:ph type="sldNum" sz="quarter" idx="12"/>
          </p:nvPr>
        </p:nvSpPr>
        <p:spPr/>
        <p:txBody>
          <a:bodyPr/>
          <a:lstStyle/>
          <a:p>
            <a:fld id="{C5F36649-3A77-C546-9F90-17023D1A2A12}" type="slidenum">
              <a:rPr lang="en-US" smtClean="0"/>
              <a:t>‹#›</a:t>
            </a:fld>
            <a:endParaRPr lang="en-US"/>
          </a:p>
        </p:txBody>
      </p:sp>
    </p:spTree>
    <p:extLst>
      <p:ext uri="{BB962C8B-B14F-4D97-AF65-F5344CB8AC3E}">
        <p14:creationId xmlns:p14="http://schemas.microsoft.com/office/powerpoint/2010/main" val="244039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12FB00-56FF-C440-B7AC-6EDF7B400F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F7EE6C-CD0E-954B-92BB-CEE6D386D53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8477B-E17F-E34E-B35B-5C0299FACEA0}"/>
              </a:ext>
            </a:extLst>
          </p:cNvPr>
          <p:cNvSpPr>
            <a:spLocks noGrp="1"/>
          </p:cNvSpPr>
          <p:nvPr>
            <p:ph type="dt" sz="half" idx="10"/>
          </p:nvPr>
        </p:nvSpPr>
        <p:spPr/>
        <p:txBody>
          <a:bodyPr/>
          <a:lstStyle/>
          <a:p>
            <a:fld id="{5142DC97-DC10-5540-825F-84581C0AB803}" type="datetime1">
              <a:rPr lang="en-US" smtClean="0"/>
              <a:t>2/6/24</a:t>
            </a:fld>
            <a:endParaRPr lang="en-US"/>
          </a:p>
        </p:txBody>
      </p:sp>
      <p:sp>
        <p:nvSpPr>
          <p:cNvPr id="5" name="Footer Placeholder 4">
            <a:extLst>
              <a:ext uri="{FF2B5EF4-FFF2-40B4-BE49-F238E27FC236}">
                <a16:creationId xmlns:a16="http://schemas.microsoft.com/office/drawing/2014/main" id="{6B66C111-C902-704A-BA53-2D6A6859E915}"/>
              </a:ext>
            </a:extLst>
          </p:cNvPr>
          <p:cNvSpPr>
            <a:spLocks noGrp="1"/>
          </p:cNvSpPr>
          <p:nvPr>
            <p:ph type="ftr" sz="quarter" idx="11"/>
          </p:nvPr>
        </p:nvSpPr>
        <p:spPr/>
        <p:txBody>
          <a:bodyPr/>
          <a:lstStyle/>
          <a:p>
            <a:r>
              <a:rPr lang="en-US"/>
              <a:t>Independant Data Analysis</a:t>
            </a:r>
          </a:p>
        </p:txBody>
      </p:sp>
      <p:sp>
        <p:nvSpPr>
          <p:cNvPr id="6" name="Slide Number Placeholder 5">
            <a:extLst>
              <a:ext uri="{FF2B5EF4-FFF2-40B4-BE49-F238E27FC236}">
                <a16:creationId xmlns:a16="http://schemas.microsoft.com/office/drawing/2014/main" id="{BFE625FD-ADDF-D643-8A59-C48802ADEC62}"/>
              </a:ext>
            </a:extLst>
          </p:cNvPr>
          <p:cNvSpPr>
            <a:spLocks noGrp="1"/>
          </p:cNvSpPr>
          <p:nvPr>
            <p:ph type="sldNum" sz="quarter" idx="12"/>
          </p:nvPr>
        </p:nvSpPr>
        <p:spPr/>
        <p:txBody>
          <a:bodyPr/>
          <a:lstStyle/>
          <a:p>
            <a:fld id="{C5F36649-3A77-C546-9F90-17023D1A2A12}" type="slidenum">
              <a:rPr lang="en-US" smtClean="0"/>
              <a:t>‹#›</a:t>
            </a:fld>
            <a:endParaRPr lang="en-US"/>
          </a:p>
        </p:txBody>
      </p:sp>
    </p:spTree>
    <p:extLst>
      <p:ext uri="{BB962C8B-B14F-4D97-AF65-F5344CB8AC3E}">
        <p14:creationId xmlns:p14="http://schemas.microsoft.com/office/powerpoint/2010/main" val="84042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B1C2-49B9-2144-A8AE-BD71D2ABA0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B4903C-7195-574E-8BDF-AEE4335995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021B9-2F28-CB45-AC2F-6261450888DB}"/>
              </a:ext>
            </a:extLst>
          </p:cNvPr>
          <p:cNvSpPr>
            <a:spLocks noGrp="1"/>
          </p:cNvSpPr>
          <p:nvPr>
            <p:ph type="dt" sz="half" idx="10"/>
          </p:nvPr>
        </p:nvSpPr>
        <p:spPr/>
        <p:txBody>
          <a:bodyPr/>
          <a:lstStyle/>
          <a:p>
            <a:fld id="{4DC27685-C11D-A64B-8EFF-61F9E9F23F9A}" type="datetime1">
              <a:rPr lang="en-US" smtClean="0"/>
              <a:t>2/6/24</a:t>
            </a:fld>
            <a:endParaRPr lang="en-US"/>
          </a:p>
        </p:txBody>
      </p:sp>
      <p:sp>
        <p:nvSpPr>
          <p:cNvPr id="5" name="Footer Placeholder 4">
            <a:extLst>
              <a:ext uri="{FF2B5EF4-FFF2-40B4-BE49-F238E27FC236}">
                <a16:creationId xmlns:a16="http://schemas.microsoft.com/office/drawing/2014/main" id="{4D32A2C9-AB73-FD43-BE22-90F2EAA2F783}"/>
              </a:ext>
            </a:extLst>
          </p:cNvPr>
          <p:cNvSpPr>
            <a:spLocks noGrp="1"/>
          </p:cNvSpPr>
          <p:nvPr>
            <p:ph type="ftr" sz="quarter" idx="11"/>
          </p:nvPr>
        </p:nvSpPr>
        <p:spPr/>
        <p:txBody>
          <a:bodyPr/>
          <a:lstStyle/>
          <a:p>
            <a:r>
              <a:rPr lang="en-US"/>
              <a:t>Independant Data Analysis</a:t>
            </a:r>
          </a:p>
        </p:txBody>
      </p:sp>
      <p:sp>
        <p:nvSpPr>
          <p:cNvPr id="6" name="Slide Number Placeholder 5">
            <a:extLst>
              <a:ext uri="{FF2B5EF4-FFF2-40B4-BE49-F238E27FC236}">
                <a16:creationId xmlns:a16="http://schemas.microsoft.com/office/drawing/2014/main" id="{30744EE4-2CC9-7C4C-836B-BC625F4CF9A7}"/>
              </a:ext>
            </a:extLst>
          </p:cNvPr>
          <p:cNvSpPr>
            <a:spLocks noGrp="1"/>
          </p:cNvSpPr>
          <p:nvPr>
            <p:ph type="sldNum" sz="quarter" idx="12"/>
          </p:nvPr>
        </p:nvSpPr>
        <p:spPr/>
        <p:txBody>
          <a:bodyPr/>
          <a:lstStyle/>
          <a:p>
            <a:fld id="{C5F36649-3A77-C546-9F90-17023D1A2A12}" type="slidenum">
              <a:rPr lang="en-US" smtClean="0"/>
              <a:t>‹#›</a:t>
            </a:fld>
            <a:endParaRPr lang="en-US"/>
          </a:p>
        </p:txBody>
      </p:sp>
    </p:spTree>
    <p:extLst>
      <p:ext uri="{BB962C8B-B14F-4D97-AF65-F5344CB8AC3E}">
        <p14:creationId xmlns:p14="http://schemas.microsoft.com/office/powerpoint/2010/main" val="362694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A610-F99F-3B43-9AC2-AB2FEA9147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3B6917-66D9-A44F-B57E-30E79EB82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95A51A-D259-2745-BDC7-E5B9775215EF}"/>
              </a:ext>
            </a:extLst>
          </p:cNvPr>
          <p:cNvSpPr>
            <a:spLocks noGrp="1"/>
          </p:cNvSpPr>
          <p:nvPr>
            <p:ph type="dt" sz="half" idx="10"/>
          </p:nvPr>
        </p:nvSpPr>
        <p:spPr/>
        <p:txBody>
          <a:bodyPr/>
          <a:lstStyle/>
          <a:p>
            <a:fld id="{55A254C4-C017-A647-946E-7EA2E569C523}" type="datetime1">
              <a:rPr lang="en-US" smtClean="0"/>
              <a:t>2/6/24</a:t>
            </a:fld>
            <a:endParaRPr lang="en-US"/>
          </a:p>
        </p:txBody>
      </p:sp>
      <p:sp>
        <p:nvSpPr>
          <p:cNvPr id="5" name="Footer Placeholder 4">
            <a:extLst>
              <a:ext uri="{FF2B5EF4-FFF2-40B4-BE49-F238E27FC236}">
                <a16:creationId xmlns:a16="http://schemas.microsoft.com/office/drawing/2014/main" id="{A3369B1E-1F6C-F24F-9E01-5D427A69DF7F}"/>
              </a:ext>
            </a:extLst>
          </p:cNvPr>
          <p:cNvSpPr>
            <a:spLocks noGrp="1"/>
          </p:cNvSpPr>
          <p:nvPr>
            <p:ph type="ftr" sz="quarter" idx="11"/>
          </p:nvPr>
        </p:nvSpPr>
        <p:spPr/>
        <p:txBody>
          <a:bodyPr/>
          <a:lstStyle/>
          <a:p>
            <a:r>
              <a:rPr lang="en-US"/>
              <a:t>Independant Data Analysis</a:t>
            </a:r>
          </a:p>
        </p:txBody>
      </p:sp>
      <p:sp>
        <p:nvSpPr>
          <p:cNvPr id="6" name="Slide Number Placeholder 5">
            <a:extLst>
              <a:ext uri="{FF2B5EF4-FFF2-40B4-BE49-F238E27FC236}">
                <a16:creationId xmlns:a16="http://schemas.microsoft.com/office/drawing/2014/main" id="{BF926515-B050-7141-9822-6C75E6C70DE3}"/>
              </a:ext>
            </a:extLst>
          </p:cNvPr>
          <p:cNvSpPr>
            <a:spLocks noGrp="1"/>
          </p:cNvSpPr>
          <p:nvPr>
            <p:ph type="sldNum" sz="quarter" idx="12"/>
          </p:nvPr>
        </p:nvSpPr>
        <p:spPr/>
        <p:txBody>
          <a:bodyPr/>
          <a:lstStyle/>
          <a:p>
            <a:fld id="{C5F36649-3A77-C546-9F90-17023D1A2A12}" type="slidenum">
              <a:rPr lang="en-US" smtClean="0"/>
              <a:t>‹#›</a:t>
            </a:fld>
            <a:endParaRPr lang="en-US"/>
          </a:p>
        </p:txBody>
      </p:sp>
    </p:spTree>
    <p:extLst>
      <p:ext uri="{BB962C8B-B14F-4D97-AF65-F5344CB8AC3E}">
        <p14:creationId xmlns:p14="http://schemas.microsoft.com/office/powerpoint/2010/main" val="414535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67E3-80F4-F44F-8E47-6C2C84EAB4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7D7BEA-81DA-A449-B52B-A6D25ECD43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7E1432-4FE7-5747-87D7-C62D610907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CBA30A-0D07-4947-A97C-0FE229DCCA31}"/>
              </a:ext>
            </a:extLst>
          </p:cNvPr>
          <p:cNvSpPr>
            <a:spLocks noGrp="1"/>
          </p:cNvSpPr>
          <p:nvPr>
            <p:ph type="dt" sz="half" idx="10"/>
          </p:nvPr>
        </p:nvSpPr>
        <p:spPr/>
        <p:txBody>
          <a:bodyPr/>
          <a:lstStyle/>
          <a:p>
            <a:fld id="{A7F99373-4A2E-674B-8CE9-AD3BA7F789F0}" type="datetime1">
              <a:rPr lang="en-US" smtClean="0"/>
              <a:t>2/6/24</a:t>
            </a:fld>
            <a:endParaRPr lang="en-US"/>
          </a:p>
        </p:txBody>
      </p:sp>
      <p:sp>
        <p:nvSpPr>
          <p:cNvPr id="6" name="Footer Placeholder 5">
            <a:extLst>
              <a:ext uri="{FF2B5EF4-FFF2-40B4-BE49-F238E27FC236}">
                <a16:creationId xmlns:a16="http://schemas.microsoft.com/office/drawing/2014/main" id="{96278BAC-EDC1-3B4E-B820-B55C055B63C2}"/>
              </a:ext>
            </a:extLst>
          </p:cNvPr>
          <p:cNvSpPr>
            <a:spLocks noGrp="1"/>
          </p:cNvSpPr>
          <p:nvPr>
            <p:ph type="ftr" sz="quarter" idx="11"/>
          </p:nvPr>
        </p:nvSpPr>
        <p:spPr/>
        <p:txBody>
          <a:bodyPr/>
          <a:lstStyle/>
          <a:p>
            <a:r>
              <a:rPr lang="en-US"/>
              <a:t>Independant Data Analysis</a:t>
            </a:r>
          </a:p>
        </p:txBody>
      </p:sp>
      <p:sp>
        <p:nvSpPr>
          <p:cNvPr id="7" name="Slide Number Placeholder 6">
            <a:extLst>
              <a:ext uri="{FF2B5EF4-FFF2-40B4-BE49-F238E27FC236}">
                <a16:creationId xmlns:a16="http://schemas.microsoft.com/office/drawing/2014/main" id="{8870883E-FB45-AC4B-9277-6583D0470DE9}"/>
              </a:ext>
            </a:extLst>
          </p:cNvPr>
          <p:cNvSpPr>
            <a:spLocks noGrp="1"/>
          </p:cNvSpPr>
          <p:nvPr>
            <p:ph type="sldNum" sz="quarter" idx="12"/>
          </p:nvPr>
        </p:nvSpPr>
        <p:spPr/>
        <p:txBody>
          <a:bodyPr/>
          <a:lstStyle/>
          <a:p>
            <a:fld id="{C5F36649-3A77-C546-9F90-17023D1A2A12}" type="slidenum">
              <a:rPr lang="en-US" smtClean="0"/>
              <a:t>‹#›</a:t>
            </a:fld>
            <a:endParaRPr lang="en-US"/>
          </a:p>
        </p:txBody>
      </p:sp>
    </p:spTree>
    <p:extLst>
      <p:ext uri="{BB962C8B-B14F-4D97-AF65-F5344CB8AC3E}">
        <p14:creationId xmlns:p14="http://schemas.microsoft.com/office/powerpoint/2010/main" val="73223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DBAE-184F-8145-9FC6-5E7CCE9FF7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5103A7-CF04-E943-AC5B-53AF2280B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9671F8-8CEE-0241-8D4C-0F7F891BEAF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E9AF0F-7555-4D42-B7B0-2F52BDB775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01D24B-53EA-324E-8714-1891B80F06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2F6EF-ACD4-2842-B309-E0F6EE1C1001}"/>
              </a:ext>
            </a:extLst>
          </p:cNvPr>
          <p:cNvSpPr>
            <a:spLocks noGrp="1"/>
          </p:cNvSpPr>
          <p:nvPr>
            <p:ph type="dt" sz="half" idx="10"/>
          </p:nvPr>
        </p:nvSpPr>
        <p:spPr/>
        <p:txBody>
          <a:bodyPr/>
          <a:lstStyle/>
          <a:p>
            <a:fld id="{C95EAD83-0B88-8E44-A694-E0F11F500B43}" type="datetime1">
              <a:rPr lang="en-US" smtClean="0"/>
              <a:t>2/6/24</a:t>
            </a:fld>
            <a:endParaRPr lang="en-US"/>
          </a:p>
        </p:txBody>
      </p:sp>
      <p:sp>
        <p:nvSpPr>
          <p:cNvPr id="8" name="Footer Placeholder 7">
            <a:extLst>
              <a:ext uri="{FF2B5EF4-FFF2-40B4-BE49-F238E27FC236}">
                <a16:creationId xmlns:a16="http://schemas.microsoft.com/office/drawing/2014/main" id="{533012A7-AE07-784E-9FFF-7ED510E2533F}"/>
              </a:ext>
            </a:extLst>
          </p:cNvPr>
          <p:cNvSpPr>
            <a:spLocks noGrp="1"/>
          </p:cNvSpPr>
          <p:nvPr>
            <p:ph type="ftr" sz="quarter" idx="11"/>
          </p:nvPr>
        </p:nvSpPr>
        <p:spPr/>
        <p:txBody>
          <a:bodyPr/>
          <a:lstStyle/>
          <a:p>
            <a:r>
              <a:rPr lang="en-US"/>
              <a:t>Independant Data Analysis</a:t>
            </a:r>
          </a:p>
        </p:txBody>
      </p:sp>
      <p:sp>
        <p:nvSpPr>
          <p:cNvPr id="9" name="Slide Number Placeholder 8">
            <a:extLst>
              <a:ext uri="{FF2B5EF4-FFF2-40B4-BE49-F238E27FC236}">
                <a16:creationId xmlns:a16="http://schemas.microsoft.com/office/drawing/2014/main" id="{6A205E5A-8E62-3049-BD05-B1D443B837D6}"/>
              </a:ext>
            </a:extLst>
          </p:cNvPr>
          <p:cNvSpPr>
            <a:spLocks noGrp="1"/>
          </p:cNvSpPr>
          <p:nvPr>
            <p:ph type="sldNum" sz="quarter" idx="12"/>
          </p:nvPr>
        </p:nvSpPr>
        <p:spPr/>
        <p:txBody>
          <a:bodyPr/>
          <a:lstStyle/>
          <a:p>
            <a:fld id="{C5F36649-3A77-C546-9F90-17023D1A2A12}" type="slidenum">
              <a:rPr lang="en-US" smtClean="0"/>
              <a:t>‹#›</a:t>
            </a:fld>
            <a:endParaRPr lang="en-US"/>
          </a:p>
        </p:txBody>
      </p:sp>
    </p:spTree>
    <p:extLst>
      <p:ext uri="{BB962C8B-B14F-4D97-AF65-F5344CB8AC3E}">
        <p14:creationId xmlns:p14="http://schemas.microsoft.com/office/powerpoint/2010/main" val="576103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21BC-9D2E-1345-AB58-9DDA36B8A9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80F194-0861-0948-8830-28BD0A0E47C8}"/>
              </a:ext>
            </a:extLst>
          </p:cNvPr>
          <p:cNvSpPr>
            <a:spLocks noGrp="1"/>
          </p:cNvSpPr>
          <p:nvPr>
            <p:ph type="dt" sz="half" idx="10"/>
          </p:nvPr>
        </p:nvSpPr>
        <p:spPr/>
        <p:txBody>
          <a:bodyPr/>
          <a:lstStyle/>
          <a:p>
            <a:fld id="{E8C2898D-8637-3941-A37D-7F169185C856}" type="datetime1">
              <a:rPr lang="en-US" smtClean="0"/>
              <a:t>2/6/24</a:t>
            </a:fld>
            <a:endParaRPr lang="en-US"/>
          </a:p>
        </p:txBody>
      </p:sp>
      <p:sp>
        <p:nvSpPr>
          <p:cNvPr id="4" name="Footer Placeholder 3">
            <a:extLst>
              <a:ext uri="{FF2B5EF4-FFF2-40B4-BE49-F238E27FC236}">
                <a16:creationId xmlns:a16="http://schemas.microsoft.com/office/drawing/2014/main" id="{65928DC3-D543-F24F-A575-74A6D058BA29}"/>
              </a:ext>
            </a:extLst>
          </p:cNvPr>
          <p:cNvSpPr>
            <a:spLocks noGrp="1"/>
          </p:cNvSpPr>
          <p:nvPr>
            <p:ph type="ftr" sz="quarter" idx="11"/>
          </p:nvPr>
        </p:nvSpPr>
        <p:spPr/>
        <p:txBody>
          <a:bodyPr/>
          <a:lstStyle/>
          <a:p>
            <a:r>
              <a:rPr lang="en-US"/>
              <a:t>Independant Data Analysis</a:t>
            </a:r>
          </a:p>
        </p:txBody>
      </p:sp>
      <p:sp>
        <p:nvSpPr>
          <p:cNvPr id="5" name="Slide Number Placeholder 4">
            <a:extLst>
              <a:ext uri="{FF2B5EF4-FFF2-40B4-BE49-F238E27FC236}">
                <a16:creationId xmlns:a16="http://schemas.microsoft.com/office/drawing/2014/main" id="{9D607894-8F4F-A246-8BFF-1AE7DB1C0AA9}"/>
              </a:ext>
            </a:extLst>
          </p:cNvPr>
          <p:cNvSpPr>
            <a:spLocks noGrp="1"/>
          </p:cNvSpPr>
          <p:nvPr>
            <p:ph type="sldNum" sz="quarter" idx="12"/>
          </p:nvPr>
        </p:nvSpPr>
        <p:spPr/>
        <p:txBody>
          <a:bodyPr/>
          <a:lstStyle/>
          <a:p>
            <a:fld id="{C5F36649-3A77-C546-9F90-17023D1A2A12}" type="slidenum">
              <a:rPr lang="en-US" smtClean="0"/>
              <a:t>‹#›</a:t>
            </a:fld>
            <a:endParaRPr lang="en-US"/>
          </a:p>
        </p:txBody>
      </p:sp>
    </p:spTree>
    <p:extLst>
      <p:ext uri="{BB962C8B-B14F-4D97-AF65-F5344CB8AC3E}">
        <p14:creationId xmlns:p14="http://schemas.microsoft.com/office/powerpoint/2010/main" val="1283149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8090B3-C9C2-624D-B768-7A8482BE0FDA}"/>
              </a:ext>
            </a:extLst>
          </p:cNvPr>
          <p:cNvSpPr>
            <a:spLocks noGrp="1"/>
          </p:cNvSpPr>
          <p:nvPr>
            <p:ph type="dt" sz="half" idx="10"/>
          </p:nvPr>
        </p:nvSpPr>
        <p:spPr/>
        <p:txBody>
          <a:bodyPr/>
          <a:lstStyle/>
          <a:p>
            <a:fld id="{3C0C0A29-8477-024D-AF0E-BD191323703B}" type="datetime1">
              <a:rPr lang="en-US" smtClean="0"/>
              <a:t>2/6/24</a:t>
            </a:fld>
            <a:endParaRPr lang="en-US"/>
          </a:p>
        </p:txBody>
      </p:sp>
      <p:sp>
        <p:nvSpPr>
          <p:cNvPr id="3" name="Footer Placeholder 2">
            <a:extLst>
              <a:ext uri="{FF2B5EF4-FFF2-40B4-BE49-F238E27FC236}">
                <a16:creationId xmlns:a16="http://schemas.microsoft.com/office/drawing/2014/main" id="{6E28BDEA-4FB5-ED4B-B053-CD793203CC59}"/>
              </a:ext>
            </a:extLst>
          </p:cNvPr>
          <p:cNvSpPr>
            <a:spLocks noGrp="1"/>
          </p:cNvSpPr>
          <p:nvPr>
            <p:ph type="ftr" sz="quarter" idx="11"/>
          </p:nvPr>
        </p:nvSpPr>
        <p:spPr/>
        <p:txBody>
          <a:bodyPr/>
          <a:lstStyle/>
          <a:p>
            <a:r>
              <a:rPr lang="en-US"/>
              <a:t>Independant Data Analysis</a:t>
            </a:r>
          </a:p>
        </p:txBody>
      </p:sp>
      <p:sp>
        <p:nvSpPr>
          <p:cNvPr id="4" name="Slide Number Placeholder 3">
            <a:extLst>
              <a:ext uri="{FF2B5EF4-FFF2-40B4-BE49-F238E27FC236}">
                <a16:creationId xmlns:a16="http://schemas.microsoft.com/office/drawing/2014/main" id="{E777265E-2D58-264E-900F-8EBB6C895168}"/>
              </a:ext>
            </a:extLst>
          </p:cNvPr>
          <p:cNvSpPr>
            <a:spLocks noGrp="1"/>
          </p:cNvSpPr>
          <p:nvPr>
            <p:ph type="sldNum" sz="quarter" idx="12"/>
          </p:nvPr>
        </p:nvSpPr>
        <p:spPr/>
        <p:txBody>
          <a:bodyPr/>
          <a:lstStyle/>
          <a:p>
            <a:fld id="{C5F36649-3A77-C546-9F90-17023D1A2A12}" type="slidenum">
              <a:rPr lang="en-US" smtClean="0"/>
              <a:t>‹#›</a:t>
            </a:fld>
            <a:endParaRPr lang="en-US"/>
          </a:p>
        </p:txBody>
      </p:sp>
    </p:spTree>
    <p:extLst>
      <p:ext uri="{BB962C8B-B14F-4D97-AF65-F5344CB8AC3E}">
        <p14:creationId xmlns:p14="http://schemas.microsoft.com/office/powerpoint/2010/main" val="114126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4894-1ABE-174C-B351-38B8369E7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AB747C-19C3-5649-8946-19CC42CB1B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03C05-6726-1C45-AF4C-EC7BA2653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45FB10-F02A-504F-9EF9-32DB27AE0EE6}"/>
              </a:ext>
            </a:extLst>
          </p:cNvPr>
          <p:cNvSpPr>
            <a:spLocks noGrp="1"/>
          </p:cNvSpPr>
          <p:nvPr>
            <p:ph type="dt" sz="half" idx="10"/>
          </p:nvPr>
        </p:nvSpPr>
        <p:spPr/>
        <p:txBody>
          <a:bodyPr/>
          <a:lstStyle/>
          <a:p>
            <a:fld id="{2A481614-2283-5F4D-B5E9-CE4C128AFFEC}" type="datetime1">
              <a:rPr lang="en-US" smtClean="0"/>
              <a:t>2/6/24</a:t>
            </a:fld>
            <a:endParaRPr lang="en-US"/>
          </a:p>
        </p:txBody>
      </p:sp>
      <p:sp>
        <p:nvSpPr>
          <p:cNvPr id="6" name="Footer Placeholder 5">
            <a:extLst>
              <a:ext uri="{FF2B5EF4-FFF2-40B4-BE49-F238E27FC236}">
                <a16:creationId xmlns:a16="http://schemas.microsoft.com/office/drawing/2014/main" id="{237F04F8-5E45-1640-97AB-E42603C27A72}"/>
              </a:ext>
            </a:extLst>
          </p:cNvPr>
          <p:cNvSpPr>
            <a:spLocks noGrp="1"/>
          </p:cNvSpPr>
          <p:nvPr>
            <p:ph type="ftr" sz="quarter" idx="11"/>
          </p:nvPr>
        </p:nvSpPr>
        <p:spPr/>
        <p:txBody>
          <a:bodyPr/>
          <a:lstStyle/>
          <a:p>
            <a:r>
              <a:rPr lang="en-US"/>
              <a:t>Independant Data Analysis</a:t>
            </a:r>
          </a:p>
        </p:txBody>
      </p:sp>
      <p:sp>
        <p:nvSpPr>
          <p:cNvPr id="7" name="Slide Number Placeholder 6">
            <a:extLst>
              <a:ext uri="{FF2B5EF4-FFF2-40B4-BE49-F238E27FC236}">
                <a16:creationId xmlns:a16="http://schemas.microsoft.com/office/drawing/2014/main" id="{407F34D4-8C6A-D74A-8BDA-1AAB9F26CE90}"/>
              </a:ext>
            </a:extLst>
          </p:cNvPr>
          <p:cNvSpPr>
            <a:spLocks noGrp="1"/>
          </p:cNvSpPr>
          <p:nvPr>
            <p:ph type="sldNum" sz="quarter" idx="12"/>
          </p:nvPr>
        </p:nvSpPr>
        <p:spPr/>
        <p:txBody>
          <a:bodyPr/>
          <a:lstStyle/>
          <a:p>
            <a:fld id="{C5F36649-3A77-C546-9F90-17023D1A2A12}" type="slidenum">
              <a:rPr lang="en-US" smtClean="0"/>
              <a:t>‹#›</a:t>
            </a:fld>
            <a:endParaRPr lang="en-US"/>
          </a:p>
        </p:txBody>
      </p:sp>
    </p:spTree>
    <p:extLst>
      <p:ext uri="{BB962C8B-B14F-4D97-AF65-F5344CB8AC3E}">
        <p14:creationId xmlns:p14="http://schemas.microsoft.com/office/powerpoint/2010/main" val="129246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CAF0-6F0F-9345-9FED-AF8581158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8011CE-EC27-B341-9ADD-84AAD6B4D6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B364D2-9543-0C45-95DE-BC9FAA443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3B504E-2EF7-624C-8951-73808F132CF0}"/>
              </a:ext>
            </a:extLst>
          </p:cNvPr>
          <p:cNvSpPr>
            <a:spLocks noGrp="1"/>
          </p:cNvSpPr>
          <p:nvPr>
            <p:ph type="dt" sz="half" idx="10"/>
          </p:nvPr>
        </p:nvSpPr>
        <p:spPr/>
        <p:txBody>
          <a:bodyPr/>
          <a:lstStyle/>
          <a:p>
            <a:fld id="{6F71EDDA-CBD0-754D-9B0C-10F7D0F9CDAD}" type="datetime1">
              <a:rPr lang="en-US" smtClean="0"/>
              <a:t>2/6/24</a:t>
            </a:fld>
            <a:endParaRPr lang="en-US"/>
          </a:p>
        </p:txBody>
      </p:sp>
      <p:sp>
        <p:nvSpPr>
          <p:cNvPr id="6" name="Footer Placeholder 5">
            <a:extLst>
              <a:ext uri="{FF2B5EF4-FFF2-40B4-BE49-F238E27FC236}">
                <a16:creationId xmlns:a16="http://schemas.microsoft.com/office/drawing/2014/main" id="{4400D4DB-931D-6544-B777-785EF09D1094}"/>
              </a:ext>
            </a:extLst>
          </p:cNvPr>
          <p:cNvSpPr>
            <a:spLocks noGrp="1"/>
          </p:cNvSpPr>
          <p:nvPr>
            <p:ph type="ftr" sz="quarter" idx="11"/>
          </p:nvPr>
        </p:nvSpPr>
        <p:spPr/>
        <p:txBody>
          <a:bodyPr/>
          <a:lstStyle/>
          <a:p>
            <a:r>
              <a:rPr lang="en-US"/>
              <a:t>Independant Data Analysis</a:t>
            </a:r>
          </a:p>
        </p:txBody>
      </p:sp>
      <p:sp>
        <p:nvSpPr>
          <p:cNvPr id="7" name="Slide Number Placeholder 6">
            <a:extLst>
              <a:ext uri="{FF2B5EF4-FFF2-40B4-BE49-F238E27FC236}">
                <a16:creationId xmlns:a16="http://schemas.microsoft.com/office/drawing/2014/main" id="{5F6BF6E1-3835-FC4D-ACB3-CD985DCBAF1B}"/>
              </a:ext>
            </a:extLst>
          </p:cNvPr>
          <p:cNvSpPr>
            <a:spLocks noGrp="1"/>
          </p:cNvSpPr>
          <p:nvPr>
            <p:ph type="sldNum" sz="quarter" idx="12"/>
          </p:nvPr>
        </p:nvSpPr>
        <p:spPr/>
        <p:txBody>
          <a:bodyPr/>
          <a:lstStyle/>
          <a:p>
            <a:fld id="{C5F36649-3A77-C546-9F90-17023D1A2A12}" type="slidenum">
              <a:rPr lang="en-US" smtClean="0"/>
              <a:t>‹#›</a:t>
            </a:fld>
            <a:endParaRPr lang="en-US"/>
          </a:p>
        </p:txBody>
      </p:sp>
    </p:spTree>
    <p:extLst>
      <p:ext uri="{BB962C8B-B14F-4D97-AF65-F5344CB8AC3E}">
        <p14:creationId xmlns:p14="http://schemas.microsoft.com/office/powerpoint/2010/main" val="17931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970B94-056F-9F41-BFB8-8658ED1C9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54E621-723E-4149-9F3A-69BEC6EB7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4D180-3382-E047-93A0-5267F64C5E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E28ED-8A7B-2B46-A92F-3129D065492A}" type="datetime1">
              <a:rPr lang="en-US" smtClean="0"/>
              <a:t>2/6/24</a:t>
            </a:fld>
            <a:endParaRPr lang="en-US"/>
          </a:p>
        </p:txBody>
      </p:sp>
      <p:sp>
        <p:nvSpPr>
          <p:cNvPr id="5" name="Footer Placeholder 4">
            <a:extLst>
              <a:ext uri="{FF2B5EF4-FFF2-40B4-BE49-F238E27FC236}">
                <a16:creationId xmlns:a16="http://schemas.microsoft.com/office/drawing/2014/main" id="{51D1A703-31CA-E141-B521-81ACAA7921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Independant Data Analysis</a:t>
            </a:r>
          </a:p>
        </p:txBody>
      </p:sp>
      <p:sp>
        <p:nvSpPr>
          <p:cNvPr id="6" name="Slide Number Placeholder 5">
            <a:extLst>
              <a:ext uri="{FF2B5EF4-FFF2-40B4-BE49-F238E27FC236}">
                <a16:creationId xmlns:a16="http://schemas.microsoft.com/office/drawing/2014/main" id="{1A609AD7-E378-AD4B-8F6A-F4241A50B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36649-3A77-C546-9F90-17023D1A2A12}" type="slidenum">
              <a:rPr lang="en-US" smtClean="0"/>
              <a:t>‹#›</a:t>
            </a:fld>
            <a:endParaRPr lang="en-US"/>
          </a:p>
        </p:txBody>
      </p:sp>
    </p:spTree>
    <p:extLst>
      <p:ext uri="{BB962C8B-B14F-4D97-AF65-F5344CB8AC3E}">
        <p14:creationId xmlns:p14="http://schemas.microsoft.com/office/powerpoint/2010/main" val="127541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geeksforgeeks.org/data-visualization-with-r-and-ggplot2/" TargetMode="External"/><Relationship Id="rId4" Type="http://schemas.openxmlformats.org/officeDocument/2006/relationships/hyperlink" Target="https://datacarpentry.org/R-ecology-lesson/04-visualization-ggplot2.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074DD0-7DA1-3F4D-85DD-B64D2582E970}"/>
              </a:ext>
            </a:extLst>
          </p:cNvPr>
          <p:cNvSpPr/>
          <p:nvPr/>
        </p:nvSpPr>
        <p:spPr>
          <a:xfrm>
            <a:off x="-1" y="234835"/>
            <a:ext cx="12192000" cy="6016856"/>
          </a:xfrm>
          <a:prstGeom prst="rect">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7BF33D-A972-744F-A92A-63B60448E258}"/>
              </a:ext>
            </a:extLst>
          </p:cNvPr>
          <p:cNvSpPr>
            <a:spLocks noGrp="1"/>
          </p:cNvSpPr>
          <p:nvPr>
            <p:ph type="ctrTitle"/>
          </p:nvPr>
        </p:nvSpPr>
        <p:spPr>
          <a:xfrm>
            <a:off x="1524000" y="855663"/>
            <a:ext cx="9144000" cy="2387600"/>
          </a:xfrm>
        </p:spPr>
        <p:txBody>
          <a:bodyPr>
            <a:normAutofit/>
          </a:bodyPr>
          <a:lstStyle/>
          <a:p>
            <a:r>
              <a:rPr lang="en-US" dirty="0">
                <a:latin typeface="Helvetica" pitchFamily="2" charset="0"/>
              </a:rPr>
              <a:t>ALY6000</a:t>
            </a:r>
            <a:r>
              <a:rPr lang="en-US" b="1" dirty="0">
                <a:latin typeface="Helvetica" pitchFamily="2" charset="0"/>
              </a:rPr>
              <a:t> </a:t>
            </a:r>
            <a:br>
              <a:rPr lang="en-US" b="1" dirty="0">
                <a:latin typeface="Helvetica" pitchFamily="2" charset="0"/>
              </a:rPr>
            </a:br>
            <a:r>
              <a:rPr lang="en-US" dirty="0">
                <a:latin typeface="Helvetica" pitchFamily="2" charset="0"/>
              </a:rPr>
              <a:t>Introduction to Analytics</a:t>
            </a:r>
          </a:p>
        </p:txBody>
      </p:sp>
      <p:sp>
        <p:nvSpPr>
          <p:cNvPr id="3" name="Subtitle 2">
            <a:extLst>
              <a:ext uri="{FF2B5EF4-FFF2-40B4-BE49-F238E27FC236}">
                <a16:creationId xmlns:a16="http://schemas.microsoft.com/office/drawing/2014/main" id="{EDC4DFAE-34C2-8B46-853C-6B76C3E52EB9}"/>
              </a:ext>
            </a:extLst>
          </p:cNvPr>
          <p:cNvSpPr>
            <a:spLocks noGrp="1"/>
          </p:cNvSpPr>
          <p:nvPr>
            <p:ph type="subTitle" idx="1"/>
          </p:nvPr>
        </p:nvSpPr>
        <p:spPr>
          <a:xfrm>
            <a:off x="1524000" y="3243263"/>
            <a:ext cx="9144000" cy="2900362"/>
          </a:xfrm>
        </p:spPr>
        <p:txBody>
          <a:bodyPr>
            <a:normAutofit/>
          </a:bodyPr>
          <a:lstStyle/>
          <a:p>
            <a:endParaRPr lang="en-US" sz="2000" b="1" dirty="0"/>
          </a:p>
          <a:p>
            <a:r>
              <a:rPr lang="en-US" sz="2000" b="1" dirty="0">
                <a:latin typeface="Helvetica" pitchFamily="2" charset="0"/>
              </a:rPr>
              <a:t>Project Report 4</a:t>
            </a:r>
            <a:br>
              <a:rPr lang="en-US" sz="2000" dirty="0">
                <a:latin typeface="Helvetica" pitchFamily="2" charset="0"/>
              </a:rPr>
            </a:br>
            <a:r>
              <a:rPr lang="en-US" sz="2000" b="1" dirty="0">
                <a:latin typeface="Helvetica" pitchFamily="2" charset="0"/>
              </a:rPr>
              <a:t>Assignment: </a:t>
            </a:r>
            <a:r>
              <a:rPr lang="en-US" sz="2000" dirty="0">
                <a:latin typeface="Helvetica" pitchFamily="2" charset="0"/>
              </a:rPr>
              <a:t>Independent Data Analysis</a:t>
            </a:r>
            <a:br>
              <a:rPr lang="en-US" sz="2000" dirty="0">
                <a:latin typeface="Helvetica" pitchFamily="2" charset="0"/>
              </a:rPr>
            </a:br>
            <a:r>
              <a:rPr lang="en-US" sz="2000" b="1" dirty="0">
                <a:latin typeface="Helvetica" pitchFamily="2" charset="0"/>
              </a:rPr>
              <a:t>Submission Date: </a:t>
            </a:r>
            <a:r>
              <a:rPr lang="en-US" sz="2000" dirty="0">
                <a:latin typeface="Helvetica" pitchFamily="2" charset="0"/>
              </a:rPr>
              <a:t>7</a:t>
            </a:r>
            <a:r>
              <a:rPr lang="en-US" sz="2000" baseline="30000" dirty="0">
                <a:latin typeface="Helvetica" pitchFamily="2" charset="0"/>
              </a:rPr>
              <a:t>th</a:t>
            </a:r>
            <a:r>
              <a:rPr lang="en-US" sz="2000" dirty="0">
                <a:latin typeface="Helvetica" pitchFamily="2" charset="0"/>
              </a:rPr>
              <a:t> February 2024, Wednesday</a:t>
            </a:r>
            <a:br>
              <a:rPr lang="en-US" sz="2000" dirty="0">
                <a:latin typeface="Helvetica" pitchFamily="2" charset="0"/>
              </a:rPr>
            </a:br>
            <a:r>
              <a:rPr lang="en-US" sz="2000" b="1" dirty="0">
                <a:latin typeface="Helvetica" pitchFamily="2" charset="0"/>
              </a:rPr>
              <a:t> </a:t>
            </a:r>
            <a:br>
              <a:rPr lang="en-US" sz="2000" dirty="0">
                <a:latin typeface="Helvetica" pitchFamily="2" charset="0"/>
              </a:rPr>
            </a:br>
            <a:r>
              <a:rPr lang="en-US" sz="2000" dirty="0">
                <a:latin typeface="Helvetica" pitchFamily="2" charset="0"/>
              </a:rPr>
              <a:t>Submitted by</a:t>
            </a:r>
            <a:br>
              <a:rPr lang="en-US" sz="2000" dirty="0">
                <a:latin typeface="Helvetica" pitchFamily="2" charset="0"/>
              </a:rPr>
            </a:br>
            <a:r>
              <a:rPr lang="en-US" sz="2000" dirty="0">
                <a:latin typeface="Helvetica" pitchFamily="2" charset="0"/>
              </a:rPr>
              <a:t> </a:t>
            </a:r>
            <a:br>
              <a:rPr lang="en-US" sz="2000" dirty="0">
                <a:latin typeface="Helvetica" pitchFamily="2" charset="0"/>
              </a:rPr>
            </a:br>
            <a:r>
              <a:rPr lang="en-US" sz="2000" dirty="0">
                <a:latin typeface="Helvetica" pitchFamily="2" charset="0"/>
              </a:rPr>
              <a:t>Shraddha P Gupte</a:t>
            </a:r>
          </a:p>
        </p:txBody>
      </p:sp>
      <p:pic>
        <p:nvPicPr>
          <p:cNvPr id="5" name="Picture 4">
            <a:extLst>
              <a:ext uri="{FF2B5EF4-FFF2-40B4-BE49-F238E27FC236}">
                <a16:creationId xmlns:a16="http://schemas.microsoft.com/office/drawing/2014/main" id="{24513A18-17A2-F643-B38B-69CA40702072}"/>
              </a:ext>
            </a:extLst>
          </p:cNvPr>
          <p:cNvPicPr>
            <a:picLocks noChangeAspect="1"/>
          </p:cNvPicPr>
          <p:nvPr/>
        </p:nvPicPr>
        <p:blipFill rotWithShape="1">
          <a:blip r:embed="rId2">
            <a:duotone>
              <a:schemeClr val="accent1">
                <a:shade val="45000"/>
                <a:satMod val="135000"/>
              </a:schemeClr>
              <a:prstClr val="white"/>
            </a:duotone>
            <a:alphaModFix amt="85000"/>
            <a:extLst>
              <a:ext uri="{BEBA8EAE-BF5A-486C-A8C5-ECC9F3942E4B}">
                <a14:imgProps xmlns:a14="http://schemas.microsoft.com/office/drawing/2010/main">
                  <a14:imgLayer>
                    <a14:imgEffect>
                      <a14:artisticCrisscrossEtching/>
                    </a14:imgEffect>
                  </a14:imgLayer>
                </a14:imgProps>
              </a:ext>
            </a:extLst>
          </a:blip>
          <a:srcRect t="32046" r="33292"/>
          <a:stretch/>
        </p:blipFill>
        <p:spPr>
          <a:xfrm>
            <a:off x="9617568" y="234835"/>
            <a:ext cx="2574432" cy="2622526"/>
          </a:xfrm>
          <a:prstGeom prst="rect">
            <a:avLst/>
          </a:prstGeom>
        </p:spPr>
      </p:pic>
      <p:pic>
        <p:nvPicPr>
          <p:cNvPr id="7" name="Picture 6">
            <a:extLst>
              <a:ext uri="{FF2B5EF4-FFF2-40B4-BE49-F238E27FC236}">
                <a16:creationId xmlns:a16="http://schemas.microsoft.com/office/drawing/2014/main" id="{041139EB-7736-E546-A3B8-444369BF60B1}"/>
              </a:ext>
            </a:extLst>
          </p:cNvPr>
          <p:cNvPicPr>
            <a:picLocks noChangeAspect="1"/>
          </p:cNvPicPr>
          <p:nvPr/>
        </p:nvPicPr>
        <p:blipFill rotWithShape="1">
          <a:blip r:embed="rId2">
            <a:duotone>
              <a:schemeClr val="accent1">
                <a:shade val="45000"/>
                <a:satMod val="135000"/>
              </a:schemeClr>
              <a:prstClr val="white"/>
            </a:duotone>
            <a:alphaModFix amt="85000"/>
            <a:extLst>
              <a:ext uri="{BEBA8EAE-BF5A-486C-A8C5-ECC9F3942E4B}">
                <a14:imgProps xmlns:a14="http://schemas.microsoft.com/office/drawing/2010/main">
                  <a14:imgLayer>
                    <a14:imgEffect>
                      <a14:artisticCrisscrossEtching/>
                    </a14:imgEffect>
                  </a14:imgLayer>
                </a14:imgProps>
              </a:ext>
            </a:extLst>
          </a:blip>
          <a:srcRect t="32046" r="33292"/>
          <a:stretch/>
        </p:blipFill>
        <p:spPr>
          <a:xfrm rot="10800000">
            <a:off x="0" y="3125335"/>
            <a:ext cx="3069021" cy="3126355"/>
          </a:xfrm>
          <a:prstGeom prst="rect">
            <a:avLst/>
          </a:prstGeom>
        </p:spPr>
      </p:pic>
    </p:spTree>
    <p:extLst>
      <p:ext uri="{BB962C8B-B14F-4D97-AF65-F5344CB8AC3E}">
        <p14:creationId xmlns:p14="http://schemas.microsoft.com/office/powerpoint/2010/main" val="1746828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2A1B56-0FD2-B94F-87EF-BCAF5727645C}"/>
              </a:ext>
            </a:extLst>
          </p:cNvPr>
          <p:cNvSpPr/>
          <p:nvPr/>
        </p:nvSpPr>
        <p:spPr>
          <a:xfrm>
            <a:off x="0" y="821154"/>
            <a:ext cx="12192000" cy="5380153"/>
          </a:xfrm>
          <a:prstGeom prst="rect">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7FA53-A4E2-1540-A66F-37133EDA3DFC}"/>
              </a:ext>
            </a:extLst>
          </p:cNvPr>
          <p:cNvSpPr>
            <a:spLocks noGrp="1"/>
          </p:cNvSpPr>
          <p:nvPr>
            <p:ph type="title"/>
          </p:nvPr>
        </p:nvSpPr>
        <p:spPr>
          <a:xfrm>
            <a:off x="838200" y="40636"/>
            <a:ext cx="10515600" cy="625475"/>
          </a:xfrm>
        </p:spPr>
        <p:txBody>
          <a:bodyPr>
            <a:normAutofit/>
          </a:bodyPr>
          <a:lstStyle/>
          <a:p>
            <a:r>
              <a:rPr lang="en-US" sz="2800" dirty="0">
                <a:latin typeface="Helvetica" pitchFamily="2" charset="0"/>
              </a:rPr>
              <a:t>Population with lowest education score</a:t>
            </a:r>
          </a:p>
        </p:txBody>
      </p:sp>
      <p:sp>
        <p:nvSpPr>
          <p:cNvPr id="5" name="Footer Placeholder 4">
            <a:extLst>
              <a:ext uri="{FF2B5EF4-FFF2-40B4-BE49-F238E27FC236}">
                <a16:creationId xmlns:a16="http://schemas.microsoft.com/office/drawing/2014/main" id="{E89E99FC-DA7C-2740-8EB4-3FF184779430}"/>
              </a:ext>
            </a:extLst>
          </p:cNvPr>
          <p:cNvSpPr>
            <a:spLocks noGrp="1"/>
          </p:cNvSpPr>
          <p:nvPr>
            <p:ph type="ftr" sz="quarter" idx="11"/>
          </p:nvPr>
        </p:nvSpPr>
        <p:spPr/>
        <p:txBody>
          <a:bodyPr/>
          <a:lstStyle/>
          <a:p>
            <a:r>
              <a:rPr lang="en-US"/>
              <a:t>Independant Data Analysis</a:t>
            </a:r>
          </a:p>
        </p:txBody>
      </p:sp>
      <p:sp>
        <p:nvSpPr>
          <p:cNvPr id="6" name="Slide Number Placeholder 5">
            <a:extLst>
              <a:ext uri="{FF2B5EF4-FFF2-40B4-BE49-F238E27FC236}">
                <a16:creationId xmlns:a16="http://schemas.microsoft.com/office/drawing/2014/main" id="{0D10A25B-8904-824E-835F-AE2076989143}"/>
              </a:ext>
            </a:extLst>
          </p:cNvPr>
          <p:cNvSpPr>
            <a:spLocks noGrp="1"/>
          </p:cNvSpPr>
          <p:nvPr>
            <p:ph type="sldNum" sz="quarter" idx="12"/>
          </p:nvPr>
        </p:nvSpPr>
        <p:spPr/>
        <p:txBody>
          <a:bodyPr/>
          <a:lstStyle/>
          <a:p>
            <a:fld id="{C5F36649-3A77-C546-9F90-17023D1A2A12}" type="slidenum">
              <a:rPr lang="en-US" smtClean="0"/>
              <a:t>9</a:t>
            </a:fld>
            <a:endParaRPr lang="en-US"/>
          </a:p>
        </p:txBody>
      </p:sp>
      <p:pic>
        <p:nvPicPr>
          <p:cNvPr id="8" name="Picture 7">
            <a:extLst>
              <a:ext uri="{FF2B5EF4-FFF2-40B4-BE49-F238E27FC236}">
                <a16:creationId xmlns:a16="http://schemas.microsoft.com/office/drawing/2014/main" id="{07B15E70-D8FF-E04E-A8E5-71508EFF1023}"/>
              </a:ext>
            </a:extLst>
          </p:cNvPr>
          <p:cNvPicPr>
            <a:picLocks noChangeAspect="1"/>
          </p:cNvPicPr>
          <p:nvPr/>
        </p:nvPicPr>
        <p:blipFill>
          <a:blip r:embed="rId3"/>
          <a:stretch>
            <a:fillRect/>
          </a:stretch>
        </p:blipFill>
        <p:spPr>
          <a:xfrm>
            <a:off x="2806700" y="915766"/>
            <a:ext cx="6578600" cy="5190927"/>
          </a:xfrm>
          <a:prstGeom prst="rect">
            <a:avLst/>
          </a:prstGeom>
        </p:spPr>
      </p:pic>
    </p:spTree>
    <p:extLst>
      <p:ext uri="{BB962C8B-B14F-4D97-AF65-F5344CB8AC3E}">
        <p14:creationId xmlns:p14="http://schemas.microsoft.com/office/powerpoint/2010/main" val="3585810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2A1B56-0FD2-B94F-87EF-BCAF5727645C}"/>
              </a:ext>
            </a:extLst>
          </p:cNvPr>
          <p:cNvSpPr/>
          <p:nvPr/>
        </p:nvSpPr>
        <p:spPr>
          <a:xfrm>
            <a:off x="0" y="774699"/>
            <a:ext cx="12192000" cy="5380153"/>
          </a:xfrm>
          <a:prstGeom prst="rect">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The overall representation of the data determines that major population from large town size have high student and education level considering all age groups. This indicates that these towns are focused on developing future population by emphasizing the value of education. </a:t>
            </a:r>
          </a:p>
          <a:p>
            <a:pPr marL="285750" indent="-285750">
              <a:buFont typeface="Arial" panose="020B0604020202020204" pitchFamily="34" charset="0"/>
              <a:buChar cha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The analysis also determines that in spite of the large towns having more educated population and student count, there is lack in the number of universities. </a:t>
            </a:r>
          </a:p>
          <a:p>
            <a:pPr marL="285750" indent="-285750">
              <a:buFont typeface="Arial" panose="020B0604020202020204" pitchFamily="34" charset="0"/>
              <a:buChar cha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Cities and Higher Deprivation towns have no residential population and maximum working population which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derivies</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that the income is less in these towns. </a:t>
            </a:r>
          </a:p>
          <a:p>
            <a:pPr marL="285750" indent="-285750">
              <a:buFont typeface="Arial" panose="020B0604020202020204" pitchFamily="34" charset="0"/>
              <a:buChar cha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Lower deprivation towns have residential population and balance of mixed population, deriving that this population have high paying jobs. </a:t>
            </a:r>
          </a:p>
          <a:p>
            <a:pPr marL="285750" indent="-285750">
              <a:buFont typeface="Arial" panose="020B0604020202020204" pitchFamily="34" charset="0"/>
              <a:buChar cha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In spite of the towns </a:t>
            </a:r>
            <a:r>
              <a:rPr lang="en-US" dirty="0" err="1">
                <a:solidFill>
                  <a:schemeClr val="tx1"/>
                </a:solidFill>
                <a:latin typeface="Tahoma" panose="020B0604030504040204" pitchFamily="34" charset="0"/>
                <a:ea typeface="Tahoma" panose="020B0604030504040204" pitchFamily="34" charset="0"/>
                <a:cs typeface="Tahoma" panose="020B0604030504040204" pitchFamily="34" charset="0"/>
              </a:rPr>
              <a:t>Basildon</a:t>
            </a: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 Nottingham and Portsmouth having low education score of -5 the student education score of these towns is highest among top 10 determining the town is developing the student population. </a:t>
            </a:r>
          </a:p>
          <a:p>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Follow up questions - </a:t>
            </a:r>
          </a:p>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Does education score involve all age groups? </a:t>
            </a:r>
          </a:p>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is the education score of the population between age group of 35-64? </a:t>
            </a:r>
          </a:p>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Count of working, mixed and residential population would help to analyze the data more deeply. </a:t>
            </a:r>
          </a:p>
        </p:txBody>
      </p:sp>
      <p:sp>
        <p:nvSpPr>
          <p:cNvPr id="2" name="Title 1">
            <a:extLst>
              <a:ext uri="{FF2B5EF4-FFF2-40B4-BE49-F238E27FC236}">
                <a16:creationId xmlns:a16="http://schemas.microsoft.com/office/drawing/2014/main" id="{E5F7FA53-A4E2-1540-A66F-37133EDA3DFC}"/>
              </a:ext>
            </a:extLst>
          </p:cNvPr>
          <p:cNvSpPr>
            <a:spLocks noGrp="1"/>
          </p:cNvSpPr>
          <p:nvPr>
            <p:ph type="title"/>
          </p:nvPr>
        </p:nvSpPr>
        <p:spPr>
          <a:xfrm>
            <a:off x="838200" y="174625"/>
            <a:ext cx="10515600" cy="625475"/>
          </a:xfrm>
        </p:spPr>
        <p:txBody>
          <a:bodyPr>
            <a:normAutofit/>
          </a:bodyPr>
          <a:lstStyle/>
          <a:p>
            <a:r>
              <a:rPr lang="en-US" sz="2800" dirty="0">
                <a:latin typeface="Helvetica" pitchFamily="2" charset="0"/>
              </a:rPr>
              <a:t>Insights </a:t>
            </a:r>
          </a:p>
        </p:txBody>
      </p:sp>
      <p:sp>
        <p:nvSpPr>
          <p:cNvPr id="5" name="Footer Placeholder 4">
            <a:extLst>
              <a:ext uri="{FF2B5EF4-FFF2-40B4-BE49-F238E27FC236}">
                <a16:creationId xmlns:a16="http://schemas.microsoft.com/office/drawing/2014/main" id="{E89E99FC-DA7C-2740-8EB4-3FF184779430}"/>
              </a:ext>
            </a:extLst>
          </p:cNvPr>
          <p:cNvSpPr>
            <a:spLocks noGrp="1"/>
          </p:cNvSpPr>
          <p:nvPr>
            <p:ph type="ftr" sz="quarter" idx="11"/>
          </p:nvPr>
        </p:nvSpPr>
        <p:spPr/>
        <p:txBody>
          <a:bodyPr/>
          <a:lstStyle/>
          <a:p>
            <a:r>
              <a:rPr lang="en-US"/>
              <a:t>Independant Data Analysis</a:t>
            </a:r>
          </a:p>
        </p:txBody>
      </p:sp>
      <p:sp>
        <p:nvSpPr>
          <p:cNvPr id="6" name="Slide Number Placeholder 5">
            <a:extLst>
              <a:ext uri="{FF2B5EF4-FFF2-40B4-BE49-F238E27FC236}">
                <a16:creationId xmlns:a16="http://schemas.microsoft.com/office/drawing/2014/main" id="{0D10A25B-8904-824E-835F-AE2076989143}"/>
              </a:ext>
            </a:extLst>
          </p:cNvPr>
          <p:cNvSpPr>
            <a:spLocks noGrp="1"/>
          </p:cNvSpPr>
          <p:nvPr>
            <p:ph type="sldNum" sz="quarter" idx="12"/>
          </p:nvPr>
        </p:nvSpPr>
        <p:spPr/>
        <p:txBody>
          <a:bodyPr/>
          <a:lstStyle/>
          <a:p>
            <a:fld id="{C5F36649-3A77-C546-9F90-17023D1A2A12}" type="slidenum">
              <a:rPr lang="en-US" smtClean="0"/>
              <a:t>10</a:t>
            </a:fld>
            <a:endParaRPr lang="en-US"/>
          </a:p>
        </p:txBody>
      </p:sp>
    </p:spTree>
    <p:extLst>
      <p:ext uri="{BB962C8B-B14F-4D97-AF65-F5344CB8AC3E}">
        <p14:creationId xmlns:p14="http://schemas.microsoft.com/office/powerpoint/2010/main" val="41291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2A1B56-0FD2-B94F-87EF-BCAF5727645C}"/>
              </a:ext>
            </a:extLst>
          </p:cNvPr>
          <p:cNvSpPr/>
          <p:nvPr/>
        </p:nvSpPr>
        <p:spPr>
          <a:xfrm>
            <a:off x="0" y="711199"/>
            <a:ext cx="12192000" cy="5380153"/>
          </a:xfrm>
          <a:prstGeom prst="rect">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Citation: </a:t>
            </a:r>
            <a:endParaRPr lang="en-US" dirty="0">
              <a:solidFill>
                <a:schemeClr val="tx1"/>
              </a:solidFill>
            </a:endParaRPr>
          </a:p>
          <a:p>
            <a:pPr lvl="0"/>
            <a:r>
              <a:rPr lang="en-US" b="1" i="1" dirty="0">
                <a:solidFill>
                  <a:schemeClr val="tx1"/>
                </a:solidFill>
              </a:rPr>
              <a:t>Book</a:t>
            </a:r>
            <a:r>
              <a:rPr lang="en-US" b="1" dirty="0">
                <a:solidFill>
                  <a:schemeClr val="tx1"/>
                </a:solidFill>
              </a:rPr>
              <a:t>-</a:t>
            </a:r>
          </a:p>
          <a:p>
            <a:pPr lvl="0"/>
            <a:r>
              <a:rPr lang="en-US" dirty="0" err="1">
                <a:solidFill>
                  <a:schemeClr val="tx1"/>
                </a:solidFill>
              </a:rPr>
              <a:t>Kabacoff</a:t>
            </a:r>
            <a:r>
              <a:rPr lang="en-US" dirty="0">
                <a:solidFill>
                  <a:schemeClr val="tx1"/>
                </a:solidFill>
              </a:rPr>
              <a:t>, R.I. (2022). </a:t>
            </a:r>
            <a:r>
              <a:rPr lang="en-US" i="1" dirty="0">
                <a:solidFill>
                  <a:schemeClr val="tx1"/>
                </a:solidFill>
              </a:rPr>
              <a:t>R in action: Data analysis and graphics with R and </a:t>
            </a:r>
            <a:r>
              <a:rPr lang="en-US" i="1" dirty="0" err="1">
                <a:solidFill>
                  <a:schemeClr val="tx1"/>
                </a:solidFill>
              </a:rPr>
              <a:t>tidyverse</a:t>
            </a:r>
            <a:r>
              <a:rPr lang="en-US" dirty="0">
                <a:solidFill>
                  <a:schemeClr val="tx1"/>
                </a:solidFill>
              </a:rPr>
              <a:t> (3rd edition). Manning Publications.</a:t>
            </a:r>
          </a:p>
          <a:p>
            <a:pPr lvl="0"/>
            <a:r>
              <a:rPr lang="en-US" dirty="0" err="1">
                <a:solidFill>
                  <a:schemeClr val="tx1"/>
                </a:solidFill>
              </a:rPr>
              <a:t>Bluman</a:t>
            </a:r>
            <a:r>
              <a:rPr lang="en-US" dirty="0">
                <a:solidFill>
                  <a:schemeClr val="tx1"/>
                </a:solidFill>
              </a:rPr>
              <a:t>, A. (2018). </a:t>
            </a:r>
            <a:r>
              <a:rPr lang="en-US" i="1" dirty="0">
                <a:solidFill>
                  <a:schemeClr val="tx1"/>
                </a:solidFill>
              </a:rPr>
              <a:t>Elementary statistics: A step by step approach</a:t>
            </a:r>
            <a:r>
              <a:rPr lang="en-US" dirty="0">
                <a:solidFill>
                  <a:schemeClr val="tx1"/>
                </a:solidFill>
              </a:rPr>
              <a:t> (10th ed.). McGraw Hill.</a:t>
            </a:r>
          </a:p>
          <a:p>
            <a:pPr lvl="0"/>
            <a:r>
              <a:rPr lang="en-US" b="1" i="1" dirty="0">
                <a:solidFill>
                  <a:schemeClr val="tx1"/>
                </a:solidFill>
              </a:rPr>
              <a:t>Website-</a:t>
            </a:r>
          </a:p>
          <a:p>
            <a:pPr lvl="0"/>
            <a:r>
              <a:rPr lang="en-US" dirty="0">
                <a:solidFill>
                  <a:schemeClr val="tx1"/>
                </a:solidFill>
              </a:rPr>
              <a:t>R Core Team.(2021). R: A Language and Environment for Statistical Computing </a:t>
            </a:r>
            <a:r>
              <a:rPr lang="en-US" dirty="0">
                <a:solidFill>
                  <a:schemeClr val="tx1"/>
                </a:solidFill>
                <a:hlinkClick r:id="rId3"/>
              </a:rPr>
              <a:t>https://www.R-project.org/</a:t>
            </a:r>
            <a:endParaRPr lang="en-US" dirty="0">
              <a:solidFill>
                <a:schemeClr val="tx1"/>
              </a:solidFill>
            </a:endParaRPr>
          </a:p>
          <a:p>
            <a:r>
              <a:rPr lang="en-US" dirty="0">
                <a:solidFill>
                  <a:schemeClr val="tx1"/>
                </a:solidFill>
              </a:rPr>
              <a:t>Data Carpentry : Data Analysis and </a:t>
            </a:r>
            <a:r>
              <a:rPr lang="en-US" dirty="0" err="1">
                <a:solidFill>
                  <a:schemeClr val="tx1"/>
                </a:solidFill>
              </a:rPr>
              <a:t>Visualisation</a:t>
            </a:r>
            <a:r>
              <a:rPr lang="en-US" dirty="0">
                <a:solidFill>
                  <a:schemeClr val="tx1"/>
                </a:solidFill>
              </a:rPr>
              <a:t> in R for Ecologists </a:t>
            </a:r>
            <a:r>
              <a:rPr lang="en-US" dirty="0">
                <a:solidFill>
                  <a:schemeClr val="tx1"/>
                </a:solidFill>
                <a:hlinkClick r:id="rId4"/>
              </a:rPr>
              <a:t>https://datacarpentry.org</a:t>
            </a:r>
            <a:r>
              <a:rPr lang="en-US" dirty="0">
                <a:solidFill>
                  <a:schemeClr val="tx1"/>
                </a:solidFill>
                <a:hlinkClick r:id="rId4"/>
              </a:rPr>
              <a:t>/</a:t>
            </a:r>
            <a:endParaRPr lang="en-US" dirty="0">
              <a:solidFill>
                <a:schemeClr val="tx1"/>
              </a:solidFill>
            </a:endParaRPr>
          </a:p>
          <a:p>
            <a:r>
              <a:rPr lang="en-US" dirty="0" err="1">
                <a:solidFill>
                  <a:schemeClr val="tx1"/>
                </a:solidFill>
              </a:rPr>
              <a:t>GeeksforGeeks</a:t>
            </a:r>
            <a:r>
              <a:rPr lang="en-US" dirty="0">
                <a:solidFill>
                  <a:schemeClr val="tx1"/>
                </a:solidFill>
              </a:rPr>
              <a:t> : Data visualization with R and ggplot2 </a:t>
            </a:r>
            <a:r>
              <a:rPr lang="en-US" dirty="0">
                <a:solidFill>
                  <a:schemeClr val="tx1"/>
                </a:solidFill>
                <a:hlinkClick r:id="rId5"/>
              </a:rPr>
              <a:t>https://www.geeksforgeeks.org/</a:t>
            </a:r>
            <a:endParaRPr lang="en-US" dirty="0">
              <a:solidFill>
                <a:schemeClr val="tx1"/>
              </a:solidFill>
            </a:endParaRPr>
          </a:p>
        </p:txBody>
      </p:sp>
      <p:sp>
        <p:nvSpPr>
          <p:cNvPr id="2" name="Title 1">
            <a:extLst>
              <a:ext uri="{FF2B5EF4-FFF2-40B4-BE49-F238E27FC236}">
                <a16:creationId xmlns:a16="http://schemas.microsoft.com/office/drawing/2014/main" id="{E5F7FA53-A4E2-1540-A66F-37133EDA3DFC}"/>
              </a:ext>
            </a:extLst>
          </p:cNvPr>
          <p:cNvSpPr>
            <a:spLocks noGrp="1"/>
          </p:cNvSpPr>
          <p:nvPr>
            <p:ph type="title"/>
          </p:nvPr>
        </p:nvSpPr>
        <p:spPr>
          <a:xfrm>
            <a:off x="838200" y="174625"/>
            <a:ext cx="10515600" cy="625475"/>
          </a:xfrm>
        </p:spPr>
        <p:txBody>
          <a:bodyPr>
            <a:normAutofit/>
          </a:bodyPr>
          <a:lstStyle/>
          <a:p>
            <a:r>
              <a:rPr lang="en-US" sz="2800" dirty="0">
                <a:latin typeface="Helvetica" pitchFamily="2" charset="0"/>
              </a:rPr>
              <a:t>References</a:t>
            </a:r>
          </a:p>
        </p:txBody>
      </p:sp>
      <p:sp>
        <p:nvSpPr>
          <p:cNvPr id="5" name="Footer Placeholder 4">
            <a:extLst>
              <a:ext uri="{FF2B5EF4-FFF2-40B4-BE49-F238E27FC236}">
                <a16:creationId xmlns:a16="http://schemas.microsoft.com/office/drawing/2014/main" id="{E89E99FC-DA7C-2740-8EB4-3FF184779430}"/>
              </a:ext>
            </a:extLst>
          </p:cNvPr>
          <p:cNvSpPr>
            <a:spLocks noGrp="1"/>
          </p:cNvSpPr>
          <p:nvPr>
            <p:ph type="ftr" sz="quarter" idx="11"/>
          </p:nvPr>
        </p:nvSpPr>
        <p:spPr/>
        <p:txBody>
          <a:bodyPr/>
          <a:lstStyle/>
          <a:p>
            <a:r>
              <a:rPr lang="en-US"/>
              <a:t>Independant Data Analysis</a:t>
            </a:r>
          </a:p>
        </p:txBody>
      </p:sp>
      <p:sp>
        <p:nvSpPr>
          <p:cNvPr id="6" name="Slide Number Placeholder 5">
            <a:extLst>
              <a:ext uri="{FF2B5EF4-FFF2-40B4-BE49-F238E27FC236}">
                <a16:creationId xmlns:a16="http://schemas.microsoft.com/office/drawing/2014/main" id="{0D10A25B-8904-824E-835F-AE2076989143}"/>
              </a:ext>
            </a:extLst>
          </p:cNvPr>
          <p:cNvSpPr>
            <a:spLocks noGrp="1"/>
          </p:cNvSpPr>
          <p:nvPr>
            <p:ph type="sldNum" sz="quarter" idx="12"/>
          </p:nvPr>
        </p:nvSpPr>
        <p:spPr/>
        <p:txBody>
          <a:bodyPr/>
          <a:lstStyle/>
          <a:p>
            <a:fld id="{C5F36649-3A77-C546-9F90-17023D1A2A12}" type="slidenum">
              <a:rPr lang="en-US" smtClean="0"/>
              <a:t>11</a:t>
            </a:fld>
            <a:endParaRPr lang="en-US"/>
          </a:p>
        </p:txBody>
      </p:sp>
    </p:spTree>
    <p:extLst>
      <p:ext uri="{BB962C8B-B14F-4D97-AF65-F5344CB8AC3E}">
        <p14:creationId xmlns:p14="http://schemas.microsoft.com/office/powerpoint/2010/main" val="324760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2A1B56-0FD2-B94F-87EF-BCAF5727645C}"/>
              </a:ext>
            </a:extLst>
          </p:cNvPr>
          <p:cNvSpPr/>
          <p:nvPr/>
        </p:nvSpPr>
        <p:spPr>
          <a:xfrm>
            <a:off x="0" y="800099"/>
            <a:ext cx="12192000" cy="5380153"/>
          </a:xfrm>
          <a:prstGeom prst="rect">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7FA53-A4E2-1540-A66F-37133EDA3DFC}"/>
              </a:ext>
            </a:extLst>
          </p:cNvPr>
          <p:cNvSpPr>
            <a:spLocks noGrp="1"/>
          </p:cNvSpPr>
          <p:nvPr>
            <p:ph type="title"/>
          </p:nvPr>
        </p:nvSpPr>
        <p:spPr>
          <a:xfrm>
            <a:off x="838200" y="174625"/>
            <a:ext cx="10515600" cy="625475"/>
          </a:xfrm>
        </p:spPr>
        <p:txBody>
          <a:bodyPr>
            <a:normAutofit/>
          </a:bodyPr>
          <a:lstStyle/>
          <a:p>
            <a:r>
              <a:rPr lang="en-US" sz="2800" dirty="0">
                <a:latin typeface="Helvetica" pitchFamily="2" charset="0"/>
              </a:rPr>
              <a:t>English Education in England - Introduction</a:t>
            </a:r>
          </a:p>
        </p:txBody>
      </p:sp>
      <p:sp>
        <p:nvSpPr>
          <p:cNvPr id="3" name="Content Placeholder 2">
            <a:extLst>
              <a:ext uri="{FF2B5EF4-FFF2-40B4-BE49-F238E27FC236}">
                <a16:creationId xmlns:a16="http://schemas.microsoft.com/office/drawing/2014/main" id="{46924B69-FCDD-3A4B-A1B2-F5238A81427D}"/>
              </a:ext>
            </a:extLst>
          </p:cNvPr>
          <p:cNvSpPr>
            <a:spLocks noGrp="1"/>
          </p:cNvSpPr>
          <p:nvPr>
            <p:ph idx="1"/>
          </p:nvPr>
        </p:nvSpPr>
        <p:spPr>
          <a:xfrm>
            <a:off x="838200" y="936625"/>
            <a:ext cx="10515600" cy="2098675"/>
          </a:xfrm>
        </p:spPr>
        <p:txBody>
          <a:bodyPr>
            <a:normAutofit/>
          </a:bodyPr>
          <a:lstStyle/>
          <a:p>
            <a:pPr algn="just"/>
            <a:r>
              <a:rPr lang="en-US" sz="1400" dirty="0">
                <a:latin typeface="Tahoma" panose="020B0604030504040204" pitchFamily="34" charset="0"/>
                <a:ea typeface="Tahoma" panose="020B0604030504040204" pitchFamily="34" charset="0"/>
                <a:cs typeface="Tahoma" panose="020B0604030504040204" pitchFamily="34" charset="0"/>
              </a:rPr>
              <a:t>The data set focuses on the educational attainment of young people in English towns and is sourced from The UK Office for National Statistics. </a:t>
            </a:r>
          </a:p>
          <a:p>
            <a:pPr algn="just"/>
            <a:r>
              <a:rPr lang="en-US" sz="1400" dirty="0">
                <a:latin typeface="Tahoma" panose="020B0604030504040204" pitchFamily="34" charset="0"/>
                <a:ea typeface="Tahoma" panose="020B0604030504040204" pitchFamily="34" charset="0"/>
                <a:cs typeface="Tahoma" panose="020B0604030504040204" pitchFamily="34" charset="0"/>
              </a:rPr>
              <a:t>It contains information on various attributes related to this theme, including town name, population, town size, job density, income, and education score that represents a composite measure that evaluates the educational environment and attainment levels of people in each town, encompassing factors such as educational resources, school performance, and academic achievement. It also includes several other attributes on education level at key stage 4 and above. </a:t>
            </a:r>
          </a:p>
          <a:p>
            <a:pPr algn="just"/>
            <a:r>
              <a:rPr lang="en-US" sz="1400" dirty="0">
                <a:latin typeface="Tahoma" panose="020B0604030504040204" pitchFamily="34" charset="0"/>
                <a:ea typeface="Tahoma" panose="020B0604030504040204" pitchFamily="34" charset="0"/>
                <a:cs typeface="Tahoma" panose="020B0604030504040204" pitchFamily="34" charset="0"/>
              </a:rPr>
              <a:t>Overall, the dataset offers a comprehensive view of the educational landscape in English towns, incorporating demographic, economic, and educational dimensions. It provides valuable insights for analyzing educational trends, socioeconomic disparities, and policy implications related to the educational outcomes of people across different areas in England.</a:t>
            </a:r>
          </a:p>
          <a:p>
            <a:pPr algn="just"/>
            <a:endParaRPr lang="en-US" sz="1400"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2">
            <a:extLst>
              <a:ext uri="{FF2B5EF4-FFF2-40B4-BE49-F238E27FC236}">
                <a16:creationId xmlns:a16="http://schemas.microsoft.com/office/drawing/2014/main" id="{79AD2FAA-33D3-8D47-A8B1-4B6F588D4309}"/>
              </a:ext>
            </a:extLst>
          </p:cNvPr>
          <p:cNvSpPr txBox="1">
            <a:spLocks/>
          </p:cNvSpPr>
          <p:nvPr/>
        </p:nvSpPr>
        <p:spPr>
          <a:xfrm>
            <a:off x="838200" y="3171825"/>
            <a:ext cx="5600700" cy="2837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1" dirty="0">
                <a:latin typeface="Tahoma" panose="020B0604030504040204" pitchFamily="34" charset="0"/>
                <a:ea typeface="Tahoma" panose="020B0604030504040204" pitchFamily="34" charset="0"/>
                <a:cs typeface="Tahoma" panose="020B0604030504040204" pitchFamily="34" charset="0"/>
              </a:rPr>
              <a:t>Descriptive Statistics for Interesting Variables –</a:t>
            </a:r>
          </a:p>
          <a:p>
            <a:pPr algn="just"/>
            <a:r>
              <a:rPr lang="en-US" sz="1400" b="1" dirty="0">
                <a:latin typeface="Tahoma" panose="020B0604030504040204" pitchFamily="34" charset="0"/>
                <a:ea typeface="Tahoma" panose="020B0604030504040204" pitchFamily="34" charset="0"/>
                <a:cs typeface="Tahoma" panose="020B0604030504040204" pitchFamily="34" charset="0"/>
              </a:rPr>
              <a:t>Measures of Central Tendency </a:t>
            </a:r>
            <a:r>
              <a:rPr lang="en-US" sz="1600" b="1" dirty="0">
                <a:latin typeface="Tahoma" panose="020B0604030504040204" pitchFamily="34" charset="0"/>
                <a:ea typeface="Tahoma" panose="020B0604030504040204" pitchFamily="34" charset="0"/>
                <a:cs typeface="Tahoma" panose="020B0604030504040204" pitchFamily="34" charset="0"/>
              </a:rPr>
              <a:t> - </a:t>
            </a:r>
          </a:p>
          <a:p>
            <a:pPr algn="just">
              <a:buFont typeface="Courier New" panose="02070309020205020404" pitchFamily="49" charset="0"/>
              <a:buChar char="o"/>
            </a:pPr>
            <a:r>
              <a:rPr lang="en-US" sz="1400" dirty="0">
                <a:latin typeface="Tahoma" panose="020B0604030504040204" pitchFamily="34" charset="0"/>
                <a:ea typeface="Tahoma" panose="020B0604030504040204" pitchFamily="34" charset="0"/>
                <a:cs typeface="Tahoma" panose="020B0604030504040204" pitchFamily="34" charset="0"/>
              </a:rPr>
              <a:t>Mean Education Score: -1</a:t>
            </a:r>
          </a:p>
          <a:p>
            <a:pPr algn="just">
              <a:buFont typeface="Courier New" panose="02070309020205020404" pitchFamily="49" charset="0"/>
              <a:buChar char="o"/>
            </a:pPr>
            <a:r>
              <a:rPr lang="en-US" sz="1400" dirty="0">
                <a:latin typeface="Tahoma" panose="020B0604030504040204" pitchFamily="34" charset="0"/>
                <a:ea typeface="Tahoma" panose="020B0604030504040204" pitchFamily="34" charset="0"/>
                <a:cs typeface="Tahoma" panose="020B0604030504040204" pitchFamily="34" charset="0"/>
              </a:rPr>
              <a:t>Median of Education Score: -1</a:t>
            </a:r>
          </a:p>
          <a:p>
            <a:pPr algn="just">
              <a:buFont typeface="Courier New" panose="02070309020205020404" pitchFamily="49" charset="0"/>
              <a:buChar char="o"/>
            </a:pPr>
            <a:r>
              <a:rPr lang="en-US" sz="1400" dirty="0">
                <a:latin typeface="Tahoma" panose="020B0604030504040204" pitchFamily="34" charset="0"/>
                <a:ea typeface="Tahoma" panose="020B0604030504040204" pitchFamily="34" charset="0"/>
                <a:cs typeface="Tahoma" panose="020B0604030504040204" pitchFamily="34" charset="0"/>
              </a:rPr>
              <a:t>Mode of Education Score: 1</a:t>
            </a:r>
          </a:p>
          <a:p>
            <a:pPr algn="just"/>
            <a:r>
              <a:rPr lang="en-US" sz="1400" b="1" dirty="0">
                <a:latin typeface="Tahoma" panose="020B0604030504040204" pitchFamily="34" charset="0"/>
                <a:ea typeface="Tahoma" panose="020B0604030504040204" pitchFamily="34" charset="0"/>
                <a:cs typeface="Tahoma" panose="020B0604030504040204" pitchFamily="34" charset="0"/>
              </a:rPr>
              <a:t>Measures of variability – </a:t>
            </a:r>
          </a:p>
          <a:p>
            <a:pPr algn="just">
              <a:buFont typeface="Courier New" panose="02070309020205020404" pitchFamily="49" charset="0"/>
              <a:buChar char="o"/>
            </a:pPr>
            <a:r>
              <a:rPr lang="en-US" sz="1400" dirty="0">
                <a:latin typeface="Tahoma" panose="020B0604030504040204" pitchFamily="34" charset="0"/>
                <a:ea typeface="Tahoma" panose="020B0604030504040204" pitchFamily="34" charset="0"/>
                <a:cs typeface="Tahoma" panose="020B0604030504040204" pitchFamily="34" charset="0"/>
              </a:rPr>
              <a:t>Standard Deviation: 2.8</a:t>
            </a:r>
          </a:p>
          <a:p>
            <a:pPr algn="just">
              <a:buFont typeface="Courier New" panose="02070309020205020404" pitchFamily="49" charset="0"/>
              <a:buChar char="o"/>
            </a:pPr>
            <a:r>
              <a:rPr lang="en-US" sz="1400" dirty="0">
                <a:latin typeface="Tahoma" panose="020B0604030504040204" pitchFamily="34" charset="0"/>
                <a:ea typeface="Tahoma" panose="020B0604030504040204" pitchFamily="34" charset="0"/>
                <a:cs typeface="Tahoma" panose="020B0604030504040204" pitchFamily="34" charset="0"/>
              </a:rPr>
              <a:t>Variance: 7.4</a:t>
            </a:r>
          </a:p>
        </p:txBody>
      </p:sp>
      <p:sp>
        <p:nvSpPr>
          <p:cNvPr id="5" name="Footer Placeholder 4">
            <a:extLst>
              <a:ext uri="{FF2B5EF4-FFF2-40B4-BE49-F238E27FC236}">
                <a16:creationId xmlns:a16="http://schemas.microsoft.com/office/drawing/2014/main" id="{E89E99FC-DA7C-2740-8EB4-3FF184779430}"/>
              </a:ext>
            </a:extLst>
          </p:cNvPr>
          <p:cNvSpPr>
            <a:spLocks noGrp="1"/>
          </p:cNvSpPr>
          <p:nvPr>
            <p:ph type="ftr" sz="quarter" idx="11"/>
          </p:nvPr>
        </p:nvSpPr>
        <p:spPr/>
        <p:txBody>
          <a:bodyPr/>
          <a:lstStyle/>
          <a:p>
            <a:r>
              <a:rPr lang="en-US"/>
              <a:t>Independant Data Analysis</a:t>
            </a:r>
          </a:p>
        </p:txBody>
      </p:sp>
      <p:sp>
        <p:nvSpPr>
          <p:cNvPr id="6" name="Slide Number Placeholder 5">
            <a:extLst>
              <a:ext uri="{FF2B5EF4-FFF2-40B4-BE49-F238E27FC236}">
                <a16:creationId xmlns:a16="http://schemas.microsoft.com/office/drawing/2014/main" id="{0D10A25B-8904-824E-835F-AE2076989143}"/>
              </a:ext>
            </a:extLst>
          </p:cNvPr>
          <p:cNvSpPr>
            <a:spLocks noGrp="1"/>
          </p:cNvSpPr>
          <p:nvPr>
            <p:ph type="sldNum" sz="quarter" idx="12"/>
          </p:nvPr>
        </p:nvSpPr>
        <p:spPr/>
        <p:txBody>
          <a:bodyPr/>
          <a:lstStyle/>
          <a:p>
            <a:fld id="{C5F36649-3A77-C546-9F90-17023D1A2A12}" type="slidenum">
              <a:rPr lang="en-US" smtClean="0"/>
              <a:t>1</a:t>
            </a:fld>
            <a:endParaRPr lang="en-US"/>
          </a:p>
        </p:txBody>
      </p:sp>
    </p:spTree>
    <p:extLst>
      <p:ext uri="{BB962C8B-B14F-4D97-AF65-F5344CB8AC3E}">
        <p14:creationId xmlns:p14="http://schemas.microsoft.com/office/powerpoint/2010/main" val="158166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2A1B56-0FD2-B94F-87EF-BCAF5727645C}"/>
              </a:ext>
            </a:extLst>
          </p:cNvPr>
          <p:cNvSpPr/>
          <p:nvPr/>
        </p:nvSpPr>
        <p:spPr>
          <a:xfrm>
            <a:off x="7256" y="742167"/>
            <a:ext cx="12192000" cy="5380153"/>
          </a:xfrm>
          <a:prstGeom prst="rect">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F7FA53-A4E2-1540-A66F-37133EDA3DFC}"/>
              </a:ext>
            </a:extLst>
          </p:cNvPr>
          <p:cNvSpPr>
            <a:spLocks noGrp="1"/>
          </p:cNvSpPr>
          <p:nvPr>
            <p:ph type="title"/>
          </p:nvPr>
        </p:nvSpPr>
        <p:spPr>
          <a:xfrm>
            <a:off x="838200" y="174625"/>
            <a:ext cx="10515600" cy="625475"/>
          </a:xfrm>
        </p:spPr>
        <p:txBody>
          <a:bodyPr>
            <a:normAutofit/>
          </a:bodyPr>
          <a:lstStyle/>
          <a:p>
            <a:r>
              <a:rPr lang="en-US" sz="2800" dirty="0">
                <a:latin typeface="Helvetica" pitchFamily="2" charset="0"/>
              </a:rPr>
              <a:t>Visual Representation of the data (1/2)</a:t>
            </a:r>
          </a:p>
        </p:txBody>
      </p:sp>
      <p:sp>
        <p:nvSpPr>
          <p:cNvPr id="5" name="Footer Placeholder 4">
            <a:extLst>
              <a:ext uri="{FF2B5EF4-FFF2-40B4-BE49-F238E27FC236}">
                <a16:creationId xmlns:a16="http://schemas.microsoft.com/office/drawing/2014/main" id="{E89E99FC-DA7C-2740-8EB4-3FF184779430}"/>
              </a:ext>
            </a:extLst>
          </p:cNvPr>
          <p:cNvSpPr>
            <a:spLocks noGrp="1"/>
          </p:cNvSpPr>
          <p:nvPr>
            <p:ph type="ftr" sz="quarter" idx="11"/>
          </p:nvPr>
        </p:nvSpPr>
        <p:spPr/>
        <p:txBody>
          <a:bodyPr/>
          <a:lstStyle/>
          <a:p>
            <a:r>
              <a:rPr lang="en-US" dirty="0"/>
              <a:t>Independent Data Analysis</a:t>
            </a:r>
          </a:p>
        </p:txBody>
      </p:sp>
      <p:sp>
        <p:nvSpPr>
          <p:cNvPr id="6" name="Slide Number Placeholder 5">
            <a:extLst>
              <a:ext uri="{FF2B5EF4-FFF2-40B4-BE49-F238E27FC236}">
                <a16:creationId xmlns:a16="http://schemas.microsoft.com/office/drawing/2014/main" id="{0D10A25B-8904-824E-835F-AE2076989143}"/>
              </a:ext>
            </a:extLst>
          </p:cNvPr>
          <p:cNvSpPr>
            <a:spLocks noGrp="1"/>
          </p:cNvSpPr>
          <p:nvPr>
            <p:ph type="sldNum" sz="quarter" idx="12"/>
          </p:nvPr>
        </p:nvSpPr>
        <p:spPr/>
        <p:txBody>
          <a:bodyPr/>
          <a:lstStyle/>
          <a:p>
            <a:fld id="{C5F36649-3A77-C546-9F90-17023D1A2A12}" type="slidenum">
              <a:rPr lang="en-US" smtClean="0"/>
              <a:t>2</a:t>
            </a:fld>
            <a:endParaRPr lang="en-US"/>
          </a:p>
        </p:txBody>
      </p:sp>
      <p:sp>
        <p:nvSpPr>
          <p:cNvPr id="10" name="TextBox 9">
            <a:extLst>
              <a:ext uri="{FF2B5EF4-FFF2-40B4-BE49-F238E27FC236}">
                <a16:creationId xmlns:a16="http://schemas.microsoft.com/office/drawing/2014/main" id="{F45504D9-31D4-1F44-A326-826488B87E59}"/>
              </a:ext>
            </a:extLst>
          </p:cNvPr>
          <p:cNvSpPr txBox="1"/>
          <p:nvPr/>
        </p:nvSpPr>
        <p:spPr>
          <a:xfrm>
            <a:off x="5645289" y="853963"/>
            <a:ext cx="4598220"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B. Analysis based on University base </a:t>
            </a:r>
          </a:p>
        </p:txBody>
      </p:sp>
      <p:pic>
        <p:nvPicPr>
          <p:cNvPr id="13" name="Picture 12">
            <a:extLst>
              <a:ext uri="{FF2B5EF4-FFF2-40B4-BE49-F238E27FC236}">
                <a16:creationId xmlns:a16="http://schemas.microsoft.com/office/drawing/2014/main" id="{A1F8A89A-01D4-C948-8291-0FD5AF8FDDBD}"/>
              </a:ext>
            </a:extLst>
          </p:cNvPr>
          <p:cNvPicPr>
            <a:picLocks noChangeAspect="1"/>
          </p:cNvPicPr>
          <p:nvPr/>
        </p:nvPicPr>
        <p:blipFill>
          <a:blip r:embed="rId3"/>
          <a:stretch>
            <a:fillRect/>
          </a:stretch>
        </p:blipFill>
        <p:spPr>
          <a:xfrm>
            <a:off x="5645289" y="1269534"/>
            <a:ext cx="5794907" cy="4449341"/>
          </a:xfrm>
          <a:prstGeom prst="rect">
            <a:avLst/>
          </a:prstGeom>
        </p:spPr>
      </p:pic>
      <p:sp>
        <p:nvSpPr>
          <p:cNvPr id="16" name="TextBox 15">
            <a:extLst>
              <a:ext uri="{FF2B5EF4-FFF2-40B4-BE49-F238E27FC236}">
                <a16:creationId xmlns:a16="http://schemas.microsoft.com/office/drawing/2014/main" id="{2F630F70-292D-294F-8E09-269E0188C4F0}"/>
              </a:ext>
            </a:extLst>
          </p:cNvPr>
          <p:cNvSpPr txBox="1"/>
          <p:nvPr/>
        </p:nvSpPr>
        <p:spPr>
          <a:xfrm>
            <a:off x="133489" y="853962"/>
            <a:ext cx="3772084"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A. Analysis based Population</a:t>
            </a:r>
          </a:p>
        </p:txBody>
      </p:sp>
      <p:pic>
        <p:nvPicPr>
          <p:cNvPr id="35" name="Picture 34">
            <a:extLst>
              <a:ext uri="{FF2B5EF4-FFF2-40B4-BE49-F238E27FC236}">
                <a16:creationId xmlns:a16="http://schemas.microsoft.com/office/drawing/2014/main" id="{B59A5CDC-5734-C148-8C67-DE9D5AEFABDA}"/>
              </a:ext>
            </a:extLst>
          </p:cNvPr>
          <p:cNvPicPr>
            <a:picLocks noChangeAspect="1"/>
          </p:cNvPicPr>
          <p:nvPr/>
        </p:nvPicPr>
        <p:blipFill>
          <a:blip r:embed="rId4"/>
          <a:stretch>
            <a:fillRect/>
          </a:stretch>
        </p:blipFill>
        <p:spPr>
          <a:xfrm>
            <a:off x="133489" y="1269533"/>
            <a:ext cx="5267051" cy="4449341"/>
          </a:xfrm>
          <a:prstGeom prst="rect">
            <a:avLst/>
          </a:prstGeom>
        </p:spPr>
      </p:pic>
    </p:spTree>
    <p:extLst>
      <p:ext uri="{BB962C8B-B14F-4D97-AF65-F5344CB8AC3E}">
        <p14:creationId xmlns:p14="http://schemas.microsoft.com/office/powerpoint/2010/main" val="245768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2A1B56-0FD2-B94F-87EF-BCAF5727645C}"/>
              </a:ext>
            </a:extLst>
          </p:cNvPr>
          <p:cNvSpPr/>
          <p:nvPr/>
        </p:nvSpPr>
        <p:spPr>
          <a:xfrm>
            <a:off x="7256" y="742167"/>
            <a:ext cx="12192000" cy="5380153"/>
          </a:xfrm>
          <a:prstGeom prst="rect">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F7FA53-A4E2-1540-A66F-37133EDA3DFC}"/>
              </a:ext>
            </a:extLst>
          </p:cNvPr>
          <p:cNvSpPr>
            <a:spLocks noGrp="1"/>
          </p:cNvSpPr>
          <p:nvPr>
            <p:ph type="title"/>
          </p:nvPr>
        </p:nvSpPr>
        <p:spPr>
          <a:xfrm>
            <a:off x="838200" y="174625"/>
            <a:ext cx="10515600" cy="625475"/>
          </a:xfrm>
        </p:spPr>
        <p:txBody>
          <a:bodyPr>
            <a:normAutofit/>
          </a:bodyPr>
          <a:lstStyle/>
          <a:p>
            <a:r>
              <a:rPr lang="en-US" sz="2800" dirty="0">
                <a:latin typeface="Helvetica" pitchFamily="2" charset="0"/>
              </a:rPr>
              <a:t>Visual Representation of the data (2/2</a:t>
            </a:r>
          </a:p>
        </p:txBody>
      </p:sp>
      <p:sp>
        <p:nvSpPr>
          <p:cNvPr id="5" name="Footer Placeholder 4">
            <a:extLst>
              <a:ext uri="{FF2B5EF4-FFF2-40B4-BE49-F238E27FC236}">
                <a16:creationId xmlns:a16="http://schemas.microsoft.com/office/drawing/2014/main" id="{E89E99FC-DA7C-2740-8EB4-3FF184779430}"/>
              </a:ext>
            </a:extLst>
          </p:cNvPr>
          <p:cNvSpPr>
            <a:spLocks noGrp="1"/>
          </p:cNvSpPr>
          <p:nvPr>
            <p:ph type="ftr" sz="quarter" idx="11"/>
          </p:nvPr>
        </p:nvSpPr>
        <p:spPr/>
        <p:txBody>
          <a:bodyPr/>
          <a:lstStyle/>
          <a:p>
            <a:r>
              <a:rPr lang="en-US" dirty="0"/>
              <a:t>Independent Data Analysis</a:t>
            </a:r>
          </a:p>
        </p:txBody>
      </p:sp>
      <p:sp>
        <p:nvSpPr>
          <p:cNvPr id="6" name="Slide Number Placeholder 5">
            <a:extLst>
              <a:ext uri="{FF2B5EF4-FFF2-40B4-BE49-F238E27FC236}">
                <a16:creationId xmlns:a16="http://schemas.microsoft.com/office/drawing/2014/main" id="{0D10A25B-8904-824E-835F-AE2076989143}"/>
              </a:ext>
            </a:extLst>
          </p:cNvPr>
          <p:cNvSpPr>
            <a:spLocks noGrp="1"/>
          </p:cNvSpPr>
          <p:nvPr>
            <p:ph type="sldNum" sz="quarter" idx="12"/>
          </p:nvPr>
        </p:nvSpPr>
        <p:spPr/>
        <p:txBody>
          <a:bodyPr/>
          <a:lstStyle/>
          <a:p>
            <a:fld id="{C5F36649-3A77-C546-9F90-17023D1A2A12}" type="slidenum">
              <a:rPr lang="en-US" smtClean="0"/>
              <a:t>3</a:t>
            </a:fld>
            <a:endParaRPr lang="en-US"/>
          </a:p>
        </p:txBody>
      </p:sp>
      <p:sp>
        <p:nvSpPr>
          <p:cNvPr id="24" name="TextBox 23">
            <a:extLst>
              <a:ext uri="{FF2B5EF4-FFF2-40B4-BE49-F238E27FC236}">
                <a16:creationId xmlns:a16="http://schemas.microsoft.com/office/drawing/2014/main" id="{50CF6B18-3751-3E4D-8328-1E0EBA70DEEF}"/>
              </a:ext>
            </a:extLst>
          </p:cNvPr>
          <p:cNvSpPr txBox="1"/>
          <p:nvPr/>
        </p:nvSpPr>
        <p:spPr>
          <a:xfrm>
            <a:off x="344714" y="798402"/>
            <a:ext cx="6194828"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C. Analysis based on education level of Age group 35-64 </a:t>
            </a:r>
          </a:p>
        </p:txBody>
      </p:sp>
      <p:pic>
        <p:nvPicPr>
          <p:cNvPr id="30" name="Picture 29">
            <a:extLst>
              <a:ext uri="{FF2B5EF4-FFF2-40B4-BE49-F238E27FC236}">
                <a16:creationId xmlns:a16="http://schemas.microsoft.com/office/drawing/2014/main" id="{FA7754EE-17E4-B24D-A379-AC9565C71787}"/>
              </a:ext>
            </a:extLst>
          </p:cNvPr>
          <p:cNvPicPr>
            <a:picLocks noChangeAspect="1"/>
          </p:cNvPicPr>
          <p:nvPr/>
        </p:nvPicPr>
        <p:blipFill rotWithShape="1">
          <a:blip r:embed="rId3"/>
          <a:srcRect t="9043"/>
          <a:stretch/>
        </p:blipFill>
        <p:spPr>
          <a:xfrm>
            <a:off x="6336852" y="1208720"/>
            <a:ext cx="5084976" cy="4196132"/>
          </a:xfrm>
          <a:prstGeom prst="rect">
            <a:avLst/>
          </a:prstGeom>
        </p:spPr>
      </p:pic>
      <p:sp>
        <p:nvSpPr>
          <p:cNvPr id="31" name="TextBox 30">
            <a:extLst>
              <a:ext uri="{FF2B5EF4-FFF2-40B4-BE49-F238E27FC236}">
                <a16:creationId xmlns:a16="http://schemas.microsoft.com/office/drawing/2014/main" id="{F611D9A3-85A6-2F47-83B0-E0C5D6CD04E9}"/>
              </a:ext>
            </a:extLst>
          </p:cNvPr>
          <p:cNvSpPr txBox="1"/>
          <p:nvPr/>
        </p:nvSpPr>
        <p:spPr>
          <a:xfrm>
            <a:off x="6297372" y="798402"/>
            <a:ext cx="4626455"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D. Latest count of student at key stage 4 </a:t>
            </a:r>
          </a:p>
        </p:txBody>
      </p:sp>
      <p:pic>
        <p:nvPicPr>
          <p:cNvPr id="37" name="Picture 36">
            <a:extLst>
              <a:ext uri="{FF2B5EF4-FFF2-40B4-BE49-F238E27FC236}">
                <a16:creationId xmlns:a16="http://schemas.microsoft.com/office/drawing/2014/main" id="{D4ACCA47-A05A-4C4A-AB3C-CD4ECBD5C7EB}"/>
              </a:ext>
            </a:extLst>
          </p:cNvPr>
          <p:cNvPicPr>
            <a:picLocks noChangeAspect="1"/>
          </p:cNvPicPr>
          <p:nvPr/>
        </p:nvPicPr>
        <p:blipFill>
          <a:blip r:embed="rId4"/>
          <a:stretch>
            <a:fillRect/>
          </a:stretch>
        </p:blipFill>
        <p:spPr>
          <a:xfrm>
            <a:off x="259460" y="1208720"/>
            <a:ext cx="5825188" cy="4122698"/>
          </a:xfrm>
          <a:prstGeom prst="rect">
            <a:avLst/>
          </a:prstGeom>
        </p:spPr>
      </p:pic>
    </p:spTree>
    <p:extLst>
      <p:ext uri="{BB962C8B-B14F-4D97-AF65-F5344CB8AC3E}">
        <p14:creationId xmlns:p14="http://schemas.microsoft.com/office/powerpoint/2010/main" val="311158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2A1B56-0FD2-B94F-87EF-BCAF5727645C}"/>
              </a:ext>
            </a:extLst>
          </p:cNvPr>
          <p:cNvSpPr/>
          <p:nvPr/>
        </p:nvSpPr>
        <p:spPr>
          <a:xfrm>
            <a:off x="0" y="584200"/>
            <a:ext cx="12192000" cy="5380153"/>
          </a:xfrm>
          <a:prstGeom prst="rect">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7FA53-A4E2-1540-A66F-37133EDA3DFC}"/>
              </a:ext>
            </a:extLst>
          </p:cNvPr>
          <p:cNvSpPr>
            <a:spLocks noGrp="1"/>
          </p:cNvSpPr>
          <p:nvPr>
            <p:ph type="title"/>
          </p:nvPr>
        </p:nvSpPr>
        <p:spPr>
          <a:xfrm>
            <a:off x="774218" y="7897"/>
            <a:ext cx="10515600" cy="625475"/>
          </a:xfrm>
        </p:spPr>
        <p:txBody>
          <a:bodyPr>
            <a:normAutofit fontScale="90000"/>
          </a:bodyPr>
          <a:lstStyle/>
          <a:p>
            <a:r>
              <a:rPr lang="en-US" sz="2800" dirty="0">
                <a:latin typeface="Helvetica" pitchFamily="2" charset="0"/>
              </a:rPr>
              <a:t>Analysis based on Job density and Income based on Working Population </a:t>
            </a:r>
          </a:p>
        </p:txBody>
      </p:sp>
      <p:sp>
        <p:nvSpPr>
          <p:cNvPr id="5" name="Footer Placeholder 4">
            <a:extLst>
              <a:ext uri="{FF2B5EF4-FFF2-40B4-BE49-F238E27FC236}">
                <a16:creationId xmlns:a16="http://schemas.microsoft.com/office/drawing/2014/main" id="{E89E99FC-DA7C-2740-8EB4-3FF184779430}"/>
              </a:ext>
            </a:extLst>
          </p:cNvPr>
          <p:cNvSpPr>
            <a:spLocks noGrp="1"/>
          </p:cNvSpPr>
          <p:nvPr>
            <p:ph type="ftr" sz="quarter" idx="11"/>
          </p:nvPr>
        </p:nvSpPr>
        <p:spPr/>
        <p:txBody>
          <a:bodyPr/>
          <a:lstStyle/>
          <a:p>
            <a:r>
              <a:rPr lang="en-US"/>
              <a:t>Independant Data Analysis</a:t>
            </a:r>
          </a:p>
        </p:txBody>
      </p:sp>
      <p:sp>
        <p:nvSpPr>
          <p:cNvPr id="6" name="Slide Number Placeholder 5">
            <a:extLst>
              <a:ext uri="{FF2B5EF4-FFF2-40B4-BE49-F238E27FC236}">
                <a16:creationId xmlns:a16="http://schemas.microsoft.com/office/drawing/2014/main" id="{0D10A25B-8904-824E-835F-AE2076989143}"/>
              </a:ext>
            </a:extLst>
          </p:cNvPr>
          <p:cNvSpPr>
            <a:spLocks noGrp="1"/>
          </p:cNvSpPr>
          <p:nvPr>
            <p:ph type="sldNum" sz="quarter" idx="12"/>
          </p:nvPr>
        </p:nvSpPr>
        <p:spPr/>
        <p:txBody>
          <a:bodyPr/>
          <a:lstStyle/>
          <a:p>
            <a:fld id="{C5F36649-3A77-C546-9F90-17023D1A2A12}" type="slidenum">
              <a:rPr lang="en-US" smtClean="0"/>
              <a:t>4</a:t>
            </a:fld>
            <a:endParaRPr lang="en-US"/>
          </a:p>
        </p:txBody>
      </p:sp>
      <p:sp>
        <p:nvSpPr>
          <p:cNvPr id="17" name="TextBox 16">
            <a:extLst>
              <a:ext uri="{FF2B5EF4-FFF2-40B4-BE49-F238E27FC236}">
                <a16:creationId xmlns:a16="http://schemas.microsoft.com/office/drawing/2014/main" id="{103A7AFA-6329-8049-AA76-42772DF242FA}"/>
              </a:ext>
            </a:extLst>
          </p:cNvPr>
          <p:cNvSpPr txBox="1"/>
          <p:nvPr/>
        </p:nvSpPr>
        <p:spPr>
          <a:xfrm>
            <a:off x="367030" y="644713"/>
            <a:ext cx="5201598"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A. Job Density of Population in Cities </a:t>
            </a:r>
          </a:p>
        </p:txBody>
      </p:sp>
      <p:sp>
        <p:nvSpPr>
          <p:cNvPr id="18" name="TextBox 17">
            <a:extLst>
              <a:ext uri="{FF2B5EF4-FFF2-40B4-BE49-F238E27FC236}">
                <a16:creationId xmlns:a16="http://schemas.microsoft.com/office/drawing/2014/main" id="{E2CFC090-30D0-B744-9898-ED5ACDD3F1B2}"/>
              </a:ext>
            </a:extLst>
          </p:cNvPr>
          <p:cNvSpPr txBox="1"/>
          <p:nvPr/>
        </p:nvSpPr>
        <p:spPr>
          <a:xfrm>
            <a:off x="6070118" y="661460"/>
            <a:ext cx="5957341"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 Job Density of Population in Higher deprivation towns </a:t>
            </a:r>
          </a:p>
        </p:txBody>
      </p:sp>
      <p:sp>
        <p:nvSpPr>
          <p:cNvPr id="19" name="TextBox 18">
            <a:extLst>
              <a:ext uri="{FF2B5EF4-FFF2-40B4-BE49-F238E27FC236}">
                <a16:creationId xmlns:a16="http://schemas.microsoft.com/office/drawing/2014/main" id="{F8D4CA61-73FC-D541-9614-5E3DC935C2A1}"/>
              </a:ext>
            </a:extLst>
          </p:cNvPr>
          <p:cNvSpPr txBox="1"/>
          <p:nvPr/>
        </p:nvSpPr>
        <p:spPr>
          <a:xfrm>
            <a:off x="360098" y="3314019"/>
            <a:ext cx="6904625"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 Job Density of Population in Lower deprivation towns</a:t>
            </a:r>
          </a:p>
        </p:txBody>
      </p:sp>
      <p:pic>
        <p:nvPicPr>
          <p:cNvPr id="21" name="Picture 20">
            <a:extLst>
              <a:ext uri="{FF2B5EF4-FFF2-40B4-BE49-F238E27FC236}">
                <a16:creationId xmlns:a16="http://schemas.microsoft.com/office/drawing/2014/main" id="{EAB522F3-58B4-D642-947C-D742A2376528}"/>
              </a:ext>
            </a:extLst>
          </p:cNvPr>
          <p:cNvPicPr>
            <a:picLocks noChangeAspect="1"/>
          </p:cNvPicPr>
          <p:nvPr/>
        </p:nvPicPr>
        <p:blipFill>
          <a:blip r:embed="rId3"/>
          <a:stretch>
            <a:fillRect/>
          </a:stretch>
        </p:blipFill>
        <p:spPr>
          <a:xfrm>
            <a:off x="990853" y="1014788"/>
            <a:ext cx="3235435" cy="2278475"/>
          </a:xfrm>
          <a:prstGeom prst="rect">
            <a:avLst/>
          </a:prstGeom>
        </p:spPr>
      </p:pic>
      <p:pic>
        <p:nvPicPr>
          <p:cNvPr id="23" name="Picture 22">
            <a:extLst>
              <a:ext uri="{FF2B5EF4-FFF2-40B4-BE49-F238E27FC236}">
                <a16:creationId xmlns:a16="http://schemas.microsoft.com/office/drawing/2014/main" id="{43420501-9047-C24A-B489-2533600D7160}"/>
              </a:ext>
            </a:extLst>
          </p:cNvPr>
          <p:cNvPicPr>
            <a:picLocks noChangeAspect="1"/>
          </p:cNvPicPr>
          <p:nvPr/>
        </p:nvPicPr>
        <p:blipFill>
          <a:blip r:embed="rId4"/>
          <a:stretch>
            <a:fillRect/>
          </a:stretch>
        </p:blipFill>
        <p:spPr>
          <a:xfrm>
            <a:off x="7156968" y="1057732"/>
            <a:ext cx="3303743" cy="2275394"/>
          </a:xfrm>
          <a:prstGeom prst="rect">
            <a:avLst/>
          </a:prstGeom>
        </p:spPr>
      </p:pic>
      <p:pic>
        <p:nvPicPr>
          <p:cNvPr id="25" name="Picture 24">
            <a:extLst>
              <a:ext uri="{FF2B5EF4-FFF2-40B4-BE49-F238E27FC236}">
                <a16:creationId xmlns:a16="http://schemas.microsoft.com/office/drawing/2014/main" id="{8EB0510C-D494-624B-B3C7-E5ED0256F028}"/>
              </a:ext>
            </a:extLst>
          </p:cNvPr>
          <p:cNvPicPr>
            <a:picLocks noChangeAspect="1"/>
          </p:cNvPicPr>
          <p:nvPr/>
        </p:nvPicPr>
        <p:blipFill>
          <a:blip r:embed="rId5"/>
          <a:stretch>
            <a:fillRect/>
          </a:stretch>
        </p:blipFill>
        <p:spPr>
          <a:xfrm>
            <a:off x="990853" y="3655880"/>
            <a:ext cx="3241142" cy="2248571"/>
          </a:xfrm>
          <a:prstGeom prst="rect">
            <a:avLst/>
          </a:prstGeom>
        </p:spPr>
      </p:pic>
      <p:sp>
        <p:nvSpPr>
          <p:cNvPr id="26" name="TextBox 25">
            <a:extLst>
              <a:ext uri="{FF2B5EF4-FFF2-40B4-BE49-F238E27FC236}">
                <a16:creationId xmlns:a16="http://schemas.microsoft.com/office/drawing/2014/main" id="{22E66983-66A5-EE4B-933B-ADE823EB8069}"/>
              </a:ext>
            </a:extLst>
          </p:cNvPr>
          <p:cNvSpPr txBox="1"/>
          <p:nvPr/>
        </p:nvSpPr>
        <p:spPr>
          <a:xfrm>
            <a:off x="6070118" y="3308990"/>
            <a:ext cx="5771233"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D. Job Density in of Population Lower deprivation towns</a:t>
            </a:r>
          </a:p>
        </p:txBody>
      </p:sp>
      <p:pic>
        <p:nvPicPr>
          <p:cNvPr id="28" name="Picture 27">
            <a:extLst>
              <a:ext uri="{FF2B5EF4-FFF2-40B4-BE49-F238E27FC236}">
                <a16:creationId xmlns:a16="http://schemas.microsoft.com/office/drawing/2014/main" id="{8C0B0155-AF58-BE48-A94A-E8E4F384A1F0}"/>
              </a:ext>
            </a:extLst>
          </p:cNvPr>
          <p:cNvPicPr>
            <a:picLocks noChangeAspect="1"/>
          </p:cNvPicPr>
          <p:nvPr/>
        </p:nvPicPr>
        <p:blipFill>
          <a:blip r:embed="rId6"/>
          <a:stretch>
            <a:fillRect/>
          </a:stretch>
        </p:blipFill>
        <p:spPr>
          <a:xfrm>
            <a:off x="7133720" y="3655880"/>
            <a:ext cx="3443228" cy="2297131"/>
          </a:xfrm>
          <a:prstGeom prst="rect">
            <a:avLst/>
          </a:prstGeom>
        </p:spPr>
      </p:pic>
      <p:cxnSp>
        <p:nvCxnSpPr>
          <p:cNvPr id="31" name="Straight Connector 30">
            <a:extLst>
              <a:ext uri="{FF2B5EF4-FFF2-40B4-BE49-F238E27FC236}">
                <a16:creationId xmlns:a16="http://schemas.microsoft.com/office/drawing/2014/main" id="{43F45B1A-B3D4-A845-995B-9BC9F66666B7}"/>
              </a:ext>
            </a:extLst>
          </p:cNvPr>
          <p:cNvCxnSpPr/>
          <p:nvPr/>
        </p:nvCxnSpPr>
        <p:spPr>
          <a:xfrm>
            <a:off x="5942954" y="687350"/>
            <a:ext cx="0" cy="52915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03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2A1B56-0FD2-B94F-87EF-BCAF5727645C}"/>
              </a:ext>
            </a:extLst>
          </p:cNvPr>
          <p:cNvSpPr/>
          <p:nvPr/>
        </p:nvSpPr>
        <p:spPr>
          <a:xfrm>
            <a:off x="-3466" y="800100"/>
            <a:ext cx="12192000" cy="5380153"/>
          </a:xfrm>
          <a:prstGeom prst="rect">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7FA53-A4E2-1540-A66F-37133EDA3DFC}"/>
              </a:ext>
            </a:extLst>
          </p:cNvPr>
          <p:cNvSpPr>
            <a:spLocks noGrp="1"/>
          </p:cNvSpPr>
          <p:nvPr>
            <p:ph type="title"/>
          </p:nvPr>
        </p:nvSpPr>
        <p:spPr>
          <a:xfrm>
            <a:off x="838200" y="174625"/>
            <a:ext cx="10515600" cy="625475"/>
          </a:xfrm>
        </p:spPr>
        <p:txBody>
          <a:bodyPr>
            <a:normAutofit fontScale="90000"/>
          </a:bodyPr>
          <a:lstStyle/>
          <a:p>
            <a:r>
              <a:rPr lang="en-US" sz="2800" dirty="0">
                <a:latin typeface="Helvetica" pitchFamily="2" charset="0"/>
              </a:rPr>
              <a:t>Analysis based on Job density and Income based on Education Score </a:t>
            </a:r>
          </a:p>
        </p:txBody>
      </p:sp>
      <p:sp>
        <p:nvSpPr>
          <p:cNvPr id="5" name="Footer Placeholder 4">
            <a:extLst>
              <a:ext uri="{FF2B5EF4-FFF2-40B4-BE49-F238E27FC236}">
                <a16:creationId xmlns:a16="http://schemas.microsoft.com/office/drawing/2014/main" id="{E89E99FC-DA7C-2740-8EB4-3FF184779430}"/>
              </a:ext>
            </a:extLst>
          </p:cNvPr>
          <p:cNvSpPr>
            <a:spLocks noGrp="1"/>
          </p:cNvSpPr>
          <p:nvPr>
            <p:ph type="ftr" sz="quarter" idx="11"/>
          </p:nvPr>
        </p:nvSpPr>
        <p:spPr/>
        <p:txBody>
          <a:bodyPr/>
          <a:lstStyle/>
          <a:p>
            <a:r>
              <a:rPr lang="en-US"/>
              <a:t>Independant Data Analysis</a:t>
            </a:r>
          </a:p>
        </p:txBody>
      </p:sp>
      <p:sp>
        <p:nvSpPr>
          <p:cNvPr id="6" name="Slide Number Placeholder 5">
            <a:extLst>
              <a:ext uri="{FF2B5EF4-FFF2-40B4-BE49-F238E27FC236}">
                <a16:creationId xmlns:a16="http://schemas.microsoft.com/office/drawing/2014/main" id="{0D10A25B-8904-824E-835F-AE2076989143}"/>
              </a:ext>
            </a:extLst>
          </p:cNvPr>
          <p:cNvSpPr>
            <a:spLocks noGrp="1"/>
          </p:cNvSpPr>
          <p:nvPr>
            <p:ph type="sldNum" sz="quarter" idx="12"/>
          </p:nvPr>
        </p:nvSpPr>
        <p:spPr/>
        <p:txBody>
          <a:bodyPr/>
          <a:lstStyle/>
          <a:p>
            <a:fld id="{C5F36649-3A77-C546-9F90-17023D1A2A12}" type="slidenum">
              <a:rPr lang="en-US" smtClean="0"/>
              <a:t>5</a:t>
            </a:fld>
            <a:endParaRPr lang="en-US"/>
          </a:p>
        </p:txBody>
      </p:sp>
      <p:sp>
        <p:nvSpPr>
          <p:cNvPr id="17" name="TextBox 16">
            <a:extLst>
              <a:ext uri="{FF2B5EF4-FFF2-40B4-BE49-F238E27FC236}">
                <a16:creationId xmlns:a16="http://schemas.microsoft.com/office/drawing/2014/main" id="{103A7AFA-6329-8049-AA76-42772DF242FA}"/>
              </a:ext>
            </a:extLst>
          </p:cNvPr>
          <p:cNvSpPr txBox="1"/>
          <p:nvPr/>
        </p:nvSpPr>
        <p:spPr>
          <a:xfrm>
            <a:off x="682889" y="809177"/>
            <a:ext cx="3749983" cy="307777"/>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A. Job Density of Education Score in Cities </a:t>
            </a:r>
          </a:p>
        </p:txBody>
      </p:sp>
      <p:sp>
        <p:nvSpPr>
          <p:cNvPr id="18" name="TextBox 17">
            <a:extLst>
              <a:ext uri="{FF2B5EF4-FFF2-40B4-BE49-F238E27FC236}">
                <a16:creationId xmlns:a16="http://schemas.microsoft.com/office/drawing/2014/main" id="{E2CFC090-30D0-B744-9898-ED5ACDD3F1B2}"/>
              </a:ext>
            </a:extLst>
          </p:cNvPr>
          <p:cNvSpPr txBox="1"/>
          <p:nvPr/>
        </p:nvSpPr>
        <p:spPr>
          <a:xfrm>
            <a:off x="6232485" y="839185"/>
            <a:ext cx="4753015" cy="523220"/>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 Job Density of Education Score in Higher deprivation towns </a:t>
            </a:r>
          </a:p>
        </p:txBody>
      </p:sp>
      <p:sp>
        <p:nvSpPr>
          <p:cNvPr id="19" name="TextBox 18">
            <a:extLst>
              <a:ext uri="{FF2B5EF4-FFF2-40B4-BE49-F238E27FC236}">
                <a16:creationId xmlns:a16="http://schemas.microsoft.com/office/drawing/2014/main" id="{F8D4CA61-73FC-D541-9614-5E3DC935C2A1}"/>
              </a:ext>
            </a:extLst>
          </p:cNvPr>
          <p:cNvSpPr txBox="1"/>
          <p:nvPr/>
        </p:nvSpPr>
        <p:spPr>
          <a:xfrm>
            <a:off x="669957" y="3367039"/>
            <a:ext cx="4702144" cy="523220"/>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 Job Density of Education Score in Lower deprivation towns</a:t>
            </a:r>
          </a:p>
        </p:txBody>
      </p:sp>
      <p:sp>
        <p:nvSpPr>
          <p:cNvPr id="26" name="TextBox 25">
            <a:extLst>
              <a:ext uri="{FF2B5EF4-FFF2-40B4-BE49-F238E27FC236}">
                <a16:creationId xmlns:a16="http://schemas.microsoft.com/office/drawing/2014/main" id="{22E66983-66A5-EE4B-933B-ADE823EB8069}"/>
              </a:ext>
            </a:extLst>
          </p:cNvPr>
          <p:cNvSpPr txBox="1"/>
          <p:nvPr/>
        </p:nvSpPr>
        <p:spPr>
          <a:xfrm>
            <a:off x="6232485" y="3384255"/>
            <a:ext cx="4753015" cy="523220"/>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D. Job Density of Education Score in Mid deprivation towns</a:t>
            </a:r>
          </a:p>
        </p:txBody>
      </p:sp>
      <p:pic>
        <p:nvPicPr>
          <p:cNvPr id="4" name="Picture 3">
            <a:extLst>
              <a:ext uri="{FF2B5EF4-FFF2-40B4-BE49-F238E27FC236}">
                <a16:creationId xmlns:a16="http://schemas.microsoft.com/office/drawing/2014/main" id="{456DA610-FBDC-394A-B599-F2234DE3F8FE}"/>
              </a:ext>
            </a:extLst>
          </p:cNvPr>
          <p:cNvPicPr>
            <a:picLocks noChangeAspect="1"/>
          </p:cNvPicPr>
          <p:nvPr/>
        </p:nvPicPr>
        <p:blipFill>
          <a:blip r:embed="rId3"/>
          <a:stretch>
            <a:fillRect/>
          </a:stretch>
        </p:blipFill>
        <p:spPr>
          <a:xfrm>
            <a:off x="1118337" y="1144148"/>
            <a:ext cx="3292222" cy="2234691"/>
          </a:xfrm>
          <a:prstGeom prst="rect">
            <a:avLst/>
          </a:prstGeom>
        </p:spPr>
      </p:pic>
      <p:pic>
        <p:nvPicPr>
          <p:cNvPr id="9" name="Picture 8">
            <a:extLst>
              <a:ext uri="{FF2B5EF4-FFF2-40B4-BE49-F238E27FC236}">
                <a16:creationId xmlns:a16="http://schemas.microsoft.com/office/drawing/2014/main" id="{19C6DD1F-152C-7D4E-9DB3-2BC6AF7FCF0B}"/>
              </a:ext>
            </a:extLst>
          </p:cNvPr>
          <p:cNvPicPr>
            <a:picLocks noChangeAspect="1"/>
          </p:cNvPicPr>
          <p:nvPr/>
        </p:nvPicPr>
        <p:blipFill>
          <a:blip r:embed="rId4"/>
          <a:stretch>
            <a:fillRect/>
          </a:stretch>
        </p:blipFill>
        <p:spPr>
          <a:xfrm>
            <a:off x="7376837" y="1144148"/>
            <a:ext cx="3347989" cy="2268608"/>
          </a:xfrm>
          <a:prstGeom prst="rect">
            <a:avLst/>
          </a:prstGeom>
        </p:spPr>
      </p:pic>
      <p:pic>
        <p:nvPicPr>
          <p:cNvPr id="12" name="Picture 11">
            <a:extLst>
              <a:ext uri="{FF2B5EF4-FFF2-40B4-BE49-F238E27FC236}">
                <a16:creationId xmlns:a16="http://schemas.microsoft.com/office/drawing/2014/main" id="{DD0EEAEE-DCC0-3146-84A0-0D721D123D32}"/>
              </a:ext>
            </a:extLst>
          </p:cNvPr>
          <p:cNvPicPr>
            <a:picLocks noChangeAspect="1"/>
          </p:cNvPicPr>
          <p:nvPr/>
        </p:nvPicPr>
        <p:blipFill>
          <a:blip r:embed="rId5"/>
          <a:stretch>
            <a:fillRect/>
          </a:stretch>
        </p:blipFill>
        <p:spPr>
          <a:xfrm>
            <a:off x="1118337" y="3849446"/>
            <a:ext cx="3292222" cy="2263704"/>
          </a:xfrm>
          <a:prstGeom prst="rect">
            <a:avLst/>
          </a:prstGeom>
        </p:spPr>
      </p:pic>
      <p:pic>
        <p:nvPicPr>
          <p:cNvPr id="14" name="Picture 13">
            <a:extLst>
              <a:ext uri="{FF2B5EF4-FFF2-40B4-BE49-F238E27FC236}">
                <a16:creationId xmlns:a16="http://schemas.microsoft.com/office/drawing/2014/main" id="{FA6AA02A-0944-F74B-881A-E6AC920EDD5E}"/>
              </a:ext>
            </a:extLst>
          </p:cNvPr>
          <p:cNvPicPr>
            <a:picLocks noChangeAspect="1"/>
          </p:cNvPicPr>
          <p:nvPr/>
        </p:nvPicPr>
        <p:blipFill>
          <a:blip r:embed="rId6"/>
          <a:stretch>
            <a:fillRect/>
          </a:stretch>
        </p:blipFill>
        <p:spPr>
          <a:xfrm>
            <a:off x="7376837" y="3717719"/>
            <a:ext cx="3347989" cy="2259769"/>
          </a:xfrm>
          <a:prstGeom prst="rect">
            <a:avLst/>
          </a:prstGeom>
        </p:spPr>
      </p:pic>
      <p:cxnSp>
        <p:nvCxnSpPr>
          <p:cNvPr id="27" name="Straight Connector 26">
            <a:extLst>
              <a:ext uri="{FF2B5EF4-FFF2-40B4-BE49-F238E27FC236}">
                <a16:creationId xmlns:a16="http://schemas.microsoft.com/office/drawing/2014/main" id="{B5DD9999-AC17-E14B-8B0C-FD3C517764DB}"/>
              </a:ext>
            </a:extLst>
          </p:cNvPr>
          <p:cNvCxnSpPr/>
          <p:nvPr/>
        </p:nvCxnSpPr>
        <p:spPr>
          <a:xfrm>
            <a:off x="5904854" y="842736"/>
            <a:ext cx="0" cy="52915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66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2A1B56-0FD2-B94F-87EF-BCAF5727645C}"/>
              </a:ext>
            </a:extLst>
          </p:cNvPr>
          <p:cNvSpPr/>
          <p:nvPr/>
        </p:nvSpPr>
        <p:spPr>
          <a:xfrm>
            <a:off x="0" y="800099"/>
            <a:ext cx="12192000" cy="5380153"/>
          </a:xfrm>
          <a:prstGeom prst="rect">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7FA53-A4E2-1540-A66F-37133EDA3DFC}"/>
              </a:ext>
            </a:extLst>
          </p:cNvPr>
          <p:cNvSpPr>
            <a:spLocks noGrp="1"/>
          </p:cNvSpPr>
          <p:nvPr>
            <p:ph type="title"/>
          </p:nvPr>
        </p:nvSpPr>
        <p:spPr>
          <a:xfrm>
            <a:off x="838200" y="174625"/>
            <a:ext cx="10515600" cy="625475"/>
          </a:xfrm>
        </p:spPr>
        <p:txBody>
          <a:bodyPr>
            <a:normAutofit/>
          </a:bodyPr>
          <a:lstStyle/>
          <a:p>
            <a:r>
              <a:rPr lang="en-US" sz="2800" dirty="0">
                <a:latin typeface="Helvetica" pitchFamily="2" charset="0"/>
              </a:rPr>
              <a:t>Representation of current student education based on age group</a:t>
            </a:r>
          </a:p>
        </p:txBody>
      </p:sp>
      <p:sp>
        <p:nvSpPr>
          <p:cNvPr id="5" name="Footer Placeholder 4">
            <a:extLst>
              <a:ext uri="{FF2B5EF4-FFF2-40B4-BE49-F238E27FC236}">
                <a16:creationId xmlns:a16="http://schemas.microsoft.com/office/drawing/2014/main" id="{E89E99FC-DA7C-2740-8EB4-3FF184779430}"/>
              </a:ext>
            </a:extLst>
          </p:cNvPr>
          <p:cNvSpPr>
            <a:spLocks noGrp="1"/>
          </p:cNvSpPr>
          <p:nvPr>
            <p:ph type="ftr" sz="quarter" idx="11"/>
          </p:nvPr>
        </p:nvSpPr>
        <p:spPr/>
        <p:txBody>
          <a:bodyPr/>
          <a:lstStyle/>
          <a:p>
            <a:r>
              <a:rPr lang="en-US"/>
              <a:t>Independant Data Analysis</a:t>
            </a:r>
          </a:p>
        </p:txBody>
      </p:sp>
      <p:sp>
        <p:nvSpPr>
          <p:cNvPr id="6" name="Slide Number Placeholder 5">
            <a:extLst>
              <a:ext uri="{FF2B5EF4-FFF2-40B4-BE49-F238E27FC236}">
                <a16:creationId xmlns:a16="http://schemas.microsoft.com/office/drawing/2014/main" id="{0D10A25B-8904-824E-835F-AE2076989143}"/>
              </a:ext>
            </a:extLst>
          </p:cNvPr>
          <p:cNvSpPr>
            <a:spLocks noGrp="1"/>
          </p:cNvSpPr>
          <p:nvPr>
            <p:ph type="sldNum" sz="quarter" idx="12"/>
          </p:nvPr>
        </p:nvSpPr>
        <p:spPr/>
        <p:txBody>
          <a:bodyPr/>
          <a:lstStyle/>
          <a:p>
            <a:fld id="{C5F36649-3A77-C546-9F90-17023D1A2A12}" type="slidenum">
              <a:rPr lang="en-US" smtClean="0"/>
              <a:t>6</a:t>
            </a:fld>
            <a:endParaRPr lang="en-US"/>
          </a:p>
        </p:txBody>
      </p:sp>
      <p:pic>
        <p:nvPicPr>
          <p:cNvPr id="4" name="Picture 3">
            <a:extLst>
              <a:ext uri="{FF2B5EF4-FFF2-40B4-BE49-F238E27FC236}">
                <a16:creationId xmlns:a16="http://schemas.microsoft.com/office/drawing/2014/main" id="{A87542CD-42C4-384C-A530-E01D354757E0}"/>
              </a:ext>
            </a:extLst>
          </p:cNvPr>
          <p:cNvPicPr>
            <a:picLocks noChangeAspect="1"/>
          </p:cNvPicPr>
          <p:nvPr/>
        </p:nvPicPr>
        <p:blipFill>
          <a:blip r:embed="rId3"/>
          <a:stretch>
            <a:fillRect/>
          </a:stretch>
        </p:blipFill>
        <p:spPr>
          <a:xfrm>
            <a:off x="8610600" y="3628760"/>
            <a:ext cx="3173683" cy="2461223"/>
          </a:xfrm>
          <a:prstGeom prst="rect">
            <a:avLst/>
          </a:prstGeom>
        </p:spPr>
      </p:pic>
      <p:pic>
        <p:nvPicPr>
          <p:cNvPr id="9" name="Picture 8">
            <a:extLst>
              <a:ext uri="{FF2B5EF4-FFF2-40B4-BE49-F238E27FC236}">
                <a16:creationId xmlns:a16="http://schemas.microsoft.com/office/drawing/2014/main" id="{B150AA30-3439-B24D-AAD5-FF71155EABD4}"/>
              </a:ext>
            </a:extLst>
          </p:cNvPr>
          <p:cNvPicPr>
            <a:picLocks noChangeAspect="1"/>
          </p:cNvPicPr>
          <p:nvPr/>
        </p:nvPicPr>
        <p:blipFill>
          <a:blip r:embed="rId4"/>
          <a:stretch>
            <a:fillRect/>
          </a:stretch>
        </p:blipFill>
        <p:spPr>
          <a:xfrm>
            <a:off x="2526550" y="3707670"/>
            <a:ext cx="3024097" cy="2303401"/>
          </a:xfrm>
          <a:prstGeom prst="rect">
            <a:avLst/>
          </a:prstGeom>
        </p:spPr>
      </p:pic>
      <p:pic>
        <p:nvPicPr>
          <p:cNvPr id="12" name="Picture 11">
            <a:extLst>
              <a:ext uri="{FF2B5EF4-FFF2-40B4-BE49-F238E27FC236}">
                <a16:creationId xmlns:a16="http://schemas.microsoft.com/office/drawing/2014/main" id="{9705AECA-DA9E-C44B-8096-69D08CDD3BEA}"/>
              </a:ext>
            </a:extLst>
          </p:cNvPr>
          <p:cNvPicPr>
            <a:picLocks noChangeAspect="1"/>
          </p:cNvPicPr>
          <p:nvPr/>
        </p:nvPicPr>
        <p:blipFill>
          <a:blip r:embed="rId5"/>
          <a:stretch>
            <a:fillRect/>
          </a:stretch>
        </p:blipFill>
        <p:spPr>
          <a:xfrm>
            <a:off x="8610600" y="1039734"/>
            <a:ext cx="3073401" cy="2370084"/>
          </a:xfrm>
          <a:prstGeom prst="rect">
            <a:avLst/>
          </a:prstGeom>
        </p:spPr>
      </p:pic>
      <p:pic>
        <p:nvPicPr>
          <p:cNvPr id="15" name="Picture 14">
            <a:extLst>
              <a:ext uri="{FF2B5EF4-FFF2-40B4-BE49-F238E27FC236}">
                <a16:creationId xmlns:a16="http://schemas.microsoft.com/office/drawing/2014/main" id="{F80F8F0B-A5C4-DA47-A8EB-00BE1922E447}"/>
              </a:ext>
            </a:extLst>
          </p:cNvPr>
          <p:cNvPicPr>
            <a:picLocks noChangeAspect="1"/>
          </p:cNvPicPr>
          <p:nvPr/>
        </p:nvPicPr>
        <p:blipFill>
          <a:blip r:embed="rId6"/>
          <a:stretch>
            <a:fillRect/>
          </a:stretch>
        </p:blipFill>
        <p:spPr>
          <a:xfrm>
            <a:off x="2526550" y="1056375"/>
            <a:ext cx="3024097" cy="2336802"/>
          </a:xfrm>
          <a:prstGeom prst="rect">
            <a:avLst/>
          </a:prstGeom>
        </p:spPr>
      </p:pic>
      <p:cxnSp>
        <p:nvCxnSpPr>
          <p:cNvPr id="21" name="Straight Connector 20">
            <a:extLst>
              <a:ext uri="{FF2B5EF4-FFF2-40B4-BE49-F238E27FC236}">
                <a16:creationId xmlns:a16="http://schemas.microsoft.com/office/drawing/2014/main" id="{487E1FA3-B8CF-B242-9460-D9C02414EB30}"/>
              </a:ext>
            </a:extLst>
          </p:cNvPr>
          <p:cNvCxnSpPr/>
          <p:nvPr/>
        </p:nvCxnSpPr>
        <p:spPr>
          <a:xfrm>
            <a:off x="5676254" y="857713"/>
            <a:ext cx="0" cy="5291551"/>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7EE1FF8-9AF2-6A46-8419-7E9FD243557C}"/>
              </a:ext>
            </a:extLst>
          </p:cNvPr>
          <p:cNvSpPr txBox="1"/>
          <p:nvPr/>
        </p:nvSpPr>
        <p:spPr>
          <a:xfrm>
            <a:off x="152025" y="1609277"/>
            <a:ext cx="2222500" cy="738664"/>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A. Number of towns with student education score at 18</a:t>
            </a:r>
          </a:p>
        </p:txBody>
      </p:sp>
      <p:sp>
        <p:nvSpPr>
          <p:cNvPr id="23" name="TextBox 22">
            <a:extLst>
              <a:ext uri="{FF2B5EF4-FFF2-40B4-BE49-F238E27FC236}">
                <a16:creationId xmlns:a16="http://schemas.microsoft.com/office/drawing/2014/main" id="{D59A8AAD-663C-AB47-86EA-E67B85AF342A}"/>
              </a:ext>
            </a:extLst>
          </p:cNvPr>
          <p:cNvSpPr txBox="1"/>
          <p:nvPr/>
        </p:nvSpPr>
        <p:spPr>
          <a:xfrm>
            <a:off x="5880101" y="1609277"/>
            <a:ext cx="2222500" cy="738664"/>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B. Number of town with student education score at 19</a:t>
            </a:r>
          </a:p>
        </p:txBody>
      </p:sp>
      <p:sp>
        <p:nvSpPr>
          <p:cNvPr id="24" name="TextBox 23">
            <a:extLst>
              <a:ext uri="{FF2B5EF4-FFF2-40B4-BE49-F238E27FC236}">
                <a16:creationId xmlns:a16="http://schemas.microsoft.com/office/drawing/2014/main" id="{4ACC83C0-4D6A-874F-A52D-3E7CD611D784}"/>
              </a:ext>
            </a:extLst>
          </p:cNvPr>
          <p:cNvSpPr txBox="1"/>
          <p:nvPr/>
        </p:nvSpPr>
        <p:spPr>
          <a:xfrm>
            <a:off x="152025" y="4490038"/>
            <a:ext cx="2222500" cy="738664"/>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C. Number of town with student education score at 22</a:t>
            </a:r>
          </a:p>
        </p:txBody>
      </p:sp>
      <p:sp>
        <p:nvSpPr>
          <p:cNvPr id="25" name="TextBox 24">
            <a:extLst>
              <a:ext uri="{FF2B5EF4-FFF2-40B4-BE49-F238E27FC236}">
                <a16:creationId xmlns:a16="http://schemas.microsoft.com/office/drawing/2014/main" id="{0FB0FEF7-ADF5-E646-BB4B-DA7405F526F8}"/>
              </a:ext>
            </a:extLst>
          </p:cNvPr>
          <p:cNvSpPr txBox="1"/>
          <p:nvPr/>
        </p:nvSpPr>
        <p:spPr>
          <a:xfrm>
            <a:off x="5880101" y="4490038"/>
            <a:ext cx="2222500" cy="738664"/>
          </a:xfrm>
          <a:prstGeom prst="rect">
            <a:avLst/>
          </a:prstGeom>
          <a:noFill/>
        </p:spPr>
        <p:txBody>
          <a:bodyPr wrap="square" rtlCol="0">
            <a:spAutoFit/>
          </a:bodyPr>
          <a:lstStyle/>
          <a:p>
            <a:r>
              <a:rPr lang="en-US" sz="1400" dirty="0">
                <a:latin typeface="Tahoma" panose="020B0604030504040204" pitchFamily="34" charset="0"/>
                <a:ea typeface="Tahoma" panose="020B0604030504040204" pitchFamily="34" charset="0"/>
                <a:cs typeface="Tahoma" panose="020B0604030504040204" pitchFamily="34" charset="0"/>
              </a:rPr>
              <a:t>D. Number of town with Overall student education score </a:t>
            </a:r>
          </a:p>
        </p:txBody>
      </p:sp>
    </p:spTree>
    <p:extLst>
      <p:ext uri="{BB962C8B-B14F-4D97-AF65-F5344CB8AC3E}">
        <p14:creationId xmlns:p14="http://schemas.microsoft.com/office/powerpoint/2010/main" val="332778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2A1B56-0FD2-B94F-87EF-BCAF5727645C}"/>
              </a:ext>
            </a:extLst>
          </p:cNvPr>
          <p:cNvSpPr/>
          <p:nvPr/>
        </p:nvSpPr>
        <p:spPr>
          <a:xfrm>
            <a:off x="0" y="800099"/>
            <a:ext cx="12192000" cy="5380153"/>
          </a:xfrm>
          <a:prstGeom prst="rect">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7FA53-A4E2-1540-A66F-37133EDA3DFC}"/>
              </a:ext>
            </a:extLst>
          </p:cNvPr>
          <p:cNvSpPr>
            <a:spLocks noGrp="1"/>
          </p:cNvSpPr>
          <p:nvPr>
            <p:ph type="title"/>
          </p:nvPr>
        </p:nvSpPr>
        <p:spPr>
          <a:xfrm>
            <a:off x="838200" y="174625"/>
            <a:ext cx="10515600" cy="625475"/>
          </a:xfrm>
        </p:spPr>
        <p:txBody>
          <a:bodyPr>
            <a:normAutofit/>
          </a:bodyPr>
          <a:lstStyle/>
          <a:p>
            <a:r>
              <a:rPr lang="en-US" sz="2800" dirty="0">
                <a:latin typeface="Helvetica" pitchFamily="2" charset="0"/>
              </a:rPr>
              <a:t>Education stats for the current student education</a:t>
            </a:r>
          </a:p>
        </p:txBody>
      </p:sp>
      <p:sp>
        <p:nvSpPr>
          <p:cNvPr id="5" name="Footer Placeholder 4">
            <a:extLst>
              <a:ext uri="{FF2B5EF4-FFF2-40B4-BE49-F238E27FC236}">
                <a16:creationId xmlns:a16="http://schemas.microsoft.com/office/drawing/2014/main" id="{E89E99FC-DA7C-2740-8EB4-3FF184779430}"/>
              </a:ext>
            </a:extLst>
          </p:cNvPr>
          <p:cNvSpPr>
            <a:spLocks noGrp="1"/>
          </p:cNvSpPr>
          <p:nvPr>
            <p:ph type="ftr" sz="quarter" idx="11"/>
          </p:nvPr>
        </p:nvSpPr>
        <p:spPr/>
        <p:txBody>
          <a:bodyPr/>
          <a:lstStyle/>
          <a:p>
            <a:r>
              <a:rPr lang="en-US"/>
              <a:t>Independant Data Analysis</a:t>
            </a:r>
          </a:p>
        </p:txBody>
      </p:sp>
      <p:sp>
        <p:nvSpPr>
          <p:cNvPr id="6" name="Slide Number Placeholder 5">
            <a:extLst>
              <a:ext uri="{FF2B5EF4-FFF2-40B4-BE49-F238E27FC236}">
                <a16:creationId xmlns:a16="http://schemas.microsoft.com/office/drawing/2014/main" id="{0D10A25B-8904-824E-835F-AE2076989143}"/>
              </a:ext>
            </a:extLst>
          </p:cNvPr>
          <p:cNvSpPr>
            <a:spLocks noGrp="1"/>
          </p:cNvSpPr>
          <p:nvPr>
            <p:ph type="sldNum" sz="quarter" idx="12"/>
          </p:nvPr>
        </p:nvSpPr>
        <p:spPr/>
        <p:txBody>
          <a:bodyPr/>
          <a:lstStyle/>
          <a:p>
            <a:fld id="{C5F36649-3A77-C546-9F90-17023D1A2A12}" type="slidenum">
              <a:rPr lang="en-US" smtClean="0"/>
              <a:t>7</a:t>
            </a:fld>
            <a:endParaRPr lang="en-US"/>
          </a:p>
        </p:txBody>
      </p:sp>
      <p:pic>
        <p:nvPicPr>
          <p:cNvPr id="11" name="Picture 10">
            <a:extLst>
              <a:ext uri="{FF2B5EF4-FFF2-40B4-BE49-F238E27FC236}">
                <a16:creationId xmlns:a16="http://schemas.microsoft.com/office/drawing/2014/main" id="{F566D1A7-4473-1B43-A8BA-7F8A21C17ADD}"/>
              </a:ext>
            </a:extLst>
          </p:cNvPr>
          <p:cNvPicPr>
            <a:picLocks noChangeAspect="1"/>
          </p:cNvPicPr>
          <p:nvPr/>
        </p:nvPicPr>
        <p:blipFill>
          <a:blip r:embed="rId3"/>
          <a:stretch>
            <a:fillRect/>
          </a:stretch>
        </p:blipFill>
        <p:spPr>
          <a:xfrm>
            <a:off x="163283" y="1361393"/>
            <a:ext cx="5775154" cy="4651948"/>
          </a:xfrm>
          <a:prstGeom prst="rect">
            <a:avLst/>
          </a:prstGeom>
        </p:spPr>
      </p:pic>
      <p:sp>
        <p:nvSpPr>
          <p:cNvPr id="14" name="Rectangle 13">
            <a:extLst>
              <a:ext uri="{FF2B5EF4-FFF2-40B4-BE49-F238E27FC236}">
                <a16:creationId xmlns:a16="http://schemas.microsoft.com/office/drawing/2014/main" id="{0F2F038D-285B-5847-80DF-091D35B7AFF9}"/>
              </a:ext>
            </a:extLst>
          </p:cNvPr>
          <p:cNvSpPr/>
          <p:nvPr/>
        </p:nvSpPr>
        <p:spPr>
          <a:xfrm>
            <a:off x="524725" y="5089686"/>
            <a:ext cx="5256144" cy="534691"/>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AC6F6A8-7E07-0F41-B8BC-2AB865E3D853}"/>
              </a:ext>
            </a:extLst>
          </p:cNvPr>
          <p:cNvPicPr>
            <a:picLocks noChangeAspect="1"/>
          </p:cNvPicPr>
          <p:nvPr/>
        </p:nvPicPr>
        <p:blipFill>
          <a:blip r:embed="rId4"/>
          <a:stretch>
            <a:fillRect/>
          </a:stretch>
        </p:blipFill>
        <p:spPr>
          <a:xfrm>
            <a:off x="6142311" y="1361393"/>
            <a:ext cx="5814935" cy="4651948"/>
          </a:xfrm>
          <a:prstGeom prst="rect">
            <a:avLst/>
          </a:prstGeom>
        </p:spPr>
      </p:pic>
      <p:sp>
        <p:nvSpPr>
          <p:cNvPr id="17" name="Rectangle 16">
            <a:extLst>
              <a:ext uri="{FF2B5EF4-FFF2-40B4-BE49-F238E27FC236}">
                <a16:creationId xmlns:a16="http://schemas.microsoft.com/office/drawing/2014/main" id="{E65594C3-AF8A-A548-9FF4-311248D4D631}"/>
              </a:ext>
            </a:extLst>
          </p:cNvPr>
          <p:cNvSpPr/>
          <p:nvPr/>
        </p:nvSpPr>
        <p:spPr>
          <a:xfrm>
            <a:off x="6355776" y="3060096"/>
            <a:ext cx="5601470" cy="53469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246B291-F1F6-2141-B4E5-6E1FC352D9F3}"/>
              </a:ext>
            </a:extLst>
          </p:cNvPr>
          <p:cNvSpPr txBox="1"/>
          <p:nvPr/>
        </p:nvSpPr>
        <p:spPr>
          <a:xfrm>
            <a:off x="102609" y="757581"/>
            <a:ext cx="5804948" cy="646331"/>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A. Top 10 towns with highest score on current student Education</a:t>
            </a:r>
          </a:p>
        </p:txBody>
      </p:sp>
      <p:sp>
        <p:nvSpPr>
          <p:cNvPr id="20" name="TextBox 19">
            <a:extLst>
              <a:ext uri="{FF2B5EF4-FFF2-40B4-BE49-F238E27FC236}">
                <a16:creationId xmlns:a16="http://schemas.microsoft.com/office/drawing/2014/main" id="{4A880091-DBB6-FA4C-B57D-3C4C23D0C880}"/>
              </a:ext>
            </a:extLst>
          </p:cNvPr>
          <p:cNvSpPr txBox="1"/>
          <p:nvPr/>
        </p:nvSpPr>
        <p:spPr>
          <a:xfrm>
            <a:off x="6096000" y="745240"/>
            <a:ext cx="5804948" cy="646331"/>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B. Bottom 10 towns with lowest score on current student Education</a:t>
            </a:r>
          </a:p>
        </p:txBody>
      </p:sp>
    </p:spTree>
    <p:extLst>
      <p:ext uri="{BB962C8B-B14F-4D97-AF65-F5344CB8AC3E}">
        <p14:creationId xmlns:p14="http://schemas.microsoft.com/office/powerpoint/2010/main" val="313330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2A1B56-0FD2-B94F-87EF-BCAF5727645C}"/>
              </a:ext>
            </a:extLst>
          </p:cNvPr>
          <p:cNvSpPr/>
          <p:nvPr/>
        </p:nvSpPr>
        <p:spPr>
          <a:xfrm>
            <a:off x="0" y="800100"/>
            <a:ext cx="12192000" cy="5380153"/>
          </a:xfrm>
          <a:prstGeom prst="rect">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7FA53-A4E2-1540-A66F-37133EDA3DFC}"/>
              </a:ext>
            </a:extLst>
          </p:cNvPr>
          <p:cNvSpPr>
            <a:spLocks noGrp="1"/>
          </p:cNvSpPr>
          <p:nvPr>
            <p:ph type="title"/>
          </p:nvPr>
        </p:nvSpPr>
        <p:spPr>
          <a:xfrm>
            <a:off x="838200" y="174625"/>
            <a:ext cx="10515600" cy="625475"/>
          </a:xfrm>
        </p:spPr>
        <p:txBody>
          <a:bodyPr>
            <a:normAutofit fontScale="90000"/>
          </a:bodyPr>
          <a:lstStyle/>
          <a:p>
            <a:r>
              <a:rPr lang="en-US" sz="2800" dirty="0">
                <a:latin typeface="Helvetica" pitchFamily="2" charset="0"/>
              </a:rPr>
              <a:t>Comparison of Student Education Score and Overall Education Score</a:t>
            </a:r>
          </a:p>
        </p:txBody>
      </p:sp>
      <p:sp>
        <p:nvSpPr>
          <p:cNvPr id="5" name="Footer Placeholder 4">
            <a:extLst>
              <a:ext uri="{FF2B5EF4-FFF2-40B4-BE49-F238E27FC236}">
                <a16:creationId xmlns:a16="http://schemas.microsoft.com/office/drawing/2014/main" id="{E89E99FC-DA7C-2740-8EB4-3FF184779430}"/>
              </a:ext>
            </a:extLst>
          </p:cNvPr>
          <p:cNvSpPr>
            <a:spLocks noGrp="1"/>
          </p:cNvSpPr>
          <p:nvPr>
            <p:ph type="ftr" sz="quarter" idx="11"/>
          </p:nvPr>
        </p:nvSpPr>
        <p:spPr/>
        <p:txBody>
          <a:bodyPr/>
          <a:lstStyle/>
          <a:p>
            <a:r>
              <a:rPr lang="en-US"/>
              <a:t>Independant Data Analysis</a:t>
            </a:r>
          </a:p>
        </p:txBody>
      </p:sp>
      <p:sp>
        <p:nvSpPr>
          <p:cNvPr id="6" name="Slide Number Placeholder 5">
            <a:extLst>
              <a:ext uri="{FF2B5EF4-FFF2-40B4-BE49-F238E27FC236}">
                <a16:creationId xmlns:a16="http://schemas.microsoft.com/office/drawing/2014/main" id="{0D10A25B-8904-824E-835F-AE2076989143}"/>
              </a:ext>
            </a:extLst>
          </p:cNvPr>
          <p:cNvSpPr>
            <a:spLocks noGrp="1"/>
          </p:cNvSpPr>
          <p:nvPr>
            <p:ph type="sldNum" sz="quarter" idx="12"/>
          </p:nvPr>
        </p:nvSpPr>
        <p:spPr/>
        <p:txBody>
          <a:bodyPr/>
          <a:lstStyle/>
          <a:p>
            <a:fld id="{C5F36649-3A77-C546-9F90-17023D1A2A12}" type="slidenum">
              <a:rPr lang="en-US" smtClean="0"/>
              <a:t>8</a:t>
            </a:fld>
            <a:endParaRPr lang="en-US"/>
          </a:p>
        </p:txBody>
      </p:sp>
      <p:pic>
        <p:nvPicPr>
          <p:cNvPr id="4" name="Picture 3">
            <a:extLst>
              <a:ext uri="{FF2B5EF4-FFF2-40B4-BE49-F238E27FC236}">
                <a16:creationId xmlns:a16="http://schemas.microsoft.com/office/drawing/2014/main" id="{A1962BF3-B72D-AE4B-AC89-E22DCE284899}"/>
              </a:ext>
            </a:extLst>
          </p:cNvPr>
          <p:cNvPicPr>
            <a:picLocks noChangeAspect="1"/>
          </p:cNvPicPr>
          <p:nvPr/>
        </p:nvPicPr>
        <p:blipFill>
          <a:blip r:embed="rId3"/>
          <a:stretch>
            <a:fillRect/>
          </a:stretch>
        </p:blipFill>
        <p:spPr>
          <a:xfrm>
            <a:off x="2563482" y="950390"/>
            <a:ext cx="7065035" cy="5079569"/>
          </a:xfrm>
          <a:prstGeom prst="rect">
            <a:avLst/>
          </a:prstGeom>
        </p:spPr>
      </p:pic>
    </p:spTree>
    <p:extLst>
      <p:ext uri="{BB962C8B-B14F-4D97-AF65-F5344CB8AC3E}">
        <p14:creationId xmlns:p14="http://schemas.microsoft.com/office/powerpoint/2010/main" val="1996772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4747</TotalTime>
  <Words>1383</Words>
  <Application>Microsoft Macintosh PowerPoint</Application>
  <PresentationFormat>Widescreen</PresentationFormat>
  <Paragraphs>140</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Courier New</vt:lpstr>
      <vt:lpstr>Helvetica</vt:lpstr>
      <vt:lpstr>Tahoma</vt:lpstr>
      <vt:lpstr>Office Theme</vt:lpstr>
      <vt:lpstr>ALY6000  Introduction to Analytics</vt:lpstr>
      <vt:lpstr>English Education in England - Introduction</vt:lpstr>
      <vt:lpstr>Visual Representation of the data (1/2)</vt:lpstr>
      <vt:lpstr>Visual Representation of the data (2/2</vt:lpstr>
      <vt:lpstr>Analysis based on Job density and Income based on Working Population </vt:lpstr>
      <vt:lpstr>Analysis based on Job density and Income based on Education Score </vt:lpstr>
      <vt:lpstr>Representation of current student education based on age group</vt:lpstr>
      <vt:lpstr>Education stats for the current student education</vt:lpstr>
      <vt:lpstr>Comparison of Student Education Score and Overall Education Score</vt:lpstr>
      <vt:lpstr>Population with lowest education score</vt:lpstr>
      <vt:lpstr>Insights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ALY6000  Introduction to Analytics</dc:title>
  <dc:creator>Shraddha Gupte</dc:creator>
  <cp:lastModifiedBy>Shraddha Gupte</cp:lastModifiedBy>
  <cp:revision>52</cp:revision>
  <dcterms:created xsi:type="dcterms:W3CDTF">2024-02-06T20:57:28Z</dcterms:created>
  <dcterms:modified xsi:type="dcterms:W3CDTF">2024-02-10T04:05:13Z</dcterms:modified>
</cp:coreProperties>
</file>