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1" r:id="rId7"/>
    <p:sldId id="303" r:id="rId8"/>
    <p:sldId id="304" r:id="rId9"/>
    <p:sldId id="305" r:id="rId10"/>
    <p:sldId id="306" r:id="rId11"/>
    <p:sldId id="307" r:id="rId12"/>
    <p:sldId id="300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hyperlink" Target="https://raw.githubusercontent.com/insaid2018/Term-1/master/Data/Projects/winequality.csv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www.flickr.com/photos/lumaxart/236466707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icmata-math.blogspot.mx/2015/04/templates-for-descriptive-statistical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Wine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Shweta Gupte@ INSAID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C4C103-AE9C-4478-9BD5-B72F2CAA8438}"/>
              </a:ext>
            </a:extLst>
          </p:cNvPr>
          <p:cNvSpPr txBox="1"/>
          <p:nvPr/>
        </p:nvSpPr>
        <p:spPr>
          <a:xfrm>
            <a:off x="609601" y="3429000"/>
            <a:ext cx="10258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5400" b="1" dirty="0">
                <a:solidFill>
                  <a:srgbClr val="C00000"/>
                </a:solidFill>
                <a:latin typeface="Ink Free" panose="03080402000500000000" pitchFamily="66" charset="0"/>
              </a:rPr>
              <a:t>Actionable insight:</a:t>
            </a:r>
          </a:p>
          <a:p>
            <a:pPr algn="l" rtl="0"/>
            <a:endParaRPr lang="en-US" sz="2400" dirty="0">
              <a:solidFill>
                <a:srgbClr val="222222"/>
              </a:solidFill>
              <a:latin typeface="Ink Free" panose="03080402000500000000" pitchFamily="66" charset="0"/>
            </a:endParaRPr>
          </a:p>
          <a:p>
            <a:pPr algn="l" rtl="0"/>
            <a:r>
              <a:rPr lang="en-US" sz="2400" dirty="0">
                <a:solidFill>
                  <a:srgbClr val="222222"/>
                </a:solidFill>
                <a:latin typeface="Ink Free" panose="03080402000500000000" pitchFamily="66" charset="0"/>
              </a:rPr>
              <a:t>Sell the younger generation low density but high alcohol content wine as this gives a kick which is bearable to younger body and vise versa for older folks </a:t>
            </a:r>
          </a:p>
          <a:p>
            <a:pPr algn="l" rtl="0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 rtl="0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 rtl="0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1888FA-1468-40A5-848D-B72C0730C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85223"/>
            <a:ext cx="909637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nk Free" panose="03080402000500000000" pitchFamily="66" charset="0"/>
              </a:rPr>
              <a:t>Conclusion: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k Free" panose="03080402000500000000" pitchFamily="66" charset="0"/>
              </a:rPr>
              <a:t>more total sulfur dioxide means lower quality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k Free" panose="03080402000500000000" pitchFamily="66" charset="0"/>
              </a:rPr>
              <a:t>higher density means lower quality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k Free" panose="03080402000500000000" pitchFamily="66" charset="0"/>
              </a:rPr>
              <a:t>higher pH means better quality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k Free" panose="03080402000500000000" pitchFamily="66" charset="0"/>
              </a:rPr>
              <a:t>sulphates means better quality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k Free" panose="03080402000500000000" pitchFamily="66" charset="0"/>
              </a:rPr>
              <a:t>higher alcohol means better quality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DCC25C-36E0-4E31-BBE9-5A8C9CEE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20" y="-47625"/>
            <a:ext cx="9639759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68F1D0-5796-4030-A836-996E43B2B85A}"/>
              </a:ext>
            </a:extLst>
          </p:cNvPr>
          <p:cNvSpPr txBox="1"/>
          <p:nvPr/>
        </p:nvSpPr>
        <p:spPr>
          <a:xfrm>
            <a:off x="8210550" y="571500"/>
            <a:ext cx="36766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3" action="ppaction://hlinksldjump"/>
              </a:rPr>
              <a:t>Introduction</a:t>
            </a: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4" action="ppaction://hlinksldjump"/>
              </a:rPr>
              <a:t>Setup</a:t>
            </a: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4" action="ppaction://hlinksldjump"/>
              </a:rPr>
              <a:t>Import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4" action="ppaction://hlinksldjump"/>
              </a:rPr>
              <a:t>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4" action="ppaction://hlinksldjump"/>
              </a:rPr>
              <a:t>Understand</a:t>
            </a: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5" action="ppaction://hlinksldjump"/>
              </a:rPr>
              <a:t>Missing Values</a:t>
            </a: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6" action="ppaction://hlinksldjump"/>
              </a:rPr>
              <a:t>Variables/ Data Visualization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6" action="ppaction://hlinksldjump"/>
              </a:rPr>
              <a:t>Histogram</a:t>
            </a: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7" action="ppaction://hlinksldjump"/>
              </a:rPr>
              <a:t>Correlation Matrix</a:t>
            </a: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7" action="ppaction://hlinksldjump"/>
              </a:rPr>
              <a:t>Covert to Classification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7" action="ppaction://hlinksldjump"/>
              </a:rPr>
              <a:t>Proportion of Good versus bad Wines</a:t>
            </a: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8" action="ppaction://hlinksldjump"/>
              </a:rPr>
              <a:t>Preparing data for modelling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  <a:hlinkClick r:id="rId8" action="ppaction://hlinksldjump"/>
              </a:rPr>
              <a:t>Split data</a:t>
            </a:r>
            <a:endParaRPr lang="en-IN" b="1" dirty="0">
              <a:solidFill>
                <a:srgbClr val="C00000"/>
              </a:solidFill>
              <a:latin typeface="Ink Free" panose="03080402000500000000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</a:rPr>
              <a:t>Modelling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</a:rPr>
              <a:t>Conclusion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Ink Free" panose="03080402000500000000" pitchFamily="66" charset="0"/>
              </a:rPr>
              <a:t>Actionable Insight</a:t>
            </a:r>
          </a:p>
        </p:txBody>
      </p:sp>
    </p:spTree>
    <p:extLst>
      <p:ext uri="{BB962C8B-B14F-4D97-AF65-F5344CB8AC3E}">
        <p14:creationId xmlns:p14="http://schemas.microsoft.com/office/powerpoint/2010/main" val="410493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571C5-7FE1-445C-A598-CC350911EDAF}"/>
              </a:ext>
            </a:extLst>
          </p:cNvPr>
          <p:cNvSpPr txBox="1"/>
          <p:nvPr/>
        </p:nvSpPr>
        <p:spPr>
          <a:xfrm>
            <a:off x="571500" y="666750"/>
            <a:ext cx="111537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b="1" i="0" dirty="0">
                <a:solidFill>
                  <a:srgbClr val="C00000"/>
                </a:solidFill>
                <a:effectLst/>
                <a:latin typeface="Ink Free" panose="03080402000500000000" pitchFamily="66" charset="0"/>
              </a:rPr>
              <a:t>Wine data</a:t>
            </a:r>
          </a:p>
          <a:p>
            <a:pPr algn="l"/>
            <a:endParaRPr lang="en-US" sz="5400" b="1" i="0" dirty="0">
              <a:solidFill>
                <a:srgbClr val="000000"/>
              </a:solidFill>
              <a:effectLst/>
              <a:latin typeface="Ink Free" panose="03080402000500000000" pitchFamily="66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Dataset link: </a:t>
            </a:r>
            <a:r>
              <a:rPr lang="en-US" b="0" i="0" u="sng" dirty="0">
                <a:solidFill>
                  <a:srgbClr val="0088CC"/>
                </a:solidFill>
                <a:effectLst/>
                <a:latin typeface="Ink Free" panose="03080402000500000000" pitchFamily="66" charset="0"/>
                <a:hlinkClick r:id="rId2"/>
              </a:rPr>
              <a:t>https://raw.githubusercontent.com/insaid2018/Term-1/master/Data/Projects/winequality.csv</a:t>
            </a:r>
            <a:endParaRPr lang="en-US" b="0" i="0" dirty="0">
              <a:solidFill>
                <a:srgbClr val="000000"/>
              </a:solidFill>
              <a:effectLst/>
              <a:latin typeface="Ink Free" panose="03080402000500000000" pitchFamily="66" charset="0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Ink Free" panose="03080402000500000000" pitchFamily="66" charset="0"/>
            </a:endParaRPr>
          </a:p>
          <a:p>
            <a:pPr algn="l"/>
            <a:r>
              <a:rPr lang="en-US" sz="5400" b="1" i="0" dirty="0">
                <a:solidFill>
                  <a:srgbClr val="C00000"/>
                </a:solidFill>
                <a:effectLst/>
                <a:latin typeface="Ink Free" panose="03080402000500000000" pitchFamily="66" charset="0"/>
              </a:rPr>
              <a:t>Problem Statement</a:t>
            </a:r>
            <a:endParaRPr lang="en-US" sz="5400" b="1" i="0" dirty="0">
              <a:solidFill>
                <a:srgbClr val="000000"/>
              </a:solidFill>
              <a:effectLst/>
              <a:latin typeface="Ink Free" panose="03080402000500000000" pitchFamily="66" charset="0"/>
            </a:endParaRPr>
          </a:p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It is very difficult to assess the quality of </a:t>
            </a:r>
            <a:r>
              <a:rPr lang="en-US" b="1" i="0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wine</a:t>
            </a:r>
            <a:r>
              <a:rPr lang="en-US" b="0" i="0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 just by reading the label. Quality is assessed best by tasting. but as we have dataset which contains different ingredient of </a:t>
            </a:r>
            <a:r>
              <a:rPr lang="en-US" b="1" i="0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wine</a:t>
            </a:r>
            <a:r>
              <a:rPr lang="en-US" b="0" i="0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 and also we have </a:t>
            </a:r>
            <a:r>
              <a:rPr lang="en-US" b="1" i="0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Quality of Wine</a:t>
            </a:r>
            <a:r>
              <a:rPr lang="en-US" b="0" i="0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 column. So based on that we will try to find out what should be level of various ingredients to get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best quality of wine</a:t>
            </a:r>
            <a:r>
              <a:rPr lang="en-US" b="0" i="0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1665A-872A-4703-8162-3CC17E835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72725" y="19050"/>
            <a:ext cx="1819275" cy="1819275"/>
          </a:xfrm>
          <a:prstGeom prst="rect">
            <a:avLst/>
          </a:prstGeom>
        </p:spPr>
      </p:pic>
      <p:pic>
        <p:nvPicPr>
          <p:cNvPr id="7" name="Graphic 6" descr="Wine">
            <a:extLst>
              <a:ext uri="{FF2B5EF4-FFF2-40B4-BE49-F238E27FC236}">
                <a16:creationId xmlns:a16="http://schemas.microsoft.com/office/drawing/2014/main" id="{E49F2542-BF72-4609-A5F4-F3C26343F1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44670">
            <a:off x="3552825" y="471487"/>
            <a:ext cx="914400" cy="914400"/>
          </a:xfrm>
          <a:prstGeom prst="rect">
            <a:avLst/>
          </a:prstGeom>
        </p:spPr>
      </p:pic>
      <p:pic>
        <p:nvPicPr>
          <p:cNvPr id="8" name="Graphic 7" descr="Wine">
            <a:extLst>
              <a:ext uri="{FF2B5EF4-FFF2-40B4-BE49-F238E27FC236}">
                <a16:creationId xmlns:a16="http://schemas.microsoft.com/office/drawing/2014/main" id="{113A7DFB-1F4B-4F22-8404-F910FB445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983515">
            <a:off x="4134351" y="504688"/>
            <a:ext cx="914400" cy="914400"/>
          </a:xfrm>
          <a:prstGeom prst="rect">
            <a:avLst/>
          </a:prstGeom>
        </p:spPr>
      </p:pic>
      <p:pic>
        <p:nvPicPr>
          <p:cNvPr id="9" name="Graphic 8" descr="Wine">
            <a:extLst>
              <a:ext uri="{FF2B5EF4-FFF2-40B4-BE49-F238E27FC236}">
                <a16:creationId xmlns:a16="http://schemas.microsoft.com/office/drawing/2014/main" id="{1E3D1592-DD09-4FC5-B4CD-A0D42E23CD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144670">
            <a:off x="3552824" y="423862"/>
            <a:ext cx="914400" cy="914400"/>
          </a:xfrm>
          <a:prstGeom prst="rect">
            <a:avLst/>
          </a:prstGeom>
        </p:spPr>
      </p:pic>
      <p:pic>
        <p:nvPicPr>
          <p:cNvPr id="10" name="Graphic 9" descr="Wine">
            <a:extLst>
              <a:ext uri="{FF2B5EF4-FFF2-40B4-BE49-F238E27FC236}">
                <a16:creationId xmlns:a16="http://schemas.microsoft.com/office/drawing/2014/main" id="{95A3563F-0C54-466B-A1AA-B1B75DFB8D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983515">
            <a:off x="4134350" y="457063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C67D78E-2ECF-4FD0-85FF-D6D19F92118D}"/>
              </a:ext>
            </a:extLst>
          </p:cNvPr>
          <p:cNvGrpSpPr/>
          <p:nvPr/>
        </p:nvGrpSpPr>
        <p:grpSpPr>
          <a:xfrm>
            <a:off x="3552825" y="404812"/>
            <a:ext cx="1495926" cy="947601"/>
            <a:chOff x="3552825" y="404812"/>
            <a:chExt cx="1495926" cy="947601"/>
          </a:xfrm>
        </p:grpSpPr>
        <p:pic>
          <p:nvPicPr>
            <p:cNvPr id="11" name="Graphic 10" descr="Wine">
              <a:extLst>
                <a:ext uri="{FF2B5EF4-FFF2-40B4-BE49-F238E27FC236}">
                  <a16:creationId xmlns:a16="http://schemas.microsoft.com/office/drawing/2014/main" id="{1FBB2722-61EA-4728-8E4E-14B598374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144670">
              <a:off x="3552825" y="404812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Wine">
              <a:extLst>
                <a:ext uri="{FF2B5EF4-FFF2-40B4-BE49-F238E27FC236}">
                  <a16:creationId xmlns:a16="http://schemas.microsoft.com/office/drawing/2014/main" id="{411BDA62-E7C0-4000-9B37-AB825B46D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983515">
              <a:off x="4134351" y="43801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9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6F9B7-B2DF-4C96-B70E-D2F571AC1D31}"/>
              </a:ext>
            </a:extLst>
          </p:cNvPr>
          <p:cNvSpPr txBox="1"/>
          <p:nvPr/>
        </p:nvSpPr>
        <p:spPr>
          <a:xfrm>
            <a:off x="914400" y="2051268"/>
            <a:ext cx="111156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 rtl="0"/>
            <a:r>
              <a:rPr lang="en-US" dirty="0">
                <a:solidFill>
                  <a:srgbClr val="222222"/>
                </a:solidFill>
                <a:latin typeface="Helvetica Neue"/>
              </a:rPr>
              <a:t>import </a:t>
            </a:r>
            <a:r>
              <a:rPr lang="en-US" dirty="0">
                <a:solidFill>
                  <a:srgbClr val="222222"/>
                </a:solidFill>
                <a:highlight>
                  <a:srgbClr val="FFFF00"/>
                </a:highlight>
                <a:latin typeface="Helvetica Neue"/>
              </a:rPr>
              <a:t>pandas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 as pd                          # Importing package pandas (For Panel Data Analysis)</a:t>
            </a:r>
          </a:p>
          <a:p>
            <a:pPr algn="l" rtl="0"/>
            <a:r>
              <a:rPr lang="en-US" dirty="0">
                <a:solidFill>
                  <a:srgbClr val="222222"/>
                </a:solidFill>
                <a:latin typeface="Helvetica Neue"/>
              </a:rPr>
              <a:t>from </a:t>
            </a:r>
            <a:r>
              <a:rPr lang="en-US" dirty="0" err="1">
                <a:solidFill>
                  <a:srgbClr val="222222"/>
                </a:solidFill>
                <a:highlight>
                  <a:srgbClr val="FFFF00"/>
                </a:highlight>
                <a:latin typeface="Helvetica Neue"/>
              </a:rPr>
              <a:t>pandas_profiling</a:t>
            </a:r>
            <a:r>
              <a:rPr lang="en-US" dirty="0">
                <a:solidFill>
                  <a:srgbClr val="222222"/>
                </a:solidFill>
                <a:highlight>
                  <a:srgbClr val="FFFF00"/>
                </a:highlight>
                <a:latin typeface="Helvetica Neue"/>
              </a:rPr>
              <a:t> 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import </a:t>
            </a:r>
            <a:r>
              <a:rPr lang="en-US" dirty="0" err="1">
                <a:solidFill>
                  <a:srgbClr val="222222"/>
                </a:solidFill>
                <a:latin typeface="Helvetica Neue"/>
              </a:rPr>
              <a:t>ProfileReport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    # Import Pandas Profiling (To generate Univariate Analysis)</a:t>
            </a:r>
          </a:p>
          <a:p>
            <a:pPr algn="l" rtl="0"/>
            <a:r>
              <a:rPr lang="en-US" dirty="0">
                <a:solidFill>
                  <a:srgbClr val="222222"/>
                </a:solidFill>
                <a:latin typeface="Helvetica Neue"/>
              </a:rPr>
              <a:t>import </a:t>
            </a:r>
            <a:r>
              <a:rPr lang="en-US" dirty="0" err="1">
                <a:solidFill>
                  <a:srgbClr val="222222"/>
                </a:solidFill>
                <a:highlight>
                  <a:srgbClr val="FFFF00"/>
                </a:highlight>
                <a:latin typeface="Helvetica Neue"/>
              </a:rPr>
              <a:t>numpy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 as np                              # Importing package </a:t>
            </a:r>
            <a:r>
              <a:rPr lang="en-US" dirty="0" err="1">
                <a:solidFill>
                  <a:srgbClr val="222222"/>
                </a:solidFill>
                <a:latin typeface="Helvetica Neue"/>
              </a:rPr>
              <a:t>numpys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 (For Numerical Python)</a:t>
            </a:r>
          </a:p>
          <a:p>
            <a:pPr algn="l" rtl="0"/>
            <a:r>
              <a:rPr lang="en-US" dirty="0">
                <a:solidFill>
                  <a:srgbClr val="222222"/>
                </a:solidFill>
                <a:latin typeface="Helvetica Neue"/>
              </a:rPr>
              <a:t>#-------------------------------------------------------------------------------------------------------------------------------</a:t>
            </a:r>
          </a:p>
          <a:p>
            <a:pPr algn="l" rtl="0"/>
            <a:r>
              <a:rPr lang="en-US" dirty="0">
                <a:solidFill>
                  <a:srgbClr val="222222"/>
                </a:solidFill>
                <a:latin typeface="Helvetica Neue"/>
              </a:rPr>
              <a:t>import </a:t>
            </a:r>
            <a:r>
              <a:rPr lang="en-US" dirty="0" err="1">
                <a:solidFill>
                  <a:srgbClr val="222222"/>
                </a:solidFill>
                <a:highlight>
                  <a:srgbClr val="FFFF00"/>
                </a:highlight>
                <a:latin typeface="Helvetica Neue"/>
              </a:rPr>
              <a:t>matplotlib.pyplot</a:t>
            </a:r>
            <a:r>
              <a:rPr lang="en-US" dirty="0">
                <a:solidFill>
                  <a:srgbClr val="222222"/>
                </a:solidFill>
                <a:highlight>
                  <a:srgbClr val="FFFF00"/>
                </a:highlight>
                <a:latin typeface="Helvetica Neue"/>
              </a:rPr>
              <a:t> 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as </a:t>
            </a:r>
            <a:r>
              <a:rPr lang="en-US" dirty="0" err="1">
                <a:solidFill>
                  <a:srgbClr val="222222"/>
                </a:solidFill>
                <a:latin typeface="Helvetica Neue"/>
              </a:rPr>
              <a:t>plt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                     # Importing </a:t>
            </a:r>
            <a:r>
              <a:rPr lang="en-US" dirty="0" err="1">
                <a:solidFill>
                  <a:srgbClr val="222222"/>
                </a:solidFill>
                <a:latin typeface="Helvetica Neue"/>
              </a:rPr>
              <a:t>pyplot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 interface to use matplotlib</a:t>
            </a:r>
          </a:p>
          <a:p>
            <a:pPr algn="l" rtl="0"/>
            <a:r>
              <a:rPr lang="en-US" dirty="0">
                <a:solidFill>
                  <a:srgbClr val="222222"/>
                </a:solidFill>
                <a:latin typeface="Helvetica Neue"/>
              </a:rPr>
              <a:t>import </a:t>
            </a:r>
            <a:r>
              <a:rPr lang="en-US" dirty="0">
                <a:solidFill>
                  <a:srgbClr val="222222"/>
                </a:solidFill>
                <a:highlight>
                  <a:srgbClr val="FFFF00"/>
                </a:highlight>
                <a:latin typeface="Helvetica Neue"/>
              </a:rPr>
              <a:t>seaborn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 as </a:t>
            </a:r>
            <a:r>
              <a:rPr lang="en-US" dirty="0" err="1">
                <a:solidFill>
                  <a:srgbClr val="222222"/>
                </a:solidFill>
                <a:latin typeface="Helvetica Neue"/>
              </a:rPr>
              <a:t>sns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                                # Importing seaborn library for interactive visualization</a:t>
            </a:r>
          </a:p>
          <a:p>
            <a:pPr algn="l" rtl="0"/>
            <a:r>
              <a:rPr lang="en-US" dirty="0">
                <a:solidFill>
                  <a:srgbClr val="222222"/>
                </a:solidFill>
                <a:latin typeface="Helvetica Neue"/>
              </a:rPr>
              <a:t>%matplotlib inline</a:t>
            </a:r>
          </a:p>
          <a:p>
            <a:pPr algn="l" rtl="0"/>
            <a:r>
              <a:rPr lang="en-US" dirty="0">
                <a:solidFill>
                  <a:srgbClr val="222222"/>
                </a:solidFill>
                <a:latin typeface="Helvetica Neue"/>
              </a:rPr>
              <a:t>#-------------------------------------------------------------------------------------------------------------------------------</a:t>
            </a:r>
          </a:p>
          <a:p>
            <a:pPr algn="l" rtl="0"/>
            <a:r>
              <a:rPr lang="en-US" dirty="0">
                <a:solidFill>
                  <a:srgbClr val="222222"/>
                </a:solidFill>
                <a:latin typeface="Helvetica Neue"/>
              </a:rPr>
              <a:t>import </a:t>
            </a:r>
            <a:r>
              <a:rPr lang="en-US" dirty="0" err="1">
                <a:solidFill>
                  <a:srgbClr val="222222"/>
                </a:solidFill>
                <a:highlight>
                  <a:srgbClr val="FFFF00"/>
                </a:highlight>
                <a:latin typeface="Helvetica Neue"/>
              </a:rPr>
              <a:t>scipy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 as </a:t>
            </a:r>
            <a:r>
              <a:rPr lang="en-US" dirty="0" err="1">
                <a:solidFill>
                  <a:srgbClr val="222222"/>
                </a:solidFill>
                <a:latin typeface="Helvetica Neue"/>
              </a:rPr>
              <a:t>sp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                                                  # Importing library for scientific calculations</a:t>
            </a:r>
          </a:p>
          <a:p>
            <a:pPr algn="l" rtl="0"/>
            <a:r>
              <a:rPr lang="en-US" dirty="0">
                <a:solidFill>
                  <a:srgbClr val="222222"/>
                </a:solidFill>
                <a:latin typeface="Helvetica Neue"/>
              </a:rPr>
              <a:t>#-------------------------------------------------------------------------------------------------------------------------------</a:t>
            </a:r>
          </a:p>
          <a:p>
            <a:pPr algn="l" rtl="0"/>
            <a:endParaRPr lang="en-US" dirty="0">
              <a:solidFill>
                <a:srgbClr val="222222"/>
              </a:solidFill>
              <a:latin typeface="Helvetica Neue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1D1EE-26B5-4527-BCCE-C7DE78A19401}"/>
              </a:ext>
            </a:extLst>
          </p:cNvPr>
          <p:cNvSpPr txBox="1"/>
          <p:nvPr/>
        </p:nvSpPr>
        <p:spPr>
          <a:xfrm>
            <a:off x="742950" y="533400"/>
            <a:ext cx="1083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C00000"/>
                </a:solidFill>
                <a:latin typeface="Ink Free" panose="03080402000500000000" pitchFamily="66" charset="0"/>
              </a:rPr>
              <a:t>Setup Installs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290168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F5773C-1B8D-4CE8-94D9-16B6AC1F2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74347" y="4281488"/>
            <a:ext cx="7887188" cy="172878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C4C98CF-6C12-411D-8BE8-6F3BBF49042C}"/>
              </a:ext>
            </a:extLst>
          </p:cNvPr>
          <p:cNvGrpSpPr/>
          <p:nvPr/>
        </p:nvGrpSpPr>
        <p:grpSpPr>
          <a:xfrm>
            <a:off x="514349" y="128588"/>
            <a:ext cx="11007185" cy="3813298"/>
            <a:chOff x="514349" y="128588"/>
            <a:chExt cx="11007185" cy="38132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D506CC-F75D-4F42-906D-7C6278AB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349" y="128588"/>
              <a:ext cx="11007185" cy="381329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9C8E4C-722F-46CE-A061-F4B96C933220}"/>
                </a:ext>
              </a:extLst>
            </p:cNvPr>
            <p:cNvSpPr/>
            <p:nvPr/>
          </p:nvSpPr>
          <p:spPr>
            <a:xfrm>
              <a:off x="514349" y="1590677"/>
              <a:ext cx="1438276" cy="21907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33EB85-4F8C-43FE-88E0-1CDAB96CF86D}"/>
                </a:ext>
              </a:extLst>
            </p:cNvPr>
            <p:cNvSpPr/>
            <p:nvPr/>
          </p:nvSpPr>
          <p:spPr>
            <a:xfrm>
              <a:off x="514349" y="1266826"/>
              <a:ext cx="1438276" cy="21907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324D61-54D1-4616-B700-0A8B5FE902C8}"/>
                </a:ext>
              </a:extLst>
            </p:cNvPr>
            <p:cNvSpPr/>
            <p:nvPr/>
          </p:nvSpPr>
          <p:spPr>
            <a:xfrm>
              <a:off x="514349" y="2416970"/>
              <a:ext cx="1438276" cy="21907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908832-7AA9-425D-9671-B882D7C91CDB}"/>
                </a:ext>
              </a:extLst>
            </p:cNvPr>
            <p:cNvSpPr/>
            <p:nvPr/>
          </p:nvSpPr>
          <p:spPr>
            <a:xfrm>
              <a:off x="514349" y="827488"/>
              <a:ext cx="1438276" cy="21907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0752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4ECC72-E171-4D69-AC58-48C491B86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63" y="466725"/>
            <a:ext cx="6793473" cy="56994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2D40-81FB-49FD-B0AB-32ABBD212388}"/>
              </a:ext>
            </a:extLst>
          </p:cNvPr>
          <p:cNvSpPr/>
          <p:nvPr/>
        </p:nvSpPr>
        <p:spPr>
          <a:xfrm>
            <a:off x="5922655" y="567035"/>
            <a:ext cx="6269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Missing value insight</a:t>
            </a:r>
          </a:p>
        </p:txBody>
      </p:sp>
    </p:spTree>
    <p:extLst>
      <p:ext uri="{BB962C8B-B14F-4D97-AF65-F5344CB8AC3E}">
        <p14:creationId xmlns:p14="http://schemas.microsoft.com/office/powerpoint/2010/main" val="244327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C15E83-0D55-4022-88D2-A94CF5BD7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524000"/>
            <a:ext cx="6667500" cy="428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3CE8FE-B7F7-4D74-99FE-4325493E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7" y="2058955"/>
            <a:ext cx="4890149" cy="32163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7EE8CC-FD1A-4B4E-9365-5152AFC217A8}"/>
              </a:ext>
            </a:extLst>
          </p:cNvPr>
          <p:cNvSpPr/>
          <p:nvPr/>
        </p:nvSpPr>
        <p:spPr>
          <a:xfrm>
            <a:off x="1050844" y="600670"/>
            <a:ext cx="3556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Scatter Plot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2BF5A-DA26-49A5-95B0-3A4AAE3DD3AE}"/>
              </a:ext>
            </a:extLst>
          </p:cNvPr>
          <p:cNvSpPr/>
          <p:nvPr/>
        </p:nvSpPr>
        <p:spPr>
          <a:xfrm>
            <a:off x="7035813" y="576560"/>
            <a:ext cx="3168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215791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3E490E-E78E-4A60-B8FA-B0D4B7BB6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0"/>
            <a:ext cx="8565536" cy="6407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2BB4C9-0D35-48EA-A772-2325FDDAC206}"/>
              </a:ext>
            </a:extLst>
          </p:cNvPr>
          <p:cNvSpPr/>
          <p:nvPr/>
        </p:nvSpPr>
        <p:spPr>
          <a:xfrm>
            <a:off x="733425" y="156619"/>
            <a:ext cx="397675" cy="60939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Ink Free" panose="03080402000500000000" pitchFamily="66" charset="0"/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31911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Ink Free" panose="03080402000500000000" pitchFamily="66" charset="0"/>
              </a:rPr>
              <a:t>Logistic model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454703"/>
              </p:ext>
            </p:extLst>
          </p:nvPr>
        </p:nvGraphicFramePr>
        <p:xfrm>
          <a:off x="1096963" y="2216879"/>
          <a:ext cx="10058400" cy="389950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99878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03041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Based on correlation matrix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fixed acidity volatile acidity citric acid residual sugar chlorides free sulfur dioxide total sulfur dioxide density pH sulphates alcohol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Ink Free" panose="03080402000500000000" pitchFamily="66" charset="0"/>
                        </a:rPr>
                        <a:t>Logistic Model Values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(array([[ 0.55060711, -0.55250758, -0.04509545, 0.81393336, -0.21771001, 0.22445839, -0.32719064, -0.87626643, 0.3733765 , 0.36500512, 0.70143703]]), array([-1.89957508]))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i="0" dirty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alcohol n quality have positive correlation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fixed acidity more means more quality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citric acid more means lower quality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chlorides free means lower quality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l" rtl="0"/>
                      <a:endParaRPr lang="en-US" sz="1400" b="0" i="0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  <a:p>
                      <a:pPr algn="l" rtl="0"/>
                      <a:r>
                        <a:rPr lang="en-US" sz="1400" b="0" i="0" dirty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density n quality have negative correlation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volatile acidity more means less quality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more residual sugar means more quality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more sulfur dioxide means more quality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{9F5C652E-9CCD-427D-BDDC-F576EF8FF9CF}tf22712842_win32</Template>
  <TotalTime>1019</TotalTime>
  <Words>402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Helvetica Neue</vt:lpstr>
      <vt:lpstr>Ink Free</vt:lpstr>
      <vt:lpstr>1_RetrospectVTI</vt:lpstr>
      <vt:lpstr>Wine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model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Data Analysis</dc:title>
  <dc:creator>Shweta Gupte</dc:creator>
  <cp:lastModifiedBy>Shweta Gupte</cp:lastModifiedBy>
  <cp:revision>33</cp:revision>
  <dcterms:created xsi:type="dcterms:W3CDTF">2020-11-23T13:31:06Z</dcterms:created>
  <dcterms:modified xsi:type="dcterms:W3CDTF">2020-11-24T09:37:44Z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