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67" r:id="rId21"/>
    <p:sldId id="268" r:id="rId22"/>
    <p:sldId id="279" r:id="rId23"/>
    <p:sldId id="269" r:id="rId24"/>
    <p:sldId id="280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F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1:40:40.3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24575,'0'1282'0,"3"-1196"0,3 0 0,4-1 0,31 121 0,-3-68 0,70 171 0,-86-262 0,3 0 0,2-2 0,36 48 0,6 9 0,95 139 0,-137-207 0,1-2 0,2-1 0,1-1 0,62 45 0,-45-48-1365,-27-20-5461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3T03:02:47.1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0,'6594'0,"-6569"0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3T03:02:49.5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50,'5968'0,"-5909"-2,106-15,-65 8,8-2,-35 2,-52 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1:40:41.8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318 1 24575,'1'0'0,"0"1"0,0-1 0,1 0 0,-1 1 0,0 0 0,0-1 0,1 1 0,-1 0 0,0-1 0,0 1 0,0 0 0,0 0 0,0 0 0,0 0 0,0 0 0,-1 0 0,2 2 0,15 24 0,-14-20 0,15 28 0,22 61 0,-39-93 0,0-1 0,0 1 0,0 0 0,0-1 0,0 1 0,0 0 0,-1-1 0,1 1 0,-1 0 0,0 0 0,0 0 0,0 0 0,0-1 0,-1 1 0,1 0 0,-1 0 0,1-1 0,-1 1 0,0 0 0,0-1 0,0 1 0,-1-1 0,1 1 0,-1-1 0,1 1 0,-1-1 0,0 0 0,0 0 0,0 0 0,0 0 0,0 0 0,0 0 0,0-1 0,-1 1 0,1-1 0,-1 1 0,1-1 0,-1 0 0,-4 1 0,-42 17 0,-71 16 0,32-11 0,71-20-341,0 0 0,0-1-1,-30 2 1,27-4-6485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6T00:33:46.8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1,'2027'0,"-1873"12,-6 1,794-12,-453-3,-490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6T00:33:49.6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1 157,'136'-11,"-57"3,836-36,-850 42,1143-5,-962 19,87 0,-153-10,201-5,-110-34,-191 22,150-8,-74 11,13 0,-134 14,-23-1,1 0,-1-1,0-1,13-1,-23-2,-8-1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3T02:28:49.4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53,'463'19,"223"12,-655-33,0-1,0-2,39-11,-39 8,0 1,0 2,38-2,112 8,-50 1,187-22,-298 17,75-10,135-3,5260 18,-3387-2,-1765 3,531 73,-639-44,386 5,434-11,-409-4,-315-7,55-5,-346-10,-8-1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3T02:28:55.8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1 180,'168'0,"266"-3,3-33,565-74,26 79,6 35,-235 1,9293-5,-10066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3T02:29:07.2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1,'4609'0,"-4075"0,4414 0,-4760 0,87 0,3219 0,-678 0,-2775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3T03:02:38.6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0,'1'3,"1"-1,0 0,0 0,0 0,0 0,0 0,0 0,0-1,0 1,1-1,-1 1,1-1,2 1,38 13,-35-13,31 8,0-2,1-2,47 2,126-4,-143-5,2690-3,-2348 3,464 3,-102 64,-459-29,271-19,-428-19,-139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3T03:02:40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19,'0'-4,"8"-1,12-1,18 2,20 5,16 7,4 2,6 3,-4 0,-11-3,-13-3,-8 2,-12 3,-8 0,-4-3,-3-2,-5-3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6BA3E-68B3-402C-A4DE-D8B5711653EE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2EF1A-9402-4041-B692-F4D9445CA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51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2EF1A-9402-4041-B692-F4D9445CA46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069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69AD-4B9B-46BA-AF14-0F62FDD1FE51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FC190-458E-4727-9233-9F5F39A8F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41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69AD-4B9B-46BA-AF14-0F62FDD1FE51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FC190-458E-4727-9233-9F5F39A8F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00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69AD-4B9B-46BA-AF14-0F62FDD1FE51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FC190-458E-4727-9233-9F5F39A8F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33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69AD-4B9B-46BA-AF14-0F62FDD1FE51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FC190-458E-4727-9233-9F5F39A8F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770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69AD-4B9B-46BA-AF14-0F62FDD1FE51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FC190-458E-4727-9233-9F5F39A8F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45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69AD-4B9B-46BA-AF14-0F62FDD1FE51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FC190-458E-4727-9233-9F5F39A8F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80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69AD-4B9B-46BA-AF14-0F62FDD1FE51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FC190-458E-4727-9233-9F5F39A8F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3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69AD-4B9B-46BA-AF14-0F62FDD1FE51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FC190-458E-4727-9233-9F5F39A8F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6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69AD-4B9B-46BA-AF14-0F62FDD1FE51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FC190-458E-4727-9233-9F5F39A8F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93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69AD-4B9B-46BA-AF14-0F62FDD1FE51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FC190-458E-4727-9233-9F5F39A8F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23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69AD-4B9B-46BA-AF14-0F62FDD1FE51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FC190-458E-4727-9233-9F5F39A8F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43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669AD-4B9B-46BA-AF14-0F62FDD1FE51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FC190-458E-4727-9233-9F5F39A8F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218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BST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ogebra.org/calculator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ustomXml" Target="../ink/ink4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customXml" Target="../ink/ink10.xml"/><Relationship Id="rId3" Type="http://schemas.openxmlformats.org/officeDocument/2006/relationships/image" Target="../media/image160.png"/><Relationship Id="rId7" Type="http://schemas.openxmlformats.org/officeDocument/2006/relationships/image" Target="../media/image180.png"/><Relationship Id="rId12" Type="http://schemas.openxmlformats.org/officeDocument/2006/relationships/image" Target="../media/image210.png"/><Relationship Id="rId17" Type="http://schemas.openxmlformats.org/officeDocument/2006/relationships/image" Target="../media/image5.gif"/><Relationship Id="rId2" Type="http://schemas.openxmlformats.org/officeDocument/2006/relationships/customXml" Target="../ink/ink5.xml"/><Relationship Id="rId16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customXml" Target="../ink/ink9.xml"/><Relationship Id="rId5" Type="http://schemas.openxmlformats.org/officeDocument/2006/relationships/image" Target="../media/image170.png"/><Relationship Id="rId15" Type="http://schemas.openxmlformats.org/officeDocument/2006/relationships/customXml" Target="../ink/ink11.xml"/><Relationship Id="rId10" Type="http://schemas.openxmlformats.org/officeDocument/2006/relationships/image" Target="../media/image200.png"/><Relationship Id="rId4" Type="http://schemas.openxmlformats.org/officeDocument/2006/relationships/customXml" Target="../ink/ink6.xml"/><Relationship Id="rId9" Type="http://schemas.openxmlformats.org/officeDocument/2006/relationships/customXml" Target="../ink/ink8.xml"/><Relationship Id="rId14" Type="http://schemas.openxmlformats.org/officeDocument/2006/relationships/image" Target="../media/image2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88AA2F-49D8-F2E1-F4A7-A43CB7EAA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325131-29C8-6FF6-9ABB-708D5AE0CBEE}"/>
              </a:ext>
            </a:extLst>
          </p:cNvPr>
          <p:cNvSpPr txBox="1"/>
          <p:nvPr/>
        </p:nvSpPr>
        <p:spPr>
          <a:xfrm>
            <a:off x="5653454" y="1345223"/>
            <a:ext cx="457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快递查找</a:t>
            </a:r>
            <a:endParaRPr lang="en-US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——</a:t>
            </a:r>
            <a:r>
              <a:rPr lang="zh-CN" altLang="en-US" sz="2800" dirty="0">
                <a:latin typeface="+mj-ea"/>
                <a:ea typeface="+mj-ea"/>
              </a:rPr>
              <a:t>二叉树搜索算法浅谈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0094D3-9D2A-DDBA-60F3-8ABEF64D380D}"/>
              </a:ext>
            </a:extLst>
          </p:cNvPr>
          <p:cNvSpPr txBox="1"/>
          <p:nvPr/>
        </p:nvSpPr>
        <p:spPr>
          <a:xfrm>
            <a:off x="5653454" y="2830104"/>
            <a:ext cx="539496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DC4FF"/>
                </a:solidFill>
                <a:latin typeface="+mn-ea"/>
              </a:rPr>
              <a:t>梁谷乔</a:t>
            </a:r>
            <a:endParaRPr lang="en-US" altLang="zh-CN" sz="2000" b="1" dirty="0">
              <a:solidFill>
                <a:srgbClr val="1DC4FF"/>
              </a:solidFill>
              <a:latin typeface="+mn-ea"/>
            </a:endParaRPr>
          </a:p>
          <a:p>
            <a:r>
              <a:rPr lang="zh-CN" altLang="en-US" sz="2000" b="1" dirty="0">
                <a:solidFill>
                  <a:srgbClr val="1DC4FF"/>
                </a:solidFill>
                <a:latin typeface="+mn-ea"/>
              </a:rPr>
              <a:t>宁波诺丁汉大学</a:t>
            </a:r>
            <a:endParaRPr lang="en-US" altLang="zh-CN" sz="2000" b="1" dirty="0">
              <a:solidFill>
                <a:srgbClr val="1DC4FF"/>
              </a:solidFill>
              <a:latin typeface="+mn-ea"/>
            </a:endParaRPr>
          </a:p>
          <a:p>
            <a:endParaRPr lang="en-US" altLang="zh-CN" b="1" dirty="0">
              <a:solidFill>
                <a:srgbClr val="00B0F0"/>
              </a:solidFill>
              <a:latin typeface="+mn-ea"/>
            </a:endParaRPr>
          </a:p>
          <a:p>
            <a:r>
              <a:rPr lang="en-US" altLang="zh-CN" sz="2000" b="1" dirty="0">
                <a:solidFill>
                  <a:srgbClr val="1DC4FF"/>
                </a:solidFill>
                <a:latin typeface="+mn-ea"/>
              </a:rPr>
              <a:t>Allen</a:t>
            </a:r>
          </a:p>
          <a:p>
            <a:r>
              <a:rPr lang="en-US" altLang="zh-CN" sz="2000" b="1" dirty="0">
                <a:solidFill>
                  <a:srgbClr val="1DC4FF"/>
                </a:solidFill>
                <a:latin typeface="+mn-ea"/>
              </a:rPr>
              <a:t>University of Nottingham, Ningbo China</a:t>
            </a:r>
          </a:p>
          <a:p>
            <a:endParaRPr lang="zh-CN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731CD6-4925-6573-607F-9C9BE9B11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596" y="4762053"/>
            <a:ext cx="2140927" cy="21409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91F89C-AA84-A08E-9EF2-8142EC5F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119" y="4455511"/>
            <a:ext cx="2694477" cy="257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286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6E8B4FF-665D-52B1-BFAA-03D9361E5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401" y="2599395"/>
            <a:ext cx="8916644" cy="281979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11DC68E-9F65-3876-9856-79676A901DD5}"/>
              </a:ext>
            </a:extLst>
          </p:cNvPr>
          <p:cNvSpPr txBox="1"/>
          <p:nvPr/>
        </p:nvSpPr>
        <p:spPr>
          <a:xfrm>
            <a:off x="3244362" y="854036"/>
            <a:ext cx="5380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Step1:</a:t>
            </a:r>
            <a:r>
              <a:rPr lang="zh-CN" altLang="en-US" sz="3200" dirty="0"/>
              <a:t>将</a:t>
            </a:r>
            <a:r>
              <a:rPr lang="en-US" altLang="zh-CN" sz="3200" dirty="0"/>
              <a:t>37</a:t>
            </a:r>
            <a:r>
              <a:rPr lang="zh-CN" altLang="en-US" sz="3200" dirty="0"/>
              <a:t>与中间位置相比较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FC3AC1C-9A2A-8AF0-8579-EE5B6F933F23}"/>
              </a:ext>
            </a:extLst>
          </p:cNvPr>
          <p:cNvGrpSpPr/>
          <p:nvPr/>
        </p:nvGrpSpPr>
        <p:grpSpPr>
          <a:xfrm>
            <a:off x="3235680" y="5143140"/>
            <a:ext cx="354960" cy="1135440"/>
            <a:chOff x="3235680" y="5143140"/>
            <a:chExt cx="354960" cy="113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9BBAB9F-11C5-93B1-1A5B-90DBF9A0D562}"/>
                    </a:ext>
                  </a:extLst>
                </p14:cNvPr>
                <p14:cNvContentPartPr/>
                <p14:nvPr/>
              </p14:nvContentPartPr>
              <p14:xfrm>
                <a:off x="3235680" y="5143140"/>
                <a:ext cx="307440" cy="1081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9BBAB9F-11C5-93B1-1A5B-90DBF9A0D56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26680" y="5134500"/>
                  <a:ext cx="325080" cy="10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3BBCA73-40CB-40E5-CE23-71A58C817B02}"/>
                    </a:ext>
                  </a:extLst>
                </p14:cNvPr>
                <p14:cNvContentPartPr/>
                <p14:nvPr/>
              </p14:nvContentPartPr>
              <p14:xfrm>
                <a:off x="3438000" y="6145380"/>
                <a:ext cx="152640" cy="133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3BBCA73-40CB-40E5-CE23-71A58C817B0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29360" y="6136740"/>
                  <a:ext cx="170280" cy="150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2453CA2-70CE-20CD-2DC7-A6C9FC538DCE}"/>
              </a:ext>
            </a:extLst>
          </p:cNvPr>
          <p:cNvSpPr txBox="1"/>
          <p:nvPr/>
        </p:nvSpPr>
        <p:spPr>
          <a:xfrm>
            <a:off x="3637085" y="6093914"/>
            <a:ext cx="22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排好的数列</a:t>
            </a:r>
          </a:p>
        </p:txBody>
      </p:sp>
    </p:spTree>
    <p:extLst>
      <p:ext uri="{BB962C8B-B14F-4D97-AF65-F5344CB8AC3E}">
        <p14:creationId xmlns:p14="http://schemas.microsoft.com/office/powerpoint/2010/main" val="2580620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E7B1BFE-0576-449D-0CDB-5B8BFBA05B5E}"/>
              </a:ext>
            </a:extLst>
          </p:cNvPr>
          <p:cNvSpPr txBox="1"/>
          <p:nvPr/>
        </p:nvSpPr>
        <p:spPr>
          <a:xfrm>
            <a:off x="1414096" y="650686"/>
            <a:ext cx="9363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Step2:</a:t>
            </a:r>
            <a:r>
              <a:rPr lang="zh-CN" altLang="en-US" sz="3200" dirty="0"/>
              <a:t>扔掉一半的数，将剩余的数的中间位置与</a:t>
            </a:r>
            <a:r>
              <a:rPr lang="en-US" altLang="zh-CN" sz="3200" dirty="0"/>
              <a:t>37</a:t>
            </a:r>
            <a:r>
              <a:rPr lang="zh-CN" altLang="en-US" sz="3200" dirty="0"/>
              <a:t>相比较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FF7E2F-7FED-1255-AD6F-BFFEB7C9F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96" y="1904787"/>
            <a:ext cx="9154803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3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AC6826-9D38-E8C5-68CE-32E408B8B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091" y="1809524"/>
            <a:ext cx="9831172" cy="3238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3BCB35-7857-1440-ED19-679A8091A205}"/>
              </a:ext>
            </a:extLst>
          </p:cNvPr>
          <p:cNvSpPr txBox="1"/>
          <p:nvPr/>
        </p:nvSpPr>
        <p:spPr>
          <a:xfrm>
            <a:off x="3015763" y="808020"/>
            <a:ext cx="5934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重复步骤，直到找到目标值</a:t>
            </a:r>
          </a:p>
        </p:txBody>
      </p:sp>
    </p:spTree>
    <p:extLst>
      <p:ext uri="{BB962C8B-B14F-4D97-AF65-F5344CB8AC3E}">
        <p14:creationId xmlns:p14="http://schemas.microsoft.com/office/powerpoint/2010/main" val="3459377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60740C47-AE85-0CF7-F05A-0F720D028917}"/>
              </a:ext>
            </a:extLst>
          </p:cNvPr>
          <p:cNvSpPr txBox="1"/>
          <p:nvPr/>
        </p:nvSpPr>
        <p:spPr>
          <a:xfrm>
            <a:off x="1732085" y="2444262"/>
            <a:ext cx="84362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https://www.cs.usfca.edu/~galles/visualization/BST.html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66FE98-926F-8531-3AC1-363DBCCCC3F1}"/>
              </a:ext>
            </a:extLst>
          </p:cNvPr>
          <p:cNvSpPr txBox="1"/>
          <p:nvPr/>
        </p:nvSpPr>
        <p:spPr>
          <a:xfrm>
            <a:off x="1890346" y="764761"/>
            <a:ext cx="7499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如何更形象地展示二分搜索呢？</a:t>
            </a:r>
            <a:endParaRPr lang="en-US" altLang="zh-CN" sz="3200" dirty="0"/>
          </a:p>
          <a:p>
            <a:pPr algn="ctr"/>
            <a:r>
              <a:rPr lang="zh-CN" altLang="en-US" sz="3200" dirty="0"/>
              <a:t>可以用</a:t>
            </a:r>
            <a:r>
              <a:rPr lang="zh-CN" altLang="en-US" sz="3200" b="1" dirty="0">
                <a:solidFill>
                  <a:srgbClr val="00B0F0"/>
                </a:solidFill>
              </a:rPr>
              <a:t>搜索二叉树（</a:t>
            </a:r>
            <a:r>
              <a:rPr lang="en-US" altLang="zh-CN" sz="3200" b="1" dirty="0">
                <a:solidFill>
                  <a:srgbClr val="00B0F0"/>
                </a:solidFill>
              </a:rPr>
              <a:t>Binary Search Tree</a:t>
            </a:r>
            <a:r>
              <a:rPr lang="zh-CN" altLang="en-US" sz="3200" b="1" dirty="0">
                <a:solidFill>
                  <a:srgbClr val="00B0F0"/>
                </a:solidFill>
              </a:rPr>
              <a:t>）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F4F65F29-D091-95FE-BA68-2635CD5E769A}"/>
              </a:ext>
            </a:extLst>
          </p:cNvPr>
          <p:cNvSpPr/>
          <p:nvPr/>
        </p:nvSpPr>
        <p:spPr>
          <a:xfrm rot="1743274">
            <a:off x="2714736" y="3408578"/>
            <a:ext cx="162434" cy="951411"/>
          </a:xfrm>
          <a:prstGeom prst="upArrow">
            <a:avLst>
              <a:gd name="adj1" fmla="val 100000"/>
              <a:gd name="adj2" fmla="val 50000"/>
            </a:avLst>
          </a:prstGeom>
          <a:solidFill>
            <a:srgbClr val="19FF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F9479D-7252-3A25-EEB3-9F13365C7378}"/>
              </a:ext>
            </a:extLst>
          </p:cNvPr>
          <p:cNvSpPr txBox="1"/>
          <p:nvPr/>
        </p:nvSpPr>
        <p:spPr>
          <a:xfrm>
            <a:off x="1890346" y="4413738"/>
            <a:ext cx="287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点击以上链接进行互动</a:t>
            </a:r>
          </a:p>
        </p:txBody>
      </p:sp>
    </p:spTree>
    <p:extLst>
      <p:ext uri="{BB962C8B-B14F-4D97-AF65-F5344CB8AC3E}">
        <p14:creationId xmlns:p14="http://schemas.microsoft.com/office/powerpoint/2010/main" val="1134433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4D0E72E-B7EE-009F-18CC-78D8C38CE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302" y="2106772"/>
            <a:ext cx="7848558" cy="464262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EAD5566-4251-21F3-A7DE-1AFE8D057576}"/>
              </a:ext>
            </a:extLst>
          </p:cNvPr>
          <p:cNvSpPr/>
          <p:nvPr/>
        </p:nvSpPr>
        <p:spPr>
          <a:xfrm>
            <a:off x="639787" y="751674"/>
            <a:ext cx="424988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1 3 5 7 11 13 19</a:t>
            </a:r>
            <a:endParaRPr lang="en-US" altLang="zh-CN" sz="4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8942CA8-43A6-23B0-4935-17ACFCD31080}"/>
              </a:ext>
            </a:extLst>
          </p:cNvPr>
          <p:cNvSpPr/>
          <p:nvPr/>
        </p:nvSpPr>
        <p:spPr>
          <a:xfrm>
            <a:off x="5503985" y="958362"/>
            <a:ext cx="1011115" cy="325315"/>
          </a:xfrm>
          <a:prstGeom prst="rightArrow">
            <a:avLst/>
          </a:prstGeom>
          <a:solidFill>
            <a:srgbClr val="19FF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620CDE-C317-C781-033B-04791F635F56}"/>
              </a:ext>
            </a:extLst>
          </p:cNvPr>
          <p:cNvSpPr txBox="1"/>
          <p:nvPr/>
        </p:nvSpPr>
        <p:spPr>
          <a:xfrm>
            <a:off x="6682153" y="861646"/>
            <a:ext cx="3640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形状不同的二叉搜索树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E799270-E57A-3E0A-05AD-6BB5397BD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731" y="2030290"/>
            <a:ext cx="37338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92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C348F8-48AB-9DED-6A5F-6731E6B1A673}"/>
              </a:ext>
            </a:extLst>
          </p:cNvPr>
          <p:cNvSpPr txBox="1"/>
          <p:nvPr/>
        </p:nvSpPr>
        <p:spPr>
          <a:xfrm>
            <a:off x="2587870" y="439615"/>
            <a:ext cx="7016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n-ea"/>
              </a:rPr>
              <a:t>搜索效率比较：二分搜索 </a:t>
            </a:r>
            <a:r>
              <a:rPr lang="en-US" altLang="zh-CN" sz="3200" dirty="0">
                <a:latin typeface="+mn-ea"/>
              </a:rPr>
              <a:t>vs</a:t>
            </a:r>
            <a:r>
              <a:rPr lang="zh-CN" altLang="en-US" sz="3200" dirty="0">
                <a:latin typeface="+mn-ea"/>
              </a:rPr>
              <a:t> 线性搜索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F6A3B4-F2E2-3A99-C476-540038BB7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61" y="1808415"/>
            <a:ext cx="6220693" cy="33818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E02598-5203-0F5B-F5F6-41E832124D47}"/>
              </a:ext>
            </a:extLst>
          </p:cNvPr>
          <p:cNvSpPr txBox="1"/>
          <p:nvPr/>
        </p:nvSpPr>
        <p:spPr>
          <a:xfrm>
            <a:off x="448408" y="1565031"/>
            <a:ext cx="447155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Q1</a:t>
            </a:r>
            <a:r>
              <a:rPr lang="zh-CN" altLang="en-US" sz="2400" dirty="0"/>
              <a:t>：在二叉搜索树中查找数字</a:t>
            </a:r>
            <a:r>
              <a:rPr lang="en-US" altLang="zh-CN" sz="2400" dirty="0"/>
              <a:t>59</a:t>
            </a:r>
          </a:p>
          <a:p>
            <a:r>
              <a:rPr lang="zh-CN" altLang="en-US" sz="2400" dirty="0"/>
              <a:t>求查找次数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Q2</a:t>
            </a:r>
            <a:r>
              <a:rPr lang="zh-CN" altLang="en-US" sz="2400" dirty="0"/>
              <a:t>：用线性搜索法查找 </a:t>
            </a:r>
            <a:r>
              <a:rPr lang="en-US" altLang="zh-CN" sz="2400" dirty="0"/>
              <a:t>59</a:t>
            </a:r>
          </a:p>
          <a:p>
            <a:r>
              <a:rPr lang="zh-CN" altLang="en-US" sz="2400" dirty="0"/>
              <a:t>求查找次数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Q3</a:t>
            </a:r>
            <a:r>
              <a:rPr lang="zh-CN" altLang="en-US" sz="2400" dirty="0"/>
              <a:t>：哪些情况下，线性搜索的查找次数大于二叉搜索树的查找次数？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727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38F65A-8A04-3985-32E5-ED69525D1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128" y="2016559"/>
            <a:ext cx="6049219" cy="25435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7C497C-18B9-4A98-37EB-8BFCD086DDFF}"/>
              </a:ext>
            </a:extLst>
          </p:cNvPr>
          <p:cNvSpPr txBox="1"/>
          <p:nvPr/>
        </p:nvSpPr>
        <p:spPr>
          <a:xfrm>
            <a:off x="4686299" y="589085"/>
            <a:ext cx="3402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树的高度与搜索次数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3A23BC-F01B-A9FA-EE51-F13F12A21B02}"/>
              </a:ext>
            </a:extLst>
          </p:cNvPr>
          <p:cNvSpPr txBox="1"/>
          <p:nvPr/>
        </p:nvSpPr>
        <p:spPr>
          <a:xfrm>
            <a:off x="659422" y="1538654"/>
            <a:ext cx="37543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Q1</a:t>
            </a:r>
            <a:r>
              <a:rPr lang="zh-CN" altLang="en-US" sz="2400" dirty="0"/>
              <a:t>：图中的“树”有几层？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66B703-66F2-FB02-7945-7D13F273F5C5}"/>
              </a:ext>
            </a:extLst>
          </p:cNvPr>
          <p:cNvSpPr txBox="1"/>
          <p:nvPr/>
        </p:nvSpPr>
        <p:spPr>
          <a:xfrm>
            <a:off x="659422" y="2413365"/>
            <a:ext cx="3455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Q2</a:t>
            </a:r>
            <a:r>
              <a:rPr lang="zh-CN" altLang="en-US" sz="2400" dirty="0"/>
              <a:t>：要花几次才能搜索到</a:t>
            </a:r>
            <a:r>
              <a:rPr lang="en-US" altLang="zh-CN" sz="2400" dirty="0"/>
              <a:t>7</a:t>
            </a:r>
            <a:r>
              <a:rPr lang="zh-CN" altLang="en-US" sz="2400" dirty="0"/>
              <a:t>？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3CFF91-C1A0-719D-8BF1-B857A8E723D1}"/>
              </a:ext>
            </a:extLst>
          </p:cNvPr>
          <p:cNvSpPr txBox="1"/>
          <p:nvPr/>
        </p:nvSpPr>
        <p:spPr>
          <a:xfrm>
            <a:off x="659422" y="3729092"/>
            <a:ext cx="3288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Q3</a:t>
            </a:r>
            <a:r>
              <a:rPr lang="zh-CN" altLang="en-US" sz="2400" dirty="0"/>
              <a:t>：最底层节点与树高的联系是什么？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93ED93-5784-2DE7-1C7E-7F2A6B1D7EF6}"/>
              </a:ext>
            </a:extLst>
          </p:cNvPr>
          <p:cNvSpPr txBox="1"/>
          <p:nvPr/>
        </p:nvSpPr>
        <p:spPr>
          <a:xfrm>
            <a:off x="659422" y="4967655"/>
            <a:ext cx="315643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Q4</a:t>
            </a:r>
            <a:r>
              <a:rPr lang="zh-CN" altLang="en-US" sz="2400" dirty="0"/>
              <a:t>：搜索次数与树高又有什么联系？</a:t>
            </a:r>
          </a:p>
        </p:txBody>
      </p:sp>
    </p:spTree>
    <p:extLst>
      <p:ext uri="{BB962C8B-B14F-4D97-AF65-F5344CB8AC3E}">
        <p14:creationId xmlns:p14="http://schemas.microsoft.com/office/powerpoint/2010/main" val="2369569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AA8529-8468-3CC4-2B74-5CD456392283}"/>
              </a:ext>
            </a:extLst>
          </p:cNvPr>
          <p:cNvSpPr txBox="1"/>
          <p:nvPr/>
        </p:nvSpPr>
        <p:spPr>
          <a:xfrm>
            <a:off x="3543300" y="45720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数学知识补充：指数与对数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9C98C1-9A5A-B4B0-72AC-6B2CA0D3A293}"/>
                  </a:ext>
                </a:extLst>
              </p:cNvPr>
              <p:cNvSpPr txBox="1"/>
              <p:nvPr/>
            </p:nvSpPr>
            <p:spPr>
              <a:xfrm>
                <a:off x="-361049" y="2086297"/>
                <a:ext cx="609746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=2×2×2=8   </m:t>
                      </m:r>
                    </m:oMath>
                  </m:oMathPara>
                </a14:m>
                <a:endParaRPr lang="en-US" altLang="zh-CN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9C98C1-9A5A-B4B0-72AC-6B2CA0D3A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1049" y="2086297"/>
                <a:ext cx="609746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F09B6D-827B-27A1-24A1-0B2226A830A9}"/>
                  </a:ext>
                </a:extLst>
              </p:cNvPr>
              <p:cNvSpPr txBox="1"/>
              <p:nvPr/>
            </p:nvSpPr>
            <p:spPr>
              <a:xfrm>
                <a:off x="-839665" y="1431863"/>
                <a:ext cx="63656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×2=4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F09B6D-827B-27A1-24A1-0B2226A83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9665" y="1431863"/>
                <a:ext cx="636563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44F8E0-A5F5-390D-2113-49D57CE5FCA9}"/>
                  </a:ext>
                </a:extLst>
              </p:cNvPr>
              <p:cNvSpPr txBox="1"/>
              <p:nvPr/>
            </p:nvSpPr>
            <p:spPr>
              <a:xfrm>
                <a:off x="6954152" y="1431863"/>
                <a:ext cx="1625638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4=2</m:t>
                      </m:r>
                    </m:oMath>
                  </m:oMathPara>
                </a14:m>
                <a:endParaRPr lang="en-US" altLang="zh-CN" sz="2800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44F8E0-A5F5-390D-2113-49D57CE5F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152" y="1431863"/>
                <a:ext cx="1625638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A5DCE6D-5003-DA2D-538B-40414A9A0DE2}"/>
                  </a:ext>
                </a:extLst>
              </p:cNvPr>
              <p:cNvSpPr txBox="1"/>
              <p:nvPr/>
            </p:nvSpPr>
            <p:spPr>
              <a:xfrm>
                <a:off x="4500629" y="2103802"/>
                <a:ext cx="653268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8=3</m:t>
                      </m:r>
                    </m:oMath>
                  </m:oMathPara>
                </a14:m>
                <a:endParaRPr lang="en-US" altLang="zh-CN" sz="28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A5DCE6D-5003-DA2D-538B-40414A9A0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629" y="2103802"/>
                <a:ext cx="65326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E459E021-3359-41E5-2814-8AB858B00A20}"/>
              </a:ext>
            </a:extLst>
          </p:cNvPr>
          <p:cNvSpPr/>
          <p:nvPr/>
        </p:nvSpPr>
        <p:spPr>
          <a:xfrm>
            <a:off x="4576630" y="1560020"/>
            <a:ext cx="1450731" cy="523220"/>
          </a:xfrm>
          <a:prstGeom prst="rightArrow">
            <a:avLst/>
          </a:prstGeom>
          <a:solidFill>
            <a:srgbClr val="19FF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DB18D3-51DD-EDE6-DC5F-6EDD5AFAD5D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943"/>
          <a:stretch/>
        </p:blipFill>
        <p:spPr>
          <a:xfrm>
            <a:off x="5882053" y="2920204"/>
            <a:ext cx="5258750" cy="34005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82FC715-46C3-7B3A-C29C-ED712C09B0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004" y="2920204"/>
            <a:ext cx="4009526" cy="360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88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0E640FB-EE99-2FCC-0589-55F41AB39023}"/>
              </a:ext>
            </a:extLst>
          </p:cNvPr>
          <p:cNvSpPr txBox="1"/>
          <p:nvPr/>
        </p:nvSpPr>
        <p:spPr>
          <a:xfrm>
            <a:off x="3921370" y="314254"/>
            <a:ext cx="46159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二分搜索的次数呈对数增长</a:t>
            </a:r>
            <a:endParaRPr lang="en-US" altLang="zh-CN" sz="2800" dirty="0"/>
          </a:p>
          <a:p>
            <a:r>
              <a:rPr lang="zh-CN" altLang="en-US" sz="2800" dirty="0"/>
              <a:t>线性搜索的次数呈线性增长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53DDF5-DEDF-071A-67C1-97A020904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061" y="2136531"/>
            <a:ext cx="5083212" cy="374552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E28C23-6975-B63D-B44C-1D3FCFA63127}"/>
              </a:ext>
            </a:extLst>
          </p:cNvPr>
          <p:cNvCxnSpPr/>
          <p:nvPr/>
        </p:nvCxnSpPr>
        <p:spPr>
          <a:xfrm>
            <a:off x="1745061" y="5882055"/>
            <a:ext cx="6216161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CBC9CA-4F9B-0BCE-B241-0AEEE873914E}"/>
              </a:ext>
            </a:extLst>
          </p:cNvPr>
          <p:cNvCxnSpPr>
            <a:cxnSpLocks/>
          </p:cNvCxnSpPr>
          <p:nvPr/>
        </p:nvCxnSpPr>
        <p:spPr>
          <a:xfrm flipV="1">
            <a:off x="1745061" y="791308"/>
            <a:ext cx="0" cy="509074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73C4552-4120-5CEA-9B61-C2E81275CAC5}"/>
              </a:ext>
            </a:extLst>
          </p:cNvPr>
          <p:cNvSpPr txBox="1"/>
          <p:nvPr/>
        </p:nvSpPr>
        <p:spPr>
          <a:xfrm>
            <a:off x="496553" y="3059668"/>
            <a:ext cx="124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搜索次数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94D089-CE29-F2F0-4780-05374106CE6C}"/>
              </a:ext>
            </a:extLst>
          </p:cNvPr>
          <p:cNvSpPr txBox="1"/>
          <p:nvPr/>
        </p:nvSpPr>
        <p:spPr>
          <a:xfrm>
            <a:off x="3921370" y="6137029"/>
            <a:ext cx="378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搜索样本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90D0EB-FEEA-1A53-F78A-A21CE34AF04D}"/>
              </a:ext>
            </a:extLst>
          </p:cNvPr>
          <p:cNvSpPr txBox="1"/>
          <p:nvPr/>
        </p:nvSpPr>
        <p:spPr>
          <a:xfrm>
            <a:off x="8396654" y="5128185"/>
            <a:ext cx="6097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计算器套件 </a:t>
            </a:r>
            <a:r>
              <a:rPr lang="en-US" altLang="zh-CN" sz="20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GeoGebra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398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CF3D16-AEC0-5893-08D1-AF9D8237A2C6}"/>
              </a:ext>
            </a:extLst>
          </p:cNvPr>
          <p:cNvSpPr txBox="1"/>
          <p:nvPr/>
        </p:nvSpPr>
        <p:spPr>
          <a:xfrm>
            <a:off x="879231" y="1316506"/>
            <a:ext cx="5846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编程入门：递归思想的应用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2B3CD5-043E-503D-A0AD-404AC427D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322" y="1839726"/>
            <a:ext cx="4319955" cy="288779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CE1303-DC3D-13C9-3BD7-3D0EF1B5715A}"/>
              </a:ext>
            </a:extLst>
          </p:cNvPr>
          <p:cNvCxnSpPr/>
          <p:nvPr/>
        </p:nvCxnSpPr>
        <p:spPr>
          <a:xfrm>
            <a:off x="509954" y="0"/>
            <a:ext cx="0" cy="685800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8D9C501-9341-4D28-0812-DA3882A94BBF}"/>
              </a:ext>
            </a:extLst>
          </p:cNvPr>
          <p:cNvSpPr txBox="1"/>
          <p:nvPr/>
        </p:nvSpPr>
        <p:spPr>
          <a:xfrm>
            <a:off x="940777" y="2210495"/>
            <a:ext cx="34465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递归求和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求斐波那契数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二分查找的代码实现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二叉搜索树的代码实现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180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1257B7-1638-3B2E-F4ED-2E1AAF77E80C}"/>
              </a:ext>
            </a:extLst>
          </p:cNvPr>
          <p:cNvSpPr txBox="1"/>
          <p:nvPr/>
        </p:nvSpPr>
        <p:spPr>
          <a:xfrm>
            <a:off x="5169876" y="290147"/>
            <a:ext cx="5899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B0F0"/>
                </a:solidFill>
                <a:latin typeface="+mj-ea"/>
                <a:ea typeface="+mj-ea"/>
              </a:rPr>
              <a:t>复习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CFF345-DC43-20C2-FAA2-ED2B5775F527}"/>
              </a:ext>
            </a:extLst>
          </p:cNvPr>
          <p:cNvSpPr/>
          <p:nvPr/>
        </p:nvSpPr>
        <p:spPr>
          <a:xfrm>
            <a:off x="1686658" y="1257301"/>
            <a:ext cx="8308730" cy="5055576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A00D6C-0C42-CB59-795D-4D25E6676A4B}"/>
              </a:ext>
            </a:extLst>
          </p:cNvPr>
          <p:cNvSpPr/>
          <p:nvPr/>
        </p:nvSpPr>
        <p:spPr>
          <a:xfrm>
            <a:off x="3981450" y="3367454"/>
            <a:ext cx="3719146" cy="2945423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50FF2E-34B2-DBBB-72C1-5F25B7C628BE}"/>
              </a:ext>
            </a:extLst>
          </p:cNvPr>
          <p:cNvSpPr txBox="1"/>
          <p:nvPr/>
        </p:nvSpPr>
        <p:spPr>
          <a:xfrm>
            <a:off x="4687032" y="4002557"/>
            <a:ext cx="2483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人工智能算法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6A20C-DA46-7EE0-F428-36D98A97AF4A}"/>
              </a:ext>
            </a:extLst>
          </p:cNvPr>
          <p:cNvSpPr txBox="1"/>
          <p:nvPr/>
        </p:nvSpPr>
        <p:spPr>
          <a:xfrm>
            <a:off x="5084884" y="4809355"/>
            <a:ext cx="151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E.g. </a:t>
            </a:r>
            <a:r>
              <a:rPr lang="zh-CN" altLang="en-US" dirty="0"/>
              <a:t>猫狗识别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31D317-D703-74A3-8A8F-09AEA1946297}"/>
              </a:ext>
            </a:extLst>
          </p:cNvPr>
          <p:cNvSpPr txBox="1"/>
          <p:nvPr/>
        </p:nvSpPr>
        <p:spPr>
          <a:xfrm>
            <a:off x="4980842" y="1850712"/>
            <a:ext cx="2190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传统算法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288834-103E-C087-FA2A-71D7D9E3EB80}"/>
              </a:ext>
            </a:extLst>
          </p:cNvPr>
          <p:cNvSpPr txBox="1"/>
          <p:nvPr/>
        </p:nvSpPr>
        <p:spPr>
          <a:xfrm>
            <a:off x="4980842" y="5161120"/>
            <a:ext cx="1824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E395B8-2591-321D-8B40-8E06D28CA2F7}"/>
              </a:ext>
            </a:extLst>
          </p:cNvPr>
          <p:cNvSpPr txBox="1"/>
          <p:nvPr/>
        </p:nvSpPr>
        <p:spPr>
          <a:xfrm>
            <a:off x="4762500" y="2547445"/>
            <a:ext cx="195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E.g.</a:t>
            </a:r>
            <a:r>
              <a:rPr lang="zh-CN" altLang="en-US" dirty="0"/>
              <a:t> 搜索，排序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037573-F53B-C186-8394-9426673CD8F6}"/>
              </a:ext>
            </a:extLst>
          </p:cNvPr>
          <p:cNvSpPr/>
          <p:nvPr/>
        </p:nvSpPr>
        <p:spPr>
          <a:xfrm>
            <a:off x="5169876" y="2522162"/>
            <a:ext cx="580293" cy="394615"/>
          </a:xfrm>
          <a:prstGeom prst="rect">
            <a:avLst/>
          </a:prstGeom>
          <a:noFill/>
          <a:ln w="57150">
            <a:solidFill>
              <a:srgbClr val="19FF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977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9318A7E4-62E8-66BE-451C-ACE8E082B3F9}"/>
              </a:ext>
            </a:extLst>
          </p:cNvPr>
          <p:cNvSpPr txBox="1"/>
          <p:nvPr/>
        </p:nvSpPr>
        <p:spPr>
          <a:xfrm>
            <a:off x="4114800" y="773724"/>
            <a:ext cx="5275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递归方法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A56136B-A91D-3E45-1E73-98158314D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38" y="2251004"/>
            <a:ext cx="4319955" cy="288779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C537691-D4BE-E724-7B19-34492B3B8914}"/>
              </a:ext>
            </a:extLst>
          </p:cNvPr>
          <p:cNvSpPr txBox="1"/>
          <p:nvPr/>
        </p:nvSpPr>
        <p:spPr>
          <a:xfrm>
            <a:off x="6479930" y="2031023"/>
            <a:ext cx="48797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通俗来说，递归就是重复地做</a:t>
            </a:r>
            <a:r>
              <a:rPr lang="zh-CN" altLang="en-US" sz="2800" b="1" dirty="0">
                <a:solidFill>
                  <a:srgbClr val="00B0F0"/>
                </a:solidFill>
              </a:rPr>
              <a:t>相似的事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5E00BA-43B7-84B3-E6F3-93FDF4612B78}"/>
              </a:ext>
            </a:extLst>
          </p:cNvPr>
          <p:cNvSpPr txBox="1"/>
          <p:nvPr/>
        </p:nvSpPr>
        <p:spPr>
          <a:xfrm>
            <a:off x="1301262" y="5679831"/>
            <a:ext cx="2497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E.G. </a:t>
            </a:r>
            <a:r>
              <a:rPr lang="zh-CN" altLang="en-US" dirty="0"/>
              <a:t>制作套娃，样子相似，形状不同</a:t>
            </a:r>
          </a:p>
        </p:txBody>
      </p:sp>
    </p:spTree>
    <p:extLst>
      <p:ext uri="{BB962C8B-B14F-4D97-AF65-F5344CB8AC3E}">
        <p14:creationId xmlns:p14="http://schemas.microsoft.com/office/powerpoint/2010/main" val="3242799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F93D20-FFC1-3D8B-0EED-E82D19102A3F}"/>
              </a:ext>
            </a:extLst>
          </p:cNvPr>
          <p:cNvSpPr txBox="1"/>
          <p:nvPr/>
        </p:nvSpPr>
        <p:spPr>
          <a:xfrm>
            <a:off x="962756" y="1587640"/>
            <a:ext cx="7974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求数字</a:t>
            </a:r>
            <a:r>
              <a:rPr lang="en-US" altLang="zh-CN" sz="2800" dirty="0"/>
              <a:t>1~100</a:t>
            </a:r>
            <a:r>
              <a:rPr lang="zh-CN" altLang="en-US" sz="2800" dirty="0"/>
              <a:t>的和</a:t>
            </a:r>
            <a:r>
              <a:rPr lang="en-US" altLang="zh-CN" sz="2800" dirty="0"/>
              <a:t>Sum(100)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3CA879-AC37-E8F0-3069-C349E347C72D}"/>
              </a:ext>
            </a:extLst>
          </p:cNvPr>
          <p:cNvSpPr txBox="1"/>
          <p:nvPr/>
        </p:nvSpPr>
        <p:spPr>
          <a:xfrm>
            <a:off x="1028699" y="2101140"/>
            <a:ext cx="3921369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Sum(100)=100+Sum(99)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Sum(99)=99+Sum(98)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……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Sum(2)=2+Sum(1)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Sum(1)=1</a:t>
            </a:r>
            <a:endParaRPr lang="zh-CN" alt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745A9-F572-5634-3C0D-AEF3CF906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901" y="1622258"/>
            <a:ext cx="6018510" cy="38863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C1AAE04-755A-762C-3770-0C933FE793A7}"/>
                  </a:ext>
                </a:extLst>
              </p14:cNvPr>
              <p14:cNvContentPartPr/>
              <p14:nvPr/>
            </p14:nvContentPartPr>
            <p14:xfrm>
              <a:off x="7359120" y="2101140"/>
              <a:ext cx="1354320" cy="9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C1AAE04-755A-762C-3770-0C933FE793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05480" y="1993500"/>
                <a:ext cx="14619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859C4CC-B340-F3FD-07E4-35189EE14FDE}"/>
                  </a:ext>
                </a:extLst>
              </p14:cNvPr>
              <p14:cNvContentPartPr/>
              <p14:nvPr/>
            </p14:nvContentPartPr>
            <p14:xfrm>
              <a:off x="9433800" y="5130900"/>
              <a:ext cx="1641960" cy="56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859C4CC-B340-F3FD-07E4-35189EE14FD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80160" y="5023260"/>
                <a:ext cx="1749600" cy="2721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2B2E961-6A52-285D-15C9-37BF7615ADDB}"/>
              </a:ext>
            </a:extLst>
          </p:cNvPr>
          <p:cNvSpPr txBox="1"/>
          <p:nvPr/>
        </p:nvSpPr>
        <p:spPr>
          <a:xfrm>
            <a:off x="5195907" y="435490"/>
            <a:ext cx="4237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递归求和</a:t>
            </a:r>
          </a:p>
        </p:txBody>
      </p:sp>
    </p:spTree>
    <p:extLst>
      <p:ext uri="{BB962C8B-B14F-4D97-AF65-F5344CB8AC3E}">
        <p14:creationId xmlns:p14="http://schemas.microsoft.com/office/powerpoint/2010/main" val="528052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51E626-0F87-28DF-CBD9-65FB0C40413C}"/>
              </a:ext>
            </a:extLst>
          </p:cNvPr>
          <p:cNvSpPr txBox="1"/>
          <p:nvPr/>
        </p:nvSpPr>
        <p:spPr>
          <a:xfrm>
            <a:off x="4158762" y="501162"/>
            <a:ext cx="4044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斐波那契数列求和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943C7C-C382-3EC0-7125-A9D3500810FE}"/>
              </a:ext>
            </a:extLst>
          </p:cNvPr>
          <p:cNvSpPr/>
          <p:nvPr/>
        </p:nvSpPr>
        <p:spPr>
          <a:xfrm>
            <a:off x="506444" y="1375927"/>
            <a:ext cx="46490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找规律：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1, 1, 2, 3, 5, 8, 13, 21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6B82B8-2D63-608E-0BB2-A2F49C9C8A27}"/>
              </a:ext>
            </a:extLst>
          </p:cNvPr>
          <p:cNvSpPr/>
          <p:nvPr/>
        </p:nvSpPr>
        <p:spPr>
          <a:xfrm>
            <a:off x="506444" y="2189137"/>
            <a:ext cx="342273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求第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项斐波那契数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6D4C6F-5067-3928-ACB5-AA1473206808}"/>
              </a:ext>
            </a:extLst>
          </p:cNvPr>
          <p:cNvSpPr txBox="1"/>
          <p:nvPr/>
        </p:nvSpPr>
        <p:spPr>
          <a:xfrm>
            <a:off x="506444" y="2905780"/>
            <a:ext cx="60974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项呢？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2EAE81-EDCD-ADB8-6B8C-20250EE51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992" y="1490392"/>
            <a:ext cx="5334744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1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85D9569-62A1-A8F4-5998-743BB166D360}"/>
                  </a:ext>
                </a:extLst>
              </p14:cNvPr>
              <p14:cNvContentPartPr/>
              <p14:nvPr/>
            </p14:nvContentPartPr>
            <p14:xfrm>
              <a:off x="879120" y="385740"/>
              <a:ext cx="5240160" cy="80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85D9569-62A1-A8F4-5998-743BB166D3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5480" y="278100"/>
                <a:ext cx="534780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59640BD-6FC8-4458-80BD-5FD2D49382FB}"/>
                  </a:ext>
                </a:extLst>
              </p14:cNvPr>
              <p14:cNvContentPartPr/>
              <p14:nvPr/>
            </p14:nvContentPartPr>
            <p14:xfrm>
              <a:off x="2531880" y="5518620"/>
              <a:ext cx="5407920" cy="65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59640BD-6FC8-4458-80BD-5FD2D49382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8240" y="5410620"/>
                <a:ext cx="551556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A2FA478-17F9-39ED-7259-3B73E8741647}"/>
                  </a:ext>
                </a:extLst>
              </p14:cNvPr>
              <p14:cNvContentPartPr/>
              <p14:nvPr/>
            </p14:nvContentPartPr>
            <p14:xfrm>
              <a:off x="2435040" y="4738860"/>
              <a:ext cx="60861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A2FA478-17F9-39ED-7259-3B73E87416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81400" y="4631220"/>
                <a:ext cx="61938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D26C24ED-8A37-4645-8E69-FB03CE9498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099" y="232916"/>
            <a:ext cx="10278909" cy="63921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42812CB-21D1-C73E-3EA2-3A82FF9A6699}"/>
                  </a:ext>
                </a:extLst>
              </p14:cNvPr>
              <p14:cNvContentPartPr/>
              <p14:nvPr/>
            </p14:nvContentPartPr>
            <p14:xfrm>
              <a:off x="1098720" y="430740"/>
              <a:ext cx="2329920" cy="70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42812CB-21D1-C73E-3EA2-3A82FF9A669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5080" y="322740"/>
                <a:ext cx="243756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6C678EF-091E-288B-3B87-CB661ADB2DE8}"/>
                  </a:ext>
                </a:extLst>
              </p14:cNvPr>
              <p14:cNvContentPartPr/>
              <p14:nvPr/>
            </p14:nvContentPartPr>
            <p14:xfrm>
              <a:off x="3323160" y="459180"/>
              <a:ext cx="266400" cy="41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6C678EF-091E-288B-3B87-CB661ADB2DE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69520" y="351180"/>
                <a:ext cx="37404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FF68D4E-AE0D-C18B-DD79-F13B3DA6B299}"/>
                  </a:ext>
                </a:extLst>
              </p14:cNvPr>
              <p14:cNvContentPartPr/>
              <p14:nvPr/>
            </p14:nvContentPartPr>
            <p14:xfrm>
              <a:off x="2664000" y="4756500"/>
              <a:ext cx="238320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FF68D4E-AE0D-C18B-DD79-F13B3DA6B29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10360" y="4648500"/>
                <a:ext cx="2490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49306AB-BB31-8B55-B483-1AE868A4F7A5}"/>
                  </a:ext>
                </a:extLst>
              </p14:cNvPr>
              <p14:cNvContentPartPr/>
              <p14:nvPr/>
            </p14:nvContentPartPr>
            <p14:xfrm>
              <a:off x="2690280" y="5538780"/>
              <a:ext cx="2338200" cy="18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49306AB-BB31-8B55-B483-1AE868A4F7A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36280" y="5431140"/>
                <a:ext cx="2445840" cy="23364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847645AF-DDDC-E433-8BBC-9C447C2E8979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7" b="52538"/>
          <a:stretch/>
        </p:blipFill>
        <p:spPr>
          <a:xfrm>
            <a:off x="6119280" y="737265"/>
            <a:ext cx="5910243" cy="187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91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89312B-5E78-4FBB-DFEC-6045AD6361A2}"/>
              </a:ext>
            </a:extLst>
          </p:cNvPr>
          <p:cNvSpPr txBox="1"/>
          <p:nvPr/>
        </p:nvSpPr>
        <p:spPr>
          <a:xfrm>
            <a:off x="4220308" y="562709"/>
            <a:ext cx="6348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二叉搜索树的构建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0BE81C-0021-72C5-7274-5ABF7FDF8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99" y="1248508"/>
            <a:ext cx="7862319" cy="523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58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B4EE79-CB35-EB30-327B-D329F426A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39" y="974972"/>
            <a:ext cx="6392167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0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00F13B-88E7-38D6-7410-BA7D73261A81}"/>
              </a:ext>
            </a:extLst>
          </p:cNvPr>
          <p:cNvSpPr txBox="1"/>
          <p:nvPr/>
        </p:nvSpPr>
        <p:spPr>
          <a:xfrm>
            <a:off x="5407270" y="591244"/>
            <a:ext cx="5530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大纲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5849B7-13B3-8C8D-FAB3-85F4E23EABC5}"/>
              </a:ext>
            </a:extLst>
          </p:cNvPr>
          <p:cNvSpPr txBox="1"/>
          <p:nvPr/>
        </p:nvSpPr>
        <p:spPr>
          <a:xfrm>
            <a:off x="1055077" y="1573823"/>
            <a:ext cx="707780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/>
              <a:t>二分搜索的算法原理</a:t>
            </a:r>
            <a:endParaRPr lang="en-US" altLang="zh-CN" sz="28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/>
              <a:t>搜索二叉树（</a:t>
            </a:r>
            <a:r>
              <a:rPr lang="en-US" altLang="zh-CN" sz="2800" dirty="0"/>
              <a:t>Binary Search Tree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/>
              <a:t>二分搜索与线性搜索的效率比较</a:t>
            </a:r>
            <a:endParaRPr lang="en-US" altLang="zh-CN" sz="28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/>
              <a:t>编程入门：递归思想的应用</a:t>
            </a:r>
            <a:endParaRPr lang="en-US" altLang="zh-CN" sz="2800" dirty="0"/>
          </a:p>
          <a:p>
            <a:pPr>
              <a:lnSpc>
                <a:spcPct val="200000"/>
              </a:lnSpc>
            </a:pPr>
            <a:endParaRPr lang="en-US" altLang="zh-CN" sz="28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342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41C270-3309-3EFD-7FB6-94A3E7FFB55F}"/>
              </a:ext>
            </a:extLst>
          </p:cNvPr>
          <p:cNvSpPr txBox="1"/>
          <p:nvPr/>
        </p:nvSpPr>
        <p:spPr>
          <a:xfrm>
            <a:off x="931983" y="674948"/>
            <a:ext cx="7183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你订的包裹到了，要去驿站取快递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7D743-6DC6-E509-857A-1D0BEDBF0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675" y="1798027"/>
            <a:ext cx="5657850" cy="40005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FADF751-BA94-B176-6DCB-2B284A6AD204}"/>
              </a:ext>
            </a:extLst>
          </p:cNvPr>
          <p:cNvSpPr txBox="1"/>
          <p:nvPr/>
        </p:nvSpPr>
        <p:spPr>
          <a:xfrm>
            <a:off x="927584" y="1789141"/>
            <a:ext cx="5152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有</a:t>
            </a:r>
            <a:r>
              <a:rPr lang="en-US" altLang="zh-CN" sz="2000" dirty="0"/>
              <a:t>16</a:t>
            </a:r>
            <a:r>
              <a:rPr lang="zh-CN" altLang="en-US" sz="2000" dirty="0"/>
              <a:t>个包裹，每个包裹上贴有不同的编码</a:t>
            </a:r>
            <a:endParaRPr lang="en-US" altLang="zh-CN" sz="2000" dirty="0"/>
          </a:p>
          <a:p>
            <a:r>
              <a:rPr lang="zh-CN" altLang="en-US" sz="2000" dirty="0"/>
              <a:t>取件码为：</a:t>
            </a:r>
            <a:r>
              <a:rPr lang="en-US" altLang="zh-CN" sz="2000" dirty="0"/>
              <a:t>37</a:t>
            </a:r>
            <a:endParaRPr lang="en-US" altLang="zh-CN" sz="2000" b="1" dirty="0">
              <a:solidFill>
                <a:srgbClr val="00B0F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84662E3-E0F0-1559-AFAC-A721D34CE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877" y="4457081"/>
            <a:ext cx="1976100" cy="19761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9B84FD6-F56C-8B40-FCC9-AB1187AF1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689" y="2702696"/>
            <a:ext cx="1976100" cy="19761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5657432-7C26-D8FD-86EC-719B004BC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61" y="2782793"/>
            <a:ext cx="1921120" cy="19211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094D0CF-D370-E04C-B6E6-908BE757B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81" y="2782793"/>
            <a:ext cx="1833196" cy="183319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3180D6C-B72C-2AB9-EC48-818746BF8648}"/>
              </a:ext>
            </a:extLst>
          </p:cNvPr>
          <p:cNvSpPr/>
          <p:nvPr/>
        </p:nvSpPr>
        <p:spPr>
          <a:xfrm>
            <a:off x="940779" y="378058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140AC8-2C10-FE5B-85DD-3C920C2E6207}"/>
              </a:ext>
            </a:extLst>
          </p:cNvPr>
          <p:cNvSpPr/>
          <p:nvPr/>
        </p:nvSpPr>
        <p:spPr>
          <a:xfrm>
            <a:off x="3117079" y="3775221"/>
            <a:ext cx="54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7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87FA20-0A6C-A44C-1529-FE211469F6C2}"/>
              </a:ext>
            </a:extLst>
          </p:cNvPr>
          <p:cNvSpPr/>
          <p:nvPr/>
        </p:nvSpPr>
        <p:spPr>
          <a:xfrm>
            <a:off x="5641505" y="3728162"/>
            <a:ext cx="899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12</a:t>
            </a:r>
            <a:endParaRPr lang="en-US" altLang="zh-CN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99D8279-4436-5F77-D22C-5731395AF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86" y="4457081"/>
            <a:ext cx="1976100" cy="19761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C97794E-4C1B-53F2-7DF0-5AF7C8C36E00}"/>
              </a:ext>
            </a:extLst>
          </p:cNvPr>
          <p:cNvSpPr/>
          <p:nvPr/>
        </p:nvSpPr>
        <p:spPr>
          <a:xfrm>
            <a:off x="3581399" y="5044529"/>
            <a:ext cx="11817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……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E4465E-CAB2-4D1A-E918-987BEB79C6EB}"/>
              </a:ext>
            </a:extLst>
          </p:cNvPr>
          <p:cNvSpPr/>
          <p:nvPr/>
        </p:nvSpPr>
        <p:spPr>
          <a:xfrm>
            <a:off x="5565185" y="5398408"/>
            <a:ext cx="899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59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27B41B-290E-14D4-BA1C-13A7214836E6}"/>
              </a:ext>
            </a:extLst>
          </p:cNvPr>
          <p:cNvSpPr/>
          <p:nvPr/>
        </p:nvSpPr>
        <p:spPr>
          <a:xfrm>
            <a:off x="416512" y="5652713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76825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5D1FAB-38A1-D2B3-B95F-091A3B4A6D86}"/>
              </a:ext>
            </a:extLst>
          </p:cNvPr>
          <p:cNvSpPr txBox="1"/>
          <p:nvPr/>
        </p:nvSpPr>
        <p:spPr>
          <a:xfrm>
            <a:off x="2728546" y="2294737"/>
            <a:ext cx="65063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+mj-ea"/>
                <a:ea typeface="+mj-ea"/>
              </a:rPr>
              <a:t>课堂讨论</a:t>
            </a:r>
            <a:endParaRPr lang="en-US" altLang="zh-CN" sz="3200" b="1" dirty="0">
              <a:latin typeface="+mj-ea"/>
              <a:ea typeface="+mj-ea"/>
            </a:endParaRPr>
          </a:p>
          <a:p>
            <a:pPr algn="ctr"/>
            <a:r>
              <a:rPr lang="zh-CN" altLang="en-US" sz="3200" b="1" dirty="0">
                <a:latin typeface="+mj-ea"/>
                <a:ea typeface="+mj-ea"/>
              </a:rPr>
              <a:t>有哪些方法可以</a:t>
            </a:r>
            <a:r>
              <a:rPr lang="zh-CN" altLang="en-US" sz="3200" b="1" dirty="0">
                <a:solidFill>
                  <a:srgbClr val="00B0F0"/>
                </a:solidFill>
                <a:latin typeface="+mj-ea"/>
                <a:ea typeface="+mj-ea"/>
              </a:rPr>
              <a:t>快速地</a:t>
            </a:r>
            <a:r>
              <a:rPr lang="zh-CN" altLang="en-US" sz="3200" b="1" dirty="0">
                <a:latin typeface="+mj-ea"/>
                <a:ea typeface="+mj-ea"/>
              </a:rPr>
              <a:t>从</a:t>
            </a:r>
            <a:r>
              <a:rPr lang="en-US" altLang="zh-CN" sz="3200" b="1" dirty="0">
                <a:latin typeface="+mj-ea"/>
                <a:ea typeface="+mj-ea"/>
              </a:rPr>
              <a:t>16</a:t>
            </a:r>
            <a:r>
              <a:rPr lang="zh-CN" altLang="en-US" sz="3200" b="1" dirty="0">
                <a:latin typeface="+mj-ea"/>
                <a:ea typeface="+mj-ea"/>
              </a:rPr>
              <a:t>个快递中找到编号为</a:t>
            </a:r>
            <a:r>
              <a:rPr lang="en-US" altLang="zh-CN" sz="3200" b="1" dirty="0">
                <a:latin typeface="+mj-ea"/>
                <a:ea typeface="+mj-ea"/>
              </a:rPr>
              <a:t>37</a:t>
            </a:r>
            <a:r>
              <a:rPr lang="zh-CN" altLang="en-US" sz="3200" b="1" dirty="0">
                <a:latin typeface="+mj-ea"/>
                <a:ea typeface="+mj-ea"/>
              </a:rPr>
              <a:t>的快递？</a:t>
            </a:r>
          </a:p>
        </p:txBody>
      </p:sp>
    </p:spTree>
    <p:extLst>
      <p:ext uri="{BB962C8B-B14F-4D97-AF65-F5344CB8AC3E}">
        <p14:creationId xmlns:p14="http://schemas.microsoft.com/office/powerpoint/2010/main" val="112751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7261-12BB-C9E8-FDAA-22EA495A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b="1" dirty="0"/>
              <a:t>法一：线性搜索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57E1C4-3EAE-BAAA-74F5-FE78F9BA7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52"/>
          <a:stretch/>
        </p:blipFill>
        <p:spPr>
          <a:xfrm>
            <a:off x="2052144" y="1690688"/>
            <a:ext cx="8216183" cy="3068516"/>
          </a:xfrm>
        </p:spPr>
      </p:pic>
    </p:spTree>
    <p:extLst>
      <p:ext uri="{BB962C8B-B14F-4D97-AF65-F5344CB8AC3E}">
        <p14:creationId xmlns:p14="http://schemas.microsoft.com/office/powerpoint/2010/main" val="339168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0BC267-BA31-BFA0-8E60-327CA803042B}"/>
              </a:ext>
            </a:extLst>
          </p:cNvPr>
          <p:cNvSpPr txBox="1"/>
          <p:nvPr/>
        </p:nvSpPr>
        <p:spPr>
          <a:xfrm>
            <a:off x="3603380" y="1723293"/>
            <a:ext cx="4721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线性搜索有哪些缺陷？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13DA6-BB33-A45A-B9E4-476273472B30}"/>
              </a:ext>
            </a:extLst>
          </p:cNvPr>
          <p:cNvSpPr txBox="1"/>
          <p:nvPr/>
        </p:nvSpPr>
        <p:spPr>
          <a:xfrm>
            <a:off x="2294792" y="2850867"/>
            <a:ext cx="8088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试着想从</a:t>
            </a:r>
            <a:r>
              <a:rPr lang="en-US" altLang="zh-CN" sz="2800" dirty="0"/>
              <a:t>10000</a:t>
            </a:r>
            <a:r>
              <a:rPr lang="zh-CN" altLang="en-US" sz="2800" dirty="0"/>
              <a:t>个包裹中搜寻编号为</a:t>
            </a:r>
            <a:r>
              <a:rPr lang="en-US" altLang="zh-CN" sz="2800" dirty="0"/>
              <a:t>5347</a:t>
            </a:r>
            <a:r>
              <a:rPr lang="zh-CN" altLang="en-US" sz="2800" dirty="0"/>
              <a:t>的包裹</a:t>
            </a:r>
          </a:p>
        </p:txBody>
      </p:sp>
    </p:spTree>
    <p:extLst>
      <p:ext uri="{BB962C8B-B14F-4D97-AF65-F5344CB8AC3E}">
        <p14:creationId xmlns:p14="http://schemas.microsoft.com/office/powerpoint/2010/main" val="58257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playback">
            <a:hlinkClick r:id="" action="ppaction://media"/>
            <a:extLst>
              <a:ext uri="{FF2B5EF4-FFF2-40B4-BE49-F238E27FC236}">
                <a16:creationId xmlns:a16="http://schemas.microsoft.com/office/drawing/2014/main" id="{7CE6F5CB-24E0-FF24-137C-461CFB809F4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58057" y="8792"/>
            <a:ext cx="9275885" cy="52176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337651-09DC-BEED-0A17-AAE2D790C5F6}"/>
              </a:ext>
            </a:extLst>
          </p:cNvPr>
          <p:cNvSpPr txBox="1"/>
          <p:nvPr/>
        </p:nvSpPr>
        <p:spPr>
          <a:xfrm>
            <a:off x="3481754" y="5750169"/>
            <a:ext cx="602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从视频中可以看出，这一查找方式耗时费力</a:t>
            </a:r>
          </a:p>
        </p:txBody>
      </p:sp>
    </p:spTree>
    <p:extLst>
      <p:ext uri="{BB962C8B-B14F-4D97-AF65-F5344CB8AC3E}">
        <p14:creationId xmlns:p14="http://schemas.microsoft.com/office/powerpoint/2010/main" val="389469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04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B977B6-0D8D-F0E4-6E88-EAF462D29F78}"/>
              </a:ext>
            </a:extLst>
          </p:cNvPr>
          <p:cNvSpPr txBox="1"/>
          <p:nvPr/>
        </p:nvSpPr>
        <p:spPr>
          <a:xfrm>
            <a:off x="4053254" y="386862"/>
            <a:ext cx="7552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法二：二分搜索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0E73092-088D-3A0C-8D7A-3E94A5DD3C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7" b="52538"/>
          <a:stretch/>
        </p:blipFill>
        <p:spPr>
          <a:xfrm>
            <a:off x="1462455" y="1925516"/>
            <a:ext cx="8184104" cy="259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80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5302</TotalTime>
  <Words>526</Words>
  <Application>Microsoft Office PowerPoint</Application>
  <PresentationFormat>Widescreen</PresentationFormat>
  <Paragraphs>90</Paragraphs>
  <Slides>25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等线</vt:lpstr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法一：线性搜索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Guqiao LIANG (20617988)</dc:creator>
  <cp:lastModifiedBy>Guqiao LIANG (20617988)</cp:lastModifiedBy>
  <cp:revision>4</cp:revision>
  <dcterms:created xsi:type="dcterms:W3CDTF">2024-07-22T03:05:26Z</dcterms:created>
  <dcterms:modified xsi:type="dcterms:W3CDTF">2024-07-28T14:26:02Z</dcterms:modified>
</cp:coreProperties>
</file>