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8438DC-D60D-4257-92B2-C4D1E0DD3011}">
  <a:tblStyle styleId="{718438DC-D60D-4257-92B2-C4D1E0DD301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fill>
          <a:solidFill>
            <a:srgbClr val="DEE7D0"/>
          </a:solidFill>
        </a:fill>
      </a:tcStyle>
    </a:band1H>
    <a:band2H>
      <a:tcTxStyle/>
    </a:band2H>
    <a:band1V>
      <a:tcTxStyle/>
      <a:tcStyle>
        <a:fill>
          <a:solidFill>
            <a:srgbClr val="DEE7D0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F628DED7-A405-4185-B606-DE8E0E13942A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a1902ba72_0_32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11a1902ba72_0_326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11a1902ba72_0_918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g11a1902ba72_0_918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11a1902ba72_0_92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g11a1902ba72_0_926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11a1902ba72_0_93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g11a1902ba72_0_933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1a1902ba72_0_940:notes"/>
          <p:cNvSpPr/>
          <p:nvPr>
            <p:ph idx="2" type="sldImg"/>
          </p:nvPr>
        </p:nvSpPr>
        <p:spPr>
          <a:xfrm>
            <a:off x="519883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9" name="Google Shape;1119;g11a1902ba72_0_940:notes"/>
          <p:cNvSpPr txBox="1"/>
          <p:nvPr>
            <p:ph idx="1" type="body"/>
          </p:nvPr>
        </p:nvSpPr>
        <p:spPr>
          <a:xfrm>
            <a:off x="685829" y="4343327"/>
            <a:ext cx="54864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 Отредактировать ГЛОБАЛЬНЫЙ конфигурационный файл, предложив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 использовать виртуальную среду для Python3.x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этого необходимо *аккуратно* (здесь и далее) добавить переменную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WSGIPythonHome /path/to/venv</a:t>
            </a: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 примеру, если среда была создана командой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virtualenv -p python3 python3_ve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pwd == /home/student</a:t>
            </a: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 путь будет выглядеть так: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WSGIPythonHome /home/student/python3_ve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БЕЗ слэш (/) на конце!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 Сайт с точки зрения Apache, работающего с Django,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представляет собой питонный модуль (именно поэтому при создании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проекта, Django прописала пустые файлы __init__.py, см. пакеты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модули Python)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Исходно Apache с Django будут искать его в среде, в библиотеке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lib/python3.x/site-packages (устар. вариант dist-packages)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 для того, чтобы не линковать в ту директорию сначала сайт, а потом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все его внутренности (приложения), необходимо прописать еще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одну переменную в ГЛОБАЛЬНЫЙ конфиг /etc/apache2/apache2.conf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сайт лежит в директории /home/student/myfirstdjango</a:t>
            </a: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(аналог DocumentRoot в "обычной" конфигурации апача)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WSGIPythonPath /home/student/myfirstdjango</a:t>
            </a: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DocumentRoot при этом не нужен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g11a1902ba72_0_940:notes"/>
          <p:cNvSpPr txBox="1"/>
          <p:nvPr>
            <p:ph idx="12" type="sldNum"/>
          </p:nvPr>
        </p:nvSpPr>
        <p:spPr>
          <a:xfrm>
            <a:off x="3881795" y="8686962"/>
            <a:ext cx="2976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11a1902ba72_0_951:notes"/>
          <p:cNvSpPr/>
          <p:nvPr>
            <p:ph idx="2" type="sldImg"/>
          </p:nvPr>
        </p:nvSpPr>
        <p:spPr>
          <a:xfrm>
            <a:off x="519883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1" name="Google Shape;1131;g11a1902ba72_0_951:notes"/>
          <p:cNvSpPr txBox="1"/>
          <p:nvPr>
            <p:ph idx="1" type="body"/>
          </p:nvPr>
        </p:nvSpPr>
        <p:spPr>
          <a:xfrm>
            <a:off x="685829" y="4343327"/>
            <a:ext cx="54864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4.3 Морда сайта с точки зрения Apache будет работать на VirtualHost</a:t>
            </a: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Это такая конструкция-конфиг, описывающая множество настроек доступа 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redirectов сайта, передачи и получения данных от приложений, web-мастера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log-файлов. Сайтов на одном физическом/виртуальном сервере может быть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несколько! Для этого под нгих выделяются разные порты, на которые будут идти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перенаправления при поступления запросов по купленным для этих сайтов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доменным именам.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Все доступные для работы сайты будут располагаться 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/etc/apache2/sites-available/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подключаться/отключаться в директории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/etc/apache2/sites-enabled (symbolic links)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Файлы виртуальных хостов в дальнейшем будут включены в файл глобального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конфига Apache (см. конец файла, где include)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Каждый виртуальный хост имеет свой порт (проверить!!!) и по умолчанию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создан один host с портом 80. ПРИМЕЧАТЕЛЬНО, что ngnix (read: энджиникс)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тоже по умолчанию встает на 80-ый порт и при установке параллельно с апачем</a:t>
            </a: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вываливается на этапе конфигурации!</a:t>
            </a:r>
            <a:endParaRPr/>
          </a:p>
        </p:txBody>
      </p:sp>
      <p:sp>
        <p:nvSpPr>
          <p:cNvPr id="1132" name="Google Shape;1132;g11a1902ba72_0_951:notes"/>
          <p:cNvSpPr txBox="1"/>
          <p:nvPr>
            <p:ph idx="12" type="sldNum"/>
          </p:nvPr>
        </p:nvSpPr>
        <p:spPr>
          <a:xfrm>
            <a:off x="3881795" y="8686962"/>
            <a:ext cx="2976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11a1902ba72_0_960:notes"/>
          <p:cNvSpPr/>
          <p:nvPr>
            <p:ph idx="2" type="sldImg"/>
          </p:nvPr>
        </p:nvSpPr>
        <p:spPr>
          <a:xfrm>
            <a:off x="519883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1" name="Google Shape;1141;g11a1902ba72_0_960:notes"/>
          <p:cNvSpPr txBox="1"/>
          <p:nvPr>
            <p:ph idx="1" type="body"/>
          </p:nvPr>
        </p:nvSpPr>
        <p:spPr>
          <a:xfrm>
            <a:off x="685829" y="4343327"/>
            <a:ext cx="54864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4.1 Отредактировать ГЛОБАЛЬНЫЙ конфигурационный файл, предложив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 использовать виртуальную среду для Python3.x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этого необходимо *аккуратно* (здесь и далее) добавить переменную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WSGIPythonHome /path/to/venv</a:t>
            </a: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 примеру, если среда была создана командой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virtualenv -p python3 python3_ve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pwd == /home/student</a:t>
            </a: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 путь будет выглядеть так: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WSGIPythonHome /home/student/python3_ve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БЕЗ слэш (/) на конце!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4.2 Сайт с точки зрения Apache, работающего с Django,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представляет собой питонный модуль (именно поэтому при создании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проекта, Django прописала пустые файлы __init__.py, см. пакеты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модули Python)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Исходно Apache с Django будут искать его в среде, в библиотеке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lib/python3.x/site-packages (устар. вариант dist-packages)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 для того, чтобы не линковать в ту директорию сначала сайт, а потом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все его внутренности (приложения), необходимо прописать еще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одну переменную в ГЛОБАЛЬНЫЙ конфиг /etc/apache2/apache2.conf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сайт лежит в директории /home/student/myfirstdjango</a:t>
            </a: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(аналог DocumentRoot в "обычной" конфигурации апача)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WSGIPythonPath /home/student/myfirstdjango</a:t>
            </a: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DocumentRoot при этом не нужен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g11a1902ba72_0_960:notes"/>
          <p:cNvSpPr txBox="1"/>
          <p:nvPr>
            <p:ph idx="12" type="sldNum"/>
          </p:nvPr>
        </p:nvSpPr>
        <p:spPr>
          <a:xfrm>
            <a:off x="3881795" y="8686962"/>
            <a:ext cx="2976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11a1902ba72_0_970:notes"/>
          <p:cNvSpPr/>
          <p:nvPr>
            <p:ph idx="2" type="sldImg"/>
          </p:nvPr>
        </p:nvSpPr>
        <p:spPr>
          <a:xfrm>
            <a:off x="519883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2" name="Google Shape;1152;g11a1902ba72_0_970:notes"/>
          <p:cNvSpPr txBox="1"/>
          <p:nvPr>
            <p:ph idx="1" type="body"/>
          </p:nvPr>
        </p:nvSpPr>
        <p:spPr>
          <a:xfrm>
            <a:off x="685829" y="4343327"/>
            <a:ext cx="54864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4.4 В этот файл конфигурации виртуального хоста надо добавить одну переменную,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указывающую ROOT для wsgi</a:t>
            </a: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g11a1902ba72_0_970:notes"/>
          <p:cNvSpPr txBox="1"/>
          <p:nvPr>
            <p:ph idx="12" type="sldNum"/>
          </p:nvPr>
        </p:nvSpPr>
        <p:spPr>
          <a:xfrm>
            <a:off x="3881795" y="8686962"/>
            <a:ext cx="2976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1a1902ba72_0_978:notes"/>
          <p:cNvSpPr/>
          <p:nvPr>
            <p:ph idx="2" type="sldImg"/>
          </p:nvPr>
        </p:nvSpPr>
        <p:spPr>
          <a:xfrm>
            <a:off x="519883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1" name="Google Shape;1161;g11a1902ba72_0_978:notes"/>
          <p:cNvSpPr txBox="1"/>
          <p:nvPr>
            <p:ph idx="1" type="body"/>
          </p:nvPr>
        </p:nvSpPr>
        <p:spPr>
          <a:xfrm>
            <a:off x="685829" y="4343327"/>
            <a:ext cx="54864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4.4 В этот файл конфигурации виртуального хоста надо добавить одну переменную,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указывающую ROOT для wsgi</a:t>
            </a: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g11a1902ba72_0_978:notes"/>
          <p:cNvSpPr txBox="1"/>
          <p:nvPr>
            <p:ph idx="12" type="sldNum"/>
          </p:nvPr>
        </p:nvSpPr>
        <p:spPr>
          <a:xfrm>
            <a:off x="3881795" y="8686962"/>
            <a:ext cx="2976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11a1902ba72_0_985:notes"/>
          <p:cNvSpPr/>
          <p:nvPr>
            <p:ph idx="2" type="sldImg"/>
          </p:nvPr>
        </p:nvSpPr>
        <p:spPr>
          <a:xfrm>
            <a:off x="519883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9" name="Google Shape;1169;g11a1902ba72_0_985:notes"/>
          <p:cNvSpPr txBox="1"/>
          <p:nvPr>
            <p:ph idx="1" type="body"/>
          </p:nvPr>
        </p:nvSpPr>
        <p:spPr>
          <a:xfrm>
            <a:off x="685829" y="4343327"/>
            <a:ext cx="54864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4.4 В этот файл конфигурации виртуального хоста надо добавить одну переменную,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указывающую ROOT для wsgi</a:t>
            </a: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g11a1902ba72_0_985:notes"/>
          <p:cNvSpPr txBox="1"/>
          <p:nvPr>
            <p:ph idx="12" type="sldNum"/>
          </p:nvPr>
        </p:nvSpPr>
        <p:spPr>
          <a:xfrm>
            <a:off x="3881795" y="8686962"/>
            <a:ext cx="2976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11a1902ba72_0_994:notes"/>
          <p:cNvSpPr/>
          <p:nvPr>
            <p:ph idx="2" type="sldImg"/>
          </p:nvPr>
        </p:nvSpPr>
        <p:spPr>
          <a:xfrm>
            <a:off x="519883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9" name="Google Shape;1179;g11a1902ba72_0_994:notes"/>
          <p:cNvSpPr txBox="1"/>
          <p:nvPr>
            <p:ph idx="1" type="body"/>
          </p:nvPr>
        </p:nvSpPr>
        <p:spPr>
          <a:xfrm>
            <a:off x="685829" y="4343327"/>
            <a:ext cx="54864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4.4 В этот файл конфигурации виртуального хоста надо добавить одну переменную,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указывающую ROOT для wsgi</a:t>
            </a: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g11a1902ba72_0_994:notes"/>
          <p:cNvSpPr txBox="1"/>
          <p:nvPr>
            <p:ph idx="12" type="sldNum"/>
          </p:nvPr>
        </p:nvSpPr>
        <p:spPr>
          <a:xfrm>
            <a:off x="3881795" y="8686962"/>
            <a:ext cx="2976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e065821e9_0_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11e065821e9_0_0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11a1902ba72_0_1001:notes"/>
          <p:cNvSpPr/>
          <p:nvPr>
            <p:ph idx="2" type="sldImg"/>
          </p:nvPr>
        </p:nvSpPr>
        <p:spPr>
          <a:xfrm>
            <a:off x="519883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7" name="Google Shape;1187;g11a1902ba72_0_1001:notes"/>
          <p:cNvSpPr txBox="1"/>
          <p:nvPr>
            <p:ph idx="1" type="body"/>
          </p:nvPr>
        </p:nvSpPr>
        <p:spPr>
          <a:xfrm>
            <a:off x="685829" y="4343327"/>
            <a:ext cx="54864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4.4 В этот файл конфигурации виртуального хоста надо добавить одну переменную,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указывающую ROOT для wsgi</a:t>
            </a: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g11a1902ba72_0_1001:notes"/>
          <p:cNvSpPr txBox="1"/>
          <p:nvPr>
            <p:ph idx="12" type="sldNum"/>
          </p:nvPr>
        </p:nvSpPr>
        <p:spPr>
          <a:xfrm>
            <a:off x="3881795" y="8686962"/>
            <a:ext cx="2976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11a1902ba72_0_1008:notes"/>
          <p:cNvSpPr/>
          <p:nvPr>
            <p:ph idx="2" type="sldImg"/>
          </p:nvPr>
        </p:nvSpPr>
        <p:spPr>
          <a:xfrm>
            <a:off x="519883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5" name="Google Shape;1195;g11a1902ba72_0_1008:notes"/>
          <p:cNvSpPr txBox="1"/>
          <p:nvPr>
            <p:ph idx="1" type="body"/>
          </p:nvPr>
        </p:nvSpPr>
        <p:spPr>
          <a:xfrm>
            <a:off x="685829" y="4343327"/>
            <a:ext cx="54864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4.4 В этот файл конфигурации виртуального хоста надо добавить одну переменную,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указывающую ROOT для wsgi</a:t>
            </a: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g11a1902ba72_0_1008:notes"/>
          <p:cNvSpPr txBox="1"/>
          <p:nvPr>
            <p:ph idx="12" type="sldNum"/>
          </p:nvPr>
        </p:nvSpPr>
        <p:spPr>
          <a:xfrm>
            <a:off x="3881795" y="8686962"/>
            <a:ext cx="2976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11a1902ba72_0_1017:notes"/>
          <p:cNvSpPr/>
          <p:nvPr>
            <p:ph idx="2" type="sldImg"/>
          </p:nvPr>
        </p:nvSpPr>
        <p:spPr>
          <a:xfrm>
            <a:off x="519883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5" name="Google Shape;1205;g11a1902ba72_0_1017:notes"/>
          <p:cNvSpPr txBox="1"/>
          <p:nvPr>
            <p:ph idx="1" type="body"/>
          </p:nvPr>
        </p:nvSpPr>
        <p:spPr>
          <a:xfrm>
            <a:off x="685829" y="4343327"/>
            <a:ext cx="54864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4.4 В этот файл конфигурации виртуального хоста надо добавить одну переменную,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указывающую ROOT для wsgi</a:t>
            </a: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g11a1902ba72_0_1017:notes"/>
          <p:cNvSpPr txBox="1"/>
          <p:nvPr>
            <p:ph idx="12" type="sldNum"/>
          </p:nvPr>
        </p:nvSpPr>
        <p:spPr>
          <a:xfrm>
            <a:off x="3881795" y="8686962"/>
            <a:ext cx="2976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11a1902ba72_0_1025:notes"/>
          <p:cNvSpPr/>
          <p:nvPr>
            <p:ph idx="2" type="sldImg"/>
          </p:nvPr>
        </p:nvSpPr>
        <p:spPr>
          <a:xfrm>
            <a:off x="519883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4" name="Google Shape;1214;g11a1902ba72_0_1025:notes"/>
          <p:cNvSpPr txBox="1"/>
          <p:nvPr>
            <p:ph idx="1" type="body"/>
          </p:nvPr>
        </p:nvSpPr>
        <p:spPr>
          <a:xfrm>
            <a:off x="685829" y="4343327"/>
            <a:ext cx="54864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4.4 В этот файл конфигурации виртуального хоста надо добавить одну переменную,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указывающую ROOT для wsgi</a:t>
            </a:r>
            <a:endParaRPr b="0" i="0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5" name="Google Shape;1215;g11a1902ba72_0_1025:notes"/>
          <p:cNvSpPr txBox="1"/>
          <p:nvPr>
            <p:ph idx="12" type="sldNum"/>
          </p:nvPr>
        </p:nvSpPr>
        <p:spPr>
          <a:xfrm>
            <a:off x="3881795" y="8686962"/>
            <a:ext cx="2976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a1902ba72_0_33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11a1902ba72_0_333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e065821e9_0_8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11e065821e9_0_8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a1902ba72_0_34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11a1902ba72_0_340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e065821e9_0_1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11e065821e9_0_16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a1902ba72_0_34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11a1902ba72_0_346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a1902ba72_0_35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11a1902ba72_0_352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a1902ba72_0_358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11a1902ba72_0_358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1a1902ba72_0_36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11a1902ba72_0_365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a1902ba72_0_27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1a1902ba72_0_273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1a1902ba72_0_37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11a1902ba72_0_375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a1902ba72_0_38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11a1902ba72_0_386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1a1902ba72_0_39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11a1902ba72_0_393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1a1902ba72_0_40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11a1902ba72_0_400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1a783bd998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1a783bd998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1e6510c9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1e6510c9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1a783bd99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1a783bd99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1e6510c95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1e6510c95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a783bd998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a783bd998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1a1902ba72_0_40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11a1902ba72_0_406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a1902ba72_0_30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1a1902ba72_0_302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1a1902ba72_0_41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11a1902ba72_0_412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1a1902ba72_0_42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11a1902ba72_0_421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1a1902ba72_0_43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11a1902ba72_0_433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1a1902ba72_0_44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11a1902ba72_0_443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1a1902ba72_0_454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11a1902ba72_0_454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1a1902ba72_0_46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11a1902ba72_0_462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1a1902ba72_0_47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11a1902ba72_0_470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1a1902ba72_0_47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11a1902ba72_0_477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1a1902ba72_0_48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11a1902ba72_0_483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1a1902ba72_0_49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11a1902ba72_0_491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a1902ba72_0_31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1a1902ba72_0_310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25d782ab02_0_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125d782ab02_0_5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1a1902ba72_0_50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11a1902ba72_0_500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1a1902ba72_0_58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11a1902ba72_0_586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22e7fb6cf0_0_4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g122e7fb6cf0_0_41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1a1902ba72_0_59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g11a1902ba72_0_595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22e7fb6cf0_0_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122e7fb6cf0_0_0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22e7fb6cf0_0_1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g122e7fb6cf0_0_11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22e7fb6cf0_0_2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g122e7fb6cf0_0_20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1a1902ba72_0_68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g11a1902ba72_0_687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1a1902ba72_0_50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g11a1902ba72_0_506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1902ba72_0_31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1a1902ba72_0_315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1a1902ba72_0_51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g11a1902ba72_0_513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1a1902ba72_0_52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g11a1902ba72_0_522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1a1902ba72_0_53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g11a1902ba72_0_532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1a1902ba72_0_54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g11a1902ba72_0_543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1a1902ba72_0_55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g11a1902ba72_0_553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1a1902ba72_0_56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g11a1902ba72_0_561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1a1902ba72_0_57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g11a1902ba72_0_570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1a1902ba72_0_57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g11a1902ba72_0_577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1a1902ba72_0_634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g11a1902ba72_0_634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1a1902ba72_0_640:notes"/>
          <p:cNvSpPr/>
          <p:nvPr>
            <p:ph idx="2" type="sldImg"/>
          </p:nvPr>
        </p:nvSpPr>
        <p:spPr>
          <a:xfrm>
            <a:off x="519883" y="1143171"/>
            <a:ext cx="581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1" name="Google Shape;761;g11a1902ba72_0_640:notes"/>
          <p:cNvSpPr txBox="1"/>
          <p:nvPr>
            <p:ph idx="1" type="body"/>
          </p:nvPr>
        </p:nvSpPr>
        <p:spPr>
          <a:xfrm>
            <a:off x="685829" y="4343327"/>
            <a:ext cx="54864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django.db import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django.core.validators import int_list_validator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Create your models here.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Fenster(models.Model):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fenster_width = models.IntegerField(default=50)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fenster_height = models.IntegerField(default=50)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fenster_scheme = models.CharField(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validators=[int_list_validator],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default='1,2',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max_length=1024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window_view = models.CharField(default='', max_length=1024)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 забываем выполнить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./manage.py makemigrations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./manage.py migrate</a:t>
            </a:r>
            <a:endParaRPr/>
          </a:p>
        </p:txBody>
      </p:sp>
      <p:sp>
        <p:nvSpPr>
          <p:cNvPr id="762" name="Google Shape;762;g11a1902ba72_0_640:notes"/>
          <p:cNvSpPr txBox="1"/>
          <p:nvPr>
            <p:ph idx="12" type="sldNum"/>
          </p:nvPr>
        </p:nvSpPr>
        <p:spPr>
          <a:xfrm>
            <a:off x="3881795" y="8686962"/>
            <a:ext cx="29763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a1902ba72_0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a1902ba72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1a1902ba72_0_65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g11a1902ba72_0_651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25d782ab02_0_2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g125d782ab02_0_25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1a1902ba72_0_66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g11a1902ba72_0_660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1a1902ba72_0_66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g11a1902ba72_0_666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1a1902ba72_0_67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g11a1902ba72_0_673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1a1902ba72_0_68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g11a1902ba72_0_680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1a1902ba72_0_69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g11a1902ba72_0_696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1a1902ba72_0_704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g11a1902ba72_0_704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1a1902ba72_0_71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g11a1902ba72_0_710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1a1902ba72_0_71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g11a1902ba72_0_716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a1902ba72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a1902ba72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11a1902ba72_0_72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g11a1902ba72_0_722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1a1902ba72_0_728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g11a1902ba72_0_728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1a1902ba72_0_734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g11a1902ba72_0_734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1a1902ba72_0_74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g11a1902ba72_0_742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1a1902ba72_0_749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g11a1902ba72_0_749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1a1902ba72_0_75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g11a1902ba72_0_755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1a1902ba72_0_76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g11a1902ba72_0_761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11a1902ba72_0_76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g11a1902ba72_0_767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1a1902ba72_0_77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g11a1902ba72_0_775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1a1902ba72_0_78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g11a1902ba72_0_781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a1902ba72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a1902ba72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1a1902ba72_0_78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g11a1902ba72_0_787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1a1902ba72_0_798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g11a1902ba72_0_798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12a9ddaf6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12a9ddaf6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11a1902ba72_0_80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g11a1902ba72_0_806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1a1902ba72_0_814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g11a1902ba72_0_814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11a1902ba72_0_82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g11a1902ba72_0_820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1a1902ba72_0_828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g11a1902ba72_0_828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1a1902ba72_0_83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g11a1902ba72_0_835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11a1902ba72_0_84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g11a1902ba72_0_841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1a1902ba72_0_849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g11a1902ba72_0_849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a1902ba72_0_32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11a1902ba72_0_320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11a1902ba72_0_85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g11a1902ba72_0_856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1a1902ba72_0_86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g11a1902ba72_0_863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1a1902ba72_0_87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g11a1902ba72_0_870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11a1902ba72_0_879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g11a1902ba72_0_879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1a1902ba72_0_88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g11a1902ba72_0_886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11a1902ba72_0_89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g11a1902ba72_0_892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11a1902ba72_0_898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g11a1902ba72_0_898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1a1902ba72_0_904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g11a1902ba72_0_904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11a1902ba72_0_91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g11a1902ba72_0_910:notes"/>
          <p:cNvSpPr/>
          <p:nvPr>
            <p:ph idx="2" type="sldImg"/>
          </p:nvPr>
        </p:nvSpPr>
        <p:spPr>
          <a:xfrm>
            <a:off x="381175" y="685791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130baba9a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130baba9a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rgbClr val="83C6B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djangoproject.com/en/4.0/intro/tutorial01/" TargetMode="External"/><Relationship Id="rId4" Type="http://schemas.openxmlformats.org/officeDocument/2006/relationships/hyperlink" Target="https://docs.djangoproject.com/en/4.0/" TargetMode="External"/><Relationship Id="rId5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36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36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36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36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-scm.com/download/win" TargetMode="Externa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42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1.xml"/><Relationship Id="rId3" Type="http://schemas.openxmlformats.org/officeDocument/2006/relationships/hyperlink" Target="https://babeljs.io/docs/en/configuration" TargetMode="Externa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3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cs.google.com/presentation/d/1rnem6i9As6qx6cTkKNArofAVxVhcRWbwL0otj9LUxn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st.githubusercontent.com/barseghyanartur/a6946cfad9bc03c67de3/raw/593f53e86b091a994b1471d26f72c481831943e1/pgpass_helper.py" TargetMode="External"/><Relationship Id="rId4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hyperlink" Target="https://gist.github.com/barseghyanartur/a6946cfad9bc03c67de3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Relationship Id="rId4" Type="http://schemas.openxmlformats.org/officeDocument/2006/relationships/hyperlink" Target="http://0.0.0.0:8000/admin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ocs.djangoproject.com/en/4.0/ref/models/fields/#charfield" TargetMode="External"/><Relationship Id="rId4" Type="http://schemas.openxmlformats.org/officeDocument/2006/relationships/hyperlink" Target="https://docs.djangoproject.com/en/4.0/ref/models/fields/#charfield" TargetMode="External"/><Relationship Id="rId5" Type="http://schemas.openxmlformats.org/officeDocument/2006/relationships/hyperlink" Target="https://docs.djangoproject.com/en/4.0/ref/models/fields/#charfield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0.0.0.0:8000/fenster/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0.0.0.0:8000/fenster/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0.0.0.0:8000/fenster/" TargetMode="External"/><Relationship Id="rId4" Type="http://schemas.openxmlformats.org/officeDocument/2006/relationships/image" Target="../media/image2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://0.0.0.0:8000/fenster/" TargetMode="External"/><Relationship Id="rId4" Type="http://schemas.openxmlformats.org/officeDocument/2006/relationships/image" Target="../media/image2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habr.com/ru/company/mobileup/blog/313538/" TargetMode="External"/><Relationship Id="rId4" Type="http://schemas.openxmlformats.org/officeDocument/2006/relationships/hyperlink" Target="https://ru.m.wikipedia.org/wiki/Model-View-Controller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docs.djangoproject.com/en/2.2/ref/templates/builtins/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://127.0.0.1:8000/admin/" TargetMode="External"/><Relationship Id="rId4" Type="http://schemas.openxmlformats.org/officeDocument/2006/relationships/image" Target="../media/image27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8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7.png"/><Relationship Id="rId4" Type="http://schemas.openxmlformats.org/officeDocument/2006/relationships/hyperlink" Target="http://127.0.0.1:8000/admin/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5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0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-scm.com/download/win" TargetMode="Externa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0.xml"/><Relationship Id="rId3" Type="http://schemas.openxmlformats.org/officeDocument/2006/relationships/hyperlink" Target="http://127.0.0.1:8000/static/alert.js" TargetMode="Externa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1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5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4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2.xml"/><Relationship Id="rId3" Type="http://schemas.openxmlformats.org/officeDocument/2006/relationships/hyperlink" Target="about:blank" TargetMode="Externa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36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362E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/>
          <p:nvPr>
            <p:ph idx="1" type="subTitle"/>
          </p:nvPr>
        </p:nvSpPr>
        <p:spPr>
          <a:xfrm>
            <a:off x="824000" y="3596300"/>
            <a:ext cx="5923800" cy="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Официальный </a:t>
            </a:r>
            <a:r>
              <a:rPr lang="en" u="sng">
                <a:solidFill>
                  <a:schemeClr val="hlink"/>
                </a:solidFill>
                <a:hlinkClick r:id="rId3"/>
              </a:rPr>
              <a:t>учебник</a:t>
            </a:r>
            <a:r>
              <a:rPr lang="en"/>
              <a:t> на английском языке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Официальная </a:t>
            </a:r>
            <a:r>
              <a:rPr lang="en" u="sng">
                <a:solidFill>
                  <a:schemeClr val="hlink"/>
                </a:solidFill>
                <a:hlinkClick r:id="rId4"/>
              </a:rPr>
              <a:t>документация</a:t>
            </a:r>
            <a:r>
              <a:rPr lang="en"/>
              <a:t> на английском языке</a:t>
            </a:r>
            <a:endParaRPr/>
          </a:p>
        </p:txBody>
      </p:sp>
      <p:pic>
        <p:nvPicPr>
          <p:cNvPr id="280" name="Google Shape;2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575" y="839550"/>
            <a:ext cx="4405800" cy="224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Установка и настройка Git и виртуальной среды (Linux)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4"/>
          <p:cNvSpPr/>
          <p:nvPr/>
        </p:nvSpPr>
        <p:spPr>
          <a:xfrm>
            <a:off x="628550" y="1369176"/>
            <a:ext cx="7884000" cy="29955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user@computer:~$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sudo apt-get install git virtualenv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user@computer:~$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git config --global user.name 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"Wera Barinova"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user@computer:~$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git config --global user.email 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alisawera@ya.ru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Я использую и некоторые другие, необязательные программы: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user@computer:~$ sudo apt-get install vim tree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user@computer:~$ 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40" name="Google Shape;340;p24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9655" y="3083835"/>
            <a:ext cx="2134351" cy="195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14"/>
          <p:cNvSpPr/>
          <p:nvPr/>
        </p:nvSpPr>
        <p:spPr>
          <a:xfrm>
            <a:off x="605889" y="273780"/>
            <a:ext cx="7884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Apache2 + mod_wsgi</a:t>
            </a:r>
            <a:endParaRPr b="1" sz="4000">
              <a:solidFill>
                <a:srgbClr val="2E75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114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8" name="Google Shape;1098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89" y="818762"/>
            <a:ext cx="6050726" cy="3247191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114"/>
          <p:cNvSpPr txBox="1"/>
          <p:nvPr/>
        </p:nvSpPr>
        <p:spPr>
          <a:xfrm>
            <a:off x="1642187" y="4282642"/>
            <a:ext cx="5298300" cy="646500"/>
          </a:xfrm>
          <a:prstGeom prst="rect">
            <a:avLst/>
          </a:prstGeom>
          <a:solidFill>
            <a:srgbClr val="E5B8B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'missing Apache httpd server packages.' % APXS)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0" name="Google Shape;1100;p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9330" y="104490"/>
            <a:ext cx="1194603" cy="1194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15"/>
          <p:cNvSpPr/>
          <p:nvPr/>
        </p:nvSpPr>
        <p:spPr>
          <a:xfrm>
            <a:off x="605889" y="273780"/>
            <a:ext cx="7884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Apache2 default page</a:t>
            </a:r>
            <a:endParaRPr b="1" sz="4000">
              <a:solidFill>
                <a:srgbClr val="2E75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115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7" name="Google Shape;1107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89" y="1376375"/>
            <a:ext cx="5725157" cy="2868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2013" y="370326"/>
            <a:ext cx="1613210" cy="1613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116"/>
          <p:cNvSpPr/>
          <p:nvPr/>
        </p:nvSpPr>
        <p:spPr>
          <a:xfrm>
            <a:off x="605889" y="273780"/>
            <a:ext cx="7884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Apache2 + mod_wsgi</a:t>
            </a:r>
            <a:endParaRPr b="1" sz="4000">
              <a:solidFill>
                <a:srgbClr val="2E75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116"/>
          <p:cNvSpPr/>
          <p:nvPr/>
        </p:nvSpPr>
        <p:spPr>
          <a:xfrm>
            <a:off x="605888" y="969979"/>
            <a:ext cx="7884000" cy="33267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Теперь необходимо получить конфигурацию для apache2: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user@computer:~wcity/$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mod_wsgi-express module-config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НЕ КОПИРОВАТЬ ИЗ PPT!!! СВОЙ!!!</a:t>
            </a:r>
            <a:endParaRPr sz="3200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Получите вывод вроде этого и скопируйте его: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LoadModule wsgi_module </a:t>
            </a: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"/home/student/py3ve/lib/python3.6/site-packages/mod_wsgi/server/mod_wsgi-py36.cpython-36m-x86_64-linux-gnu.so"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WSGI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Python</a:t>
            </a:r>
            <a:r>
              <a:rPr lang="en" sz="1600">
                <a:solidFill>
                  <a:srgbClr val="FFFF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Home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/home/student/</a:t>
            </a:r>
            <a:r>
              <a:rPr lang="en" sz="1600">
                <a:solidFill>
                  <a:srgbClr val="C2D59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py3ve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115" name="Google Shape;1115;p116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6" name="Google Shape;1116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8563" y="217736"/>
            <a:ext cx="966676" cy="96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117"/>
          <p:cNvSpPr/>
          <p:nvPr/>
        </p:nvSpPr>
        <p:spPr>
          <a:xfrm>
            <a:off x="605889" y="273780"/>
            <a:ext cx="7884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Apache2 + mod_wsgi</a:t>
            </a:r>
            <a:endParaRPr b="1" sz="4000">
              <a:solidFill>
                <a:srgbClr val="2E75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117"/>
          <p:cNvSpPr/>
          <p:nvPr/>
        </p:nvSpPr>
        <p:spPr>
          <a:xfrm>
            <a:off x="628559" y="1039762"/>
            <a:ext cx="7884000" cy="4425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user@computer:~$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sudo -e /etc/apache2/apache2.conf</a:t>
            </a:r>
            <a:endParaRPr/>
          </a:p>
        </p:txBody>
      </p:sp>
      <p:sp>
        <p:nvSpPr>
          <p:cNvPr id="1124" name="Google Shape;1124;p117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117"/>
          <p:cNvSpPr/>
          <p:nvPr/>
        </p:nvSpPr>
        <p:spPr>
          <a:xfrm>
            <a:off x="628559" y="2408369"/>
            <a:ext cx="7884000" cy="8187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Дописываем в конце:</a:t>
            </a:r>
            <a:endParaRPr sz="1600">
              <a:solidFill>
                <a:schemeClr val="l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WSGI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Python</a:t>
            </a:r>
            <a:r>
              <a:rPr lang="en" sz="1600">
                <a:solidFill>
                  <a:srgbClr val="FFFF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Home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/home/student/</a:t>
            </a:r>
            <a:r>
              <a:rPr lang="en" sz="1600">
                <a:solidFill>
                  <a:srgbClr val="C2D59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py3ve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WSGI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Python</a:t>
            </a:r>
            <a:r>
              <a:rPr lang="en" sz="1600">
                <a:solidFill>
                  <a:srgbClr val="FFC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Path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/home/student/wcity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126" name="Google Shape;1126;p117"/>
          <p:cNvSpPr txBox="1"/>
          <p:nvPr/>
        </p:nvSpPr>
        <p:spPr>
          <a:xfrm>
            <a:off x="591659" y="1822310"/>
            <a:ext cx="855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ФАЙЛ /etc/apache2/apache2.conf</a:t>
            </a:r>
            <a:endParaRPr/>
          </a:p>
        </p:txBody>
      </p:sp>
      <p:sp>
        <p:nvSpPr>
          <p:cNvPr id="1127" name="Google Shape;1127;p117"/>
          <p:cNvSpPr txBox="1"/>
          <p:nvPr/>
        </p:nvSpPr>
        <p:spPr>
          <a:xfrm>
            <a:off x="628559" y="3566160"/>
            <a:ext cx="788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Это был глобальный конфигурационный файл Apache. Теперь отредактируем файл для конкретного сайта – виртуального хоста.</a:t>
            </a:r>
            <a:endParaRPr/>
          </a:p>
        </p:txBody>
      </p:sp>
      <p:pic>
        <p:nvPicPr>
          <p:cNvPr id="1128" name="Google Shape;1128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0264" y="133381"/>
            <a:ext cx="1071563" cy="1071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18"/>
          <p:cNvSpPr/>
          <p:nvPr/>
        </p:nvSpPr>
        <p:spPr>
          <a:xfrm>
            <a:off x="605889" y="273780"/>
            <a:ext cx="7884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Apache2 + mod_wsgi</a:t>
            </a:r>
            <a:endParaRPr b="1" sz="4000">
              <a:solidFill>
                <a:srgbClr val="2E75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118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6" name="Google Shape;1136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89" y="766915"/>
            <a:ext cx="5840136" cy="3148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" name="Google Shape;1137;p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0343" y="200022"/>
            <a:ext cx="1321677" cy="1321677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p118"/>
          <p:cNvSpPr txBox="1"/>
          <p:nvPr/>
        </p:nvSpPr>
        <p:spPr>
          <a:xfrm>
            <a:off x="508736" y="3458609"/>
            <a:ext cx="7884000" cy="1477500"/>
          </a:xfrm>
          <a:prstGeom prst="rect">
            <a:avLst/>
          </a:prstGeom>
          <a:solidFill>
            <a:srgbClr val="E9E7E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будет запускаться из-под пользователя www-data. C помощью команды finger www-data можно посмотреть, где домашняя директория этого пользователя, и положить туда файл .pgpass, чтобы сайт смог продолжать пользоваться базой после установки и настройки этого Веб-Сервера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19"/>
          <p:cNvSpPr/>
          <p:nvPr/>
        </p:nvSpPr>
        <p:spPr>
          <a:xfrm>
            <a:off x="605889" y="273780"/>
            <a:ext cx="7884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Apache2 + mod_wsgi</a:t>
            </a:r>
            <a:endParaRPr b="1" sz="4000">
              <a:solidFill>
                <a:srgbClr val="2E75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119"/>
          <p:cNvSpPr/>
          <p:nvPr/>
        </p:nvSpPr>
        <p:spPr>
          <a:xfrm>
            <a:off x="628559" y="1039762"/>
            <a:ext cx="7884000" cy="4425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user@computer:~$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sudo -e /etc/apache2/sites-available/000-default.conf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146" name="Google Shape;1146;p119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119"/>
          <p:cNvSpPr/>
          <p:nvPr/>
        </p:nvSpPr>
        <p:spPr>
          <a:xfrm>
            <a:off x="628559" y="1961873"/>
            <a:ext cx="7884000" cy="2677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WSGISocketPrefix /var/run/wsgi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&lt;VirtualHost *:80&gt;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# Вместо старой ссылки на директорию по умолчанию для Apache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1600" strike="sngStrike">
                <a:solidFill>
                  <a:srgbClr val="E5437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DocumentRoot /var/www/html</a:t>
            </a:r>
            <a:endParaRPr sz="1600">
              <a:solidFill>
                <a:schemeClr val="l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# Вписать сюда результат выполнения команды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# mod_wsgi-express module-config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</a:t>
            </a:r>
            <a:r>
              <a:rPr lang="en" sz="1600">
                <a:solidFill>
                  <a:srgbClr val="FFFF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LoadModule wsgi_module </a:t>
            </a: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"/home/student/py3ve/lib/python3.6/site-packages/mod_wsgi/server/mod_wsgi-py36.cpython-36m-x86_64-linux-gnu.so"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WSGIDaemonProcess wcity</a:t>
            </a: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600">
                <a:solidFill>
                  <a:srgbClr val="FFFF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python-home</a:t>
            </a: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=/home/student/py3ve </a:t>
            </a:r>
            <a:r>
              <a:rPr lang="en" sz="1600">
                <a:solidFill>
                  <a:srgbClr val="E36C09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python-path</a:t>
            </a: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=/home/student/py3ve:/home/student/wcity</a:t>
            </a:r>
            <a:endParaRPr sz="1600">
              <a:solidFill>
                <a:schemeClr val="l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WSGIScriptAlias / </a:t>
            </a: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/home/student/wcity/wcity/wsgi.py</a:t>
            </a:r>
            <a:endParaRPr/>
          </a:p>
        </p:txBody>
      </p:sp>
      <p:sp>
        <p:nvSpPr>
          <p:cNvPr id="1148" name="Google Shape;1148;p119"/>
          <p:cNvSpPr txBox="1"/>
          <p:nvPr/>
        </p:nvSpPr>
        <p:spPr>
          <a:xfrm>
            <a:off x="605889" y="1606256"/>
            <a:ext cx="787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ФАЙЛ /etc/apache2/sites-available/000-default.conf</a:t>
            </a:r>
            <a:endParaRPr/>
          </a:p>
        </p:txBody>
      </p:sp>
      <p:pic>
        <p:nvPicPr>
          <p:cNvPr id="1149" name="Google Shape;1149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867" y="114700"/>
            <a:ext cx="1071563" cy="1071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20"/>
          <p:cNvSpPr/>
          <p:nvPr/>
        </p:nvSpPr>
        <p:spPr>
          <a:xfrm>
            <a:off x="605889" y="273780"/>
            <a:ext cx="7884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Apache2 + mod_wsgi</a:t>
            </a:r>
            <a:endParaRPr b="1" sz="4000">
              <a:solidFill>
                <a:srgbClr val="2E75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120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120"/>
          <p:cNvSpPr/>
          <p:nvPr/>
        </p:nvSpPr>
        <p:spPr>
          <a:xfrm>
            <a:off x="654100" y="1005175"/>
            <a:ext cx="7884000" cy="37203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CB3E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Описание поведения с директорией проекта: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&lt;Directory /home/student/wcity/&gt;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Order allow,deny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Allow from 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Options Indexes FollowSymLinks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AllowOverride None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Require all granted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&lt;/Directory&gt;</a:t>
            </a:r>
            <a:endParaRPr sz="1600">
              <a:solidFill>
                <a:srgbClr val="8CB3E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CB3E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И статических файлов! Если collectstatic не выполнен, css в админке не будет отображаться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Alias /static/ "/home/student/wcity/static/"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&lt;Directory "/home/student/wcity/static/"&gt;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Require all granted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&lt;/Directory&gt;</a:t>
            </a:r>
            <a:endParaRPr/>
          </a:p>
        </p:txBody>
      </p:sp>
      <p:pic>
        <p:nvPicPr>
          <p:cNvPr id="1158" name="Google Shape;1158;p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53" y="166719"/>
            <a:ext cx="1008530" cy="1008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121"/>
          <p:cNvSpPr/>
          <p:nvPr/>
        </p:nvSpPr>
        <p:spPr>
          <a:xfrm>
            <a:off x="605889" y="273780"/>
            <a:ext cx="7884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Успехов в настройке!</a:t>
            </a:r>
            <a:endParaRPr/>
          </a:p>
        </p:txBody>
      </p:sp>
      <p:sp>
        <p:nvSpPr>
          <p:cNvPr id="1165" name="Google Shape;1165;p121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121"/>
          <p:cNvSpPr txBox="1"/>
          <p:nvPr/>
        </p:nvSpPr>
        <p:spPr>
          <a:xfrm>
            <a:off x="1345377" y="937616"/>
            <a:ext cx="640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После сохранения файлов конфигурации и перезапуска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будет «видеть» django, ваши картинки, CSS и JS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22"/>
          <p:cNvSpPr/>
          <p:nvPr/>
        </p:nvSpPr>
        <p:spPr>
          <a:xfrm>
            <a:off x="605889" y="273780"/>
            <a:ext cx="7884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Развёртывание сайта и БД</a:t>
            </a:r>
            <a:endParaRPr/>
          </a:p>
        </p:txBody>
      </p:sp>
      <p:sp>
        <p:nvSpPr>
          <p:cNvPr id="1173" name="Google Shape;1173;p122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122"/>
          <p:cNvSpPr/>
          <p:nvPr/>
        </p:nvSpPr>
        <p:spPr>
          <a:xfrm>
            <a:off x="628559" y="3726611"/>
            <a:ext cx="7884000" cy="6537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(py3ve)user@computer:~$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pip install -r requirements.txt </a:t>
            </a:r>
            <a:endParaRPr/>
          </a:p>
        </p:txBody>
      </p:sp>
      <p:sp>
        <p:nvSpPr>
          <p:cNvPr id="1175" name="Google Shape;1175;p122"/>
          <p:cNvSpPr/>
          <p:nvPr/>
        </p:nvSpPr>
        <p:spPr>
          <a:xfrm>
            <a:off x="628550" y="1416905"/>
            <a:ext cx="7884000" cy="17718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django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psycopg2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docutils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coverage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mod_wsgi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pandas</a:t>
            </a:r>
            <a:endParaRPr/>
          </a:p>
        </p:txBody>
      </p:sp>
      <p:sp>
        <p:nvSpPr>
          <p:cNvPr id="1176" name="Google Shape;1176;p122"/>
          <p:cNvSpPr txBox="1"/>
          <p:nvPr/>
        </p:nvSpPr>
        <p:spPr>
          <a:xfrm>
            <a:off x="605889" y="872612"/>
            <a:ext cx="536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Файл requirements.txt</a:t>
            </a:r>
            <a:endParaRPr sz="3200">
              <a:solidFill>
                <a:srgbClr val="00B05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123"/>
          <p:cNvSpPr/>
          <p:nvPr/>
        </p:nvSpPr>
        <p:spPr>
          <a:xfrm>
            <a:off x="605889" y="273780"/>
            <a:ext cx="7884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Бонус ReactJS</a:t>
            </a:r>
            <a:endParaRPr b="1" sz="4000">
              <a:solidFill>
                <a:srgbClr val="2E75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123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123"/>
          <p:cNvSpPr/>
          <p:nvPr/>
        </p:nvSpPr>
        <p:spPr>
          <a:xfrm>
            <a:off x="730150" y="957996"/>
            <a:ext cx="7884000" cy="29517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(py3ve)user@computer:wcity$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sudo apt-get install npm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(py3ve)user@computer:wcity$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sudo npm install -g npx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(py3ve)user@computer:wcity$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npm init –y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(py3ve)user@computer:wcity$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npm install babel babel-cli@6 babel-preset-react-app@3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Установка и настройка Git и виртуальной среды (</a:t>
            </a:r>
            <a:r>
              <a:rPr b="1" lang="en" sz="3900">
                <a:solidFill>
                  <a:srgbClr val="2E75B6"/>
                </a:solidFill>
              </a:rPr>
              <a:t>Windows</a:t>
            </a:r>
            <a:r>
              <a:rPr b="1" lang="en" sz="39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5"/>
          <p:cNvSpPr/>
          <p:nvPr/>
        </p:nvSpPr>
        <p:spPr>
          <a:xfrm>
            <a:off x="808275" y="2571750"/>
            <a:ext cx="8234700" cy="1504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Git должен знать, от чьего имени ведётся разработка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C:\Users\Student&gt;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git config --global user.name 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"Wera Barinova"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C:\Users\Student&gt;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git config --global user.email 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alisawera@ya.ru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48" name="Google Shape;348;p25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5"/>
          <p:cNvSpPr txBox="1"/>
          <p:nvPr/>
        </p:nvSpPr>
        <p:spPr>
          <a:xfrm>
            <a:off x="808275" y="1607350"/>
            <a:ext cx="815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Скачиваем и устанавливаем из пакета msi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Nunito"/>
              <a:buChar char="●"/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Открываем командную строку (cmd)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124"/>
          <p:cNvSpPr/>
          <p:nvPr/>
        </p:nvSpPr>
        <p:spPr>
          <a:xfrm>
            <a:off x="605889" y="273780"/>
            <a:ext cx="7884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Бонус ReactJS</a:t>
            </a:r>
            <a:endParaRPr b="1" sz="4000">
              <a:solidFill>
                <a:srgbClr val="2E75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124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2" name="Google Shape;1192;p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260" y="825194"/>
            <a:ext cx="6395445" cy="3493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25"/>
          <p:cNvSpPr/>
          <p:nvPr/>
        </p:nvSpPr>
        <p:spPr>
          <a:xfrm>
            <a:off x="605889" y="273780"/>
            <a:ext cx="7884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Бонус ReactJS</a:t>
            </a:r>
            <a:endParaRPr b="1" sz="4000">
              <a:solidFill>
                <a:srgbClr val="2E75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125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125"/>
          <p:cNvSpPr/>
          <p:nvPr/>
        </p:nvSpPr>
        <p:spPr>
          <a:xfrm>
            <a:off x="730159" y="766916"/>
            <a:ext cx="7884000" cy="1057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(py3ve)user@computer:wcity$ mkdir jsx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(py3ve)user@computer:wcity$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npx babel --watch jsx --out-dir static/ --presets react-app/prod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jsx/alert.jsx -&gt; static/alert.js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jsx/alert.jsx -&gt; static/alert.js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201" name="Google Shape;1201;p125"/>
          <p:cNvSpPr txBox="1"/>
          <p:nvPr/>
        </p:nvSpPr>
        <p:spPr>
          <a:xfrm>
            <a:off x="730159" y="1857819"/>
            <a:ext cx="3640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jsx/alert.jsx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125"/>
          <p:cNvSpPr/>
          <p:nvPr/>
        </p:nvSpPr>
        <p:spPr>
          <a:xfrm>
            <a:off x="831102" y="2317109"/>
            <a:ext cx="7884000" cy="2314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600">
                <a:solidFill>
                  <a:srgbClr val="93B3D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Hello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extends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React.Component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" sz="1600">
                <a:solidFill>
                  <a:srgbClr val="538CD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render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&lt;div&gt;Привет, {</a:t>
            </a: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this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.props.toWhat}&lt;/div&gt;;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function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600">
                <a:solidFill>
                  <a:srgbClr val="538CD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cry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console.log('Тсссс');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ReactDOM.render(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&lt;Hello toWhat='Вера' /&gt;,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document.getElementById('reactplace')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}; /* </a:t>
            </a:r>
            <a:r>
              <a:rPr lang="en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https://babeljs.io/docs/en/configuration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126"/>
          <p:cNvSpPr/>
          <p:nvPr/>
        </p:nvSpPr>
        <p:spPr>
          <a:xfrm>
            <a:off x="605889" y="273780"/>
            <a:ext cx="7884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Бонус ReactJS</a:t>
            </a:r>
            <a:endParaRPr b="1" sz="4000">
              <a:solidFill>
                <a:srgbClr val="2E75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126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126"/>
          <p:cNvSpPr txBox="1"/>
          <p:nvPr/>
        </p:nvSpPr>
        <p:spPr>
          <a:xfrm>
            <a:off x="72286" y="1186083"/>
            <a:ext cx="9071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fenster/templates/fenster/index.html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126"/>
          <p:cNvSpPr/>
          <p:nvPr/>
        </p:nvSpPr>
        <p:spPr>
          <a:xfrm>
            <a:off x="605888" y="1766658"/>
            <a:ext cx="7884000" cy="27168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&lt;!-- Добавляем библиотеки. Здесь приведены их пути в Интернет, но можно скачать к себе и через static добавить локально --&gt;</a:t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</a:t>
            </a:r>
            <a:r>
              <a:rPr lang="en" sz="1600">
                <a:solidFill>
                  <a:srgbClr val="E36C09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script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600">
                <a:solidFill>
                  <a:srgbClr val="FFC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src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="https://unpkg.com/react@16/umd/react.development.js" </a:t>
            </a:r>
            <a:r>
              <a:rPr lang="en" sz="1600">
                <a:solidFill>
                  <a:srgbClr val="E36C09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crossorigin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&gt;&lt;/</a:t>
            </a:r>
            <a:r>
              <a:rPr lang="en" sz="1600">
                <a:solidFill>
                  <a:srgbClr val="E36C09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script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</a:t>
            </a:r>
            <a:r>
              <a:rPr lang="en" sz="1600">
                <a:solidFill>
                  <a:srgbClr val="E36C09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script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600">
                <a:solidFill>
                  <a:srgbClr val="FFC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src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="https://unpkg.com/react-dom@16/umd/react-dom.development.js" </a:t>
            </a:r>
            <a:r>
              <a:rPr lang="en" sz="1600">
                <a:solidFill>
                  <a:srgbClr val="E36C09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crossorigin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&gt;&lt;/</a:t>
            </a:r>
            <a:r>
              <a:rPr lang="en" sz="1600">
                <a:solidFill>
                  <a:srgbClr val="E36C09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script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</a:t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&lt;!-- По-прежнему ссылаемся на alert.js, будет скомпилирован --&gt;</a:t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38CD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{%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6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load static </a:t>
            </a:r>
            <a:r>
              <a:rPr lang="en" sz="1600">
                <a:solidFill>
                  <a:srgbClr val="538CD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%}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</a:t>
            </a:r>
            <a:r>
              <a:rPr lang="en" sz="1600">
                <a:solidFill>
                  <a:srgbClr val="E36C09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script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600">
                <a:solidFill>
                  <a:srgbClr val="FFC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src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="</a:t>
            </a:r>
            <a:r>
              <a:rPr lang="en" sz="1600">
                <a:solidFill>
                  <a:srgbClr val="538CD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{%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6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static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'alert.js'</a:t>
            </a:r>
            <a:r>
              <a:rPr lang="en" sz="1600">
                <a:solidFill>
                  <a:srgbClr val="538CD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%}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 &gt; &lt;/</a:t>
            </a:r>
            <a:r>
              <a:rPr lang="en" sz="1600">
                <a:solidFill>
                  <a:srgbClr val="E36C09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script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27"/>
          <p:cNvSpPr/>
          <p:nvPr/>
        </p:nvSpPr>
        <p:spPr>
          <a:xfrm>
            <a:off x="605889" y="273780"/>
            <a:ext cx="7884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Бонус ReactJS через create-react-app (другой способ)</a:t>
            </a:r>
            <a:endParaRPr sz="600"/>
          </a:p>
        </p:txBody>
      </p:sp>
      <p:sp>
        <p:nvSpPr>
          <p:cNvPr id="1218" name="Google Shape;1218;p127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127"/>
          <p:cNvSpPr/>
          <p:nvPr/>
        </p:nvSpPr>
        <p:spPr>
          <a:xfrm>
            <a:off x="719402" y="1185490"/>
            <a:ext cx="7884000" cy="26424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(py3ve)user@computer:wcity$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npm install create-react-app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(py3ve)user@computer:wcity$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sudo npm install -g npx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(py3ve)user@computer:wcity$ cd fenster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(py3ve)user@computer:wcity/fenster$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npx create-react-app js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(py3ve)user@computer:wcity$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npm run build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220" name="Google Shape;1220;p127"/>
          <p:cNvSpPr txBox="1"/>
          <p:nvPr/>
        </p:nvSpPr>
        <p:spPr>
          <a:xfrm>
            <a:off x="766576" y="3827884"/>
            <a:ext cx="7562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результате у нас страницы могут целиком быть созданы на reactjs без использования шаблонов Django или других, т.е. это замена front-end части Django. Back-end при этом может по-прежнему быть написан на Django, либо, что уже достаточно логично – на NodeJs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1" name="Google Shape;1221;p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9041" y="2541695"/>
            <a:ext cx="5053272" cy="1052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Настройка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виртуальной среды (Lin</a:t>
            </a:r>
            <a:r>
              <a:rPr b="1" lang="en" sz="4000">
                <a:solidFill>
                  <a:srgbClr val="2E75B6"/>
                </a:solidFill>
              </a:rPr>
              <a:t>ux</a:t>
            </a: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6"/>
          <p:cNvSpPr/>
          <p:nvPr/>
        </p:nvSpPr>
        <p:spPr>
          <a:xfrm>
            <a:off x="628550" y="1369175"/>
            <a:ext cx="7884000" cy="33981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python venv -p python3 py3ve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Для активации среды (нужно не всегда!) вводим: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user@computer$ </a:t>
            </a:r>
            <a:r>
              <a:rPr b="1"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source py3ve/bin/activate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F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user@computer$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Это надо делать каждый раз перед: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Запуском встроенного веб-сервера! (он запускается в среде)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и всех команд ./manage.py</a:t>
            </a:r>
            <a:endParaRPr sz="1600">
              <a:solidFill>
                <a:srgbClr val="538CD5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38CD5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38CD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Для деактивации среды:</a:t>
            </a:r>
            <a:endParaRPr sz="1600">
              <a:solidFill>
                <a:srgbClr val="538CD5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38CD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user@computer$ deactivate</a:t>
            </a:r>
            <a:endParaRPr/>
          </a:p>
        </p:txBody>
      </p:sp>
      <p:sp>
        <p:nvSpPr>
          <p:cNvPr id="356" name="Google Shape;356;p26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9655" y="3188435"/>
            <a:ext cx="2134351" cy="195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7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Настройка</a:t>
            </a:r>
            <a:endParaRPr sz="13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виртуальной среды (</a:t>
            </a:r>
            <a:r>
              <a:rPr b="1" lang="en" sz="3900">
                <a:solidFill>
                  <a:srgbClr val="2E75B6"/>
                </a:solidFill>
              </a:rPr>
              <a:t>Windows</a:t>
            </a:r>
            <a:r>
              <a:rPr b="1" lang="en" sz="39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7"/>
          <p:cNvSpPr/>
          <p:nvPr/>
        </p:nvSpPr>
        <p:spPr>
          <a:xfrm>
            <a:off x="628550" y="1369175"/>
            <a:ext cx="7884000" cy="33981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C:\Users\Student&gt;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 -m venv py3ve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Для активации среды (нужно не всегда!) вводим: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C:\Users\Student&gt;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C:\Users\Student\</a:t>
            </a:r>
            <a:r>
              <a:rPr b="1"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py3ve\Scripts\activate.bat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Это надо делать каждый раз перед: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Запуском встроенного веб-сервера! (он запускается в среде)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и всех команд ./manage.py</a:t>
            </a:r>
            <a:endParaRPr sz="1600">
              <a:solidFill>
                <a:srgbClr val="538CD5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38CD5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38CD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Для деактивации среды:</a:t>
            </a:r>
            <a:endParaRPr sz="1600">
              <a:solidFill>
                <a:srgbClr val="538CD5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38CD5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38CD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 </a:t>
            </a:r>
            <a:r>
              <a:rPr lang="en" sz="1600">
                <a:solidFill>
                  <a:srgbClr val="538CD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C:\Users\Student&gt;</a:t>
            </a:r>
            <a:r>
              <a:rPr lang="en" sz="1600">
                <a:solidFill>
                  <a:srgbClr val="538CD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b="1" lang="en" sz="1600">
                <a:solidFill>
                  <a:srgbClr val="538CD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deactivate</a:t>
            </a:r>
            <a:endParaRPr b="1"/>
          </a:p>
        </p:txBody>
      </p:sp>
      <p:sp>
        <p:nvSpPr>
          <p:cNvPr id="364" name="Google Shape;364;p27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9655" y="3188435"/>
            <a:ext cx="2134351" cy="195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Установка Web-фреймворка Django и запуск веб-севера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8"/>
          <p:cNvSpPr/>
          <p:nvPr/>
        </p:nvSpPr>
        <p:spPr>
          <a:xfrm>
            <a:off x="630000" y="1973701"/>
            <a:ext cx="7884000" cy="24423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user@computer:~$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source py3ve/bin/activate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 user@computer:~$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pip install django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 user@computer:~$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django-admin startproject wcity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 user@computer:~$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cd wcity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 user@computer~wcity$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./manage.py runserver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72" name="Google Shape;372;p28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Установка Web-фреймворка Django и запуск веб-севера</a:t>
            </a:r>
            <a:endParaRPr b="1" sz="4000">
              <a:solidFill>
                <a:srgbClr val="2E75B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</a:rPr>
              <a:t>(Windows)</a:t>
            </a:r>
            <a:endParaRPr b="1" sz="4000">
              <a:solidFill>
                <a:srgbClr val="2E75B6"/>
              </a:solidFill>
            </a:endParaRPr>
          </a:p>
        </p:txBody>
      </p:sp>
      <p:sp>
        <p:nvSpPr>
          <p:cNvPr id="378" name="Google Shape;378;p29"/>
          <p:cNvSpPr/>
          <p:nvPr/>
        </p:nvSpPr>
        <p:spPr>
          <a:xfrm>
            <a:off x="605900" y="2026226"/>
            <a:ext cx="7884000" cy="24423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 C:\Users\Student&gt;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pip install django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 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C:\Users\Student&gt;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django-admin startproject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wcity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 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C:\Users\Student&gt;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cd wcity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 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C:\Users\Student\wcity&gt;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python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manage.py runserver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79" name="Google Shape;379;p29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Структура проекта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0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0"/>
          <p:cNvSpPr/>
          <p:nvPr/>
        </p:nvSpPr>
        <p:spPr>
          <a:xfrm>
            <a:off x="628555" y="1369175"/>
            <a:ext cx="4183200" cy="32613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 user@computer:~$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tree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├── </a:t>
            </a:r>
            <a:r>
              <a:rPr lang="en" sz="16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manage.py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└── </a:t>
            </a:r>
            <a:r>
              <a:rPr lang="en" sz="1600">
                <a:solidFill>
                  <a:srgbClr val="00B0F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wcity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├── asgi.py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├── __init__.py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├── settings.py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├── urls.py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└── wsgi.py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 directory, 6 files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Встроенный Web-сервер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1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327" y="796739"/>
            <a:ext cx="5981807" cy="3747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Структура: </a:t>
            </a:r>
            <a:r>
              <a:rPr b="1" lang="en" sz="40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settings.py</a:t>
            </a:r>
            <a:endParaRPr sz="4000">
              <a:solidFill>
                <a:srgbClr val="00B05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399" name="Google Shape;399;p32"/>
          <p:cNvSpPr/>
          <p:nvPr/>
        </p:nvSpPr>
        <p:spPr>
          <a:xfrm>
            <a:off x="628560" y="995895"/>
            <a:ext cx="7884000" cy="3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2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560" y="1151472"/>
            <a:ext cx="5639561" cy="29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Структура: </a:t>
            </a:r>
            <a:r>
              <a:rPr b="1" lang="en" sz="40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settings.py</a:t>
            </a:r>
            <a:endParaRPr sz="4000">
              <a:solidFill>
                <a:srgbClr val="00B05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407" name="Google Shape;407;p33"/>
          <p:cNvSpPr/>
          <p:nvPr/>
        </p:nvSpPr>
        <p:spPr>
          <a:xfrm>
            <a:off x="628560" y="777240"/>
            <a:ext cx="78840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Предупреждение безопасности требует убрать ключ из settings.py, если мы размещаем его в репозитории</a:t>
            </a:r>
            <a:endParaRPr sz="16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3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3"/>
          <p:cNvSpPr/>
          <p:nvPr/>
        </p:nvSpPr>
        <p:spPr>
          <a:xfrm>
            <a:off x="701836" y="1491160"/>
            <a:ext cx="7884000" cy="4854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.secret </a:t>
            </a: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SECRET_KEY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410" name="Google Shape;410;p33"/>
          <p:cNvSpPr/>
          <p:nvPr/>
        </p:nvSpPr>
        <p:spPr>
          <a:xfrm>
            <a:off x="748925" y="2693222"/>
            <a:ext cx="7884000" cy="12309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895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SECURITY WARNING: keep the secret key used in production secret!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SECRET_KEY = </a:t>
            </a:r>
            <a:r>
              <a:rPr lang="en" sz="1600">
                <a:solidFill>
                  <a:srgbClr val="E5437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'&amp;*gs^qlx5^vtiahs3ui)ur6@uso+-pqb(+*u-r3*l8i-sy9fdk'</a:t>
            </a:r>
            <a:endParaRPr sz="1600">
              <a:solidFill>
                <a:srgbClr val="E54375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411" name="Google Shape;411;p33"/>
          <p:cNvSpPr txBox="1"/>
          <p:nvPr/>
        </p:nvSpPr>
        <p:spPr>
          <a:xfrm>
            <a:off x="654111" y="1851851"/>
            <a:ext cx="3509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vim secret.py</a:t>
            </a:r>
            <a:endParaRPr sz="4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3"/>
          <p:cNvSpPr txBox="1"/>
          <p:nvPr/>
        </p:nvSpPr>
        <p:spPr>
          <a:xfrm>
            <a:off x="677112" y="4215353"/>
            <a:ext cx="778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Веб-сервер перезапустится автоматически и сайт продолжит работать</a:t>
            </a:r>
            <a:endParaRPr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/>
          <p:nvPr/>
        </p:nvSpPr>
        <p:spPr>
          <a:xfrm>
            <a:off x="636519" y="2005560"/>
            <a:ext cx="7880100" cy="21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920"/>
              <a:buFont typeface="Arial"/>
              <a:buChar char="•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Окончила факультет вычислительной математики и кибернетики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Московского Государственного Университета имени М.В. Ломоносова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8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16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920"/>
              <a:buFont typeface="Arial"/>
              <a:buChar char="•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Имеет многолетний опыт практической работы программистом, веб-разработчиком, системным и администратором Баз Данных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8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16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920"/>
              <a:buFont typeface="Arial"/>
              <a:buChar char="•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Является автором курса Администрирование GNU/Linux в МГУ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8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216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920"/>
              <a:buFont typeface="Arial"/>
              <a:buChar char="•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Ведет научную деятельность в области физики плазмы и физики космоса, автор публикаций в журналах, участник международных конференций.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6"/>
          <p:cNvSpPr/>
          <p:nvPr/>
        </p:nvSpPr>
        <p:spPr>
          <a:xfrm>
            <a:off x="6458040" y="4767390"/>
            <a:ext cx="20505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6"/>
          <p:cNvSpPr/>
          <p:nvPr/>
        </p:nvSpPr>
        <p:spPr>
          <a:xfrm>
            <a:off x="628560" y="227880"/>
            <a:ext cx="78843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О преподавателе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6"/>
          <p:cNvSpPr/>
          <p:nvPr/>
        </p:nvSpPr>
        <p:spPr>
          <a:xfrm>
            <a:off x="628962" y="971730"/>
            <a:ext cx="45129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Баринова</a:t>
            </a:r>
            <a:endParaRPr b="1" i="1" sz="3200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Вера Олеговна</a:t>
            </a:r>
            <a:endParaRPr i="1" sz="1800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16"/>
          <p:cNvPicPr preferRelativeResize="0"/>
          <p:nvPr/>
        </p:nvPicPr>
        <p:blipFill rotWithShape="1">
          <a:blip r:embed="rId3">
            <a:alphaModFix/>
          </a:blip>
          <a:srcRect b="8007" l="8138" r="0" t="5792"/>
          <a:stretch/>
        </p:blipFill>
        <p:spPr>
          <a:xfrm>
            <a:off x="7366873" y="226525"/>
            <a:ext cx="1444625" cy="177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Decouple</a:t>
            </a:r>
            <a:endParaRPr sz="4000">
              <a:solidFill>
                <a:srgbClr val="00B05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418" name="Google Shape;418;p34"/>
          <p:cNvSpPr/>
          <p:nvPr/>
        </p:nvSpPr>
        <p:spPr>
          <a:xfrm>
            <a:off x="628560" y="777240"/>
            <a:ext cx="78840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Хорошей практикой в продакшене, является сокрытие настроек database url, password, secret key, debug status, email host, allowed hosts</a:t>
            </a:r>
            <a:endParaRPr>
              <a:solidFill>
                <a:srgbClr val="404040"/>
              </a:solidFill>
            </a:endParaRPr>
          </a:p>
        </p:txBody>
      </p:sp>
      <p:sp>
        <p:nvSpPr>
          <p:cNvPr id="419" name="Google Shape;419;p34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4"/>
          <p:cNvSpPr/>
          <p:nvPr/>
        </p:nvSpPr>
        <p:spPr>
          <a:xfrm>
            <a:off x="654111" y="1480935"/>
            <a:ext cx="7884000" cy="4854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 user@computer:~$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pip install python-decouple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421" name="Google Shape;421;p34"/>
          <p:cNvSpPr/>
          <p:nvPr/>
        </p:nvSpPr>
        <p:spPr>
          <a:xfrm>
            <a:off x="654111" y="2571751"/>
            <a:ext cx="7884000" cy="4854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2CCD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SECRET_KEY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=&amp;*gs^qlx5^vtiahs3ui)ur6@uso+-pqb(+*u-r3*l8i-sy9fdk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2CCD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DEBUG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=True</a:t>
            </a:r>
            <a:endParaRPr/>
          </a:p>
        </p:txBody>
      </p:sp>
      <p:sp>
        <p:nvSpPr>
          <p:cNvPr id="422" name="Google Shape;422;p34"/>
          <p:cNvSpPr txBox="1"/>
          <p:nvPr/>
        </p:nvSpPr>
        <p:spPr>
          <a:xfrm>
            <a:off x="654110" y="1779232"/>
            <a:ext cx="2379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vim .psw</a:t>
            </a:r>
            <a:endParaRPr sz="44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4"/>
          <p:cNvSpPr/>
          <p:nvPr/>
        </p:nvSpPr>
        <p:spPr>
          <a:xfrm>
            <a:off x="654111" y="3848481"/>
            <a:ext cx="7884000" cy="8889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895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 decouple import config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895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SECRET_KEY = config('SECRET_KEY')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895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DEBUG = config('DEBUG', cast=bool)</a:t>
            </a:r>
            <a:endParaRPr/>
          </a:p>
        </p:txBody>
      </p:sp>
      <p:sp>
        <p:nvSpPr>
          <p:cNvPr id="424" name="Google Shape;424;p34"/>
          <p:cNvSpPr txBox="1"/>
          <p:nvPr/>
        </p:nvSpPr>
        <p:spPr>
          <a:xfrm>
            <a:off x="521124" y="3062107"/>
            <a:ext cx="632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файл wcity/settings.py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080" y="2626560"/>
            <a:ext cx="2134351" cy="195507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5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Текстовый редактор VIM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5"/>
          <p:cNvSpPr/>
          <p:nvPr/>
        </p:nvSpPr>
        <p:spPr>
          <a:xfrm>
            <a:off x="628560" y="1132103"/>
            <a:ext cx="7884000" cy="32613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Внизу отображается состояние: если там нет INSERT, или VISUAL то это режим команд. В этом режиме работают: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:w filename – сохранить в файл с именем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:q          - выход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:wq         - сохраниь и выйти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:wqa        - сохранить всё и выйти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:q!         - выйти без сохраненияпше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d6d – вырезать 6 строк от текущей вниз (в буфер)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 – вставить после курсора или вниз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ci' ci" ci[ ci( - стереть внутри (скобочек или кавычек) и перейти в режим вставки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 – перейти в режим ввода (вставки)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Если отображается, можно просто набирать текст. Выйти из режима ввода - ESC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432" name="Google Shape;432;p35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Сохранение в репозитории</a:t>
            </a:r>
            <a:endParaRPr b="1" sz="4000">
              <a:solidFill>
                <a:srgbClr val="2E75B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c участием github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6"/>
          <p:cNvSpPr/>
          <p:nvPr/>
        </p:nvSpPr>
        <p:spPr>
          <a:xfrm>
            <a:off x="548025" y="1526650"/>
            <a:ext cx="7884000" cy="34797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user@computer$ git clone git@github.com:</a:t>
            </a:r>
            <a:r>
              <a:rPr lang="en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username</a:t>
            </a:r>
            <a:r>
              <a:rPr lang="en" sz="13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/wcity.git</a:t>
            </a:r>
            <a:endParaRPr sz="13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/* НЕМНОГО МАГИИ С ОДИНАКОВЫМИ ИМЕНАМИ */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user@computer:~$ cd wcity</a:t>
            </a:r>
            <a:endParaRPr sz="13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user@computer:~/wcity$ echo __pycache__ &gt;&gt; .gitignore</a:t>
            </a:r>
            <a:endParaRPr sz="13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user@computer:~/wcity$ vim .gitignore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Добавим ещё *.swp</a:t>
            </a:r>
            <a:endParaRPr sz="13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user@computer:~/wcity$ git add 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user@computer:~/wcity$ git commit -m "Создали новый проект"</a:t>
            </a:r>
            <a:endParaRPr sz="13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user@computer:~/wcity$ git push</a:t>
            </a:r>
            <a:endParaRPr sz="13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/>
          <p:nvPr/>
        </p:nvSpPr>
        <p:spPr>
          <a:xfrm>
            <a:off x="6458040" y="4767390"/>
            <a:ext cx="20505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7"/>
          <p:cNvSpPr/>
          <p:nvPr/>
        </p:nvSpPr>
        <p:spPr>
          <a:xfrm>
            <a:off x="552344" y="503867"/>
            <a:ext cx="8227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Open Sans"/>
                <a:ea typeface="Open Sans"/>
                <a:cs typeface="Open Sans"/>
                <a:sym typeface="Open Sans"/>
              </a:rPr>
              <a:t>Домашнее задание 1 </a:t>
            </a:r>
            <a:endParaRPr/>
          </a:p>
        </p:txBody>
      </p:sp>
      <p:sp>
        <p:nvSpPr>
          <p:cNvPr id="445" name="Google Shape;445;p37"/>
          <p:cNvSpPr txBox="1"/>
          <p:nvPr/>
        </p:nvSpPr>
        <p:spPr>
          <a:xfrm>
            <a:off x="886691" y="1655618"/>
            <a:ext cx="51081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Установить к себе виртуальную машину</a:t>
            </a:r>
            <a:endParaRPr>
              <a:solidFill>
                <a:srgbClr val="404040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Установить в нее xubuntu</a:t>
            </a:r>
            <a:endParaRPr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Установить виртуальную среду</a:t>
            </a:r>
            <a:endParaRPr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Установить git</a:t>
            </a:r>
            <a:endParaRPr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Установить django</a:t>
            </a:r>
            <a:endParaRPr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Склонировать проект из репозитория</a:t>
            </a:r>
            <a:endParaRPr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Запустить сайт</a:t>
            </a:r>
            <a:endParaRPr>
              <a:solidFill>
                <a:srgbClr val="404040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Открыть браузер и в нем 0.0.0.0:8000</a:t>
            </a:r>
            <a:endParaRPr i="1"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i="1"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**Запустить на другом порту и другом IP</a:t>
            </a:r>
            <a:endParaRPr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/>
          <p:nvPr/>
        </p:nvSpPr>
        <p:spPr>
          <a:xfrm>
            <a:off x="1386900" y="1065425"/>
            <a:ext cx="52905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Принцип клиент-серверного взаимодействия, схема-путь запроса и ответа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GET и POST запросы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тело запроса, переменные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респонз: статус, стандартные номера статуслв (200, 404, 503...)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Автоматическое формирование "обвязки" запроса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6. написание теста реквестов и респонзов "ручное": плохо тем и этим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встроенный клиент - нет обращения к тестовому серверу, эмуляция запроса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   анализ запроса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9"/>
          <p:cNvSpPr/>
          <p:nvPr/>
        </p:nvSpPr>
        <p:spPr>
          <a:xfrm>
            <a:off x="552344" y="503867"/>
            <a:ext cx="8227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Open Sans"/>
                <a:ea typeface="Open Sans"/>
                <a:cs typeface="Open Sans"/>
                <a:sym typeface="Open Sans"/>
              </a:rPr>
              <a:t>Тестирование и TDD</a:t>
            </a:r>
            <a:endParaRPr/>
          </a:p>
        </p:txBody>
      </p:sp>
      <p:sp>
        <p:nvSpPr>
          <p:cNvPr id="456" name="Google Shape;456;p39"/>
          <p:cNvSpPr txBox="1"/>
          <p:nvPr/>
        </p:nvSpPr>
        <p:spPr>
          <a:xfrm>
            <a:off x="927650" y="1368550"/>
            <a:ext cx="5290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from django.test import TestCase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from django.test import Client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Create your tests here.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from django.http import HttpResponse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from django.http import HttpRequest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from .views import index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0"/>
          <p:cNvSpPr/>
          <p:nvPr/>
        </p:nvSpPr>
        <p:spPr>
          <a:xfrm>
            <a:off x="552344" y="503867"/>
            <a:ext cx="8227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Open Sans"/>
                <a:ea typeface="Open Sans"/>
                <a:cs typeface="Open Sans"/>
                <a:sym typeface="Open Sans"/>
              </a:rPr>
              <a:t>Тестирование и TDD</a:t>
            </a:r>
            <a:endParaRPr/>
          </a:p>
        </p:txBody>
      </p:sp>
      <p:sp>
        <p:nvSpPr>
          <p:cNvPr id="462" name="Google Shape;462;p40"/>
          <p:cNvSpPr txBox="1"/>
          <p:nvPr/>
        </p:nvSpPr>
        <p:spPr>
          <a:xfrm>
            <a:off x="927650" y="1368550"/>
            <a:ext cx="7935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class PollTestCase(TestCase):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    def test_index(self):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        self.assertEqual( </a:t>
            </a:r>
            <a:endParaRPr i="1" sz="2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не работает, потому что строки b''</a:t>
            </a:r>
            <a:endParaRPr i="1" sz="2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           index(HttpRequest()),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           HttpResponse("&lt;b&gt;Kuku&lt;/b&gt;")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nsolas"/>
                <a:ea typeface="Consolas"/>
                <a:cs typeface="Consolas"/>
                <a:sym typeface="Consolas"/>
              </a:rPr>
              <a:t>        )</a:t>
            </a:r>
            <a:endParaRPr sz="3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1"/>
          <p:cNvSpPr/>
          <p:nvPr/>
        </p:nvSpPr>
        <p:spPr>
          <a:xfrm>
            <a:off x="552344" y="503867"/>
            <a:ext cx="8227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Open Sans"/>
                <a:ea typeface="Open Sans"/>
                <a:cs typeface="Open Sans"/>
                <a:sym typeface="Open Sans"/>
              </a:rPr>
              <a:t>Тестирование и TDD</a:t>
            </a:r>
            <a:endParaRPr/>
          </a:p>
        </p:txBody>
      </p:sp>
      <p:sp>
        <p:nvSpPr>
          <p:cNvPr id="468" name="Google Shape;468;p41"/>
          <p:cNvSpPr txBox="1"/>
          <p:nvPr/>
        </p:nvSpPr>
        <p:spPr>
          <a:xfrm>
            <a:off x="927650" y="1368550"/>
            <a:ext cx="7954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class PollTestCase(TestCase):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def test_index(self):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c = Client() # TODO: перенести в функцию setUp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response = c.get('/polls/')#'/customer/details/')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self.assertEqual(response.status_code, 200)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self.assertEqual(response.content,b'&lt;b&gt;Kuku&lt;/b&gt;')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"/>
          <p:cNvSpPr txBox="1"/>
          <p:nvPr/>
        </p:nvSpPr>
        <p:spPr>
          <a:xfrm>
            <a:off x="854300" y="1624125"/>
            <a:ext cx="7623300" cy="304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D8D8"/>
                </a:solidFill>
                <a:latin typeface="Nunito"/>
                <a:ea typeface="Nunito"/>
                <a:cs typeface="Nunito"/>
                <a:sym typeface="Nunito"/>
              </a:rPr>
              <a:t>(django_bot) C:\Users\Student\project&gt;</a:t>
            </a: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coverage run --source='.' manage.py test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8D8D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D8D8"/>
                </a:solidFill>
                <a:latin typeface="Nunito"/>
                <a:ea typeface="Nunito"/>
                <a:cs typeface="Nunito"/>
                <a:sym typeface="Nunito"/>
              </a:rPr>
              <a:t>Found 1 test(s).</a:t>
            </a:r>
            <a:endParaRPr>
              <a:solidFill>
                <a:srgbClr val="D8D8D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D8D8"/>
                </a:solidFill>
                <a:latin typeface="Nunito"/>
                <a:ea typeface="Nunito"/>
                <a:cs typeface="Nunito"/>
                <a:sym typeface="Nunito"/>
              </a:rPr>
              <a:t>Creating test database for alias 'default'...</a:t>
            </a:r>
            <a:endParaRPr>
              <a:solidFill>
                <a:srgbClr val="D8D8D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D8D8"/>
                </a:solidFill>
                <a:latin typeface="Nunito"/>
                <a:ea typeface="Nunito"/>
                <a:cs typeface="Nunito"/>
                <a:sym typeface="Nunito"/>
              </a:rPr>
              <a:t>System check identified no issues (0 silenced).</a:t>
            </a:r>
            <a:endParaRPr>
              <a:solidFill>
                <a:srgbClr val="D8D8D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D8D8"/>
                </a:solidFill>
                <a:latin typeface="Nunito"/>
                <a:ea typeface="Nunito"/>
                <a:cs typeface="Nunito"/>
                <a:sym typeface="Nunito"/>
              </a:rPr>
              <a:t>..</a:t>
            </a:r>
            <a:endParaRPr>
              <a:solidFill>
                <a:srgbClr val="D8D8D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D8D8"/>
                </a:solidFill>
                <a:latin typeface="Nunito"/>
                <a:ea typeface="Nunito"/>
                <a:cs typeface="Nunito"/>
                <a:sym typeface="Nunito"/>
              </a:rPr>
              <a:t>----------------------------------------------------------------------</a:t>
            </a:r>
            <a:endParaRPr>
              <a:solidFill>
                <a:srgbClr val="D8D8D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D8D8"/>
                </a:solidFill>
                <a:latin typeface="Nunito"/>
                <a:ea typeface="Nunito"/>
                <a:cs typeface="Nunito"/>
                <a:sym typeface="Nunito"/>
              </a:rPr>
              <a:t>Ran 2 tests in 0.019s</a:t>
            </a:r>
            <a:endParaRPr>
              <a:solidFill>
                <a:srgbClr val="D8D8D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8D8D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D8D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solidFill>
                <a:srgbClr val="D8D8D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D8D8"/>
                </a:solidFill>
                <a:latin typeface="Nunito"/>
                <a:ea typeface="Nunito"/>
                <a:cs typeface="Nunito"/>
                <a:sym typeface="Nunito"/>
              </a:rPr>
              <a:t>OK</a:t>
            </a:r>
            <a:endParaRPr>
              <a:solidFill>
                <a:srgbClr val="D8D8D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D8D8"/>
                </a:solidFill>
                <a:latin typeface="Nunito"/>
                <a:ea typeface="Nunito"/>
                <a:cs typeface="Nunito"/>
                <a:sym typeface="Nunito"/>
              </a:rPr>
              <a:t>Destroying test database for alias 'default'...</a:t>
            </a:r>
            <a:endParaRPr>
              <a:solidFill>
                <a:srgbClr val="D8D8D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8D8D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4" name="Google Shape;474;p42"/>
          <p:cNvSpPr/>
          <p:nvPr/>
        </p:nvSpPr>
        <p:spPr>
          <a:xfrm>
            <a:off x="552344" y="503867"/>
            <a:ext cx="8227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Open Sans"/>
                <a:ea typeface="Open Sans"/>
                <a:cs typeface="Open Sans"/>
                <a:sym typeface="Open Sans"/>
              </a:rPr>
              <a:t>Запуск теста (в среде!)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3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Способы хранения данных</a:t>
            </a:r>
            <a:endParaRPr/>
          </a:p>
        </p:txBody>
      </p:sp>
      <p:sp>
        <p:nvSpPr>
          <p:cNvPr id="480" name="Google Shape;480;p43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3"/>
          <p:cNvSpPr txBox="1"/>
          <p:nvPr/>
        </p:nvSpPr>
        <p:spPr>
          <a:xfrm>
            <a:off x="803564" y="1198418"/>
            <a:ext cx="68565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Arial"/>
              <a:buChar char="•"/>
            </a:pPr>
            <a:r>
              <a:rPr lang="en" sz="3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В переменных</a:t>
            </a:r>
            <a:endParaRPr>
              <a:solidFill>
                <a:srgbClr val="404040"/>
              </a:solidFill>
            </a:endParaRPr>
          </a:p>
          <a:p>
            <a:pPr indent="-82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Arial"/>
              <a:buChar char="•"/>
            </a:pPr>
            <a:r>
              <a:rPr lang="en" sz="3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В файлах  (текстовых, бинарных)</a:t>
            </a:r>
            <a:endParaRPr>
              <a:solidFill>
                <a:srgbClr val="404040"/>
              </a:solidFill>
            </a:endParaRPr>
          </a:p>
          <a:p>
            <a:pPr indent="-82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Arial"/>
              <a:buChar char="•"/>
            </a:pPr>
            <a:r>
              <a:rPr lang="en" sz="3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В базе данных</a:t>
            </a:r>
            <a:endParaRPr>
              <a:solidFill>
                <a:srgbClr val="404040"/>
              </a:solidFill>
            </a:endParaRPr>
          </a:p>
          <a:p>
            <a:pPr indent="-82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200"/>
              <a:buFont typeface="Arial"/>
              <a:buChar char="•"/>
            </a:pPr>
            <a:r>
              <a:rPr lang="en" sz="32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В облаке (чужая бд)</a:t>
            </a:r>
            <a:endParaRPr sz="32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729964" y="154090"/>
            <a:ext cx="82278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История и развитие веб-програм-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мирования, различные подходы.</a:t>
            </a:r>
            <a:endParaRPr/>
          </a:p>
        </p:txBody>
      </p:sp>
      <p:sp>
        <p:nvSpPr>
          <p:cNvPr id="295" name="Google Shape;295;p17"/>
          <p:cNvSpPr/>
          <p:nvPr/>
        </p:nvSpPr>
        <p:spPr>
          <a:xfrm>
            <a:off x="3381175" y="1629125"/>
            <a:ext cx="54186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Без своего сайта уже давно себя не мыслит ни частное лицо, ни компания или группа компаний. Люди испытывают потребности как в самовыражении, так и в поиске единомышленников и </a:t>
            </a:r>
            <a:r>
              <a:rPr i="1" lang="en" sz="16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клиентов.</a:t>
            </a:r>
            <a:r>
              <a:rPr lang="en" sz="1600">
                <a:solidFill>
                  <a:srgbClr val="474747"/>
                </a:solidFill>
                <a:latin typeface="Arial"/>
                <a:ea typeface="Arial"/>
                <a:cs typeface="Arial"/>
                <a:sym typeface="Arial"/>
              </a:rPr>
              <a:t> Сайт «работает за нас» 24/7, а для обеспечения большей надежности требуется не усложнение, А УПРОЩЕНИЕ разработки. И, конечно, ключевую роль здесь играет цена не только разработки, но И ПОДДЕРЖКИ сайта.</a:t>
            </a:r>
            <a:endParaRPr>
              <a:solidFill>
                <a:srgbClr val="474747"/>
              </a:solidFill>
            </a:endParaRPr>
          </a:p>
        </p:txBody>
      </p:sp>
      <p:pic>
        <p:nvPicPr>
          <p:cNvPr id="296" name="Google Shape;2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6189" y="2298124"/>
            <a:ext cx="1177317" cy="1177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4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Схема БД: связи и ключи</a:t>
            </a:r>
            <a:endParaRPr/>
          </a:p>
        </p:txBody>
      </p:sp>
      <p:sp>
        <p:nvSpPr>
          <p:cNvPr id="487" name="Google Shape;487;p44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8" name="Google Shape;488;p44"/>
          <p:cNvGraphicFramePr/>
          <p:nvPr/>
        </p:nvGraphicFramePr>
        <p:xfrm>
          <a:off x="1630218" y="1265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{718438DC-D60D-4257-92B2-C4D1E0DD3011}</a:tableStyleId>
              </a:tblPr>
              <a:tblGrid>
                <a:gridCol w="2032000"/>
                <a:gridCol w="2124375"/>
                <a:gridCol w="197657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КлючКвартиры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Адрес квартиры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Тип окон (</a:t>
                      </a:r>
                      <a:r>
                        <a:rPr i="1" lang="en" sz="1400">
                          <a:solidFill>
                            <a:srgbClr val="5F497A"/>
                          </a:solidFill>
                        </a:rPr>
                        <a:t>внешний ключ</a:t>
                      </a:r>
                      <a:r>
                        <a:rPr lang="en" sz="1400"/>
                        <a:t>)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55,37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            1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57,35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            1</a:t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graphicFrame>
        <p:nvGraphicFramePr>
          <p:cNvPr id="489" name="Google Shape;489;p44"/>
          <p:cNvGraphicFramePr/>
          <p:nvPr/>
        </p:nvGraphicFramePr>
        <p:xfrm>
          <a:off x="1628068" y="31232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{F628DED7-A405-4185-B606-DE8E0E13942A}</a:tableStyleId>
              </a:tblPr>
              <a:tblGrid>
                <a:gridCol w="2032000"/>
                <a:gridCol w="3855725"/>
                <a:gridCol w="208275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КлючОкон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Схема окна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3,2,3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1,2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cxnSp>
        <p:nvCxnSpPr>
          <p:cNvPr id="490" name="Google Shape;490;p44"/>
          <p:cNvCxnSpPr/>
          <p:nvPr/>
        </p:nvCxnSpPr>
        <p:spPr>
          <a:xfrm flipH="1">
            <a:off x="2112716" y="2116394"/>
            <a:ext cx="4445400" cy="1521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91" name="Google Shape;491;p44"/>
          <p:cNvCxnSpPr/>
          <p:nvPr/>
        </p:nvCxnSpPr>
        <p:spPr>
          <a:xfrm flipH="1">
            <a:off x="2794016" y="2377787"/>
            <a:ext cx="3764100" cy="12597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492" name="Google Shape;492;p44"/>
          <p:cNvSpPr txBox="1"/>
          <p:nvPr/>
        </p:nvSpPr>
        <p:spPr>
          <a:xfrm>
            <a:off x="2689950" y="4270950"/>
            <a:ext cx="376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Установка PostgreSQL под Windows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рассмотрена в отдельной презентации</a:t>
            </a:r>
            <a:endParaRPr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5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Администрирование БД</a:t>
            </a:r>
            <a:endParaRPr/>
          </a:p>
        </p:txBody>
      </p:sp>
      <p:sp>
        <p:nvSpPr>
          <p:cNvPr id="498" name="Google Shape;498;p45"/>
          <p:cNvSpPr/>
          <p:nvPr/>
        </p:nvSpPr>
        <p:spPr>
          <a:xfrm>
            <a:off x="654100" y="886275"/>
            <a:ext cx="7884000" cy="3970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sudo apt-get install postgresql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sudo su - postgres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postgres@computer$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psql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postgres=#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CREATE USER king WITH PASSWORD '</a:t>
            </a:r>
            <a:r>
              <a:rPr lang="en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queen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CREATE ROLE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postgres=#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ALTER USER king CREATEDB;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D9959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Покидаем консоль базы и юзера postgre: Ctrl+d, ctrl+d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 postgre@computer$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pip install psycopg2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sudo apt-get install libpq-dev</a:t>
            </a:r>
            <a:endParaRPr i="1"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sudo apt-get install python3-dev</a:t>
            </a:r>
            <a:endParaRPr i="1" sz="1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Postgresql порт по умолчанию 5432  \ pip install psycopg2-binar</a:t>
            </a:r>
            <a:r>
              <a:rPr i="1" lang="en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499" name="Google Shape;499;p45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5"/>
          <p:cNvSpPr/>
          <p:nvPr/>
        </p:nvSpPr>
        <p:spPr>
          <a:xfrm>
            <a:off x="5664225" y="1199900"/>
            <a:ext cx="1198500" cy="954300"/>
          </a:xfrm>
          <a:prstGeom prst="downArrow">
            <a:avLst>
              <a:gd fmla="val 71583" name="adj1"/>
              <a:gd fmla="val 41367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5"/>
          <p:cNvSpPr txBox="1"/>
          <p:nvPr/>
        </p:nvSpPr>
        <p:spPr>
          <a:xfrm>
            <a:off x="5805225" y="1179000"/>
            <a:ext cx="925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Пароль</a:t>
            </a:r>
            <a:endParaRPr sz="1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приду-</a:t>
            </a:r>
            <a:endParaRPr sz="10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мывайте</a:t>
            </a:r>
            <a:endParaRPr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сами</a:t>
            </a:r>
            <a:endParaRPr sz="1000"/>
          </a:p>
        </p:txBody>
      </p:sp>
      <p:pic>
        <p:nvPicPr>
          <p:cNvPr id="502" name="Google Shape;50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400" y="703004"/>
            <a:ext cx="1537856" cy="1585913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5"/>
          <p:cNvSpPr/>
          <p:nvPr/>
        </p:nvSpPr>
        <p:spPr>
          <a:xfrm>
            <a:off x="3469452" y="2076525"/>
            <a:ext cx="605400" cy="372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5"/>
          <p:cNvSpPr/>
          <p:nvPr/>
        </p:nvSpPr>
        <p:spPr>
          <a:xfrm>
            <a:off x="5800566" y="2076530"/>
            <a:ext cx="925800" cy="372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6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Подружить Django и БД</a:t>
            </a:r>
            <a:endParaRPr/>
          </a:p>
        </p:txBody>
      </p:sp>
      <p:sp>
        <p:nvSpPr>
          <p:cNvPr id="510" name="Google Shape;510;p46"/>
          <p:cNvSpPr/>
          <p:nvPr/>
        </p:nvSpPr>
        <p:spPr>
          <a:xfrm>
            <a:off x="628560" y="1904215"/>
            <a:ext cx="7884000" cy="27264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chmod go-rw ~/.pgpass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psql wcity king -h 127.0.0.1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wcity=&gt;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511" name="Google Shape;511;p46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6"/>
          <p:cNvSpPr txBox="1"/>
          <p:nvPr/>
        </p:nvSpPr>
        <p:spPr>
          <a:xfrm>
            <a:off x="750223" y="2861615"/>
            <a:ext cx="69429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убедились, что файл .pgpass сформирован верно, ему выданы верные права и база не спрашивает пароль при попытке входа из-под пользователя king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Взять из распространяемых файлов pgpass_helper.py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https://gist.githubusercontent.com/barseghyanartur/a6946cfad9bc03c67de3/raw/593f53e86b091a994b1471d26f72c481831943e1/pgpass_helper.py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46"/>
          <p:cNvSpPr txBox="1"/>
          <p:nvPr/>
        </p:nvSpPr>
        <p:spPr>
          <a:xfrm>
            <a:off x="503382" y="846623"/>
            <a:ext cx="743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файл /home/student/.pgpass</a:t>
            </a:r>
            <a:endParaRPr b="1" sz="3600">
              <a:solidFill>
                <a:srgbClr val="00B05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514" name="Google Shape;514;p46"/>
          <p:cNvSpPr/>
          <p:nvPr/>
        </p:nvSpPr>
        <p:spPr>
          <a:xfrm>
            <a:off x="628560" y="1344137"/>
            <a:ext cx="7884000" cy="3048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127.0.0.1:5432:wcity: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king:</a:t>
            </a:r>
            <a:r>
              <a:rPr lang="en" sz="160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ПАРОЛЬ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515" name="Google Shape;51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2846" y="1265760"/>
            <a:ext cx="1662546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7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Подружить Django и БД</a:t>
            </a:r>
            <a:endParaRPr/>
          </a:p>
        </p:txBody>
      </p:sp>
      <p:sp>
        <p:nvSpPr>
          <p:cNvPr id="521" name="Google Shape;521;p47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89" y="1415252"/>
            <a:ext cx="5472547" cy="2736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6885" y="933385"/>
            <a:ext cx="2201600" cy="227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7"/>
          <p:cNvSpPr/>
          <p:nvPr/>
        </p:nvSpPr>
        <p:spPr>
          <a:xfrm>
            <a:off x="1043987" y="3015981"/>
            <a:ext cx="4110300" cy="2427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47"/>
          <p:cNvSpPr/>
          <p:nvPr/>
        </p:nvSpPr>
        <p:spPr>
          <a:xfrm>
            <a:off x="719834" y="1882411"/>
            <a:ext cx="4179600" cy="2451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47"/>
          <p:cNvSpPr txBox="1"/>
          <p:nvPr/>
        </p:nvSpPr>
        <p:spPr>
          <a:xfrm>
            <a:off x="503382" y="846623"/>
            <a:ext cx="6321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файл wcity/settings.py</a:t>
            </a:r>
            <a:endParaRPr sz="1100"/>
          </a:p>
        </p:txBody>
      </p:sp>
      <p:sp>
        <p:nvSpPr>
          <p:cNvPr id="527" name="Google Shape;527;p47"/>
          <p:cNvSpPr txBox="1"/>
          <p:nvPr/>
        </p:nvSpPr>
        <p:spPr>
          <a:xfrm>
            <a:off x="605889" y="4296822"/>
            <a:ext cx="669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https://gist.github.com/barseghyanartur/a6946cfad9bc03c67de3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080" y="2626560"/>
            <a:ext cx="2134351" cy="195507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48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Подружить Django и БД</a:t>
            </a:r>
            <a:endParaRPr/>
          </a:p>
        </p:txBody>
      </p:sp>
      <p:sp>
        <p:nvSpPr>
          <p:cNvPr id="534" name="Google Shape;534;p48"/>
          <p:cNvSpPr/>
          <p:nvPr/>
        </p:nvSpPr>
        <p:spPr>
          <a:xfrm>
            <a:off x="628560" y="1369170"/>
            <a:ext cx="7884000" cy="32613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source py3ve/bin/activate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CB3E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 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cd wcity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 user@computer:</a:t>
            </a:r>
            <a:r>
              <a:rPr lang="en" sz="1600">
                <a:solidFill>
                  <a:srgbClr val="8CB3E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wcity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./manage.py dbshell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wcity=&gt;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\dt</a:t>
            </a:r>
            <a:endParaRPr sz="1600">
              <a:solidFill>
                <a:srgbClr val="0070C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public | auth_group                 | table | king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public | auth_group_permissions     | table | king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public | auth_permission            | table | king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........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public | django_content_type        | table | king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public | django_migrations          | table | king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70C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public | django_session             | table | king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+ wcity=&gt;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./manage.py migrate</a:t>
            </a:r>
            <a:endParaRPr/>
          </a:p>
        </p:txBody>
      </p:sp>
      <p:sp>
        <p:nvSpPr>
          <p:cNvPr id="535" name="Google Shape;535;p48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6" name="Google Shape;53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6844" y="982404"/>
            <a:ext cx="1456267" cy="15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9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Сохранение и восстановление БД</a:t>
            </a:r>
            <a:endParaRPr/>
          </a:p>
        </p:txBody>
      </p:sp>
      <p:sp>
        <p:nvSpPr>
          <p:cNvPr id="542" name="Google Shape;542;p49"/>
          <p:cNvSpPr/>
          <p:nvPr/>
        </p:nvSpPr>
        <p:spPr>
          <a:xfrm>
            <a:off x="628550" y="1369176"/>
            <a:ext cx="8289600" cy="37743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С некоторой периодичностью, лучше скриптом следует выполнять полный dump базы данных (содржимого)</a:t>
            </a:r>
            <a:endParaRPr sz="1600">
              <a:solidFill>
                <a:srgbClr val="FFFF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 user@computer$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./manage.py dumpdata &gt; dbdump20191210.json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В случае аварии выполняются все миграции в той последовательности, что были в проекте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 user@computer$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./manage.py migrate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 user@computer$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./manage.py loaddata dbdump20191210.json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Installed </a:t>
            </a:r>
            <a:r>
              <a:rPr lang="en" sz="16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30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object(s) from </a:t>
            </a:r>
            <a:r>
              <a:rPr lang="en" sz="1600">
                <a:solidFill>
                  <a:srgbClr val="C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 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fixture(s)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 user@computer$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543" name="Google Shape;543;p49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4" name="Google Shape;54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7466" y="273780"/>
            <a:ext cx="1253067" cy="12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0"/>
          <p:cNvSpPr/>
          <p:nvPr/>
        </p:nvSpPr>
        <p:spPr>
          <a:xfrm>
            <a:off x="6458040" y="4767390"/>
            <a:ext cx="20505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50"/>
          <p:cNvSpPr/>
          <p:nvPr/>
        </p:nvSpPr>
        <p:spPr>
          <a:xfrm>
            <a:off x="552344" y="503867"/>
            <a:ext cx="8227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Open Sans"/>
                <a:ea typeface="Open Sans"/>
                <a:cs typeface="Open Sans"/>
                <a:sym typeface="Open Sans"/>
              </a:rPr>
              <a:t>Пользователи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953734"/>
                </a:solidFill>
                <a:latin typeface="Open Sans"/>
                <a:ea typeface="Open Sans"/>
                <a:cs typeface="Open Sans"/>
                <a:sym typeface="Open Sans"/>
              </a:rPr>
              <a:t>./manage.py createsuperuser</a:t>
            </a:r>
            <a:endParaRPr b="1" sz="4000">
              <a:solidFill>
                <a:srgbClr val="95373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51" name="Google Shape;55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543" y="1497766"/>
            <a:ext cx="4102963" cy="2852673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50"/>
          <p:cNvSpPr txBox="1"/>
          <p:nvPr/>
        </p:nvSpPr>
        <p:spPr>
          <a:xfrm>
            <a:off x="1884501" y="4263600"/>
            <a:ext cx="7181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http://0.0.0.0:8000/admin/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1"/>
          <p:cNvSpPr/>
          <p:nvPr/>
        </p:nvSpPr>
        <p:spPr>
          <a:xfrm>
            <a:off x="6458040" y="4767390"/>
            <a:ext cx="20505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51"/>
          <p:cNvSpPr/>
          <p:nvPr/>
        </p:nvSpPr>
        <p:spPr>
          <a:xfrm>
            <a:off x="552344" y="503867"/>
            <a:ext cx="8227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Open Sans"/>
                <a:ea typeface="Open Sans"/>
                <a:cs typeface="Open Sans"/>
                <a:sym typeface="Open Sans"/>
              </a:rPr>
              <a:t>Пользователи</a:t>
            </a:r>
            <a:endParaRPr/>
          </a:p>
        </p:txBody>
      </p:sp>
      <p:pic>
        <p:nvPicPr>
          <p:cNvPr id="559" name="Google Shape;55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344" y="1293347"/>
            <a:ext cx="5967192" cy="3266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2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Приложение</a:t>
            </a:r>
            <a:endParaRPr/>
          </a:p>
        </p:txBody>
      </p:sp>
      <p:sp>
        <p:nvSpPr>
          <p:cNvPr id="565" name="Google Shape;565;p52"/>
          <p:cNvSpPr/>
          <p:nvPr/>
        </p:nvSpPr>
        <p:spPr>
          <a:xfrm>
            <a:off x="628560" y="1369170"/>
            <a:ext cx="7884000" cy="3798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 user@computer:~/wcity$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./manage.py start</a:t>
            </a:r>
            <a:r>
              <a:rPr b="1"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app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fenster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566" name="Google Shape;566;p52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52"/>
          <p:cNvSpPr/>
          <p:nvPr/>
        </p:nvSpPr>
        <p:spPr>
          <a:xfrm>
            <a:off x="628550" y="2326872"/>
            <a:ext cx="7884000" cy="25587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django.shortcuts </a:t>
            </a: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render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895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Create your views here.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django.http </a:t>
            </a: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HttpResponse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600">
                <a:solidFill>
                  <a:srgbClr val="00B0F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index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(request):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HttpResponse(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'&lt;h1&gt;Я буду приложением&lt;br/&gt; для окошек&lt;/h1&gt;'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00B05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568" name="Google Shape;568;p52"/>
          <p:cNvSpPr txBox="1"/>
          <p:nvPr/>
        </p:nvSpPr>
        <p:spPr>
          <a:xfrm>
            <a:off x="605889" y="1748964"/>
            <a:ext cx="5134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fenster/views.py</a:t>
            </a:r>
            <a:endParaRPr sz="4000">
              <a:solidFill>
                <a:srgbClr val="00B05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3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Приложение</a:t>
            </a:r>
            <a:endParaRPr/>
          </a:p>
        </p:txBody>
      </p:sp>
      <p:sp>
        <p:nvSpPr>
          <p:cNvPr id="574" name="Google Shape;574;p53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53"/>
          <p:cNvSpPr/>
          <p:nvPr/>
        </p:nvSpPr>
        <p:spPr>
          <a:xfrm>
            <a:off x="605900" y="1374698"/>
            <a:ext cx="3774000" cy="1744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 </a:t>
            </a: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django.urls</a:t>
            </a: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import </a:t>
            </a: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2A0C7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 </a:t>
            </a: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</a:t>
            </a: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import </a:t>
            </a: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views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2A0C7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urlpatterns = [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path(</a:t>
            </a:r>
            <a:r>
              <a:rPr lang="en" sz="16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''</a:t>
            </a: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views.index)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2A0C7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00B05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576" name="Google Shape;576;p53"/>
          <p:cNvSpPr txBox="1"/>
          <p:nvPr/>
        </p:nvSpPr>
        <p:spPr>
          <a:xfrm>
            <a:off x="605889" y="738314"/>
            <a:ext cx="4825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fenster/urls.py</a:t>
            </a:r>
            <a:endParaRPr sz="4000">
              <a:solidFill>
                <a:srgbClr val="00B05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577" name="Google Shape;577;p53"/>
          <p:cNvSpPr/>
          <p:nvPr/>
        </p:nvSpPr>
        <p:spPr>
          <a:xfrm>
            <a:off x="2499150" y="3227728"/>
            <a:ext cx="6365700" cy="18483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 </a:t>
            </a: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django.urls</a:t>
            </a: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import </a:t>
            </a: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include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2A0C7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urlpatterns = [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path(</a:t>
            </a:r>
            <a:r>
              <a:rPr lang="en" sz="16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''</a:t>
            </a: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admin.site.urls),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highlight>
                  <a:srgbClr val="00000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path(</a:t>
            </a:r>
            <a:r>
              <a:rPr lang="en" sz="1600">
                <a:solidFill>
                  <a:srgbClr val="76923C"/>
                </a:solidFill>
                <a:highlight>
                  <a:srgbClr val="00000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'admin/'</a:t>
            </a:r>
            <a:r>
              <a:rPr lang="en" sz="1600">
                <a:solidFill>
                  <a:srgbClr val="F2F2F2"/>
                </a:solidFill>
                <a:highlight>
                  <a:srgbClr val="00000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, admin.site.urls),             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path(</a:t>
            </a:r>
            <a:r>
              <a:rPr lang="en" sz="16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'fenster/'</a:t>
            </a: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include(</a:t>
            </a:r>
            <a:r>
              <a:rPr lang="en" sz="16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'fenster.urls'</a:t>
            </a: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2A0C7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</a:t>
            </a:r>
            <a:endParaRPr/>
          </a:p>
        </p:txBody>
      </p:sp>
      <p:sp>
        <p:nvSpPr>
          <p:cNvPr id="578" name="Google Shape;578;p53"/>
          <p:cNvSpPr txBox="1"/>
          <p:nvPr/>
        </p:nvSpPr>
        <p:spPr>
          <a:xfrm>
            <a:off x="4741335" y="2532591"/>
            <a:ext cx="420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wcity/urls.py</a:t>
            </a:r>
            <a:endParaRPr sz="4000">
              <a:solidFill>
                <a:srgbClr val="00B05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"/>
          <p:cNvSpPr/>
          <p:nvPr/>
        </p:nvSpPr>
        <p:spPr>
          <a:xfrm>
            <a:off x="729964" y="154090"/>
            <a:ext cx="82278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Предупреждение и разъяснения</a:t>
            </a:r>
            <a:endParaRPr sz="13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о приводимых здесь "инструкциях"</a:t>
            </a:r>
            <a:endParaRPr sz="1300"/>
          </a:p>
        </p:txBody>
      </p:sp>
      <p:sp>
        <p:nvSpPr>
          <p:cNvPr id="302" name="Google Shape;302;p18"/>
          <p:cNvSpPr/>
          <p:nvPr/>
        </p:nvSpPr>
        <p:spPr>
          <a:xfrm>
            <a:off x="639550" y="1004100"/>
            <a:ext cx="8227800" cy="3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Приходят к физику, просят его чайку организовать. Он ставит чайник, наливает воды, включает газ, дожидается бурления и пузырьков, выключает газ, достает заварку и наливает кипяток.</a:t>
            </a:r>
            <a:endParaRPr>
              <a:solidFill>
                <a:srgbClr val="40404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Приходят с физиком в кухню с кипящим чайником и просят чай организовать. Физик снимает чайник с огня, достает заварку, наливает кипяток.</a:t>
            </a:r>
            <a:endParaRPr>
              <a:solidFill>
                <a:srgbClr val="40404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Приводят математика в кухню с кипящим чайником и просят чай организовать. Математик выключает газ, выливает воду и сообщает, что свёл ситуацию к случаю уже решённой ранее задачи.</a:t>
            </a:r>
            <a:endParaRPr>
              <a:solidFill>
                <a:srgbClr val="40404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Так вот: здесь нет ИНСТРУКЦИЙ. Перед вами несколько блоков, помогающих осознавать, как построить ту или иную связь. Но если Вы оказались в ситуации, когда что-то не работает, убедитесь, что директория та же, что на слайде, включена ли среда, запущен ли веб-сервер и не выдаёт ли он ошибок…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4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</a:rPr>
              <a:t>Починить ракету</a:t>
            </a:r>
            <a:endParaRPr/>
          </a:p>
        </p:txBody>
      </p:sp>
      <p:sp>
        <p:nvSpPr>
          <p:cNvPr id="584" name="Google Shape;584;p54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54"/>
          <p:cNvSpPr/>
          <p:nvPr/>
        </p:nvSpPr>
        <p:spPr>
          <a:xfrm>
            <a:off x="605900" y="2075775"/>
            <a:ext cx="8259000" cy="30003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 </a:t>
            </a: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django.urls</a:t>
            </a: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import </a:t>
            </a: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include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highlight>
                  <a:srgbClr val="00000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from </a:t>
            </a:r>
            <a:r>
              <a:rPr lang="en" sz="1600">
                <a:solidFill>
                  <a:schemeClr val="lt1"/>
                </a:solidFill>
                <a:highlight>
                  <a:srgbClr val="00000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django.views.debug</a:t>
            </a:r>
            <a:r>
              <a:rPr lang="en" sz="1600">
                <a:solidFill>
                  <a:srgbClr val="B2A0C7"/>
                </a:solidFill>
                <a:highlight>
                  <a:srgbClr val="00000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import </a:t>
            </a:r>
            <a:r>
              <a:rPr lang="en" sz="1600">
                <a:solidFill>
                  <a:schemeClr val="lt1"/>
                </a:solidFill>
                <a:highlight>
                  <a:srgbClr val="00000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default_urlconf</a:t>
            </a:r>
            <a:endParaRPr sz="1600">
              <a:solidFill>
                <a:schemeClr val="lt1"/>
              </a:solidFill>
              <a:highlight>
                <a:srgbClr val="000000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2A0C7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urlpatterns = [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path(</a:t>
            </a:r>
            <a:r>
              <a:rPr lang="en" sz="16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''</a:t>
            </a: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admin.site.urls),</a:t>
            </a:r>
            <a:endParaRPr sz="1600">
              <a:solidFill>
                <a:srgbClr val="B2A0C7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" sz="1600">
                <a:solidFill>
                  <a:schemeClr val="lt1"/>
                </a:solidFill>
                <a:highlight>
                  <a:srgbClr val="00000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path(</a:t>
            </a:r>
            <a:r>
              <a:rPr lang="en" sz="1600">
                <a:solidFill>
                  <a:srgbClr val="76923C"/>
                </a:solidFill>
                <a:highlight>
                  <a:srgbClr val="00000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'django'</a:t>
            </a:r>
            <a:r>
              <a:rPr lang="en" sz="1600">
                <a:solidFill>
                  <a:schemeClr val="lt1"/>
                </a:solidFill>
                <a:highlight>
                  <a:srgbClr val="00000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, default_urlconf),</a:t>
            </a:r>
            <a:endParaRPr sz="1600">
              <a:solidFill>
                <a:schemeClr val="lt1"/>
              </a:solidFill>
              <a:highlight>
                <a:srgbClr val="000000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path(</a:t>
            </a:r>
            <a:r>
              <a:rPr lang="en" sz="16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'admin/'</a:t>
            </a: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admin.site.urls),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path(</a:t>
            </a:r>
            <a:r>
              <a:rPr lang="en" sz="16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'fenster/'</a:t>
            </a: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include(</a:t>
            </a:r>
            <a:r>
              <a:rPr lang="en" sz="16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'fenster.urls'</a:t>
            </a: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2A0C7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</a:t>
            </a:r>
            <a:endParaRPr/>
          </a:p>
        </p:txBody>
      </p:sp>
      <p:sp>
        <p:nvSpPr>
          <p:cNvPr id="586" name="Google Shape;586;p54"/>
          <p:cNvSpPr txBox="1"/>
          <p:nvPr/>
        </p:nvSpPr>
        <p:spPr>
          <a:xfrm>
            <a:off x="2444610" y="1191616"/>
            <a:ext cx="420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wcity/urls.py</a:t>
            </a:r>
            <a:endParaRPr sz="4000">
              <a:solidFill>
                <a:srgbClr val="00B05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5"/>
          <p:cNvSpPr/>
          <p:nvPr/>
        </p:nvSpPr>
        <p:spPr>
          <a:xfrm>
            <a:off x="6458040" y="4767390"/>
            <a:ext cx="20505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55"/>
          <p:cNvSpPr/>
          <p:nvPr/>
        </p:nvSpPr>
        <p:spPr>
          <a:xfrm>
            <a:off x="552344" y="503867"/>
            <a:ext cx="8227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Open Sans"/>
                <a:ea typeface="Open Sans"/>
                <a:cs typeface="Open Sans"/>
                <a:sym typeface="Open Sans"/>
              </a:rPr>
              <a:t>Домашнее задание 2 </a:t>
            </a:r>
            <a:endParaRPr/>
          </a:p>
        </p:txBody>
      </p:sp>
      <p:sp>
        <p:nvSpPr>
          <p:cNvPr id="593" name="Google Shape;593;p55"/>
          <p:cNvSpPr txBox="1"/>
          <p:nvPr/>
        </p:nvSpPr>
        <p:spPr>
          <a:xfrm>
            <a:off x="351750" y="1435475"/>
            <a:ext cx="8641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Установить postgresql server</a:t>
            </a:r>
            <a:endParaRPr>
              <a:solidFill>
                <a:schemeClr val="accent1"/>
              </a:solidFill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Создать базу данных</a:t>
            </a:r>
            <a:endParaRPr>
              <a:solidFill>
                <a:schemeClr val="accent1"/>
              </a:solidFill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Создать пользователя</a:t>
            </a:r>
            <a:endParaRPr>
              <a:solidFill>
                <a:schemeClr val="accent1"/>
              </a:solidFill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Предоставить полный перечень прав</a:t>
            </a:r>
            <a:r>
              <a:rPr lang="en" sz="1800">
                <a:solidFill>
                  <a:schemeClr val="accent1"/>
                </a:solidFill>
              </a:rPr>
              <a:t> </a:t>
            </a:r>
            <a:r>
              <a:rPr lang="en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этому пользователю на эту бд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i="1" lang="en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** Создать новую таблицу – для хранения координат и параметров квартир</a:t>
            </a:r>
            <a:endParaRPr>
              <a:solidFill>
                <a:schemeClr val="accent1"/>
              </a:solidFill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i="1" lang="en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** Настроить синхронизацию баз или перенос данных</a:t>
            </a:r>
            <a:r>
              <a:rPr i="1" lang="en" sz="1800">
                <a:solidFill>
                  <a:schemeClr val="accent1"/>
                </a:solidFill>
              </a:rPr>
              <a:t> </a:t>
            </a:r>
            <a:r>
              <a:rPr i="1" lang="en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между домом и классом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6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Схема БД: таблицы и модели</a:t>
            </a:r>
            <a:endParaRPr b="1" sz="4000">
              <a:solidFill>
                <a:srgbClr val="2E75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56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0" name="Google Shape;600;p56"/>
          <p:cNvGraphicFramePr/>
          <p:nvPr/>
        </p:nvGraphicFramePr>
        <p:xfrm>
          <a:off x="711200" y="26323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{F628DED7-A405-4185-B606-DE8E0E13942A}</a:tableStyleId>
              </a:tblPr>
              <a:tblGrid>
                <a:gridCol w="696625"/>
                <a:gridCol w="1117675"/>
                <a:gridCol w="1270775"/>
              </a:tblGrid>
              <a:tr h="374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Ключ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Столбец1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Столбец2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374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2"/>
                          </a:solidFill>
                        </a:rPr>
                        <a:t>1</a:t>
                      </a:r>
                      <a:endParaRPr sz="1400">
                        <a:solidFill>
                          <a:schemeClr val="dk2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2"/>
                          </a:solidFill>
                        </a:rPr>
                        <a:t>Знач1</a:t>
                      </a:r>
                      <a:endParaRPr sz="1400">
                        <a:solidFill>
                          <a:schemeClr val="dk2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2"/>
                          </a:solidFill>
                        </a:rPr>
                        <a:t>Val1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34300" marB="34300" marR="91450" marL="91450"/>
                </a:tc>
              </a:tr>
              <a:tr h="374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2"/>
                          </a:solidFill>
                        </a:rPr>
                        <a:t>2</a:t>
                      </a:r>
                      <a:endParaRPr sz="1400">
                        <a:solidFill>
                          <a:schemeClr val="dk2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2"/>
                          </a:solidFill>
                        </a:rPr>
                        <a:t>Знач2</a:t>
                      </a:r>
                      <a:endParaRPr sz="1400">
                        <a:solidFill>
                          <a:schemeClr val="dk2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2"/>
                          </a:solidFill>
                        </a:rPr>
                        <a:t>Val2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34300" marB="34300" marR="91450" marL="91450"/>
                </a:tc>
              </a:tr>
              <a:tr h="374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2"/>
                          </a:solidFill>
                        </a:rPr>
                        <a:t>3</a:t>
                      </a:r>
                      <a:endParaRPr sz="1400">
                        <a:solidFill>
                          <a:schemeClr val="dk2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2"/>
                          </a:solidFill>
                        </a:rPr>
                        <a:t>Знач3</a:t>
                      </a:r>
                      <a:endParaRPr sz="1400">
                        <a:solidFill>
                          <a:schemeClr val="dk2"/>
                        </a:solidFill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2"/>
                          </a:solidFill>
                        </a:rPr>
                        <a:t>Val3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601" name="Google Shape;601;p56"/>
          <p:cNvSpPr/>
          <p:nvPr/>
        </p:nvSpPr>
        <p:spPr>
          <a:xfrm>
            <a:off x="711200" y="1152425"/>
            <a:ext cx="6206700" cy="6417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A86E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</a:t>
            </a:r>
            <a:r>
              <a:rPr b="1" lang="en" sz="1600">
                <a:solidFill>
                  <a:srgbClr val="4A86E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lass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Таблица1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i="1"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models.Model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Столбец1 = models.fieldType(параметры)</a:t>
            </a:r>
            <a:endParaRPr/>
          </a:p>
        </p:txBody>
      </p:sp>
      <p:sp>
        <p:nvSpPr>
          <p:cNvPr id="602" name="Google Shape;602;p56"/>
          <p:cNvSpPr txBox="1"/>
          <p:nvPr/>
        </p:nvSpPr>
        <p:spPr>
          <a:xfrm>
            <a:off x="711200" y="2216727"/>
            <a:ext cx="121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Таблица1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56"/>
          <p:cNvSpPr txBox="1"/>
          <p:nvPr/>
        </p:nvSpPr>
        <p:spPr>
          <a:xfrm>
            <a:off x="4035150" y="1901575"/>
            <a:ext cx="49179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Первичный целочисленный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автоувеличивающийся </a:t>
            </a:r>
            <a:r>
              <a:rPr b="1" lang="en"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ключ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Появляется автоматически</a:t>
            </a:r>
            <a:endParaRPr sz="18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Для остальных полей указываем тип данных и иногда – значения по умолчанию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https://docs.djangoproject.com/en/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4</a:t>
            </a:r>
            <a:r>
              <a:rPr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.0/ref/models/fields/#charfield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7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</a:rPr>
              <a:t>Типы полей</a:t>
            </a:r>
            <a:endParaRPr b="1" sz="4000">
              <a:solidFill>
                <a:srgbClr val="2E75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57"/>
          <p:cNvSpPr txBox="1"/>
          <p:nvPr/>
        </p:nvSpPr>
        <p:spPr>
          <a:xfrm>
            <a:off x="605900" y="1265875"/>
            <a:ext cx="81234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AutoField тип, подходящий для автоувеличивающихся первичных ключей.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BooleanField - для логических значений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CharField - для небольших строк (названия, имена, фамилии, адреса и т.д.)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DateTimeField - для даты и времени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IntegerField - для целых чисел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FloatField - для вещественных чисел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8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Схема БД: таблицы и модели</a:t>
            </a:r>
            <a:endParaRPr b="1" sz="4000">
              <a:solidFill>
                <a:srgbClr val="2E75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58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6" name="Google Shape;616;p58"/>
          <p:cNvGraphicFramePr/>
          <p:nvPr/>
        </p:nvGraphicFramePr>
        <p:xfrm>
          <a:off x="589834" y="34303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{F628DED7-A405-4185-B606-DE8E0E13942A}</a:tableStyleId>
              </a:tblPr>
              <a:tblGrid>
                <a:gridCol w="800125"/>
                <a:gridCol w="1779650"/>
                <a:gridCol w="1612500"/>
              </a:tblGrid>
              <a:tr h="374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Ключ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ширина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fenster_width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вид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fenster_view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374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374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374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617" name="Google Shape;617;p58"/>
          <p:cNvSpPr/>
          <p:nvPr/>
        </p:nvSpPr>
        <p:spPr>
          <a:xfrm>
            <a:off x="605904" y="1782525"/>
            <a:ext cx="8439900" cy="13521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600">
                <a:solidFill>
                  <a:srgbClr val="538CD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Fenster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(models.Model):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fenster_height = models.IntegerField()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94429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" sz="1600">
                <a:solidFill>
                  <a:srgbClr val="93895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позже: </a:t>
            </a:r>
            <a:endParaRPr sz="1600">
              <a:solidFill>
                <a:srgbClr val="93895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window_view = models.CharField(default=</a:t>
            </a:r>
            <a:r>
              <a:rPr lang="en" sz="1600">
                <a:solidFill>
                  <a:srgbClr val="93895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''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max_length=</a:t>
            </a:r>
            <a:r>
              <a:rPr lang="en" sz="1600">
                <a:solidFill>
                  <a:srgbClr val="953734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1024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18" name="Google Shape;618;p58"/>
          <p:cNvSpPr txBox="1"/>
          <p:nvPr/>
        </p:nvSpPr>
        <p:spPr>
          <a:xfrm>
            <a:off x="605889" y="769770"/>
            <a:ext cx="781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Создадим класс для будущей таблицы, в которой каждая строка - окно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19" name="Google Shape;619;p58"/>
          <p:cNvSpPr txBox="1"/>
          <p:nvPr/>
        </p:nvSpPr>
        <p:spPr>
          <a:xfrm>
            <a:off x="4927480" y="3134568"/>
            <a:ext cx="3770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Таблицы в базе ещё нет, есть только её описание на языке классов Python. Необходимы действия, которые «переведут» с языка Python на язык SQL наше пожелание создать таблицу Окошко.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20" name="Google Shape;620;p58"/>
          <p:cNvSpPr txBox="1"/>
          <p:nvPr/>
        </p:nvSpPr>
        <p:spPr>
          <a:xfrm>
            <a:off x="496152" y="1150786"/>
            <a:ext cx="5961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4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fenster/models.py</a:t>
            </a:r>
            <a:endParaRPr i="1" sz="4400">
              <a:solidFill>
                <a:srgbClr val="00B05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9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Отображение данных в БД на объекты приложения (ORM)</a:t>
            </a:r>
            <a:endParaRPr/>
          </a:p>
        </p:txBody>
      </p:sp>
      <p:sp>
        <p:nvSpPr>
          <p:cNvPr id="626" name="Google Shape;626;p59"/>
          <p:cNvSpPr/>
          <p:nvPr/>
        </p:nvSpPr>
        <p:spPr>
          <a:xfrm>
            <a:off x="6333862" y="4394857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59"/>
          <p:cNvSpPr/>
          <p:nvPr/>
        </p:nvSpPr>
        <p:spPr>
          <a:xfrm>
            <a:off x="507250" y="2012476"/>
            <a:ext cx="8036700" cy="559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600">
                <a:solidFill>
                  <a:srgbClr val="538CD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RowTypes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(models.Model):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scheme = models.CharField(max_length=256)</a:t>
            </a:r>
            <a:endParaRPr/>
          </a:p>
        </p:txBody>
      </p:sp>
      <p:sp>
        <p:nvSpPr>
          <p:cNvPr id="628" name="Google Shape;628;p59"/>
          <p:cNvSpPr/>
          <p:nvPr/>
        </p:nvSpPr>
        <p:spPr>
          <a:xfrm>
            <a:off x="206375" y="2770300"/>
            <a:ext cx="8011200" cy="20985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user@computer:~wcity$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./manage.py makemigrations fenster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Migrations for 'fenster':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fenster/migrations/0001_initial.py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- Create model Fenster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- Add field fenster to apt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user@computer:~wcity$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./manage.py migrate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graphicFrame>
        <p:nvGraphicFramePr>
          <p:cNvPr id="629" name="Google Shape;629;p59"/>
          <p:cNvGraphicFramePr/>
          <p:nvPr/>
        </p:nvGraphicFramePr>
        <p:xfrm>
          <a:off x="5602264" y="37653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{F628DED7-A405-4185-B606-DE8E0E13942A}</a:tableStyleId>
              </a:tblPr>
              <a:tblGrid>
                <a:gridCol w="671850"/>
                <a:gridCol w="1494375"/>
                <a:gridCol w="1189250"/>
              </a:tblGrid>
              <a:tr h="434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Ключ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ширина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fenster_height</a:t>
                      </a:r>
                      <a:endParaRPr sz="12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вид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fenster_view</a:t>
                      </a:r>
                      <a:endParaRPr sz="1200"/>
                    </a:p>
                  </a:txBody>
                  <a:tcPr marT="34300" marB="34300" marR="91450" marL="91450"/>
                </a:tc>
              </a:tr>
              <a:tr h="313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130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речка.jpg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313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300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парк.jpg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313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150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aрена.jpg</a:t>
                      </a:r>
                      <a:endParaRPr sz="11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  <p:sp>
        <p:nvSpPr>
          <p:cNvPr id="630" name="Google Shape;630;p59"/>
          <p:cNvSpPr txBox="1"/>
          <p:nvPr/>
        </p:nvSpPr>
        <p:spPr>
          <a:xfrm>
            <a:off x="57300" y="1325275"/>
            <a:ext cx="905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Подготовим и применим изменения к базе данных. Сейчас в ней только таблицы и поля системы и администрирования.</a:t>
            </a:r>
            <a:endParaRPr sz="800">
              <a:solidFill>
                <a:schemeClr val="accent1"/>
              </a:solidFill>
            </a:endParaRPr>
          </a:p>
        </p:txBody>
      </p:sp>
      <p:sp>
        <p:nvSpPr>
          <p:cNvPr id="631" name="Google Shape;631;p59"/>
          <p:cNvSpPr txBox="1"/>
          <p:nvPr/>
        </p:nvSpPr>
        <p:spPr>
          <a:xfrm>
            <a:off x="481711" y="1559121"/>
            <a:ext cx="438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fenster/models.py</a:t>
            </a:r>
            <a:endParaRPr i="1" sz="3200">
              <a:solidFill>
                <a:srgbClr val="00B05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32" name="Google Shape;632;p59"/>
          <p:cNvSpPr txBox="1"/>
          <p:nvPr/>
        </p:nvSpPr>
        <p:spPr>
          <a:xfrm>
            <a:off x="4955069" y="3118862"/>
            <a:ext cx="326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8CB3E3"/>
                </a:solidFill>
                <a:latin typeface="Arial"/>
                <a:ea typeface="Arial"/>
                <a:cs typeface="Arial"/>
                <a:sym typeface="Arial"/>
              </a:rPr>
              <a:t>fenster_fenster</a:t>
            </a:r>
            <a:endParaRPr sz="3600">
              <a:solidFill>
                <a:srgbClr val="8CB3E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0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Таблицы в базе данных</a:t>
            </a:r>
            <a:endParaRPr/>
          </a:p>
        </p:txBody>
      </p:sp>
      <p:sp>
        <p:nvSpPr>
          <p:cNvPr id="638" name="Google Shape;638;p60"/>
          <p:cNvSpPr/>
          <p:nvPr/>
        </p:nvSpPr>
        <p:spPr>
          <a:xfrm>
            <a:off x="6333862" y="4394857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60"/>
          <p:cNvSpPr/>
          <p:nvPr/>
        </p:nvSpPr>
        <p:spPr>
          <a:xfrm>
            <a:off x="507250" y="1490050"/>
            <a:ext cx="8011200" cy="35460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user@computer:~wcity$ </a:t>
            </a:r>
            <a:r>
              <a:rPr lang="en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sudo su – postgres</a:t>
            </a:r>
            <a:endParaRPr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postgres@computer:~$ </a:t>
            </a:r>
            <a:r>
              <a:rPr lang="en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psql</a:t>
            </a:r>
            <a:endParaRPr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psql (10.10 (Ubuntu 10.10-0ubuntu0.18.04.1))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Type "help" for help.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postgres=# </a:t>
            </a:r>
            <a:r>
              <a:rPr lang="en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\c wcity 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You are now connected to database "wcity" as user "postgres".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wcity=# </a:t>
            </a:r>
            <a:r>
              <a:rPr lang="en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\d fenster_fenster</a:t>
            </a:r>
            <a:endParaRPr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Table "public.fenster_fenster"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Column     |  Type   | Collation | Nullable |                   Default                   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---------------+---------+-----------+----------+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id            | integer |           | not null | nextval(…)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window_height | integer |           | not null | 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Indexes: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"fenster_fenster_pkey" PRIMARY KEY, btree (id)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40" name="Google Shape;640;p60"/>
          <p:cNvSpPr txBox="1"/>
          <p:nvPr/>
        </p:nvSpPr>
        <p:spPr>
          <a:xfrm>
            <a:off x="507262" y="891636"/>
            <a:ext cx="326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fenster_fenster</a:t>
            </a:r>
            <a:endParaRPr sz="36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60"/>
          <p:cNvSpPr txBox="1"/>
          <p:nvPr/>
        </p:nvSpPr>
        <p:spPr>
          <a:xfrm>
            <a:off x="654111" y="776106"/>
            <a:ext cx="679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Убедимся в наличии таблицы в БД с помощью консоли СУБД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42" name="Google Shape;64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2312" y="1237540"/>
            <a:ext cx="1371601" cy="1414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1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Получение данных из базы - примитивный запрос</a:t>
            </a:r>
            <a:endParaRPr/>
          </a:p>
        </p:txBody>
      </p:sp>
      <p:sp>
        <p:nvSpPr>
          <p:cNvPr id="648" name="Google Shape;648;p61"/>
          <p:cNvSpPr/>
          <p:nvPr/>
        </p:nvSpPr>
        <p:spPr>
          <a:xfrm>
            <a:off x="6333862" y="4394857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61"/>
          <p:cNvSpPr/>
          <p:nvPr/>
        </p:nvSpPr>
        <p:spPr>
          <a:xfrm>
            <a:off x="553662" y="2323221"/>
            <a:ext cx="8036700" cy="25611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 </a:t>
            </a: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.models </a:t>
            </a: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 </a:t>
            </a: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RowTypes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2A0C7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600">
                <a:solidFill>
                  <a:srgbClr val="538CD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index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(request):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# RowTypes - это наша таблица моделей окошек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# Запрос позволяет выбрать из базы все окошки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rows = RowTypes.objects.all()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# это список всех объектов!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one_window_scheme = eval(rows[0].scheme)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………………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context['new_height'] = int(one_window_scheme.keys()[0])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50" name="Google Shape;650;p61"/>
          <p:cNvSpPr txBox="1"/>
          <p:nvPr/>
        </p:nvSpPr>
        <p:spPr>
          <a:xfrm>
            <a:off x="668436" y="1382256"/>
            <a:ext cx="628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Получим данные из базы данных. Отобразим их на сайт.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51" name="Google Shape;651;p61"/>
          <p:cNvSpPr txBox="1"/>
          <p:nvPr/>
        </p:nvSpPr>
        <p:spPr>
          <a:xfrm>
            <a:off x="488886" y="1728971"/>
            <a:ext cx="413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fenster/views.py</a:t>
            </a:r>
            <a:endParaRPr i="1" sz="3200">
              <a:solidFill>
                <a:srgbClr val="00B05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52" name="Google Shape;652;p61"/>
          <p:cNvSpPr/>
          <p:nvPr/>
        </p:nvSpPr>
        <p:spPr>
          <a:xfrm>
            <a:off x="1862668" y="2777067"/>
            <a:ext cx="2607600" cy="541800"/>
          </a:xfrm>
          <a:prstGeom prst="downArrow">
            <a:avLst>
              <a:gd fmla="val 78718" name="adj1"/>
              <a:gd fmla="val 50000" name="adj2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2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Удаление объекта</a:t>
            </a:r>
            <a:endParaRPr b="1" sz="4000">
              <a:solidFill>
                <a:srgbClr val="2E75B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из базы по id</a:t>
            </a:r>
            <a:endParaRPr b="1" sz="4000">
              <a:solidFill>
                <a:srgbClr val="2E75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62"/>
          <p:cNvSpPr/>
          <p:nvPr/>
        </p:nvSpPr>
        <p:spPr>
          <a:xfrm>
            <a:off x="605900" y="1623675"/>
            <a:ext cx="7884000" cy="9480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Взять ("найти") объект в базе и выполнить delete()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RowType.objects.filter(id=3).delete()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59" name="Google Shape;659;p62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62"/>
          <p:cNvSpPr txBox="1"/>
          <p:nvPr/>
        </p:nvSpPr>
        <p:spPr>
          <a:xfrm>
            <a:off x="436095" y="1158218"/>
            <a:ext cx="413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fenster/views.py</a:t>
            </a:r>
            <a:endParaRPr i="1" sz="3200">
              <a:solidFill>
                <a:srgbClr val="00B05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61" name="Google Shape;661;p62"/>
          <p:cNvSpPr/>
          <p:nvPr/>
        </p:nvSpPr>
        <p:spPr>
          <a:xfrm>
            <a:off x="605900" y="3073900"/>
            <a:ext cx="7884000" cy="19650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select * from fenster_rowtype; получить всё из таблицы на экран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Если хотите, можно вставить окно через консоль СУБД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insert into fenster_rowtype (id, scheme) values (3, '120:80');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delete from fenster_rowtype where id=1;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62" name="Google Shape;662;p62"/>
          <p:cNvSpPr txBox="1"/>
          <p:nvPr/>
        </p:nvSpPr>
        <p:spPr>
          <a:xfrm>
            <a:off x="605889" y="2638126"/>
            <a:ext cx="510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Простейшие запросы к базе из консоли СУБД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3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1" sz="4000">
              <a:solidFill>
                <a:srgbClr val="2E75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63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63"/>
          <p:cNvSpPr/>
          <p:nvPr/>
        </p:nvSpPr>
        <p:spPr>
          <a:xfrm>
            <a:off x="630000" y="1189900"/>
            <a:ext cx="7884000" cy="39330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&lt;!-- ТЭГИ HTML (краткий экскурс) --&gt;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h1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&gt;Заголовок&lt;/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h1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&lt;table&gt; &lt;!-- Таблица --&gt;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&lt;tr&gt; &lt;!- строка (ряд) таблицы --&gt;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&lt;td&gt; &lt;!- Ячейка. Тут можно что-нибудь написать --&gt;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&lt;/td&gt;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&lt;/tr&gt;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&lt;/table&gt;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&lt;input type=“radio” name=“var1name” id=“var1id”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&lt;label for=“var1id”&gt;Кликабельная строка для «кружочка»&lt;/label&gt;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&lt;input type=“checkbox” name=“var2name” id=“var2id”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&lt;label for=“var2id”&gt;Кликабельная строка для «галочки»&lt;/label&gt;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&lt;select name=“var3name”&gt;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&lt;option value=“55”&gt;Пятьдесят пять&lt;/option&gt;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&lt;/select&gt;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*/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70" name="Google Shape;670;p63"/>
          <p:cNvSpPr txBox="1"/>
          <p:nvPr/>
        </p:nvSpPr>
        <p:spPr>
          <a:xfrm>
            <a:off x="605889" y="820604"/>
            <a:ext cx="816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HTML - это язык разметки. Он структурирует текст и картинки на странице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/>
          <p:nvPr/>
        </p:nvSpPr>
        <p:spPr>
          <a:xfrm>
            <a:off x="623963" y="89900"/>
            <a:ext cx="82278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MVC-подход: разделение</a:t>
            </a:r>
            <a:endParaRPr b="1" sz="4000">
              <a:solidFill>
                <a:srgbClr val="2E75B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логики, интерфейса и данных.</a:t>
            </a:r>
            <a:endParaRPr/>
          </a:p>
        </p:txBody>
      </p:sp>
      <p:pic>
        <p:nvPicPr>
          <p:cNvPr id="308" name="Google Shape;3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727" y="879920"/>
            <a:ext cx="6234546" cy="4193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4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Шаблон</a:t>
            </a:r>
            <a:endParaRPr/>
          </a:p>
        </p:txBody>
      </p:sp>
      <p:sp>
        <p:nvSpPr>
          <p:cNvPr id="676" name="Google Shape;676;p64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4"/>
          <p:cNvSpPr txBox="1"/>
          <p:nvPr/>
        </p:nvSpPr>
        <p:spPr>
          <a:xfrm>
            <a:off x="750746" y="4589550"/>
            <a:ext cx="291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http://0.0.0.0:8000/fenster/</a:t>
            </a:r>
            <a:endParaRPr sz="18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4"/>
          <p:cNvSpPr/>
          <p:nvPr/>
        </p:nvSpPr>
        <p:spPr>
          <a:xfrm>
            <a:off x="4289775" y="2249375"/>
            <a:ext cx="4222800" cy="28941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&lt;h1&gt;</a:t>
            </a:r>
            <a:r>
              <a:rPr lang="en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Здесь будет окошко</a:t>
            </a:r>
            <a:r>
              <a:rPr lang="en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&lt;/h1&gt;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&lt;table </a:t>
            </a:r>
            <a:r>
              <a:rPr lang="en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border="1</a:t>
            </a:r>
            <a:r>
              <a:rPr lang="en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"&gt;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&lt;tr&gt;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&lt;td </a:t>
            </a:r>
            <a:r>
              <a:rPr lang="en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colspan="2"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width="100"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height="50</a:t>
            </a:r>
            <a:r>
              <a:rPr lang="en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"&gt;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&lt;/td&gt;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&lt;/tr&gt;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&lt;tr&gt;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&lt;td </a:t>
            </a:r>
            <a:r>
              <a:rPr lang="en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height="50"</a:t>
            </a:r>
            <a:r>
              <a:rPr lang="en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&gt;&lt;/td&gt;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&lt;td&gt;&lt;/td&gt;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&lt;/tr&gt;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&lt;/table&gt;</a:t>
            </a:r>
            <a:endParaRPr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79" name="Google Shape;679;p64"/>
          <p:cNvSpPr/>
          <p:nvPr/>
        </p:nvSpPr>
        <p:spPr>
          <a:xfrm>
            <a:off x="628550" y="769777"/>
            <a:ext cx="7884000" cy="15441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user@computer:~wcity$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mkdir fenster/templates/fenster/ -p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user@computer:~wcity$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vim fenster/templates/fenster/index.html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user@computer:~wcity$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git add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$1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первый аргумент предыдущей команды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80" name="Google Shape;680;p64"/>
          <p:cNvSpPr txBox="1"/>
          <p:nvPr/>
        </p:nvSpPr>
        <p:spPr>
          <a:xfrm>
            <a:off x="628560" y="2787450"/>
            <a:ext cx="3424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Шаблон - это HTML, который содержит переменные для подстановки - динамической генерации страниц.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5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Шаблон</a:t>
            </a:r>
            <a:endParaRPr/>
          </a:p>
        </p:txBody>
      </p:sp>
      <p:sp>
        <p:nvSpPr>
          <p:cNvPr id="686" name="Google Shape;686;p65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65"/>
          <p:cNvSpPr txBox="1"/>
          <p:nvPr/>
        </p:nvSpPr>
        <p:spPr>
          <a:xfrm>
            <a:off x="3121891" y="4735145"/>
            <a:ext cx="482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http://0.0.0.0:8000/fenster/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65"/>
          <p:cNvSpPr/>
          <p:nvPr/>
        </p:nvSpPr>
        <p:spPr>
          <a:xfrm>
            <a:off x="630000" y="1356213"/>
            <a:ext cx="7884000" cy="17763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django.shortcuts </a:t>
            </a: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render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600">
                <a:solidFill>
                  <a:srgbClr val="00B0F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index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(request):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context = {}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render(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request,              </a:t>
            </a:r>
            <a:r>
              <a:rPr lang="en" sz="1600">
                <a:solidFill>
                  <a:srgbClr val="93895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Запрос</a:t>
            </a:r>
            <a:endParaRPr sz="1600">
              <a:solidFill>
                <a:srgbClr val="93895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6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'fenster/index.html'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 </a:t>
            </a:r>
            <a:r>
              <a:rPr lang="en" sz="1600">
                <a:solidFill>
                  <a:srgbClr val="93895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путь к шаблону</a:t>
            </a:r>
            <a:endParaRPr sz="1600">
              <a:solidFill>
                <a:srgbClr val="93895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context                </a:t>
            </a:r>
            <a:r>
              <a:rPr lang="en" sz="1600">
                <a:solidFill>
                  <a:srgbClr val="93895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подстановки</a:t>
            </a:r>
            <a:endParaRPr sz="1600">
              <a:solidFill>
                <a:srgbClr val="93895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)</a:t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00B05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89" name="Google Shape;689;p65"/>
          <p:cNvSpPr txBox="1"/>
          <p:nvPr/>
        </p:nvSpPr>
        <p:spPr>
          <a:xfrm>
            <a:off x="605889" y="769770"/>
            <a:ext cx="5134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fenster/views.py</a:t>
            </a:r>
            <a:endParaRPr sz="4000">
              <a:solidFill>
                <a:srgbClr val="00B05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90" name="Google Shape;690;p65"/>
          <p:cNvSpPr txBox="1"/>
          <p:nvPr/>
        </p:nvSpPr>
        <p:spPr>
          <a:xfrm>
            <a:off x="554521" y="3223120"/>
            <a:ext cx="5444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wcity/settings.py</a:t>
            </a:r>
            <a:endParaRPr sz="4000">
              <a:solidFill>
                <a:srgbClr val="00B05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691" name="Google Shape;691;p65"/>
          <p:cNvSpPr/>
          <p:nvPr/>
        </p:nvSpPr>
        <p:spPr>
          <a:xfrm>
            <a:off x="605889" y="3757781"/>
            <a:ext cx="7884000" cy="8058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INSTALLED_APPS = [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.........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" sz="16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'fenster'</a:t>
            </a: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6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Шаблон</a:t>
            </a:r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66"/>
          <p:cNvSpPr txBox="1"/>
          <p:nvPr/>
        </p:nvSpPr>
        <p:spPr>
          <a:xfrm>
            <a:off x="3121891" y="4735145"/>
            <a:ext cx="482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http://0.0.0.0:8000/fenster/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9" name="Google Shape;699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455" y="769770"/>
            <a:ext cx="7612434" cy="3793718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6"/>
          <p:cNvSpPr/>
          <p:nvPr/>
        </p:nvSpPr>
        <p:spPr>
          <a:xfrm>
            <a:off x="2193636" y="1298872"/>
            <a:ext cx="835800" cy="156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66"/>
          <p:cNvSpPr/>
          <p:nvPr/>
        </p:nvSpPr>
        <p:spPr>
          <a:xfrm>
            <a:off x="2041236" y="3377046"/>
            <a:ext cx="1080600" cy="1593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66"/>
          <p:cNvSpPr/>
          <p:nvPr/>
        </p:nvSpPr>
        <p:spPr>
          <a:xfrm>
            <a:off x="4521011" y="1045002"/>
            <a:ext cx="3874800" cy="392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66"/>
          <p:cNvSpPr txBox="1"/>
          <p:nvPr/>
        </p:nvSpPr>
        <p:spPr>
          <a:xfrm>
            <a:off x="4535237" y="1045002"/>
            <a:ext cx="386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git diff --staged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67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Передача данных из приложения в шаблоны</a:t>
            </a:r>
            <a:endParaRPr/>
          </a:p>
        </p:txBody>
      </p:sp>
      <p:sp>
        <p:nvSpPr>
          <p:cNvPr id="709" name="Google Shape;709;p67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0" name="Google Shape;710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825" y="1442325"/>
            <a:ext cx="8772126" cy="3537250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67"/>
          <p:cNvSpPr/>
          <p:nvPr/>
        </p:nvSpPr>
        <p:spPr>
          <a:xfrm>
            <a:off x="822036" y="2715491"/>
            <a:ext cx="2161200" cy="67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67"/>
          <p:cNvSpPr/>
          <p:nvPr/>
        </p:nvSpPr>
        <p:spPr>
          <a:xfrm>
            <a:off x="6945745" y="2715491"/>
            <a:ext cx="1819500" cy="173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67"/>
          <p:cNvSpPr txBox="1"/>
          <p:nvPr/>
        </p:nvSpPr>
        <p:spPr>
          <a:xfrm>
            <a:off x="134919" y="3824879"/>
            <a:ext cx="4628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{{var_name}}</a:t>
            </a:r>
            <a:endParaRPr/>
          </a:p>
        </p:txBody>
      </p:sp>
      <p:sp>
        <p:nvSpPr>
          <p:cNvPr id="714" name="Google Shape;714;p67"/>
          <p:cNvSpPr/>
          <p:nvPr/>
        </p:nvSpPr>
        <p:spPr>
          <a:xfrm>
            <a:off x="4763109" y="3523348"/>
            <a:ext cx="978300" cy="75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8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Выбор в шаблонах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68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1" name="Google Shape;721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7127" y="837623"/>
            <a:ext cx="4620491" cy="3740396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68"/>
          <p:cNvSpPr/>
          <p:nvPr/>
        </p:nvSpPr>
        <p:spPr>
          <a:xfrm>
            <a:off x="1967345" y="1440873"/>
            <a:ext cx="2580600" cy="2217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68"/>
          <p:cNvSpPr/>
          <p:nvPr/>
        </p:nvSpPr>
        <p:spPr>
          <a:xfrm>
            <a:off x="1967345" y="2542309"/>
            <a:ext cx="1487100" cy="1812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9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Перебор в шаблонах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69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0" name="Google Shape;73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6324" y="940111"/>
            <a:ext cx="4997347" cy="3661694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69"/>
          <p:cNvSpPr/>
          <p:nvPr/>
        </p:nvSpPr>
        <p:spPr>
          <a:xfrm>
            <a:off x="1468580" y="1316182"/>
            <a:ext cx="4211700" cy="2079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9"/>
          <p:cNvSpPr/>
          <p:nvPr/>
        </p:nvSpPr>
        <p:spPr>
          <a:xfrm>
            <a:off x="1556326" y="4277591"/>
            <a:ext cx="1454700" cy="2043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69"/>
          <p:cNvSpPr txBox="1"/>
          <p:nvPr/>
        </p:nvSpPr>
        <p:spPr>
          <a:xfrm>
            <a:off x="3825425" y="3740728"/>
            <a:ext cx="4394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Вопрос: что мы </a:t>
            </a:r>
            <a:r>
              <a:rPr b="1" i="1" lang="en" sz="3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забыли</a:t>
            </a:r>
            <a:r>
              <a:rPr lang="en" sz="3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исправить?</a:t>
            </a:r>
            <a:endParaRPr sz="32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0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Удобные, но неочевидные замены в шаблонах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70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70"/>
          <p:cNvSpPr/>
          <p:nvPr/>
        </p:nvSpPr>
        <p:spPr>
          <a:xfrm>
            <a:off x="689936" y="1387536"/>
            <a:ext cx="7858500" cy="18414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Точка. 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{{ foo.bar }}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Точка в Django обрабатывается в трёх случаях</a:t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(в указанном порядке):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Сначала проверяется вариант "ключ словаря": foo["bar"]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Затем - атрибут экземпляра класса:          foo.bar</a:t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Наконец, индекс (массива, кортежа, строки): foo[bar]</a:t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Т.е., чтоб получить элемент с номером 5 пишем foo.5</a:t>
            </a:r>
            <a:endParaRPr>
              <a:solidFill>
                <a:schemeClr val="accent5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41" name="Google Shape;741;p70"/>
          <p:cNvSpPr/>
          <p:nvPr/>
        </p:nvSpPr>
        <p:spPr>
          <a:xfrm>
            <a:off x="689925" y="3859824"/>
            <a:ext cx="7858500" cy="11403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Счётчик цикла. 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{% for elem in iterable %}      их два: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forloop.counter - номер витка, начиная с единицы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forloop.counter0 - номер витка, начиная с нуля</a:t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8D8D8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1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Шаблон</a:t>
            </a:r>
            <a:endParaRPr/>
          </a:p>
        </p:txBody>
      </p:sp>
      <p:sp>
        <p:nvSpPr>
          <p:cNvPr id="747" name="Google Shape;747;p71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71"/>
          <p:cNvSpPr txBox="1"/>
          <p:nvPr/>
        </p:nvSpPr>
        <p:spPr>
          <a:xfrm>
            <a:off x="3121891" y="4735145"/>
            <a:ext cx="482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http://0.0.0.0:8000/fenster/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9" name="Google Shape;749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889" y="886691"/>
            <a:ext cx="7883196" cy="3477490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71"/>
          <p:cNvSpPr/>
          <p:nvPr/>
        </p:nvSpPr>
        <p:spPr>
          <a:xfrm>
            <a:off x="4547487" y="905591"/>
            <a:ext cx="3478800" cy="392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71"/>
          <p:cNvSpPr txBox="1"/>
          <p:nvPr/>
        </p:nvSpPr>
        <p:spPr>
          <a:xfrm>
            <a:off x="4547487" y="905591"/>
            <a:ext cx="422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git status -uno</a:t>
            </a:r>
            <a:endParaRPr b="1" sz="28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72"/>
          <p:cNvSpPr/>
          <p:nvPr/>
        </p:nvSpPr>
        <p:spPr>
          <a:xfrm>
            <a:off x="6458040" y="4767390"/>
            <a:ext cx="20505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72"/>
          <p:cNvSpPr/>
          <p:nvPr/>
        </p:nvSpPr>
        <p:spPr>
          <a:xfrm>
            <a:off x="552344" y="503867"/>
            <a:ext cx="8227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Open Sans"/>
                <a:ea typeface="Open Sans"/>
                <a:cs typeface="Open Sans"/>
                <a:sym typeface="Open Sans"/>
              </a:rPr>
              <a:t>Домашнее задание 3 </a:t>
            </a:r>
            <a:endParaRPr/>
          </a:p>
        </p:txBody>
      </p:sp>
      <p:sp>
        <p:nvSpPr>
          <p:cNvPr id="758" name="Google Shape;758;p72"/>
          <p:cNvSpPr txBox="1"/>
          <p:nvPr/>
        </p:nvSpPr>
        <p:spPr>
          <a:xfrm>
            <a:off x="886691" y="1655618"/>
            <a:ext cx="7188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Создать новое приложение freeaddr</a:t>
            </a: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(будем хранить и показывать доступные для аренды адреса)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Подключить приложение, отобразить в браузере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Заполнить в приложении в html различные атрибуты из БД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3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Улучшим fenster/models.py</a:t>
            </a:r>
            <a:endParaRPr b="1" sz="4000">
              <a:solidFill>
                <a:srgbClr val="2E75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73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73"/>
          <p:cNvSpPr/>
          <p:nvPr/>
        </p:nvSpPr>
        <p:spPr>
          <a:xfrm>
            <a:off x="529550" y="1573900"/>
            <a:ext cx="8036700" cy="25869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 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django.db </a:t>
            </a: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 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models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django.core.validators </a:t>
            </a: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</a:t>
            </a: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RegexValidator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2A0C7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2A0C7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 </a:t>
            </a:r>
            <a:r>
              <a:rPr lang="en" sz="1600">
                <a:solidFill>
                  <a:srgbClr val="538CD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RowType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(models.Model):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scheme = models.CharField(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validators=[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RegexValidator(</a:t>
            </a:r>
            <a:r>
              <a:rPr lang="en" sz="16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'\{(\d+:\[\d+(,\d+)*\],)*\}'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)],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max_length=</a:t>
            </a:r>
            <a:r>
              <a:rPr lang="en" sz="1600">
                <a:solidFill>
                  <a:srgbClr val="D9959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256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</p:txBody>
      </p:sp>
      <p:sp>
        <p:nvSpPr>
          <p:cNvPr id="767" name="Google Shape;767;p73"/>
          <p:cNvSpPr txBox="1"/>
          <p:nvPr/>
        </p:nvSpPr>
        <p:spPr>
          <a:xfrm>
            <a:off x="605889" y="987710"/>
            <a:ext cx="438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fenster/models.py</a:t>
            </a:r>
            <a:endParaRPr i="1" sz="3200">
              <a:solidFill>
                <a:srgbClr val="00B05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68" name="Google Shape;768;p73"/>
          <p:cNvSpPr/>
          <p:nvPr/>
        </p:nvSpPr>
        <p:spPr>
          <a:xfrm>
            <a:off x="4824375" y="1863853"/>
            <a:ext cx="1904700" cy="2802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73"/>
          <p:cNvSpPr/>
          <p:nvPr/>
        </p:nvSpPr>
        <p:spPr>
          <a:xfrm>
            <a:off x="1850975" y="3370825"/>
            <a:ext cx="5937900" cy="385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73"/>
          <p:cNvSpPr txBox="1"/>
          <p:nvPr/>
        </p:nvSpPr>
        <p:spPr>
          <a:xfrm>
            <a:off x="540810" y="4343411"/>
            <a:ext cx="801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Теперь у нас есть проверятель, который не даст ввести схему, не подходящую под наши задачи. Повторите Регулярные Выражения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такое MV* паттерн? </a:t>
            </a:r>
            <a:r>
              <a:rPr i="1" lang="en">
                <a:solidFill>
                  <a:srgbClr val="999999"/>
                </a:solidFill>
              </a:rPr>
              <a:t>(а что такое паттерн?)</a:t>
            </a:r>
            <a:endParaRPr i="1">
              <a:solidFill>
                <a:srgbClr val="999999"/>
              </a:solidFill>
            </a:endParaRPr>
          </a:p>
        </p:txBody>
      </p:sp>
      <p:sp>
        <p:nvSpPr>
          <p:cNvPr id="314" name="Google Shape;314;p20"/>
          <p:cNvSpPr txBox="1"/>
          <p:nvPr>
            <p:ph idx="1" type="body"/>
          </p:nvPr>
        </p:nvSpPr>
        <p:spPr>
          <a:xfrm>
            <a:off x="666000" y="1990050"/>
            <a:ext cx="7668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https://habr.com/ru/company/mobileup/blog/313538/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0"/>
              <a:t>Зачем нужны паттерны проектирования?</a:t>
            </a:r>
            <a:endParaRPr sz="3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300" u="sng">
                <a:solidFill>
                  <a:schemeClr val="hlink"/>
                </a:solidFill>
                <a:hlinkClick r:id="rId4"/>
              </a:rPr>
              <a:t>MVC</a:t>
            </a:r>
            <a:endParaRPr sz="33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4"/>
          <p:cNvSpPr/>
          <p:nvPr/>
        </p:nvSpPr>
        <p:spPr>
          <a:xfrm>
            <a:off x="297807" y="273780"/>
            <a:ext cx="81921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Создание данных в БД из приложения</a:t>
            </a:r>
            <a:endParaRPr/>
          </a:p>
        </p:txBody>
      </p:sp>
      <p:sp>
        <p:nvSpPr>
          <p:cNvPr id="776" name="Google Shape;776;p74"/>
          <p:cNvSpPr/>
          <p:nvPr/>
        </p:nvSpPr>
        <p:spPr>
          <a:xfrm>
            <a:off x="6333862" y="4394857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74"/>
          <p:cNvSpPr txBox="1"/>
          <p:nvPr/>
        </p:nvSpPr>
        <p:spPr>
          <a:xfrm>
            <a:off x="617362" y="1791906"/>
            <a:ext cx="80082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Arial"/>
                <a:ea typeface="Arial"/>
                <a:cs typeface="Arial"/>
                <a:sym typeface="Arial"/>
              </a:rPr>
              <a:t>Данные в базу можно добавлять</a:t>
            </a:r>
            <a:endParaRPr sz="3400"/>
          </a:p>
          <a:p>
            <a:pPr indent="-444500" lvl="0" marL="457200" marR="0" rtl="0" algn="l">
              <a:spcBef>
                <a:spcPts val="0"/>
              </a:spcBef>
              <a:spcAft>
                <a:spcPts val="0"/>
              </a:spcAft>
              <a:buSzPts val="3400"/>
              <a:buFont typeface="Arial"/>
              <a:buAutoNum type="arabicPeriod"/>
            </a:pPr>
            <a:r>
              <a:rPr lang="en" sz="3400">
                <a:latin typeface="Arial"/>
                <a:ea typeface="Arial"/>
                <a:cs typeface="Arial"/>
                <a:sym typeface="Arial"/>
              </a:rPr>
              <a:t>из консоли базы</a:t>
            </a:r>
            <a:endParaRPr sz="3400"/>
          </a:p>
          <a:p>
            <a:pPr indent="-444500" lvl="0" marL="457200" marR="0" rtl="0" algn="l">
              <a:spcBef>
                <a:spcPts val="0"/>
              </a:spcBef>
              <a:spcAft>
                <a:spcPts val="0"/>
              </a:spcAft>
              <a:buSzPts val="3400"/>
              <a:buFont typeface="Arial"/>
              <a:buAutoNum type="arabicPeriod"/>
            </a:pPr>
            <a:r>
              <a:rPr lang="en" sz="3400">
                <a:latin typeface="Arial"/>
                <a:ea typeface="Arial"/>
                <a:cs typeface="Arial"/>
                <a:sym typeface="Arial"/>
              </a:rPr>
              <a:t>из панели администратора</a:t>
            </a:r>
            <a:endParaRPr sz="3400"/>
          </a:p>
          <a:p>
            <a:pPr indent="-444500" lvl="0" marL="457200" marR="0" rtl="0" algn="l">
              <a:spcBef>
                <a:spcPts val="0"/>
              </a:spcBef>
              <a:spcAft>
                <a:spcPts val="0"/>
              </a:spcAft>
              <a:buSzPts val="3400"/>
              <a:buFont typeface="Arial"/>
              <a:buAutoNum type="arabicPeriod"/>
            </a:pPr>
            <a:r>
              <a:rPr lang="en" sz="3400">
                <a:latin typeface="Arial"/>
                <a:ea typeface="Arial"/>
                <a:cs typeface="Arial"/>
                <a:sym typeface="Arial"/>
              </a:rPr>
              <a:t>из приложений</a:t>
            </a:r>
            <a:endParaRPr sz="3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75"/>
          <p:cNvSpPr/>
          <p:nvPr/>
        </p:nvSpPr>
        <p:spPr>
          <a:xfrm>
            <a:off x="297807" y="273780"/>
            <a:ext cx="81921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Создание данных в БД из приложения</a:t>
            </a:r>
            <a:endParaRPr/>
          </a:p>
        </p:txBody>
      </p:sp>
      <p:sp>
        <p:nvSpPr>
          <p:cNvPr id="783" name="Google Shape;783;p75"/>
          <p:cNvSpPr/>
          <p:nvPr/>
        </p:nvSpPr>
        <p:spPr>
          <a:xfrm>
            <a:off x="6333862" y="4394857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75"/>
          <p:cNvSpPr/>
          <p:nvPr/>
        </p:nvSpPr>
        <p:spPr>
          <a:xfrm>
            <a:off x="297800" y="1800225"/>
            <a:ext cx="8636700" cy="32790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27 def </a:t>
            </a:r>
            <a:r>
              <a:rPr lang="en" sz="1600">
                <a:solidFill>
                  <a:srgbClr val="538CD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add</a:t>
            </a: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(request):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28     </a:t>
            </a: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 = Fenster(</a:t>
            </a:r>
            <a:r>
              <a:rPr lang="en" sz="1600">
                <a:solidFill>
                  <a:srgbClr val="93895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# создали объект</a:t>
            </a:r>
            <a:endParaRPr sz="1600">
              <a:solidFill>
                <a:srgbClr val="93895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29     </a:t>
            </a: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window_height=</a:t>
            </a:r>
            <a:r>
              <a:rPr lang="en" sz="1600">
                <a:solidFill>
                  <a:srgbClr val="D9959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328</a:t>
            </a:r>
            <a:endParaRPr sz="1600">
              <a:solidFill>
                <a:schemeClr val="l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30     </a:t>
            </a: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31     </a:t>
            </a: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f.save()  </a:t>
            </a:r>
            <a:r>
              <a:rPr lang="en" sz="1600">
                <a:solidFill>
                  <a:srgbClr val="93895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# сохранили в базе</a:t>
            </a:r>
            <a:endParaRPr sz="1600">
              <a:solidFill>
                <a:srgbClr val="93895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32     return </a:t>
            </a: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HttpResponse(</a:t>
            </a:r>
            <a:r>
              <a:rPr lang="en" sz="16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'&lt;p&gt;Получили и создали окно: %s&lt;/p&gt;'</a:t>
            </a: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%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33         </a:t>
            </a: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request.GET[</a:t>
            </a:r>
            <a:r>
              <a:rPr lang="en" sz="16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'newheight'</a:t>
            </a: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34     </a:t>
            </a: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3895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895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добавляем второй путь (после первого запятая – это же список!)</a:t>
            </a:r>
            <a:endParaRPr sz="1600">
              <a:solidFill>
                <a:srgbClr val="93895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path('add', views.add, name='add')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85" name="Google Shape;785;p75"/>
          <p:cNvSpPr txBox="1"/>
          <p:nvPr/>
        </p:nvSpPr>
        <p:spPr>
          <a:xfrm>
            <a:off x="400286" y="1301946"/>
            <a:ext cx="413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fenster/views.py</a:t>
            </a:r>
            <a:endParaRPr i="1" sz="3200">
              <a:solidFill>
                <a:srgbClr val="00B05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786" name="Google Shape;786;p75"/>
          <p:cNvSpPr txBox="1"/>
          <p:nvPr/>
        </p:nvSpPr>
        <p:spPr>
          <a:xfrm>
            <a:off x="523736" y="3809857"/>
            <a:ext cx="3887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fenster/urls.py</a:t>
            </a:r>
            <a:endParaRPr i="1" sz="3200">
              <a:solidFill>
                <a:srgbClr val="00B05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76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Взаимодействие с пользователем</a:t>
            </a:r>
            <a:endParaRPr/>
          </a:p>
        </p:txBody>
      </p:sp>
      <p:sp>
        <p:nvSpPr>
          <p:cNvPr id="792" name="Google Shape;792;p76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3" name="Google Shape;793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224" y="1541285"/>
            <a:ext cx="5319286" cy="3291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77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Взаимодействие с пользователем</a:t>
            </a:r>
            <a:endParaRPr/>
          </a:p>
        </p:txBody>
      </p:sp>
      <p:sp>
        <p:nvSpPr>
          <p:cNvPr id="799" name="Google Shape;799;p77"/>
          <p:cNvSpPr/>
          <p:nvPr/>
        </p:nvSpPr>
        <p:spPr>
          <a:xfrm>
            <a:off x="630010" y="2286967"/>
            <a:ext cx="7884000" cy="23376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path('', views.index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name='buy'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#path('&lt;int:fenster_id&gt;/', views.buy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name='buy'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# по 'name' можно вызвать функцию в 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# шаблоне по тэгу {% url %}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00" name="Google Shape;800;p77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77"/>
          <p:cNvSpPr txBox="1"/>
          <p:nvPr/>
        </p:nvSpPr>
        <p:spPr>
          <a:xfrm>
            <a:off x="481711" y="1559121"/>
            <a:ext cx="5121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файл fenster/urls.py</a:t>
            </a:r>
            <a:endParaRPr sz="3200">
              <a:solidFill>
                <a:srgbClr val="00B05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8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POST и GET</a:t>
            </a:r>
            <a:endParaRPr b="1" sz="4000">
              <a:solidFill>
                <a:srgbClr val="2E75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78"/>
          <p:cNvSpPr/>
          <p:nvPr/>
        </p:nvSpPr>
        <p:spPr>
          <a:xfrm>
            <a:off x="628560" y="2013155"/>
            <a:ext cx="7884000" cy="23376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if request.method == “POST”: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if 'selected_fenster' in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request.POST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fenster_id = request.POST['selected_fenster']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08" name="Google Shape;808;p78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78"/>
          <p:cNvSpPr txBox="1"/>
          <p:nvPr/>
        </p:nvSpPr>
        <p:spPr>
          <a:xfrm>
            <a:off x="628560" y="1046469"/>
            <a:ext cx="536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Файл fenster/views.py</a:t>
            </a:r>
            <a:endParaRPr sz="3200">
              <a:solidFill>
                <a:srgbClr val="00B05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79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Формы запросов</a:t>
            </a:r>
            <a:endParaRPr/>
          </a:p>
        </p:txBody>
      </p:sp>
      <p:sp>
        <p:nvSpPr>
          <p:cNvPr id="815" name="Google Shape;815;p79"/>
          <p:cNvSpPr/>
          <p:nvPr/>
        </p:nvSpPr>
        <p:spPr>
          <a:xfrm>
            <a:off x="628550" y="1481677"/>
            <a:ext cx="7884000" cy="36618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&lt;form action="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{% url 'buy' %}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 method="post"&gt;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{% csrf_token %}  </a:t>
            </a:r>
            <a:r>
              <a:rPr lang="en" sz="1600">
                <a:solidFill>
                  <a:srgbClr val="31859B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&lt;!– подставится при использовании render --&gt;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&lt;input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type="radio"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name="selected_fenster"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id="fenster{{afenster.id}}"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value={{afenster.id}}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checked="checked"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&lt;label for=fenster{{afenster.id}}&gt;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fenster №{{afenster.id}}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&lt;/label&gt;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&lt;input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type="submit" 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value="Buy"&gt;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&lt;/form&gt;</a:t>
            </a:r>
            <a:endParaRPr/>
          </a:p>
        </p:txBody>
      </p:sp>
      <p:sp>
        <p:nvSpPr>
          <p:cNvPr id="816" name="Google Shape;816;p79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79"/>
          <p:cNvSpPr txBox="1"/>
          <p:nvPr/>
        </p:nvSpPr>
        <p:spPr>
          <a:xfrm>
            <a:off x="605889" y="1004381"/>
            <a:ext cx="84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файл fenster/templates/fenster/index.html</a:t>
            </a:r>
            <a:endParaRPr sz="2600">
              <a:solidFill>
                <a:srgbClr val="00B05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80"/>
          <p:cNvSpPr/>
          <p:nvPr/>
        </p:nvSpPr>
        <p:spPr>
          <a:xfrm>
            <a:off x="297807" y="273780"/>
            <a:ext cx="81921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Создание данных в БД с сайта</a:t>
            </a:r>
            <a:endParaRPr/>
          </a:p>
        </p:txBody>
      </p:sp>
      <p:sp>
        <p:nvSpPr>
          <p:cNvPr id="823" name="Google Shape;823;p80"/>
          <p:cNvSpPr/>
          <p:nvPr/>
        </p:nvSpPr>
        <p:spPr>
          <a:xfrm>
            <a:off x="6333862" y="4394857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80"/>
          <p:cNvSpPr/>
          <p:nvPr/>
        </p:nvSpPr>
        <p:spPr>
          <a:xfrm>
            <a:off x="481700" y="2554202"/>
            <a:ext cx="7161000" cy="24057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27 def </a:t>
            </a:r>
            <a:r>
              <a:rPr lang="en" sz="1600">
                <a:solidFill>
                  <a:srgbClr val="538CD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add</a:t>
            </a: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(request):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28     </a:t>
            </a: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 = RowType(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29     </a:t>
            </a: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window_height=</a:t>
            </a:r>
            <a:r>
              <a:rPr lang="en" sz="1600">
                <a:solidFill>
                  <a:srgbClr val="D9959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(request.GET[</a:t>
            </a:r>
            <a:r>
              <a:rPr lang="en" sz="16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'newheight'</a:t>
            </a: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30     </a:t>
            </a: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31     </a:t>
            </a: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f.save()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32     return </a:t>
            </a: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HttpResponse(</a:t>
            </a:r>
            <a:endParaRPr sz="1600">
              <a:solidFill>
                <a:schemeClr val="lt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600">
                <a:solidFill>
                  <a:srgbClr val="CCC0D9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33</a:t>
            </a: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</a:t>
            </a:r>
            <a:r>
              <a:rPr lang="en" sz="16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'&lt;p&gt;Получили и создали окно: %s&lt;/p&gt;'</a:t>
            </a: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%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34         </a:t>
            </a: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request.GET[</a:t>
            </a:r>
            <a:r>
              <a:rPr lang="en" sz="16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'newheight'</a:t>
            </a: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35     </a:t>
            </a:r>
            <a:r>
              <a:rPr lang="en" sz="1600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))</a:t>
            </a:r>
            <a:endParaRPr/>
          </a:p>
        </p:txBody>
      </p:sp>
      <p:sp>
        <p:nvSpPr>
          <p:cNvPr id="825" name="Google Shape;825;p80"/>
          <p:cNvSpPr txBox="1"/>
          <p:nvPr/>
        </p:nvSpPr>
        <p:spPr>
          <a:xfrm>
            <a:off x="481710" y="1099945"/>
            <a:ext cx="800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Данные в базу можно добавлять из консоли базы, из панели администратора и из приложений</a:t>
            </a:r>
            <a:endParaRPr/>
          </a:p>
        </p:txBody>
      </p:sp>
      <p:sp>
        <p:nvSpPr>
          <p:cNvPr id="826" name="Google Shape;826;p80"/>
          <p:cNvSpPr txBox="1"/>
          <p:nvPr/>
        </p:nvSpPr>
        <p:spPr>
          <a:xfrm>
            <a:off x="481710" y="1850151"/>
            <a:ext cx="536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файл fenster/views.py</a:t>
            </a:r>
            <a:endParaRPr sz="3200">
              <a:solidFill>
                <a:srgbClr val="00B05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81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Выборка и изменение объектов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2E75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81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3" name="Google Shape;833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88" y="1467060"/>
            <a:ext cx="5614544" cy="3300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82"/>
          <p:cNvSpPr/>
          <p:nvPr/>
        </p:nvSpPr>
        <p:spPr>
          <a:xfrm>
            <a:off x="6458040" y="4767390"/>
            <a:ext cx="20505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82"/>
          <p:cNvSpPr/>
          <p:nvPr/>
        </p:nvSpPr>
        <p:spPr>
          <a:xfrm>
            <a:off x="507188" y="190600"/>
            <a:ext cx="63225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Open Sans"/>
                <a:ea typeface="Open Sans"/>
                <a:cs typeface="Open Sans"/>
                <a:sym typeface="Open Sans"/>
              </a:rPr>
              <a:t>Домашнее задание 4 </a:t>
            </a:r>
            <a:endParaRPr/>
          </a:p>
        </p:txBody>
      </p:sp>
      <p:sp>
        <p:nvSpPr>
          <p:cNvPr id="840" name="Google Shape;840;p82"/>
          <p:cNvSpPr txBox="1"/>
          <p:nvPr/>
        </p:nvSpPr>
        <p:spPr>
          <a:xfrm>
            <a:off x="794073" y="811807"/>
            <a:ext cx="73527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Освоить различные input в HTML, предлагая </a:t>
            </a:r>
            <a:b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пользователю выбрать из выпадающего списка адрес,</a:t>
            </a:r>
            <a:b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а в переменной храня координаты объекта,</a:t>
            </a:r>
            <a:b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с помощью checkbox указывать «только с фото»</a:t>
            </a:r>
            <a:endParaRPr>
              <a:solidFill>
                <a:srgbClr val="404040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Выпадающий список должен создаваться из полученного</a:t>
            </a:r>
            <a:b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словаря из views.py</a:t>
            </a:r>
            <a:endParaRPr i="1"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lang="en" sz="1800" u="sng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https://docs.djangoproject.com/en/2.2/ref/templates/builtins/</a:t>
            </a:r>
            <a:endParaRPr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i="1" lang="en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**Поработать с другими встроенными операторами </a:t>
            </a:r>
            <a:endParaRPr i="1" sz="18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Добавить цены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Выбирать только окна с видом/без в зависимости от «галочки»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Добавить таблицу покупок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Выводить после покупки общую сумму дохода )))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i="1" lang="en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** Разобраться с передачей параметров через адрес и redirect</a:t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83"/>
          <p:cNvSpPr/>
          <p:nvPr/>
        </p:nvSpPr>
        <p:spPr>
          <a:xfrm>
            <a:off x="6458040" y="4767390"/>
            <a:ext cx="20505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83"/>
          <p:cNvSpPr/>
          <p:nvPr/>
        </p:nvSpPr>
        <p:spPr>
          <a:xfrm>
            <a:off x="552344" y="503867"/>
            <a:ext cx="8227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Open Sans"/>
                <a:ea typeface="Open Sans"/>
                <a:cs typeface="Open Sans"/>
                <a:sym typeface="Open Sans"/>
              </a:rPr>
              <a:t>Пользователи</a:t>
            </a:r>
            <a:endParaRPr/>
          </a:p>
        </p:txBody>
      </p:sp>
      <p:pic>
        <p:nvPicPr>
          <p:cNvPr id="847" name="Google Shape;847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344" y="1293347"/>
            <a:ext cx="3567808" cy="3163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Почему Framework - не библиотека?</a:t>
            </a:r>
            <a:endParaRPr/>
          </a:p>
        </p:txBody>
      </p:sp>
      <p:sp>
        <p:nvSpPr>
          <p:cNvPr id="320" name="Google Shape;320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Библиотека - это пакет (набор) функций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Фреймворк включает помимо функций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структуру проекта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способы управления не только ПО, но и содержимым (content=&gt;CMS)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настройки и сопряжение с другими технологиями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авторизацию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претендует на решение "под ключ" не отдельной задачи, а целого проекта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Чем отличается "проект" от "задачи"?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84"/>
          <p:cNvSpPr/>
          <p:nvPr/>
        </p:nvSpPr>
        <p:spPr>
          <a:xfrm>
            <a:off x="6458040" y="4767390"/>
            <a:ext cx="20505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84"/>
          <p:cNvSpPr/>
          <p:nvPr/>
        </p:nvSpPr>
        <p:spPr>
          <a:xfrm>
            <a:off x="552344" y="503867"/>
            <a:ext cx="8227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Open Sans"/>
                <a:ea typeface="Open Sans"/>
                <a:cs typeface="Open Sans"/>
                <a:sym typeface="Open Sans"/>
              </a:rPr>
              <a:t>Привилегии</a:t>
            </a:r>
            <a:endParaRPr/>
          </a:p>
        </p:txBody>
      </p:sp>
      <p:pic>
        <p:nvPicPr>
          <p:cNvPr id="854" name="Google Shape;854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62012"/>
            <a:ext cx="6400085" cy="309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85"/>
          <p:cNvSpPr/>
          <p:nvPr/>
        </p:nvSpPr>
        <p:spPr>
          <a:xfrm>
            <a:off x="6458040" y="4767390"/>
            <a:ext cx="20505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85"/>
          <p:cNvSpPr/>
          <p:nvPr/>
        </p:nvSpPr>
        <p:spPr>
          <a:xfrm>
            <a:off x="552344" y="503867"/>
            <a:ext cx="8227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Open Sans"/>
                <a:ea typeface="Open Sans"/>
                <a:cs typeface="Open Sans"/>
                <a:sym typeface="Open Sans"/>
              </a:rPr>
              <a:t>Домашнее задание 5 </a:t>
            </a:r>
            <a:endParaRPr/>
          </a:p>
        </p:txBody>
      </p:sp>
      <p:sp>
        <p:nvSpPr>
          <p:cNvPr id="861" name="Google Shape;861;p85"/>
          <p:cNvSpPr txBox="1"/>
          <p:nvPr/>
        </p:nvSpPr>
        <p:spPr>
          <a:xfrm>
            <a:off x="951345" y="1579418"/>
            <a:ext cx="7178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Добавить пользователя-контентщика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Дать возможность контентщику добавлять окошки на продажу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i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 Сделать форму для внешнего пользователя,</a:t>
            </a:r>
            <a:br>
              <a:rPr i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без регистрации с возможностью предложить окошко</a:t>
            </a:r>
            <a:br>
              <a:rPr i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контентщику – его выставить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6"/>
          <p:cNvSpPr/>
          <p:nvPr/>
        </p:nvSpPr>
        <p:spPr>
          <a:xfrm>
            <a:off x="6458040" y="4767390"/>
            <a:ext cx="20505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86"/>
          <p:cNvSpPr/>
          <p:nvPr/>
        </p:nvSpPr>
        <p:spPr>
          <a:xfrm>
            <a:off x="552344" y="503867"/>
            <a:ext cx="8227200" cy="14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Open Sans"/>
                <a:ea typeface="Open Sans"/>
                <a:cs typeface="Open Sans"/>
                <a:sym typeface="Open Sans"/>
              </a:rPr>
              <a:t>Редактирование бд через</a:t>
            </a:r>
            <a:endParaRPr b="1" sz="3200">
              <a:solidFill>
                <a:srgbClr val="2E75B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 u="sng">
                <a:solidFill>
                  <a:srgbClr val="2E75B6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http://127.0.0.1:8000/admin/</a:t>
            </a:r>
            <a:r>
              <a:rPr b="1" lang="en" sz="4000">
                <a:solidFill>
                  <a:srgbClr val="2E75B6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fenster/admin.py</a:t>
            </a:r>
            <a:endParaRPr b="1" sz="400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8" name="Google Shape;868;p86"/>
          <p:cNvSpPr/>
          <p:nvPr/>
        </p:nvSpPr>
        <p:spPr>
          <a:xfrm>
            <a:off x="628550" y="2013148"/>
            <a:ext cx="4101600" cy="15837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django.contrib </a:t>
            </a: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admin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Register your models here.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.models </a:t>
            </a: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Fenster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admin.site.register(Fenster)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69" name="Google Shape;869;p86"/>
          <p:cNvSpPr txBox="1"/>
          <p:nvPr/>
        </p:nvSpPr>
        <p:spPr>
          <a:xfrm>
            <a:off x="628544" y="3775251"/>
            <a:ext cx="3093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Когда мы произведём эти изменения, на сайте появится ссылочка для добавления объектов окон</a:t>
            </a:r>
            <a:endParaRPr/>
          </a:p>
        </p:txBody>
      </p:sp>
      <p:pic>
        <p:nvPicPr>
          <p:cNvPr id="870" name="Google Shape;870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9703" y="2026060"/>
            <a:ext cx="2836465" cy="2364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7"/>
          <p:cNvSpPr/>
          <p:nvPr/>
        </p:nvSpPr>
        <p:spPr>
          <a:xfrm>
            <a:off x="6458040" y="4767390"/>
            <a:ext cx="20505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87"/>
          <p:cNvSpPr/>
          <p:nvPr/>
        </p:nvSpPr>
        <p:spPr>
          <a:xfrm>
            <a:off x="458460" y="107460"/>
            <a:ext cx="82272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2E75B6"/>
                </a:solidFill>
                <a:latin typeface="Open Sans"/>
                <a:ea typeface="Open Sans"/>
                <a:cs typeface="Open Sans"/>
                <a:sym typeface="Open Sans"/>
              </a:rPr>
              <a:t>Редактирование БД через admin</a:t>
            </a:r>
            <a:r>
              <a:rPr b="1" lang="en" sz="4000">
                <a:solidFill>
                  <a:srgbClr val="2E75B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00B050"/>
                </a:solidFill>
                <a:latin typeface="Open Sans"/>
                <a:ea typeface="Open Sans"/>
                <a:cs typeface="Open Sans"/>
                <a:sym typeface="Open Sans"/>
              </a:rPr>
              <a:t>fenster/admin.py</a:t>
            </a:r>
            <a:endParaRPr b="1" sz="4000">
              <a:solidFill>
                <a:srgbClr val="00B0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7" name="Google Shape;877;p87"/>
          <p:cNvSpPr/>
          <p:nvPr/>
        </p:nvSpPr>
        <p:spPr>
          <a:xfrm>
            <a:off x="458460" y="1246334"/>
            <a:ext cx="8151000" cy="32919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django.contrib </a:t>
            </a: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admin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 django.db.models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 fenster.models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for cls in fenster.models.__dict__: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try: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admin.site.register(eval('fenster.models.' + cls))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except: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pass  # то, что не удалось зарегистрировать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#issubclass(fenster.models.__dict__['RowType'], django.db.models.Model)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#class Smth: pass</a:t>
            </a: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cls in fenster.models.__dict__:</a:t>
            </a: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 smth = fenster.models.__dict__[cls]</a:t>
            </a: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 if type(smth) == type(Smth) and issubclass(</a:t>
            </a: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 smth,</a:t>
            </a: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 django.db.models.Model):</a:t>
            </a:r>
            <a:b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     admin.site.register(smth.__class__)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878" name="Google Shape;878;p87"/>
          <p:cNvSpPr txBox="1"/>
          <p:nvPr/>
        </p:nvSpPr>
        <p:spPr>
          <a:xfrm>
            <a:off x="5001397" y="725860"/>
            <a:ext cx="309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не хочется отдельно прописывать каждую…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8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Усложнили модель окна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Не забываем про миграцию!</a:t>
            </a:r>
            <a:endParaRPr/>
          </a:p>
        </p:txBody>
      </p:sp>
      <p:sp>
        <p:nvSpPr>
          <p:cNvPr id="884" name="Google Shape;884;p88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5" name="Google Shape;885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310" y="1394754"/>
            <a:ext cx="5913000" cy="3535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" name="Google Shape;890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344" y="1029910"/>
            <a:ext cx="7382287" cy="3549464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89"/>
          <p:cNvSpPr/>
          <p:nvPr/>
        </p:nvSpPr>
        <p:spPr>
          <a:xfrm>
            <a:off x="6458040" y="4767390"/>
            <a:ext cx="20505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89"/>
          <p:cNvSpPr/>
          <p:nvPr/>
        </p:nvSpPr>
        <p:spPr>
          <a:xfrm>
            <a:off x="552344" y="503867"/>
            <a:ext cx="8227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Open Sans"/>
                <a:ea typeface="Open Sans"/>
                <a:cs typeface="Open Sans"/>
                <a:sym typeface="Open Sans"/>
              </a:rPr>
              <a:t>Редактируем БД средствами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2E75B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               http://127.0.0.1:8000/admin/</a:t>
            </a:r>
            <a:r>
              <a:rPr b="1" lang="en" sz="2400">
                <a:solidFill>
                  <a:srgbClr val="2E75B6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2E75B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90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Шаблон добавления окна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Создание шаблона ни к чему не обязывает</a:t>
            </a:r>
            <a:endParaRPr/>
          </a:p>
        </p:txBody>
      </p:sp>
      <p:sp>
        <p:nvSpPr>
          <p:cNvPr id="898" name="Google Shape;898;p90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9" name="Google Shape;899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89" y="1265760"/>
            <a:ext cx="5930004" cy="3303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91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Функция добавления окна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Тоже ни к чему не обязывает!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Сайт не «свалится»</a:t>
            </a:r>
            <a:endParaRPr/>
          </a:p>
        </p:txBody>
      </p:sp>
      <p:sp>
        <p:nvSpPr>
          <p:cNvPr id="905" name="Google Shape;905;p91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6" name="Google Shape;906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986" y="1265760"/>
            <a:ext cx="6158787" cy="3257622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91"/>
          <p:cNvSpPr/>
          <p:nvPr/>
        </p:nvSpPr>
        <p:spPr>
          <a:xfrm>
            <a:off x="5574890" y="1806677"/>
            <a:ext cx="2674500" cy="1992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91"/>
          <p:cNvSpPr/>
          <p:nvPr/>
        </p:nvSpPr>
        <p:spPr>
          <a:xfrm>
            <a:off x="968477" y="2503539"/>
            <a:ext cx="2674500" cy="1992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92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Документация offline + собственные добавки</a:t>
            </a:r>
            <a:endParaRPr/>
          </a:p>
        </p:txBody>
      </p:sp>
      <p:sp>
        <p:nvSpPr>
          <p:cNvPr id="914" name="Google Shape;914;p92"/>
          <p:cNvSpPr/>
          <p:nvPr/>
        </p:nvSpPr>
        <p:spPr>
          <a:xfrm>
            <a:off x="628559" y="1265760"/>
            <a:ext cx="8279400" cy="31365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 user@computer$ pip install docutils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ФАЙЛ wcity/settings.py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INSTALLED_APPS = [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……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+   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'django.contrib.admindocs',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......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0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Файл wcity/urls.py</a:t>
            </a:r>
            <a:endParaRPr sz="4400">
              <a:solidFill>
                <a:srgbClr val="00B05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path('admin/doc/', include('django.contrib.admindocs.urls')),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path('admin/', admin.site.urls),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15" name="Google Shape;915;p92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93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Документация offline + собственные добавки</a:t>
            </a:r>
            <a:endParaRPr/>
          </a:p>
        </p:txBody>
      </p:sp>
      <p:sp>
        <p:nvSpPr>
          <p:cNvPr id="921" name="Google Shape;921;p93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2" name="Google Shape;922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299" y="1265760"/>
            <a:ext cx="4391251" cy="3495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Предполагается, что вы знаете:</a:t>
            </a:r>
            <a:endParaRPr/>
          </a:p>
        </p:txBody>
      </p:sp>
      <p:sp>
        <p:nvSpPr>
          <p:cNvPr id="326" name="Google Shape;326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Что такое командная строка, и умеете ей пользоваться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Язык гипертекстовой разметки 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Язык стилей 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Язык программирования 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Систему контроля версий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</a:t>
            </a:r>
            <a:r>
              <a:rPr lang="en"/>
              <a:t> (необязательно, но желательно)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Также предполагается, что Python и Git уже установлены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Но я могу это тоже рассказать в минимальном необходимом объёме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94"/>
          <p:cNvSpPr/>
          <p:nvPr/>
        </p:nvSpPr>
        <p:spPr>
          <a:xfrm>
            <a:off x="605900" y="273778"/>
            <a:ext cx="78840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Отделение статического контента от динамического</a:t>
            </a:r>
            <a:endParaRPr sz="100"/>
          </a:p>
        </p:txBody>
      </p:sp>
      <p:sp>
        <p:nvSpPr>
          <p:cNvPr id="928" name="Google Shape;928;p94"/>
          <p:cNvSpPr/>
          <p:nvPr/>
        </p:nvSpPr>
        <p:spPr>
          <a:xfrm>
            <a:off x="605900" y="678776"/>
            <a:ext cx="7884000" cy="3645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user@computer:~wcity/$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mkdir static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29" name="Google Shape;929;p94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94"/>
          <p:cNvSpPr/>
          <p:nvPr/>
        </p:nvSpPr>
        <p:spPr>
          <a:xfrm>
            <a:off x="605889" y="1146917"/>
            <a:ext cx="7884000" cy="8637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STATIC_URL = </a:t>
            </a:r>
            <a:r>
              <a:rPr lang="en" sz="16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'/static/'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STATICFILES_DIRS = [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os.path.join(BASE_DIR, </a:t>
            </a:r>
            <a:r>
              <a:rPr lang="en" sz="16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'static’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)]</a:t>
            </a:r>
            <a:endParaRPr/>
          </a:p>
        </p:txBody>
      </p:sp>
      <p:sp>
        <p:nvSpPr>
          <p:cNvPr id="931" name="Google Shape;931;p94"/>
          <p:cNvSpPr txBox="1"/>
          <p:nvPr/>
        </p:nvSpPr>
        <p:spPr>
          <a:xfrm>
            <a:off x="4351850" y="1146925"/>
            <a:ext cx="413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ФАЙЛ wcity/settings.py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94"/>
          <p:cNvSpPr/>
          <p:nvPr/>
        </p:nvSpPr>
        <p:spPr>
          <a:xfrm>
            <a:off x="605900" y="2207255"/>
            <a:ext cx="7884000" cy="8730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function cry() {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alert('WoW!');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};</a:t>
            </a:r>
            <a:endParaRPr/>
          </a:p>
        </p:txBody>
      </p:sp>
      <p:sp>
        <p:nvSpPr>
          <p:cNvPr id="933" name="Google Shape;933;p94"/>
          <p:cNvSpPr txBox="1"/>
          <p:nvPr/>
        </p:nvSpPr>
        <p:spPr>
          <a:xfrm>
            <a:off x="4437503" y="2224300"/>
            <a:ext cx="396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ФАЙЛ static/alert.js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94"/>
          <p:cNvSpPr txBox="1"/>
          <p:nvPr/>
        </p:nvSpPr>
        <p:spPr>
          <a:xfrm>
            <a:off x="617310" y="4649216"/>
            <a:ext cx="7861200" cy="307800"/>
          </a:xfrm>
          <a:prstGeom prst="rect">
            <a:avLst/>
          </a:prstGeom>
          <a:solidFill>
            <a:srgbClr val="C2D59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браузере отображается файл текстом по пути </a:t>
            </a:r>
            <a:r>
              <a:rPr lang="en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http://127.0.0.1:8000/static/alert.js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935" name="Google Shape;935;p94"/>
          <p:cNvSpPr/>
          <p:nvPr/>
        </p:nvSpPr>
        <p:spPr>
          <a:xfrm>
            <a:off x="605900" y="3250150"/>
            <a:ext cx="7884000" cy="13488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2A0C7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2A0C7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{% load static %}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&lt;script src="{% static 'alert.js' %}" &gt; &lt;/script&gt;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&lt;input type="button" value="нажми меня" onClick="cry()"&gt;</a:t>
            </a:r>
            <a:endParaRPr/>
          </a:p>
        </p:txBody>
      </p:sp>
      <p:sp>
        <p:nvSpPr>
          <p:cNvPr id="936" name="Google Shape;936;p94"/>
          <p:cNvSpPr txBox="1"/>
          <p:nvPr/>
        </p:nvSpPr>
        <p:spPr>
          <a:xfrm>
            <a:off x="704039" y="3330210"/>
            <a:ext cx="78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ФАЙЛ fenster/templates/fenster/index.html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94"/>
          <p:cNvSpPr/>
          <p:nvPr/>
        </p:nvSpPr>
        <p:spPr>
          <a:xfrm>
            <a:off x="4412600" y="2242450"/>
            <a:ext cx="4016400" cy="44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94"/>
          <p:cNvSpPr/>
          <p:nvPr/>
        </p:nvSpPr>
        <p:spPr>
          <a:xfrm>
            <a:off x="4395550" y="1157800"/>
            <a:ext cx="4016400" cy="44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94"/>
          <p:cNvSpPr/>
          <p:nvPr/>
        </p:nvSpPr>
        <p:spPr>
          <a:xfrm>
            <a:off x="714850" y="3327100"/>
            <a:ext cx="7786800" cy="44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95"/>
          <p:cNvSpPr/>
          <p:nvPr/>
        </p:nvSpPr>
        <p:spPr>
          <a:xfrm>
            <a:off x="605900" y="273778"/>
            <a:ext cx="7884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Отделение статического контента от динамического</a:t>
            </a:r>
            <a:endParaRPr sz="200"/>
          </a:p>
        </p:txBody>
      </p:sp>
      <p:sp>
        <p:nvSpPr>
          <p:cNvPr id="945" name="Google Shape;945;p95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6" name="Google Shape;946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5689" y="665874"/>
            <a:ext cx="6752625" cy="44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96"/>
          <p:cNvSpPr/>
          <p:nvPr/>
        </p:nvSpPr>
        <p:spPr>
          <a:xfrm>
            <a:off x="605900" y="273778"/>
            <a:ext cx="78840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2E75B6"/>
                </a:solidFill>
              </a:rPr>
              <a:t>Запрос к серверу c CSRF-ключом без Cookie</a:t>
            </a:r>
            <a:endParaRPr sz="200"/>
          </a:p>
        </p:txBody>
      </p:sp>
      <p:sp>
        <p:nvSpPr>
          <p:cNvPr id="952" name="Google Shape;952;p96"/>
          <p:cNvSpPr/>
          <p:nvPr/>
        </p:nvSpPr>
        <p:spPr>
          <a:xfrm>
            <a:off x="630000" y="1823800"/>
            <a:ext cx="8068800" cy="32604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const csrftoken = document.querySelector(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'[name=csrfmiddlewaretoken]').value;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var post_body = {'3': ['26']};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var request_header = {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'X-CSRFToken': csrftoken,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'Accept': 'text/html',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'Content-Type': 'application/json'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};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fetch(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'/lessons/3/',   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// Путь (url)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		method: 'POST',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body: post_body,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headers: request_header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}).then(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response =&gt; console.log(response);</a:t>
            </a: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53" name="Google Shape;953;p96"/>
          <p:cNvSpPr/>
          <p:nvPr/>
        </p:nvSpPr>
        <p:spPr>
          <a:xfrm>
            <a:off x="4484300" y="2573325"/>
            <a:ext cx="4016400" cy="44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96"/>
          <p:cNvSpPr txBox="1"/>
          <p:nvPr/>
        </p:nvSpPr>
        <p:spPr>
          <a:xfrm>
            <a:off x="4509203" y="2565675"/>
            <a:ext cx="396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ФАЙЛ static/alert.js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96"/>
          <p:cNvSpPr/>
          <p:nvPr/>
        </p:nvSpPr>
        <p:spPr>
          <a:xfrm>
            <a:off x="630000" y="665875"/>
            <a:ext cx="8068800" cy="11169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2A0C7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2A0C7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{% csrf_token %}</a:t>
            </a:r>
            <a:endParaRPr sz="1600">
              <a:solidFill>
                <a:srgbClr val="B2A0C7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&lt;script src="{% static 'alert.js' %}" &gt; &lt;/script&gt;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96"/>
          <p:cNvSpPr/>
          <p:nvPr/>
        </p:nvSpPr>
        <p:spPr>
          <a:xfrm>
            <a:off x="817300" y="735350"/>
            <a:ext cx="7786800" cy="44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96"/>
          <p:cNvSpPr txBox="1"/>
          <p:nvPr/>
        </p:nvSpPr>
        <p:spPr>
          <a:xfrm>
            <a:off x="796089" y="727710"/>
            <a:ext cx="78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ФАЙЛ fenster/templates/fenster/index.html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97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Сборка статических файлов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всех приложений</a:t>
            </a:r>
            <a:endParaRPr/>
          </a:p>
        </p:txBody>
      </p:sp>
      <p:sp>
        <p:nvSpPr>
          <p:cNvPr id="963" name="Google Shape;963;p97"/>
          <p:cNvSpPr/>
          <p:nvPr/>
        </p:nvSpPr>
        <p:spPr>
          <a:xfrm>
            <a:off x="494450" y="3958039"/>
            <a:ext cx="7884000" cy="6321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 user@computer:~wcity/$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./manage.py collectstatic</a:t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964" name="Google Shape;964;p97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97"/>
          <p:cNvSpPr txBox="1"/>
          <p:nvPr/>
        </p:nvSpPr>
        <p:spPr>
          <a:xfrm>
            <a:off x="605889" y="1360756"/>
            <a:ext cx="7661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ФАЙЛ wcity/settings.py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97"/>
          <p:cNvSpPr/>
          <p:nvPr/>
        </p:nvSpPr>
        <p:spPr>
          <a:xfrm>
            <a:off x="494450" y="2225144"/>
            <a:ext cx="7884000" cy="14823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STATIC_ROOT = BASE_DIR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STATIC_URL = </a:t>
            </a:r>
            <a:r>
              <a:rPr lang="en" sz="16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'/static/'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STATICFILES_DIRS = [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os.path.join(BASE_DIR, </a:t>
            </a:r>
            <a:r>
              <a:rPr lang="en" sz="16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'static'</a:t>
            </a: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98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Отделение статического контента от динамического</a:t>
            </a:r>
            <a:endParaRPr/>
          </a:p>
        </p:txBody>
      </p:sp>
      <p:sp>
        <p:nvSpPr>
          <p:cNvPr id="972" name="Google Shape;972;p98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3" name="Google Shape;973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1562" y="1265760"/>
            <a:ext cx="3384491" cy="3413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99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Отправка почтовых уведомлений</a:t>
            </a:r>
            <a:endParaRPr/>
          </a:p>
        </p:txBody>
      </p:sp>
      <p:sp>
        <p:nvSpPr>
          <p:cNvPr id="979" name="Google Shape;979;p99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99"/>
          <p:cNvSpPr txBox="1"/>
          <p:nvPr/>
        </p:nvSpPr>
        <p:spPr>
          <a:xfrm>
            <a:off x="459134" y="1265760"/>
            <a:ext cx="766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ФАЙЛ wcity/settings.py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99"/>
          <p:cNvSpPr/>
          <p:nvPr/>
        </p:nvSpPr>
        <p:spPr>
          <a:xfrm>
            <a:off x="605889" y="2312452"/>
            <a:ext cx="8222700" cy="20382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895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Email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895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https://docs.djangoproject.com/en/3.0/topics/email/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EMAIL_PORT = </a:t>
            </a:r>
            <a:r>
              <a:rPr lang="en" sz="1600">
                <a:solidFill>
                  <a:srgbClr val="D9959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465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EMAIL_HOST = </a:t>
            </a:r>
            <a:r>
              <a:rPr lang="en" sz="16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'smtp.yandex.ru’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EMAIL_HOST_USER and EMAIL_HOST_PASSWORD 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auth_user='alisawera',                  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auth_password=yapass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EMAIL_USE_SSL = </a:t>
            </a: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00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Отправка почтовых уведомлений</a:t>
            </a:r>
            <a:endParaRPr/>
          </a:p>
        </p:txBody>
      </p:sp>
      <p:sp>
        <p:nvSpPr>
          <p:cNvPr id="987" name="Google Shape;987;p100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8" name="Google Shape;988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889" y="1265759"/>
            <a:ext cx="5946680" cy="3210376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100"/>
          <p:cNvSpPr txBox="1"/>
          <p:nvPr/>
        </p:nvSpPr>
        <p:spPr>
          <a:xfrm>
            <a:off x="1057621" y="1434954"/>
            <a:ext cx="72201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00808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from django.core.mail import send_mail                  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00808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from .pss import yapass  # import from fenster/pss.py   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008080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008080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008080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008080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008080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008080"/>
              </a:highlight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00808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   send_mail(                                    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00808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         subject='Fenster',                      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00808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         message='sold',                         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00808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         from_email='alisawera@yandex.ru',       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00808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         recipient_list=['alisawera@gmail.com'], #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008080"/>
                </a:highlight>
                <a:latin typeface="Droid Sans Mono"/>
                <a:ea typeface="Droid Sans Mono"/>
                <a:cs typeface="Droid Sans Mono"/>
                <a:sym typeface="Droid Sans Mono"/>
              </a:rPr>
              <a:t>             )                                          #</a:t>
            </a:r>
            <a:endParaRPr sz="160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101"/>
          <p:cNvSpPr/>
          <p:nvPr/>
        </p:nvSpPr>
        <p:spPr>
          <a:xfrm>
            <a:off x="6458040" y="4767390"/>
            <a:ext cx="20505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101"/>
          <p:cNvSpPr/>
          <p:nvPr/>
        </p:nvSpPr>
        <p:spPr>
          <a:xfrm>
            <a:off x="552344" y="503867"/>
            <a:ext cx="8227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Open Sans"/>
                <a:ea typeface="Open Sans"/>
                <a:cs typeface="Open Sans"/>
                <a:sym typeface="Open Sans"/>
              </a:rPr>
              <a:t>Домашнее задание 8 </a:t>
            </a:r>
            <a:endParaRPr/>
          </a:p>
        </p:txBody>
      </p:sp>
      <p:sp>
        <p:nvSpPr>
          <p:cNvPr id="996" name="Google Shape;996;p101"/>
          <p:cNvSpPr txBox="1"/>
          <p:nvPr/>
        </p:nvSpPr>
        <p:spPr>
          <a:xfrm>
            <a:off x="757084" y="1740310"/>
            <a:ext cx="6851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Сделать стиль для странички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Настроить стиль в шаблоне base.html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Сделать названия картинок координатами + направлением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Подбирать к окну вид по координатам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02"/>
          <p:cNvSpPr/>
          <p:nvPr/>
        </p:nvSpPr>
        <p:spPr>
          <a:xfrm>
            <a:off x="605889" y="273780"/>
            <a:ext cx="7884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Журналирование (logs)</a:t>
            </a:r>
            <a:endParaRPr b="1" sz="4000">
              <a:solidFill>
                <a:srgbClr val="2E75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102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102"/>
          <p:cNvSpPr txBox="1"/>
          <p:nvPr/>
        </p:nvSpPr>
        <p:spPr>
          <a:xfrm>
            <a:off x="1002891" y="766916"/>
            <a:ext cx="664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уже содержит удобный модуль logging, настроим его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102"/>
          <p:cNvSpPr txBox="1"/>
          <p:nvPr/>
        </p:nvSpPr>
        <p:spPr>
          <a:xfrm>
            <a:off x="3382296" y="1094465"/>
            <a:ext cx="39741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LOGGING =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'version': 1,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'disable_existing_loggers': False,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'handlers':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'file':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'level': 'DEBUG',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'class': 'logging.FileHandler',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'filename': 'fenster/debug.log',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'loggers':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'django':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'handlers': ['file'],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'level': 'DEBUG',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'propagate': True,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005" name="Google Shape;1005;p102"/>
          <p:cNvSpPr txBox="1"/>
          <p:nvPr/>
        </p:nvSpPr>
        <p:spPr>
          <a:xfrm>
            <a:off x="1111045" y="2168013"/>
            <a:ext cx="192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wcity/settings.py: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03"/>
          <p:cNvSpPr/>
          <p:nvPr/>
        </p:nvSpPr>
        <p:spPr>
          <a:xfrm>
            <a:off x="605889" y="273780"/>
            <a:ext cx="7884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Журналирование (logs)</a:t>
            </a:r>
            <a:endParaRPr b="1" sz="4000">
              <a:solidFill>
                <a:srgbClr val="2E75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103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103"/>
          <p:cNvSpPr txBox="1"/>
          <p:nvPr/>
        </p:nvSpPr>
        <p:spPr>
          <a:xfrm>
            <a:off x="1002891" y="766916"/>
            <a:ext cx="664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уже содержит удобный модуль logging, настроим его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3" name="Google Shape;1013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331" y="1147781"/>
            <a:ext cx="5622072" cy="3470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"/>
          <p:cNvSpPr/>
          <p:nvPr/>
        </p:nvSpPr>
        <p:spPr>
          <a:xfrm>
            <a:off x="605889" y="273780"/>
            <a:ext cx="78840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Open Sans"/>
                <a:ea typeface="Open Sans"/>
                <a:cs typeface="Open Sans"/>
                <a:sym typeface="Open Sans"/>
              </a:rPr>
              <a:t>Операционная система и виртуальная среда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3"/>
          <p:cNvSpPr/>
          <p:nvPr/>
        </p:nvSpPr>
        <p:spPr>
          <a:xfrm>
            <a:off x="628560" y="1524000"/>
            <a:ext cx="7884000" cy="27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920"/>
              <a:buFont typeface="Arial"/>
              <a:buChar char="•"/>
            </a:pPr>
            <a:r>
              <a:rPr lang="en" sz="160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Операционная система «сама знает», где у нее стоят программы, службы (демоны), что должно работать постоянно, что в каком порядке запускать</a:t>
            </a:r>
            <a:endParaRPr>
              <a:solidFill>
                <a:srgbClr val="494429"/>
              </a:solidFill>
            </a:endParaRPr>
          </a:p>
          <a:p>
            <a:pPr indent="-16383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920"/>
              <a:buFont typeface="Arial"/>
              <a:buNone/>
            </a:pPr>
            <a:r>
              <a:t/>
            </a:r>
            <a:endParaRPr sz="1600">
              <a:solidFill>
                <a:srgbClr val="4944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920"/>
              <a:buFont typeface="Arial"/>
              <a:buChar char="•"/>
            </a:pPr>
            <a:r>
              <a:rPr lang="en" sz="160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Эти знания хранятся в специальных файлах, откуда загружаются в переменные среды</a:t>
            </a:r>
            <a:endParaRPr>
              <a:solidFill>
                <a:srgbClr val="494429"/>
              </a:solidFill>
            </a:endParaRPr>
          </a:p>
          <a:p>
            <a:pPr indent="-16383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920"/>
              <a:buFont typeface="Arial"/>
              <a:buNone/>
            </a:pPr>
            <a:r>
              <a:t/>
            </a:r>
            <a:endParaRPr sz="1600">
              <a:solidFill>
                <a:srgbClr val="4944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920"/>
              <a:buFont typeface="Arial"/>
              <a:buChar char="•"/>
            </a:pPr>
            <a:r>
              <a:rPr lang="en" sz="160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Чтобы изменить настройки, нужно менять значения переменных или конфигурационные файлы или создать отдельные виртуальные среды и переключаться между ними</a:t>
            </a:r>
            <a:endParaRPr>
              <a:solidFill>
                <a:srgbClr val="494429"/>
              </a:solidFill>
            </a:endParaRPr>
          </a:p>
          <a:p>
            <a:pPr indent="-16383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920"/>
              <a:buFont typeface="Arial"/>
              <a:buNone/>
            </a:pPr>
            <a:r>
              <a:t/>
            </a:r>
            <a:endParaRPr sz="1600">
              <a:solidFill>
                <a:srgbClr val="4944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920"/>
              <a:buFont typeface="Arial"/>
              <a:buChar char="•"/>
            </a:pPr>
            <a:r>
              <a:rPr lang="en" sz="160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Также в виртуальной среде могут быть установлены другие версии программ</a:t>
            </a:r>
            <a:endParaRPr>
              <a:solidFill>
                <a:srgbClr val="494429"/>
              </a:solidFill>
            </a:endParaRPr>
          </a:p>
          <a:p>
            <a:pPr indent="-16383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920"/>
              <a:buFont typeface="Arial"/>
              <a:buNone/>
            </a:pPr>
            <a:r>
              <a:t/>
            </a:r>
            <a:endParaRPr sz="1600">
              <a:solidFill>
                <a:srgbClr val="4944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1920"/>
              <a:buFont typeface="Arial"/>
              <a:buChar char="•"/>
            </a:pPr>
            <a:r>
              <a:rPr b="1" lang="en" sz="1600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ЗАДАНИЕ: каковы преимущества и недостатки виртуальной среды?</a:t>
            </a:r>
            <a:endParaRPr b="1" sz="1600">
              <a:solidFill>
                <a:srgbClr val="4944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3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104"/>
          <p:cNvSpPr/>
          <p:nvPr/>
        </p:nvSpPr>
        <p:spPr>
          <a:xfrm>
            <a:off x="605889" y="273780"/>
            <a:ext cx="7884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Тестирование</a:t>
            </a:r>
            <a:endParaRPr/>
          </a:p>
        </p:txBody>
      </p:sp>
      <p:sp>
        <p:nvSpPr>
          <p:cNvPr id="1019" name="Google Shape;1019;p104"/>
          <p:cNvSpPr/>
          <p:nvPr/>
        </p:nvSpPr>
        <p:spPr>
          <a:xfrm>
            <a:off x="605889" y="1398086"/>
            <a:ext cx="7884000" cy="31911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" sz="18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django.test </a:t>
            </a:r>
            <a:r>
              <a:rPr lang="en" sz="18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</a:t>
            </a:r>
            <a:r>
              <a:rPr lang="en" sz="18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TestCase</a:t>
            </a:r>
            <a:br>
              <a:rPr lang="en" sz="18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" sz="18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" sz="18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django.test </a:t>
            </a:r>
            <a:r>
              <a:rPr lang="en" sz="18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</a:t>
            </a:r>
            <a:r>
              <a:rPr lang="en" sz="18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Client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" sz="18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django.http </a:t>
            </a:r>
            <a:r>
              <a:rPr lang="en" sz="18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</a:t>
            </a:r>
            <a:r>
              <a:rPr lang="en" sz="18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HttpResponse</a:t>
            </a:r>
            <a:endParaRPr sz="1800">
              <a:solidFill>
                <a:srgbClr val="F2F2F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from</a:t>
            </a:r>
            <a:r>
              <a:rPr lang="en" sz="18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.models </a:t>
            </a:r>
            <a:r>
              <a:rPr lang="en" sz="18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import</a:t>
            </a:r>
            <a:r>
              <a:rPr lang="en" sz="18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RowType</a:t>
            </a:r>
            <a:endParaRPr sz="1800">
              <a:solidFill>
                <a:srgbClr val="F2F2F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class</a:t>
            </a:r>
            <a:r>
              <a:rPr lang="en" sz="18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800">
                <a:solidFill>
                  <a:srgbClr val="538CD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FensterTest</a:t>
            </a:r>
            <a:r>
              <a:rPr lang="en" sz="18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(TestCase):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" sz="18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</a:t>
            </a:r>
            <a:r>
              <a:rPr lang="en" sz="18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800">
                <a:solidFill>
                  <a:srgbClr val="538CD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setUp</a:t>
            </a:r>
            <a:r>
              <a:rPr lang="en" sz="18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(self):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self.client = Client()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RowType(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fenster_width=</a:t>
            </a:r>
            <a:r>
              <a:rPr lang="en" sz="1800">
                <a:solidFill>
                  <a:srgbClr val="D9959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10</a:t>
            </a:r>
            <a:r>
              <a:rPr lang="en" sz="18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fenster_height=</a:t>
            </a:r>
            <a:r>
              <a:rPr lang="en" sz="1800">
                <a:solidFill>
                  <a:srgbClr val="D9959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10</a:t>
            </a:r>
            <a:r>
              <a:rPr lang="en" sz="18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895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 и другие параметры</a:t>
            </a:r>
            <a:endParaRPr sz="1800">
              <a:solidFill>
                <a:srgbClr val="93895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price=</a:t>
            </a:r>
            <a:r>
              <a:rPr lang="en" sz="1800">
                <a:solidFill>
                  <a:srgbClr val="D9959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300</a:t>
            </a:r>
            <a:r>
              <a:rPr lang="en" sz="18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window_view=</a:t>
            </a:r>
            <a:r>
              <a:rPr lang="en" sz="18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''</a:t>
            </a:r>
            <a:r>
              <a:rPr lang="en" sz="18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F2F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).save()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20" name="Google Shape;1020;p104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104"/>
          <p:cNvSpPr txBox="1"/>
          <p:nvPr/>
        </p:nvSpPr>
        <p:spPr>
          <a:xfrm>
            <a:off x="605889" y="828782"/>
            <a:ext cx="779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Django расширяет функционал UnitTest применительно к своей задаче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Файл tests.py уже создан в момент startproject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05"/>
          <p:cNvSpPr/>
          <p:nvPr/>
        </p:nvSpPr>
        <p:spPr>
          <a:xfrm>
            <a:off x="605889" y="273780"/>
            <a:ext cx="7884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Тестирование</a:t>
            </a:r>
            <a:endParaRPr/>
          </a:p>
        </p:txBody>
      </p:sp>
      <p:sp>
        <p:nvSpPr>
          <p:cNvPr id="1027" name="Google Shape;1027;p105"/>
          <p:cNvSpPr/>
          <p:nvPr/>
        </p:nvSpPr>
        <p:spPr>
          <a:xfrm>
            <a:off x="605889" y="1260618"/>
            <a:ext cx="7059900" cy="32775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FBFB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</a:t>
            </a:r>
            <a:r>
              <a:rPr lang="en" sz="18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</a:t>
            </a:r>
            <a:r>
              <a:rPr lang="en" sz="1800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800">
                <a:solidFill>
                  <a:srgbClr val="538CD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test_buy</a:t>
            </a:r>
            <a:r>
              <a:rPr lang="en" sz="1800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(self):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response = </a:t>
            </a:r>
            <a:r>
              <a:rPr lang="en" sz="1800">
                <a:solidFill>
                  <a:srgbClr val="FFC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self.client.post</a:t>
            </a:r>
            <a:r>
              <a:rPr lang="en" sz="1800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</a:t>
            </a:r>
            <a:r>
              <a:rPr lang="en" sz="18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'/fenster/buy'</a:t>
            </a:r>
            <a:r>
              <a:rPr lang="en" sz="1800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800">
                <a:solidFill>
                  <a:srgbClr val="93895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# путь</a:t>
            </a:r>
            <a:endParaRPr sz="1800">
              <a:solidFill>
                <a:srgbClr val="93895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{  # словарь передаваемых переменных</a:t>
            </a:r>
            <a:endParaRPr sz="1800">
              <a:solidFill>
                <a:srgbClr val="BFBFB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    </a:t>
            </a:r>
            <a:r>
              <a:rPr lang="en" sz="18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'selected_fenster'</a:t>
            </a:r>
            <a:r>
              <a:rPr lang="en" sz="1800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 </a:t>
            </a:r>
            <a:r>
              <a:rPr lang="en" sz="1800">
                <a:solidFill>
                  <a:srgbClr val="D9959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128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self.assertIsInstance(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response,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HttpResponse</a:t>
            </a:r>
            <a:endParaRPr sz="1800">
              <a:solidFill>
                <a:srgbClr val="BFBFBF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self.assertEqual(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response.status_code,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</a:t>
            </a:r>
            <a:r>
              <a:rPr lang="en" sz="1800">
                <a:solidFill>
                  <a:srgbClr val="D9959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200</a:t>
            </a:r>
            <a:r>
              <a:rPr lang="en" sz="1800">
                <a:solidFill>
                  <a:srgbClr val="BFBFBF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/>
          </a:p>
        </p:txBody>
      </p:sp>
      <p:sp>
        <p:nvSpPr>
          <p:cNvPr id="1028" name="Google Shape;1028;p105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105"/>
          <p:cNvSpPr txBox="1"/>
          <p:nvPr/>
        </p:nvSpPr>
        <p:spPr>
          <a:xfrm>
            <a:off x="686601" y="829150"/>
            <a:ext cx="697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Например, можно эмулировать запрос, не запуская браузер!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06"/>
          <p:cNvSpPr/>
          <p:nvPr/>
        </p:nvSpPr>
        <p:spPr>
          <a:xfrm>
            <a:off x="605889" y="273780"/>
            <a:ext cx="7884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Тестирование</a:t>
            </a:r>
            <a:endParaRPr/>
          </a:p>
        </p:txBody>
      </p:sp>
      <p:sp>
        <p:nvSpPr>
          <p:cNvPr id="1035" name="Google Shape;1035;p106"/>
          <p:cNvSpPr/>
          <p:nvPr/>
        </p:nvSpPr>
        <p:spPr>
          <a:xfrm>
            <a:off x="509825" y="1906196"/>
            <a:ext cx="7884000" cy="21237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CB3E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 user@computer:~wcity$ </a:t>
            </a:r>
            <a:r>
              <a:rPr lang="en" sz="18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pip install coverage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CB3E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 user@computer:~wcity$ </a:t>
            </a:r>
            <a:r>
              <a:rPr lang="en" sz="18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coverage run --source='.' manage.py test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CB3E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 user@computer:~wcity$ </a:t>
            </a:r>
            <a:r>
              <a:rPr lang="en" sz="18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coverage run manage.py test --debug-mode fenster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CB3E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(py3ve) user@computer:~wcity$ </a:t>
            </a:r>
            <a:r>
              <a:rPr lang="en" sz="18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coverage html</a:t>
            </a:r>
            <a:endParaRPr/>
          </a:p>
        </p:txBody>
      </p:sp>
      <p:sp>
        <p:nvSpPr>
          <p:cNvPr id="1036" name="Google Shape;1036;p106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106"/>
          <p:cNvSpPr txBox="1"/>
          <p:nvPr/>
        </p:nvSpPr>
        <p:spPr>
          <a:xfrm>
            <a:off x="605964" y="4029881"/>
            <a:ext cx="769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Теперь в директории </a:t>
            </a:r>
            <a:r>
              <a:rPr lang="en" sz="1800">
                <a:solidFill>
                  <a:srgbClr val="703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htmlcov</a:t>
            </a:r>
            <a:r>
              <a:rPr lang="en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располагается файл index.html</a:t>
            </a:r>
            <a:endParaRPr sz="18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Откройте в браузере </a:t>
            </a:r>
            <a:r>
              <a:rPr lang="en" sz="1800" u="sng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file:///home/student/wcity/htmlcov/index.html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                django или apache запускать для просмотра НЕ НАДО!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106"/>
          <p:cNvSpPr txBox="1"/>
          <p:nvPr/>
        </p:nvSpPr>
        <p:spPr>
          <a:xfrm>
            <a:off x="509821" y="726629"/>
            <a:ext cx="766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B05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ФАЙЛ wcity/settings.py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106"/>
          <p:cNvSpPr/>
          <p:nvPr/>
        </p:nvSpPr>
        <p:spPr>
          <a:xfrm>
            <a:off x="605896" y="1481432"/>
            <a:ext cx="7884000" cy="2919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ALLOWED_HOSTS = [</a:t>
            </a:r>
            <a:r>
              <a:rPr lang="en" sz="16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'127.0.0.1'</a:t>
            </a:r>
            <a:r>
              <a:rPr lang="en" sz="1600">
                <a:solidFill>
                  <a:srgbClr val="B2A0C7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600">
                <a:solidFill>
                  <a:srgbClr val="76923C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'testserver', '0.0.0.0'</a:t>
            </a:r>
            <a:r>
              <a:rPr lang="en" sz="1600">
                <a:solidFill>
                  <a:srgbClr val="D8D8D8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07"/>
          <p:cNvSpPr/>
          <p:nvPr/>
        </p:nvSpPr>
        <p:spPr>
          <a:xfrm>
            <a:off x="605889" y="273780"/>
            <a:ext cx="7884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Тестирование</a:t>
            </a:r>
            <a:endParaRPr/>
          </a:p>
        </p:txBody>
      </p:sp>
      <p:sp>
        <p:nvSpPr>
          <p:cNvPr id="1045" name="Google Shape;1045;p107"/>
          <p:cNvSpPr/>
          <p:nvPr/>
        </p:nvSpPr>
        <p:spPr>
          <a:xfrm>
            <a:off x="628559" y="1375396"/>
            <a:ext cx="7884000" cy="32040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6923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6923C"/>
                </a:solidFill>
                <a:latin typeface="Arial"/>
                <a:ea typeface="Arial"/>
                <a:cs typeface="Arial"/>
                <a:sym typeface="Arial"/>
              </a:rPr>
              <a:t>Как создать специального тестового пользователя для тестирования?</a:t>
            </a:r>
            <a:endParaRPr sz="1800">
              <a:solidFill>
                <a:srgbClr val="3FFF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FF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107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107"/>
          <p:cNvSpPr txBox="1"/>
          <p:nvPr/>
        </p:nvSpPr>
        <p:spPr>
          <a:xfrm>
            <a:off x="605889" y="828782"/>
            <a:ext cx="159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Django тесты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108"/>
          <p:cNvSpPr/>
          <p:nvPr/>
        </p:nvSpPr>
        <p:spPr>
          <a:xfrm>
            <a:off x="6458040" y="4767390"/>
            <a:ext cx="20505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108"/>
          <p:cNvSpPr/>
          <p:nvPr/>
        </p:nvSpPr>
        <p:spPr>
          <a:xfrm>
            <a:off x="552344" y="503867"/>
            <a:ext cx="8227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Open Sans"/>
                <a:ea typeface="Open Sans"/>
                <a:cs typeface="Open Sans"/>
                <a:sym typeface="Open Sans"/>
              </a:rPr>
              <a:t>Домашнее задание 9</a:t>
            </a:r>
            <a:endParaRPr/>
          </a:p>
        </p:txBody>
      </p:sp>
      <p:sp>
        <p:nvSpPr>
          <p:cNvPr id="1054" name="Google Shape;1054;p108"/>
          <p:cNvSpPr txBox="1"/>
          <p:nvPr/>
        </p:nvSpPr>
        <p:spPr>
          <a:xfrm>
            <a:off x="904568" y="1651820"/>
            <a:ext cx="7450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Покрыть проект тестами на 100% по строкам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Подобрать функциональное покрытие, обсудить его с коллегами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Отследить по логам все этапы работы приложений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09"/>
          <p:cNvSpPr/>
          <p:nvPr/>
        </p:nvSpPr>
        <p:spPr>
          <a:xfrm>
            <a:off x="6458040" y="4767390"/>
            <a:ext cx="20505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109"/>
          <p:cNvSpPr/>
          <p:nvPr/>
        </p:nvSpPr>
        <p:spPr>
          <a:xfrm>
            <a:off x="552344" y="503867"/>
            <a:ext cx="8227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Open Sans"/>
                <a:ea typeface="Open Sans"/>
                <a:cs typeface="Open Sans"/>
                <a:sym typeface="Open Sans"/>
              </a:rPr>
              <a:t>Как строятся настоящие сайты</a:t>
            </a:r>
            <a:endParaRPr/>
          </a:p>
        </p:txBody>
      </p:sp>
      <p:sp>
        <p:nvSpPr>
          <p:cNvPr id="1061" name="Google Shape;1061;p109"/>
          <p:cNvSpPr txBox="1"/>
          <p:nvPr/>
        </p:nvSpPr>
        <p:spPr>
          <a:xfrm>
            <a:off x="836835" y="1472249"/>
            <a:ext cx="6168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Сервер (железный и настроенный вами</a:t>
            </a:r>
            <a:b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или арендованный)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Система контроля версий (git, …)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Система ведения задач (redmine, …)</a:t>
            </a:r>
            <a:b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можно сопрячь с redmine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Локальные копии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Тесты (автотесты)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10"/>
          <p:cNvSpPr/>
          <p:nvPr/>
        </p:nvSpPr>
        <p:spPr>
          <a:xfrm>
            <a:off x="6458040" y="4767390"/>
            <a:ext cx="20505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110"/>
          <p:cNvSpPr/>
          <p:nvPr/>
        </p:nvSpPr>
        <p:spPr>
          <a:xfrm>
            <a:off x="552344" y="503867"/>
            <a:ext cx="8227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Open Sans"/>
                <a:ea typeface="Open Sans"/>
                <a:cs typeface="Open Sans"/>
                <a:sym typeface="Open Sans"/>
              </a:rPr>
              <a:t>Как строятся настоящие сайты</a:t>
            </a:r>
            <a:endParaRPr/>
          </a:p>
        </p:txBody>
      </p:sp>
      <p:sp>
        <p:nvSpPr>
          <p:cNvPr id="1068" name="Google Shape;1068;p110"/>
          <p:cNvSpPr txBox="1"/>
          <p:nvPr/>
        </p:nvSpPr>
        <p:spPr>
          <a:xfrm>
            <a:off x="836835" y="1472249"/>
            <a:ext cx="6198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Жизненный цикл разработки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Постановка задачи (через redmine)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Разработка и локальное тестирование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(в своей ветке!)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Тестирование на сервере-development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Передача на основной сервер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Обнаружение ошибки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Откат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goto 1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11"/>
          <p:cNvSpPr/>
          <p:nvPr/>
        </p:nvSpPr>
        <p:spPr>
          <a:xfrm>
            <a:off x="6458040" y="4767390"/>
            <a:ext cx="20505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111"/>
          <p:cNvSpPr/>
          <p:nvPr/>
        </p:nvSpPr>
        <p:spPr>
          <a:xfrm>
            <a:off x="552344" y="503867"/>
            <a:ext cx="8227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Open Sans"/>
                <a:ea typeface="Open Sans"/>
                <a:cs typeface="Open Sans"/>
                <a:sym typeface="Open Sans"/>
              </a:rPr>
              <a:t>Сохранение</a:t>
            </a:r>
            <a:br>
              <a:rPr b="1" lang="en" sz="4000">
                <a:solidFill>
                  <a:srgbClr val="2E75B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4000">
                <a:solidFill>
                  <a:srgbClr val="2E75B6"/>
                </a:solidFill>
                <a:latin typeface="Open Sans"/>
                <a:ea typeface="Open Sans"/>
                <a:cs typeface="Open Sans"/>
                <a:sym typeface="Open Sans"/>
              </a:rPr>
              <a:t>и восстановление данных</a:t>
            </a:r>
            <a:endParaRPr/>
          </a:p>
        </p:txBody>
      </p:sp>
      <p:sp>
        <p:nvSpPr>
          <p:cNvPr id="1075" name="Google Shape;1075;p111"/>
          <p:cNvSpPr txBox="1"/>
          <p:nvPr/>
        </p:nvSpPr>
        <p:spPr>
          <a:xfrm>
            <a:off x="836835" y="1472249"/>
            <a:ext cx="7788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Код хранится в репозитории (git)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Перед началом правок сохраняем состояние</a:t>
            </a:r>
            <a:b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предыдущих правок (git stash)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Вытащили все принятые изменения других</a:t>
            </a:r>
            <a:b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пользователей (git pull) - в master-ветке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Влили ветку мастер в свою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Внесли изменения…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База данных регулярно сохраняется в инкрементной</a:t>
            </a:r>
            <a:b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резервной копии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12"/>
          <p:cNvSpPr/>
          <p:nvPr/>
        </p:nvSpPr>
        <p:spPr>
          <a:xfrm>
            <a:off x="605889" y="273780"/>
            <a:ext cx="7884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Apache2 + mod_wsgi</a:t>
            </a:r>
            <a:endParaRPr b="1" sz="4000">
              <a:solidFill>
                <a:srgbClr val="2E75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112"/>
          <p:cNvSpPr/>
          <p:nvPr/>
        </p:nvSpPr>
        <p:spPr>
          <a:xfrm>
            <a:off x="629999" y="2106718"/>
            <a:ext cx="8082600" cy="215850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user@computer:~$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sudo apt-get install apache2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user@computer:~wcity/$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pip install mod_wsgi-httpd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99593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Строго в две строки. В следующем слайде приведена ошибка!</a:t>
            </a:r>
            <a:endParaRPr sz="1600">
              <a:solidFill>
                <a:srgbClr val="D99593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5D8F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5D8F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user@computer:~wcity/$ </a:t>
            </a:r>
            <a:r>
              <a:rPr lang="en" sz="1600">
                <a:solidFill>
                  <a:srgbClr val="3FFF96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pip install mod_wsgi</a:t>
            </a:r>
            <a:endParaRPr sz="1600">
              <a:solidFill>
                <a:srgbClr val="3FFF96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Pip установит mod_wsgi с учетом среды, поскольку pip выполняется из-под среды и, таким образом, с учетом версии python</a:t>
            </a:r>
            <a:endParaRPr/>
          </a:p>
        </p:txBody>
      </p:sp>
      <p:sp>
        <p:nvSpPr>
          <p:cNvPr id="1082" name="Google Shape;1082;p112"/>
          <p:cNvSpPr/>
          <p:nvPr/>
        </p:nvSpPr>
        <p:spPr>
          <a:xfrm>
            <a:off x="6458040" y="4767390"/>
            <a:ext cx="20544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112"/>
          <p:cNvSpPr txBox="1"/>
          <p:nvPr/>
        </p:nvSpPr>
        <p:spPr>
          <a:xfrm>
            <a:off x="737419" y="1025013"/>
            <a:ext cx="7975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WSGI -- Web Server Gateway Interface. Описывает взаимодействие между Web-Server и цепочкой приложений, исполняющих запрос.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4" name="Google Shape;1084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2626" y="273780"/>
            <a:ext cx="974743" cy="974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13"/>
          <p:cNvSpPr txBox="1"/>
          <p:nvPr/>
        </p:nvSpPr>
        <p:spPr>
          <a:xfrm>
            <a:off x="642925" y="1442275"/>
            <a:ext cx="500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C:\Program Files (x86)\edb\pem\httpd\apache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90" name="Google Shape;1090;p113"/>
          <p:cNvSpPr/>
          <p:nvPr/>
        </p:nvSpPr>
        <p:spPr>
          <a:xfrm>
            <a:off x="605889" y="273780"/>
            <a:ext cx="78840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Apache2 + mod_wsgi</a:t>
            </a:r>
            <a:b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4000">
                <a:solidFill>
                  <a:srgbClr val="2E75B6"/>
                </a:solidFill>
                <a:latin typeface="Arial"/>
                <a:ea typeface="Arial"/>
                <a:cs typeface="Arial"/>
                <a:sym typeface="Arial"/>
              </a:rPr>
              <a:t>(Windows)</a:t>
            </a:r>
            <a:endParaRPr b="1" sz="4000">
              <a:solidFill>
                <a:srgbClr val="2E75B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1" name="Google Shape;1091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2626" y="273780"/>
            <a:ext cx="974743" cy="974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74FFF8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