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 rot="5400000">
            <a:off x="6039360" y="725040"/>
            <a:ext cx="116280" cy="121903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1698560" y="6338880"/>
            <a:ext cx="490680" cy="49068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F50F019-7A78-47F7-9A7E-F4B051E05E08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6039360" y="725040"/>
            <a:ext cx="116280" cy="12190320"/>
          </a:xfrm>
          <a:prstGeom prst="rect">
            <a:avLst/>
          </a:prstGeom>
          <a:solidFill>
            <a:srgbClr val="069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1698560" y="6338880"/>
            <a:ext cx="490680" cy="490680"/>
          </a:xfrm>
          <a:prstGeom prst="rect">
            <a:avLst/>
          </a:prstGeom>
          <a:solidFill>
            <a:srgbClr val="069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35D9746-5CF9-400D-8EA5-A020F888F0F8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Line 3"/>
          <p:cNvSpPr/>
          <p:nvPr/>
        </p:nvSpPr>
        <p:spPr>
          <a:xfrm>
            <a:off x="658440" y="1287360"/>
            <a:ext cx="820800" cy="360"/>
          </a:xfrm>
          <a:prstGeom prst="line">
            <a:avLst/>
          </a:prstGeom>
          <a:ln w="38100">
            <a:solidFill>
              <a:srgbClr val="069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192840" y="6762240"/>
            <a:ext cx="360" cy="431640"/>
          </a:xfrm>
          <a:prstGeom prst="rect">
            <a:avLst/>
          </a:prstGeom>
          <a:solidFill>
            <a:srgbClr val="069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1698560" y="6338880"/>
            <a:ext cx="490680" cy="490680"/>
          </a:xfrm>
          <a:prstGeom prst="rect">
            <a:avLst/>
          </a:prstGeom>
          <a:solidFill>
            <a:srgbClr val="069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5D86C81-3AA1-4520-A881-0D81F69242E1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>
            <a:off x="658440" y="1287360"/>
            <a:ext cx="820800" cy="360"/>
          </a:xfrm>
          <a:prstGeom prst="line">
            <a:avLst/>
          </a:prstGeom>
          <a:ln w="38100">
            <a:solidFill>
              <a:srgbClr val="069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CustomShape 5"/>
          <p:cNvSpPr/>
          <p:nvPr/>
        </p:nvSpPr>
        <p:spPr>
          <a:xfrm rot="5400000">
            <a:off x="6039720" y="730800"/>
            <a:ext cx="116280" cy="12190320"/>
          </a:xfrm>
          <a:prstGeom prst="rect">
            <a:avLst/>
          </a:prstGeom>
          <a:solidFill>
            <a:srgbClr val="069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 hidden="1"/>
          <p:cNvSpPr/>
          <p:nvPr/>
        </p:nvSpPr>
        <p:spPr>
          <a:xfrm rot="5400000">
            <a:off x="6039360" y="725040"/>
            <a:ext cx="116280" cy="1219032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CustomShape 2" hidden="1"/>
          <p:cNvSpPr/>
          <p:nvPr/>
        </p:nvSpPr>
        <p:spPr>
          <a:xfrm>
            <a:off x="11698560" y="6338880"/>
            <a:ext cx="490680" cy="49068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778FF84-96A7-4080-A798-03374FF1272E}" type="slidenum"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Рисунок 25" descr=""/>
          <p:cNvPicPr/>
          <p:nvPr/>
        </p:nvPicPr>
        <p:blipFill>
          <a:blip r:embed="rId3"/>
          <a:srcRect l="15057" t="12837" r="0" b="18"/>
          <a:stretch/>
        </p:blipFill>
        <p:spPr>
          <a:xfrm>
            <a:off x="-39600" y="1684800"/>
            <a:ext cx="4725000" cy="426096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20000" y="2221200"/>
            <a:ext cx="9141840" cy="22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4400" spc="-1" strike="noStrike">
                <a:solidFill>
                  <a:srgbClr val="1c1c1c"/>
                </a:solidFill>
                <a:latin typeface="Calibri"/>
                <a:ea typeface="Verdana"/>
              </a:rPr>
              <a:t>Linux и Windows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0980000" y="5400000"/>
            <a:ext cx="1186560" cy="14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79240" y="198000"/>
            <a:ext cx="10772640" cy="10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Управление программами и обновлениями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39640" y="144000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CustomShape 3"/>
          <p:cNvSpPr/>
          <p:nvPr/>
        </p:nvSpPr>
        <p:spPr>
          <a:xfrm rot="4200">
            <a:off x="535680" y="1441800"/>
            <a:ext cx="6238800" cy="30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В Linux существуют репозитории пакетов программ. Там есть если не все, то почти все необходимые программы, драйвера и компоненты системы. У вас почти не будет необходимости качать программы из интернета, хотя такая возможность тоже есть.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6779880" y="2160000"/>
            <a:ext cx="5278680" cy="395820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539640" y="4320000"/>
            <a:ext cx="6118920" cy="17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79240" y="558000"/>
            <a:ext cx="107726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Использование в качестве ПК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39640" y="144000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39640" y="1620000"/>
            <a:ext cx="8098920" cy="43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7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Linux за последние годы достиг значительных результатов в плане улучшения качества и удобства своего применения. Наиболее приветливые к новичку дистрибутивы Ubuntu и Mint.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Большинство программ, которые есть под Windows, имеют версии под Linux. Однако даже если у программы нет Linux-версии всегда можно найти свободный аналог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8981640" y="1210320"/>
            <a:ext cx="1096920" cy="1127880"/>
          </a:xfrm>
          <a:prstGeom prst="rect">
            <a:avLst/>
          </a:prstGeom>
          <a:ln w="0"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10424160" y="1260000"/>
            <a:ext cx="914400" cy="94788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/>
        </p:blipFill>
        <p:spPr>
          <a:xfrm>
            <a:off x="9000360" y="2389680"/>
            <a:ext cx="2395440" cy="169200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4"/>
          <a:stretch/>
        </p:blipFill>
        <p:spPr>
          <a:xfrm>
            <a:off x="9197280" y="3960000"/>
            <a:ext cx="2083320" cy="184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79240" y="564120"/>
            <a:ext cx="107726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Исходный код и Лицензия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39640" y="1620000"/>
            <a:ext cx="7018920" cy="43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Дистрибутивы Linux — это операционные системы с открытым исходным кодом, в который могут вноситься изменения в соответствии с потребностями пользователя. Windows же является коммерческой ОС, и её исходные коды закрыты.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Система Linux в большинстве дистрибутивов  полностью свободны. Однако компании (например, Red Hat) предлагают платную поддержку своих дистрибутивов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7920000" y="2160000"/>
            <a:ext cx="3936960" cy="21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66280" y="198000"/>
            <a:ext cx="107726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Использование в качестве Серверной ОС и стабильность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39640" y="1260000"/>
            <a:ext cx="5758560" cy="49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Вероятно через некоторое, вы столкнетесь со сбоями Win,  вам придется переустановить Ос. Если вы пользуетесь Linux, вам не нужно будет переустанавливать его, чтобы снова получить быструю и отзывчивую систему.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Cервер на Linux превосходит аналогичный сервер на Windows во многих аспектах. Windows — это популярный вариант для настольного использования, а Linux — популярный вариант для серверных систем.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6480000" y="1800000"/>
            <a:ext cx="5662440" cy="29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5400000" y="2628000"/>
            <a:ext cx="611964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1c1c1c"/>
                </a:solidFill>
                <a:latin typeface="Calibri"/>
                <a:ea typeface="Verdana"/>
              </a:rPr>
              <a:t>Cпасибо за внимание!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66280" y="558000"/>
            <a:ext cx="107726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Что такое операционная система?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792000" y="1600920"/>
            <a:ext cx="798588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900" spc="-1" strike="noStrike">
                <a:solidFill>
                  <a:srgbClr val="00549f"/>
                </a:solidFill>
                <a:latin typeface="Calibri"/>
                <a:ea typeface="Verdana"/>
              </a:rPr>
              <a:t> </a:t>
            </a:r>
            <a:endParaRPr b="0" lang="ru-RU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539640" y="1335600"/>
            <a:ext cx="7918920" cy="49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Основные функции ОС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00549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Загрузка программ в оперативную память и их выполнение.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Стандартизованный доступ к устройства ввода-вывода.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Управление оперативной и энергонезависимой памятью.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Параллельное выполнение задач (многозадачность).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Распределение ресурсов вычислительной системы между процессами.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Разграничение доступа различных процессов к ресурсам.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Взаимодействие между процессами: обмен данными, взаимная синхронизация.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Защита системы, пользовательских данных и программ от действий пользователей или приложений.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03480" indent="-302400">
              <a:lnSpc>
                <a:spcPct val="150000"/>
              </a:lnSpc>
              <a:spcBef>
                <a:spcPts val="1001"/>
              </a:spcBef>
              <a:buClr>
                <a:srgbClr val="44546a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Многопользовательский режим работы и разграничение прав доступа.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8631720" y="2520000"/>
            <a:ext cx="3427200" cy="228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79240" y="564120"/>
            <a:ext cx="107726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Немного истории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39640" y="1620000"/>
            <a:ext cx="8098920" cy="37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900" spc="-1" strike="noStrike">
                <a:solidFill>
                  <a:srgbClr val="00549f"/>
                </a:solidFill>
                <a:latin typeface="Calibri"/>
                <a:ea typeface="Verdana"/>
              </a:rPr>
              <a:t>Вехи</a:t>
            </a:r>
            <a:endParaRPr b="0" lang="ru-RU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1969 - разработана Unix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1973 - редакция Unix с компилятором Си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1978 — появился интерпретатор BourneShell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1983 — проект GNU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1991 — Первая версия Linux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8820360" y="1008000"/>
            <a:ext cx="2878560" cy="196956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8820360" y="4500000"/>
            <a:ext cx="2698560" cy="167220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9180360" y="3024000"/>
            <a:ext cx="2158560" cy="14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87400" y="2700000"/>
            <a:ext cx="10992240" cy="5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Чем Unix отличается от Linux?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79240" y="564120"/>
            <a:ext cx="107726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Ядро системы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539640" y="1620000"/>
            <a:ext cx="6298920" cy="43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5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Основа, сердце и мозг любой операционной системы — это ее ядро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Актуальные версии ОС Microsoft (7, 8.1 и 10) построены на гибридном ядре NT.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В семействе операционных систем Linux используется монолитное ядро с динамически подключаемыми модулями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6840000" y="2160000"/>
            <a:ext cx="5038560" cy="30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79240" y="564120"/>
            <a:ext cx="107726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Файловая система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39640" y="1620000"/>
            <a:ext cx="6118920" cy="44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В Linux файлы сортируются по каталогам в зависимости от типа, например, исполняемые - в /bin/, настройки - /etc/, а ресурсы - в /usr/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Устройства хранения в Linux именуются по алфавиту, а разделы на них - цифрами. Например, первый жесткий диск будет иметь имя sda, второй — sdb. Разделы на первом будут нумероваться - sda1, sda2, sda3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Основные файловые системы Ext2, Ext3, Ext4, JFS, ReiserFS, XFS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6660000" y="1617120"/>
            <a:ext cx="5529600" cy="342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79240" y="564120"/>
            <a:ext cx="107726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Безопасность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39640" y="1620000"/>
            <a:ext cx="7018920" cy="43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6000"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Поддержание должного уровня безопасности и конфиденциальности личных данных являются краеугольными принципами данной ОС, это наследие Multics и Unix. По умолчанию, обычные пользователи не имеют доступ к корневому каталогу или административным привилегиям.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Computer Emergency Readiness Team (CERT)  - Microsoft Windows 250 записей average =54,67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600" spc="-1" strike="noStrike">
                <a:solidFill>
                  <a:srgbClr val="44546a"/>
                </a:solidFill>
                <a:latin typeface="Calibri"/>
                <a:ea typeface="Verdana"/>
              </a:rPr>
              <a:t>Linux — 100 записей averrage=28,48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7802640" y="2340000"/>
            <a:ext cx="3895920" cy="251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87400" y="2700000"/>
            <a:ext cx="10992240" cy="5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Как вы думаете почему Linux получился более безопасным чем Windows?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66280" y="540000"/>
            <a:ext cx="107726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1" lang="ru-RU" sz="3600" spc="-1" strike="noStrike">
                <a:solidFill>
                  <a:srgbClr val="00549f"/>
                </a:solidFill>
                <a:latin typeface="Calibri"/>
                <a:ea typeface="Verdana"/>
              </a:rPr>
              <a:t>Дистрибутивы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17760" y="1448640"/>
            <a:ext cx="11059560" cy="47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7920000" y="1590480"/>
            <a:ext cx="3808080" cy="380772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617760" y="1800000"/>
            <a:ext cx="6838920" cy="41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На сегодняшний день ядро Linux лежит в основе всех операционных систем на базе Linux. Однако, поскольку его исходные коды остаются открытыми, любой  может настроить или изменить ОС для своих собственных целей.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44546a"/>
                </a:solidFill>
                <a:latin typeface="Calibri"/>
                <a:ea typeface="Verdana"/>
              </a:rPr>
              <a:t>В результате имеем сотни индивидуальных Linux-подобных операционных систем, называемых дистрибутивами.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Haulmont 2019</Template>
  <TotalTime>2924</TotalTime>
  <Application>LibreOffice/7.4.7.2$Linux_X86_64 LibreOffice_project/40$Build-2</Application>
  <AppVersion>15.0000</AppVersion>
  <Words>871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2020-08-04T08:45:53Z</dcterms:created>
  <dc:creator>Ilya Syusin</dc:creator>
  <dc:description/>
  <dc:language>ru-RU</dc:language>
  <cp:lastModifiedBy/>
  <dcterms:modified xsi:type="dcterms:W3CDTF">2023-08-14T21:31:20Z</dcterms:modified>
  <cp:revision>167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