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 rot="5400000">
            <a:off x="6041160" y="722880"/>
            <a:ext cx="114480" cy="12187440"/>
          </a:xfrm>
          <a:prstGeom prst="rect">
            <a:avLst/>
          </a:prstGeom>
          <a:solidFill>
            <a:srgbClr val="00549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" name="CustomShape 2" hidden="1"/>
          <p:cNvSpPr/>
          <p:nvPr/>
        </p:nvSpPr>
        <p:spPr>
          <a:xfrm>
            <a:off x="11698200" y="6338880"/>
            <a:ext cx="488880" cy="488880"/>
          </a:xfrm>
          <a:prstGeom prst="rect">
            <a:avLst/>
          </a:prstGeom>
          <a:solidFill>
            <a:srgbClr val="00549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9F62575C-8349-40B8-A89E-AC68F51F0B23}" type="slidenum">
              <a:rPr b="0" lang="ru-RU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 rot="5400000">
            <a:off x="6041160" y="722880"/>
            <a:ext cx="114480" cy="12187440"/>
          </a:xfrm>
          <a:prstGeom prst="rect">
            <a:avLst/>
          </a:prstGeom>
          <a:solidFill>
            <a:srgbClr val="069a2e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11698200" y="6338880"/>
            <a:ext cx="488880" cy="488880"/>
          </a:xfrm>
          <a:prstGeom prst="rect">
            <a:avLst/>
          </a:prstGeom>
          <a:solidFill>
            <a:srgbClr val="069a2e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B51E9247-53F4-4844-97D0-2E247859B248}" type="slidenum">
              <a:rPr b="0" lang="ru-RU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Line 3"/>
          <p:cNvSpPr/>
          <p:nvPr/>
        </p:nvSpPr>
        <p:spPr>
          <a:xfrm>
            <a:off x="658800" y="1287360"/>
            <a:ext cx="820800" cy="360"/>
          </a:xfrm>
          <a:prstGeom prst="line">
            <a:avLst/>
          </a:prstGeom>
          <a:ln w="38160">
            <a:solidFill>
              <a:srgbClr val="069a2e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 rot="5400000">
            <a:off x="6041160" y="722880"/>
            <a:ext cx="114480" cy="12187440"/>
          </a:xfrm>
          <a:prstGeom prst="rect">
            <a:avLst/>
          </a:prstGeom>
          <a:solidFill>
            <a:srgbClr val="069a2e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11698200" y="6338880"/>
            <a:ext cx="488880" cy="488880"/>
          </a:xfrm>
          <a:prstGeom prst="rect">
            <a:avLst/>
          </a:prstGeom>
          <a:solidFill>
            <a:srgbClr val="069a2e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11E0FED7-B00A-495C-B12C-C72F7D557ED1}" type="slidenum">
              <a:rPr b="0" lang="ru-RU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Line 3"/>
          <p:cNvSpPr/>
          <p:nvPr/>
        </p:nvSpPr>
        <p:spPr>
          <a:xfrm>
            <a:off x="658800" y="1287360"/>
            <a:ext cx="820800" cy="360"/>
          </a:xfrm>
          <a:prstGeom prst="line">
            <a:avLst/>
          </a:prstGeom>
          <a:ln w="38160">
            <a:solidFill>
              <a:srgbClr val="069a2e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 rot="5400000">
            <a:off x="6041160" y="722880"/>
            <a:ext cx="114480" cy="12187440"/>
          </a:xfrm>
          <a:prstGeom prst="rect">
            <a:avLst/>
          </a:prstGeom>
          <a:solidFill>
            <a:srgbClr val="069a2e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11698200" y="6338880"/>
            <a:ext cx="488880" cy="488880"/>
          </a:xfrm>
          <a:prstGeom prst="rect">
            <a:avLst/>
          </a:prstGeom>
          <a:solidFill>
            <a:srgbClr val="069a2e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CE0F793F-920E-4F85-866A-4EE9B199447C}" type="slidenum">
              <a:rPr b="0" lang="ru-RU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Line 3"/>
          <p:cNvSpPr/>
          <p:nvPr/>
        </p:nvSpPr>
        <p:spPr>
          <a:xfrm>
            <a:off x="658800" y="1287360"/>
            <a:ext cx="820800" cy="360"/>
          </a:xfrm>
          <a:prstGeom prst="line">
            <a:avLst/>
          </a:prstGeom>
          <a:ln w="38160">
            <a:solidFill>
              <a:srgbClr val="069a2e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 hidden="1"/>
          <p:cNvSpPr/>
          <p:nvPr/>
        </p:nvSpPr>
        <p:spPr>
          <a:xfrm rot="5400000">
            <a:off x="6041160" y="722880"/>
            <a:ext cx="114480" cy="12187440"/>
          </a:xfrm>
          <a:prstGeom prst="rect">
            <a:avLst/>
          </a:prstGeom>
          <a:solidFill>
            <a:srgbClr val="00549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4" name="CustomShape 2" hidden="1"/>
          <p:cNvSpPr/>
          <p:nvPr/>
        </p:nvSpPr>
        <p:spPr>
          <a:xfrm>
            <a:off x="11698200" y="6338880"/>
            <a:ext cx="488880" cy="488880"/>
          </a:xfrm>
          <a:prstGeom prst="rect">
            <a:avLst/>
          </a:prstGeom>
          <a:solidFill>
            <a:srgbClr val="00549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C7420021-B867-482A-B63B-09A4012A7B94}" type="slidenum">
              <a:rPr b="0" lang="ru-RU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5" name="Рисунок 25" descr=""/>
          <p:cNvPicPr/>
          <p:nvPr/>
        </p:nvPicPr>
        <p:blipFill>
          <a:blip r:embed="rId3"/>
          <a:srcRect l="15057" t="12837" r="0" b="18"/>
          <a:stretch/>
        </p:blipFill>
        <p:spPr>
          <a:xfrm>
            <a:off x="-43200" y="1684800"/>
            <a:ext cx="4722840" cy="4259160"/>
          </a:xfrm>
          <a:prstGeom prst="rect">
            <a:avLst/>
          </a:prstGeom>
          <a:ln w="0">
            <a:noFill/>
          </a:ln>
        </p:spPr>
      </p:pic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1480320" y="2162520"/>
            <a:ext cx="9139320" cy="161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-RU" sz="4400" spc="-1" strike="noStrike">
                <a:solidFill>
                  <a:srgbClr val="000000"/>
                </a:solidFill>
                <a:latin typeface="Calibri"/>
                <a:ea typeface="Verdana"/>
              </a:rPr>
              <a:t>Работа с файлами в Linux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5" name="" descr=""/>
          <p:cNvPicPr/>
          <p:nvPr/>
        </p:nvPicPr>
        <p:blipFill>
          <a:blip r:embed="rId1"/>
          <a:stretch/>
        </p:blipFill>
        <p:spPr>
          <a:xfrm>
            <a:off x="10663920" y="5226480"/>
            <a:ext cx="1186560" cy="1432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579600" y="564120"/>
            <a:ext cx="10769760" cy="51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Стандартные каталоги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618120" y="1448640"/>
            <a:ext cx="11056680" cy="485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540000" y="1260000"/>
            <a:ext cx="6761160" cy="515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/</a:t>
            </a: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 — корневой каталог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/bin</a:t>
            </a: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 – содержит стандартные утилиты Linux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/boot </a:t>
            </a: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– содержит конфигурационные файлы необходимые для загрузки ОС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/dev</a:t>
            </a: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 – содержит файлы устройств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/etc</a:t>
            </a: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 - содержит конфигурационные файлы операционной системы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/home </a:t>
            </a: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-  Здесь содержатся домашние каталоги всех пользователей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/lib </a:t>
            </a: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– здесь находятся различные библиотеки и модули ядра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/lost+found </a:t>
            </a: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- испорченных файлов при проблемах с файловой системой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6" name="" descr=""/>
          <p:cNvPicPr/>
          <p:nvPr/>
        </p:nvPicPr>
        <p:blipFill>
          <a:blip r:embed="rId1"/>
          <a:stretch/>
        </p:blipFill>
        <p:spPr>
          <a:xfrm>
            <a:off x="7020000" y="2160000"/>
            <a:ext cx="4980960" cy="287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_1"/>
          <p:cNvSpPr/>
          <p:nvPr/>
        </p:nvSpPr>
        <p:spPr>
          <a:xfrm>
            <a:off x="579600" y="564120"/>
            <a:ext cx="10769760" cy="51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Стандартные каталоги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CustomShape 2_2"/>
          <p:cNvSpPr/>
          <p:nvPr/>
        </p:nvSpPr>
        <p:spPr>
          <a:xfrm>
            <a:off x="618120" y="1448640"/>
            <a:ext cx="11056680" cy="485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9" name="CustomShape 3_2"/>
          <p:cNvSpPr/>
          <p:nvPr/>
        </p:nvSpPr>
        <p:spPr>
          <a:xfrm>
            <a:off x="618120" y="1254600"/>
            <a:ext cx="6761160" cy="540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99000"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/misc </a:t>
            </a: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– может содержать все что угодно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/mnt и /media</a:t>
            </a: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 – в этих каталогах содержатся точки монтирования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/opt</a:t>
            </a: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 – здесь обычно размещаются установленные программы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/proc</a:t>
            </a: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 – используется для предоставления информации о процессах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/root</a:t>
            </a: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 - каталог пользователя root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/run —</a:t>
            </a: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 данные требующимися в процессе работы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/sbin</a:t>
            </a: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 - набор утилит для системного администрирования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/tmp</a:t>
            </a: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 -  каталог, в котором хранятся временные файлы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/usr</a:t>
            </a: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 – содержит пользовательские программы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/var</a:t>
            </a: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 - файлы, которые подвергаются наиболее частому изменению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0" name="" descr=""/>
          <p:cNvPicPr/>
          <p:nvPr/>
        </p:nvPicPr>
        <p:blipFill>
          <a:blip r:embed="rId1"/>
          <a:stretch/>
        </p:blipFill>
        <p:spPr>
          <a:xfrm>
            <a:off x="7806960" y="900000"/>
            <a:ext cx="3542400" cy="5161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579600" y="564120"/>
            <a:ext cx="10769760" cy="51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Файловые менеджеры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618120" y="1448640"/>
            <a:ext cx="11056680" cy="472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3" name="CustomShape 3"/>
          <p:cNvSpPr/>
          <p:nvPr/>
        </p:nvSpPr>
        <p:spPr>
          <a:xfrm>
            <a:off x="540000" y="1326600"/>
            <a:ext cx="6299280" cy="484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76000"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В каждой графической оболочке линукс есть свой gui файловый менеджер. Однако в некотрых ситуациях графическая оболочка может быть вам недоступна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Midnight Commander - это файловый менеджер с текстовым пользовательским интерфейсом (TUI)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Особенности: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342000" indent="-342000">
              <a:lnSpc>
                <a:spcPct val="150000"/>
              </a:lnSpc>
              <a:spcBef>
                <a:spcPts val="1001"/>
              </a:spcBef>
              <a:buClr>
                <a:srgbClr val="44546a"/>
              </a:buClr>
              <a:buFont typeface="StarSymbol"/>
              <a:buAutoNum type="arabicParenR"/>
              <a:tabLst>
                <a:tab algn="l" pos="0"/>
              </a:tabLst>
            </a:pP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Поддержка мыши и клавиатуры в графическом интерфейсе;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342000" indent="-342000">
              <a:lnSpc>
                <a:spcPct val="150000"/>
              </a:lnSpc>
              <a:spcBef>
                <a:spcPts val="1001"/>
              </a:spcBef>
              <a:buClr>
                <a:srgbClr val="44546a"/>
              </a:buClr>
              <a:buFont typeface="StarSymbol"/>
              <a:buAutoNum type="arabicParenR"/>
              <a:tabLst>
                <a:tab algn="l" pos="0"/>
              </a:tabLst>
            </a:pP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Встроенный инструмент просмотра и редактирования с подсветкой синтаксиса;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342000" indent="-342000">
              <a:lnSpc>
                <a:spcPct val="150000"/>
              </a:lnSpc>
              <a:spcBef>
                <a:spcPts val="1001"/>
              </a:spcBef>
              <a:buClr>
                <a:srgbClr val="44546a"/>
              </a:buClr>
              <a:buFont typeface="StarSymbol"/>
              <a:buAutoNum type="arabicParenR"/>
              <a:tabLst>
                <a:tab algn="l" pos="0"/>
              </a:tabLst>
            </a:pP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Поддержка создания и распаковки архивов;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342000" indent="-342000">
              <a:lnSpc>
                <a:spcPct val="150000"/>
              </a:lnSpc>
              <a:spcBef>
                <a:spcPts val="1001"/>
              </a:spcBef>
              <a:buClr>
                <a:srgbClr val="44546a"/>
              </a:buClr>
              <a:buFont typeface="StarSymbol"/>
              <a:buAutoNum type="arabicParenR"/>
              <a:tabLst>
                <a:tab algn="l" pos="0"/>
              </a:tabLst>
            </a:pP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Поддержка кодировки Unicode;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342000" indent="-342000">
              <a:lnSpc>
                <a:spcPct val="150000"/>
              </a:lnSpc>
              <a:spcBef>
                <a:spcPts val="1001"/>
              </a:spcBef>
              <a:buClr>
                <a:srgbClr val="44546a"/>
              </a:buClr>
              <a:buFont typeface="StarSymbol"/>
              <a:buAutoNum type="arabicParenR"/>
              <a:tabLst>
                <a:tab algn="l" pos="0"/>
              </a:tabLst>
            </a:pP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Горячие функциональные клавиши для разных действий;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342000" indent="-342000">
              <a:lnSpc>
                <a:spcPct val="150000"/>
              </a:lnSpc>
              <a:spcBef>
                <a:spcPts val="1001"/>
              </a:spcBef>
              <a:buClr>
                <a:srgbClr val="44546a"/>
              </a:buClr>
              <a:buFont typeface="StarSymbol"/>
              <a:buAutoNum type="arabicParenR"/>
              <a:tabLst>
                <a:tab algn="l" pos="0"/>
              </a:tabLst>
            </a:pP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Строка терминала для выполнения команд.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4" name="" descr=""/>
          <p:cNvPicPr/>
          <p:nvPr/>
        </p:nvPicPr>
        <p:blipFill>
          <a:blip r:embed="rId1"/>
          <a:stretch/>
        </p:blipFill>
        <p:spPr>
          <a:xfrm>
            <a:off x="6580800" y="1396800"/>
            <a:ext cx="5504040" cy="3822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540000" y="560880"/>
            <a:ext cx="10769760" cy="51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Файловые менеджеры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576000" y="1188000"/>
            <a:ext cx="5723280" cy="529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83000"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Еще один консольный текстовый менеджер  Ranger 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93040" indent="-293040">
              <a:lnSpc>
                <a:spcPct val="150000"/>
              </a:lnSpc>
              <a:spcBef>
                <a:spcPts val="1001"/>
              </a:spcBef>
              <a:buClr>
                <a:srgbClr val="44546a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Быстрое переключение между директориями и просмотр файлов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93040" indent="-293040">
              <a:lnSpc>
                <a:spcPct val="150000"/>
              </a:lnSpc>
              <a:spcBef>
                <a:spcPts val="1001"/>
              </a:spcBef>
              <a:buClr>
                <a:srgbClr val="44546a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Просмотр содержимого файлов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93040" indent="-293040">
              <a:lnSpc>
                <a:spcPct val="150000"/>
              </a:lnSpc>
              <a:spcBef>
                <a:spcPts val="1001"/>
              </a:spcBef>
              <a:buClr>
                <a:srgbClr val="44546a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Просмотр изображений прямо в файловом менеджере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93040" indent="-293040">
              <a:lnSpc>
                <a:spcPct val="150000"/>
              </a:lnSpc>
              <a:spcBef>
                <a:spcPts val="1001"/>
              </a:spcBef>
              <a:buClr>
                <a:srgbClr val="44546a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Поддержка основных операций с файлами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93040" indent="-293040">
              <a:lnSpc>
                <a:spcPct val="150000"/>
              </a:lnSpc>
              <a:spcBef>
                <a:spcPts val="1001"/>
              </a:spcBef>
              <a:buClr>
                <a:srgbClr val="44546a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Массовое переименование файлов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93040" indent="-293040">
              <a:lnSpc>
                <a:spcPct val="150000"/>
              </a:lnSpc>
              <a:spcBef>
                <a:spcPts val="1001"/>
              </a:spcBef>
              <a:buClr>
                <a:srgbClr val="44546a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Поддержка горячих клавиш из VIM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93040" indent="-293040">
              <a:lnSpc>
                <a:spcPct val="150000"/>
              </a:lnSpc>
              <a:spcBef>
                <a:spcPts val="1001"/>
              </a:spcBef>
              <a:buClr>
                <a:srgbClr val="44546a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Поддержка вкладок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93040" indent="-293040">
              <a:lnSpc>
                <a:spcPct val="150000"/>
              </a:lnSpc>
              <a:spcBef>
                <a:spcPts val="1001"/>
              </a:spcBef>
              <a:buClr>
                <a:srgbClr val="44546a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Поддержка управления мышкой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93040" indent="-293040">
              <a:lnSpc>
                <a:spcPct val="150000"/>
              </a:lnSpc>
              <a:spcBef>
                <a:spcPts val="1001"/>
              </a:spcBef>
              <a:buClr>
                <a:srgbClr val="44546a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Поддержка UTF-8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93040" indent="-293040">
              <a:lnSpc>
                <a:spcPct val="150000"/>
              </a:lnSpc>
              <a:spcBef>
                <a:spcPts val="1001"/>
              </a:spcBef>
              <a:buClr>
                <a:srgbClr val="44546a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Поддержка плагинов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7" name="" descr=""/>
          <p:cNvPicPr/>
          <p:nvPr/>
        </p:nvPicPr>
        <p:blipFill>
          <a:blip r:embed="rId1"/>
          <a:stretch/>
        </p:blipFill>
        <p:spPr>
          <a:xfrm>
            <a:off x="6120000" y="1620000"/>
            <a:ext cx="6010560" cy="341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569520" y="540000"/>
            <a:ext cx="10769760" cy="51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Основные команды для работы с файлами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540000" y="1188000"/>
            <a:ext cx="10619280" cy="521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88000"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Команда </a:t>
            </a:r>
            <a:r>
              <a:rPr b="1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ls</a:t>
            </a: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 выводит перечень содержимого какого-либо каталога. 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ls -l</a:t>
            </a: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 - детализирован­ный (длинный) список 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ls –F</a:t>
            </a: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, чтобы отобразить информацию о типах файлов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Команда </a:t>
            </a:r>
            <a:r>
              <a:rPr b="1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cp </a:t>
            </a: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копирует файлы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cp file1 file2 </a:t>
            </a: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копирует файлы 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cp file1 ... fileN dir —</a:t>
            </a: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 копирует несколько файлов в директорию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Команда </a:t>
            </a:r>
            <a:r>
              <a:rPr b="1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mv</a:t>
            </a: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 (от англ. move — «переместить») - она переименовывает файл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mv file1 file2 </a:t>
            </a: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- переименовать файл file1 в file2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mv file1 ... fileN dir </a:t>
            </a: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- ереместить несколько файлов в другой каталог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_2"/>
          <p:cNvSpPr/>
          <p:nvPr/>
        </p:nvSpPr>
        <p:spPr>
          <a:xfrm>
            <a:off x="569520" y="540000"/>
            <a:ext cx="10769760" cy="51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Основные команды для работы с файлами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CustomShape 2_3"/>
          <p:cNvSpPr/>
          <p:nvPr/>
        </p:nvSpPr>
        <p:spPr>
          <a:xfrm>
            <a:off x="540000" y="1188000"/>
            <a:ext cx="10619280" cy="521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Чтобы удалить файл, воспользуйтесь командой </a:t>
            </a:r>
            <a:r>
              <a:rPr b="1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rm</a:t>
            </a: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 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rm file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Команда </a:t>
            </a:r>
            <a:r>
              <a:rPr b="1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file — </a:t>
            </a: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выводит тип файла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file file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Команда touch создает пустой файл, если файл уже существует, команда обновляет информацию о времени изменения 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touch file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_5"/>
          <p:cNvSpPr/>
          <p:nvPr/>
        </p:nvSpPr>
        <p:spPr>
          <a:xfrm>
            <a:off x="569520" y="540000"/>
            <a:ext cx="10769760" cy="51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Основные команды для работы с файлами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CustomShape 2_6"/>
          <p:cNvSpPr/>
          <p:nvPr/>
        </p:nvSpPr>
        <p:spPr>
          <a:xfrm>
            <a:off x="540000" y="1188000"/>
            <a:ext cx="10619280" cy="521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Чтобы быстро просмотреть фрагмент файла или потока данных, используйте команды head и tail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head file</a:t>
            </a: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 отобразит первые десять строк файла 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tail file </a:t>
            </a: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покажет заключи­тельные десять строк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Команда </a:t>
            </a:r>
            <a:r>
              <a:rPr b="1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file — </a:t>
            </a: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выводит тип файла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file file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Команда </a:t>
            </a:r>
            <a:r>
              <a:rPr b="1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less</a:t>
            </a: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 становится удобной тогда, когда файл довольно большой или когда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выводимый результат длинен и простирается за пределы экрана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_6"/>
          <p:cNvSpPr/>
          <p:nvPr/>
        </p:nvSpPr>
        <p:spPr>
          <a:xfrm>
            <a:off x="569520" y="540000"/>
            <a:ext cx="10769760" cy="51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Основные команды для с директориями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CustomShape 2_7"/>
          <p:cNvSpPr/>
          <p:nvPr/>
        </p:nvSpPr>
        <p:spPr>
          <a:xfrm>
            <a:off x="540000" y="1188000"/>
            <a:ext cx="10619280" cy="521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Команда </a:t>
            </a:r>
            <a:r>
              <a:rPr b="1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cd</a:t>
            </a: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 изменяет текущий рабочий каталог оболочки: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cd dir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Команда </a:t>
            </a:r>
            <a:r>
              <a:rPr b="1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mkdir</a:t>
            </a: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 создает новый каталог с именем dir</a:t>
            </a:r>
            <a:r>
              <a:rPr b="1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: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mkdir dir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Команда </a:t>
            </a:r>
            <a:r>
              <a:rPr b="1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rmdir</a:t>
            </a: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 удаляет каталог с именем dir: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rmdir dir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_7"/>
          <p:cNvSpPr/>
          <p:nvPr/>
        </p:nvSpPr>
        <p:spPr>
          <a:xfrm>
            <a:off x="540000" y="1800000"/>
            <a:ext cx="10769760" cy="303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Какая команда помогает понять что содержит файл?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Как создать пустой файл?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Создать каталог?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" descr=""/>
          <p:cNvPicPr/>
          <p:nvPr/>
        </p:nvPicPr>
        <p:blipFill>
          <a:blip r:embed="rId1"/>
          <a:stretch/>
        </p:blipFill>
        <p:spPr>
          <a:xfrm>
            <a:off x="10663920" y="5226480"/>
            <a:ext cx="1186560" cy="1432800"/>
          </a:xfrm>
          <a:prstGeom prst="rect">
            <a:avLst/>
          </a:prstGeom>
          <a:ln w="0">
            <a:noFill/>
          </a:ln>
        </p:spPr>
      </p:pic>
      <p:sp>
        <p:nvSpPr>
          <p:cNvPr id="258" name="CustomShape 4"/>
          <p:cNvSpPr/>
          <p:nvPr/>
        </p:nvSpPr>
        <p:spPr>
          <a:xfrm>
            <a:off x="5580000" y="2162520"/>
            <a:ext cx="5579640" cy="161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94000"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-RU" sz="4400" spc="-1" strike="noStrike">
                <a:solidFill>
                  <a:srgbClr val="000000"/>
                </a:solidFill>
                <a:latin typeface="Calibri"/>
                <a:ea typeface="Verdana"/>
              </a:rPr>
              <a:t>Спасибо за внимание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-RU" sz="4400" spc="-1" strike="noStrike">
                <a:solidFill>
                  <a:srgbClr val="ffffff"/>
                </a:solidFill>
                <a:latin typeface="Calibri"/>
                <a:ea typeface="Verdana"/>
              </a:rPr>
              <a:t>Haulmont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579600" y="564120"/>
            <a:ext cx="10769760" cy="51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Абстракция файла в Linux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618120" y="1448640"/>
            <a:ext cx="11056680" cy="472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447840" y="1260000"/>
            <a:ext cx="5851440" cy="521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96000"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В Linux нет такого понятия, как расширение имени файла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В Linux понятие файла значительно шире (</a:t>
            </a:r>
            <a:r>
              <a:rPr b="1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все есть файл</a:t>
            </a: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)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Например, есть файлы устройств: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59200" indent="-259200">
              <a:lnSpc>
                <a:spcPct val="150000"/>
              </a:lnSpc>
              <a:spcBef>
                <a:spcPts val="1001"/>
              </a:spcBef>
              <a:buClr>
                <a:srgbClr val="44546a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/dev/sdx — файл жесткого диска;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59200" indent="-259200">
              <a:lnSpc>
                <a:spcPct val="150000"/>
              </a:lnSpc>
              <a:spcBef>
                <a:spcPts val="1001"/>
              </a:spcBef>
              <a:buClr>
                <a:srgbClr val="44546a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/dev/scdN — файл устройства CD/DVD-привода;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59200" indent="-259200">
              <a:lnSpc>
                <a:spcPct val="150000"/>
              </a:lnSpc>
              <a:spcBef>
                <a:spcPts val="1001"/>
              </a:spcBef>
              <a:buClr>
                <a:srgbClr val="44546a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/dev/mouse — файл устройства мыши;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59200" indent="-259200">
              <a:lnSpc>
                <a:spcPct val="150000"/>
              </a:lnSpc>
              <a:spcBef>
                <a:spcPts val="1001"/>
              </a:spcBef>
              <a:buClr>
                <a:srgbClr val="44546a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Файлы устройств бывают двух типов: блочные и символьные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9" name="" descr=""/>
          <p:cNvPicPr/>
          <p:nvPr/>
        </p:nvPicPr>
        <p:blipFill>
          <a:blip r:embed="rId1"/>
          <a:stretch/>
        </p:blipFill>
        <p:spPr>
          <a:xfrm>
            <a:off x="6123600" y="1959840"/>
            <a:ext cx="6067800" cy="3259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_3"/>
          <p:cNvSpPr/>
          <p:nvPr/>
        </p:nvSpPr>
        <p:spPr>
          <a:xfrm>
            <a:off x="720000" y="2160000"/>
            <a:ext cx="10989360" cy="197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Как вы думаете почему разработчики придерживались концепции «все есть файл»?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CustomShape 2_4"/>
          <p:cNvSpPr/>
          <p:nvPr/>
        </p:nvSpPr>
        <p:spPr>
          <a:xfrm>
            <a:off x="618120" y="1448640"/>
            <a:ext cx="11056680" cy="472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579600" y="564120"/>
            <a:ext cx="10769760" cy="51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Типы файлов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618120" y="1448640"/>
            <a:ext cx="11056680" cy="472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618120" y="1448640"/>
            <a:ext cx="6580440" cy="469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15" name="" descr=""/>
          <p:cNvPicPr/>
          <p:nvPr/>
        </p:nvPicPr>
        <p:blipFill>
          <a:blip r:embed="rId1"/>
          <a:stretch/>
        </p:blipFill>
        <p:spPr>
          <a:xfrm>
            <a:off x="2238120" y="1582560"/>
            <a:ext cx="7481160" cy="4562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_4"/>
          <p:cNvSpPr/>
          <p:nvPr/>
        </p:nvSpPr>
        <p:spPr>
          <a:xfrm>
            <a:off x="889920" y="2520000"/>
            <a:ext cx="10629360" cy="105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Как вы думаете в чем основное отличие Unix сокетов от каналов?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CustomShape 2_5"/>
          <p:cNvSpPr/>
          <p:nvPr/>
        </p:nvSpPr>
        <p:spPr>
          <a:xfrm>
            <a:off x="618120" y="1448640"/>
            <a:ext cx="11056680" cy="472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8" name="CustomShape 3_3"/>
          <p:cNvSpPr/>
          <p:nvPr/>
        </p:nvSpPr>
        <p:spPr>
          <a:xfrm>
            <a:off x="618120" y="1448640"/>
            <a:ext cx="6580440" cy="469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_0"/>
          <p:cNvSpPr/>
          <p:nvPr/>
        </p:nvSpPr>
        <p:spPr>
          <a:xfrm>
            <a:off x="579600" y="564120"/>
            <a:ext cx="10769760" cy="51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Команда file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CustomShape 2_1"/>
          <p:cNvSpPr/>
          <p:nvPr/>
        </p:nvSpPr>
        <p:spPr>
          <a:xfrm>
            <a:off x="618120" y="1448640"/>
            <a:ext cx="11056680" cy="472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1" name="CustomShape 3_1"/>
          <p:cNvSpPr/>
          <p:nvPr/>
        </p:nvSpPr>
        <p:spPr>
          <a:xfrm>
            <a:off x="618120" y="1448640"/>
            <a:ext cx="6580440" cy="469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22" name="" descr=""/>
          <p:cNvPicPr/>
          <p:nvPr/>
        </p:nvPicPr>
        <p:blipFill>
          <a:blip r:embed="rId1"/>
          <a:stretch/>
        </p:blipFill>
        <p:spPr>
          <a:xfrm>
            <a:off x="2160000" y="2129040"/>
            <a:ext cx="8099280" cy="2370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579600" y="564120"/>
            <a:ext cx="10769760" cy="51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Понятие пути в Linux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618120" y="1448640"/>
            <a:ext cx="11056680" cy="472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5" name="CustomShape 3"/>
          <p:cNvSpPr/>
          <p:nvPr/>
        </p:nvSpPr>
        <p:spPr>
          <a:xfrm>
            <a:off x="618120" y="1600920"/>
            <a:ext cx="5865840" cy="469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Уникальным идентификатором файла в пределах операционной системы является его абсолютное путевое имя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У корневого каталога имя отсут­ствует, т. е. является пустой строкой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Относительный путь linux - это путь к файлу относительно текущей папки открытой в терминале.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6" name="" descr=""/>
          <p:cNvPicPr/>
          <p:nvPr/>
        </p:nvPicPr>
        <p:blipFill>
          <a:blip r:embed="rId1"/>
          <a:stretch/>
        </p:blipFill>
        <p:spPr>
          <a:xfrm>
            <a:off x="1800000" y="5400000"/>
            <a:ext cx="8362440" cy="539280"/>
          </a:xfrm>
          <a:prstGeom prst="rect">
            <a:avLst/>
          </a:prstGeom>
          <a:ln w="0">
            <a:noFill/>
          </a:ln>
        </p:spPr>
      </p:pic>
      <p:pic>
        <p:nvPicPr>
          <p:cNvPr id="227" name="" descr=""/>
          <p:cNvPicPr/>
          <p:nvPr/>
        </p:nvPicPr>
        <p:blipFill>
          <a:blip r:embed="rId2"/>
          <a:stretch/>
        </p:blipFill>
        <p:spPr>
          <a:xfrm>
            <a:off x="6432120" y="1440000"/>
            <a:ext cx="5759280" cy="3108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_8"/>
          <p:cNvSpPr/>
          <p:nvPr/>
        </p:nvSpPr>
        <p:spPr>
          <a:xfrm>
            <a:off x="900000" y="3240000"/>
            <a:ext cx="10769760" cy="51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Какое имя у корневого каталога в Linux?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CustomShape 2_8"/>
          <p:cNvSpPr/>
          <p:nvPr/>
        </p:nvSpPr>
        <p:spPr>
          <a:xfrm>
            <a:off x="618120" y="1448640"/>
            <a:ext cx="11056680" cy="472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579600" y="564120"/>
            <a:ext cx="10769760" cy="51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Специальные пути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CustomShape 3"/>
          <p:cNvSpPr/>
          <p:nvPr/>
        </p:nvSpPr>
        <p:spPr>
          <a:xfrm>
            <a:off x="540000" y="1980000"/>
            <a:ext cx="5219280" cy="197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. (Точка)</a:t>
            </a: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  Текущая директория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.. (Две точки) </a:t>
            </a: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Родительская директория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~ (Тильда) </a:t>
            </a: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Домашний каталог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2" name="" descr=""/>
          <p:cNvPicPr/>
          <p:nvPr/>
        </p:nvPicPr>
        <p:blipFill>
          <a:blip r:embed="rId1"/>
          <a:stretch/>
        </p:blipFill>
        <p:spPr>
          <a:xfrm>
            <a:off x="5659920" y="1440000"/>
            <a:ext cx="6399360" cy="359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презентации Haulmont 2019</Template>
  <TotalTime>3308</TotalTime>
  <Application>LibreOffice/7.4.7.2$Linux_X86_64 LibreOffice_project/40$Build-2</Application>
  <AppVersion>15.0000</AppVersion>
  <Words>1039</Words>
  <Paragraphs>102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2020-08-04T08:45:53Z</dcterms:created>
  <dc:creator>Ilya Syusin</dc:creator>
  <dc:description/>
  <dc:language>ru-RU</dc:language>
  <cp:lastModifiedBy/>
  <dcterms:modified xsi:type="dcterms:W3CDTF">2023-08-14T21:31:43Z</dcterms:modified>
  <cp:revision>217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13</vt:i4>
  </property>
</Properties>
</file>