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43680" y="720360"/>
            <a:ext cx="111960" cy="1218492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200" y="6338880"/>
            <a:ext cx="486360" cy="4863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8D79EE8-5CD5-4700-9B9A-10F50CF2D763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43680" y="720360"/>
            <a:ext cx="111960" cy="1218492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200" y="6338880"/>
            <a:ext cx="486360" cy="486360"/>
          </a:xfrm>
          <a:prstGeom prst="rect">
            <a:avLst/>
          </a:prstGeom>
          <a:solidFill>
            <a:srgbClr val="069a2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3E31284-B02D-4244-9520-6BCD83C505DB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800" y="1287360"/>
            <a:ext cx="820800" cy="360"/>
          </a:xfrm>
          <a:prstGeom prst="line">
            <a:avLst/>
          </a:prstGeom>
          <a:ln w="381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 rot="5400000">
            <a:off x="6043680" y="720360"/>
            <a:ext cx="111960" cy="1218492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 hidden="1"/>
          <p:cNvSpPr/>
          <p:nvPr/>
        </p:nvSpPr>
        <p:spPr>
          <a:xfrm>
            <a:off x="11698200" y="6338880"/>
            <a:ext cx="486360" cy="486360"/>
          </a:xfrm>
          <a:prstGeom prst="rect">
            <a:avLst/>
          </a:prstGeom>
          <a:solidFill>
            <a:srgbClr val="00549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770C835-5102-473D-9E3B-8AEBF4D21CCA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39960" y="1684800"/>
            <a:ext cx="4720320" cy="4256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523880" y="2520000"/>
            <a:ext cx="913680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Оболочка Linux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4040" cy="14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_27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sort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_26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3_25"/>
          <p:cNvSpPr/>
          <p:nvPr/>
        </p:nvSpPr>
        <p:spPr>
          <a:xfrm>
            <a:off x="540000" y="1203480"/>
            <a:ext cx="1025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Сортировка строк текстовых файлов. Основные параметры представлены ниже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b  --ignore-leading-blanks игнорировать начальные пробелы в строках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  --ignore-case   Выполнять сортировку без учета регистра символов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  --numeric-sort  Выполнять сортировку, опираясь на числовые значения строк.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  --reverse   Сортировать в обратном порядке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-k  --key=поле1[,поле2] Сортировать по ключевым полям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-m  --merge Интерпретировать каждый аргумент как имя предварительно отсортированного файла.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-o  --output=файл   Записать результат сортировки не в стандартный вывод, а в указанный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-t  --field-separator=символ    Определяет символ, разделитель полей.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Пожалуй, параметр -n требует пояснения, он используется для сортировки по числовым значениям. Этот параметр позволяет сортировать строки по их числовым значениям, а не по алфавитному порядку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_28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uniq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_27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3_26"/>
          <p:cNvSpPr/>
          <p:nvPr/>
        </p:nvSpPr>
        <p:spPr>
          <a:xfrm>
            <a:off x="540000" y="1203480"/>
            <a:ext cx="1115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Выявление или удаление повторяющихся строк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uniq действительно выполнила свою работу, исходные данные нужно сначала отсортировать. Это объясняется тем, что uniq удаляет повторяющиеся записи, только если они следуют друг за другом.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Параметры: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 Вывести список повторяющихся строк, предваряя их числом найденных дубликатов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 Вывести только повторяющиеся, не уникальные строки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 n Пропустить n начальных полей в каждой строке.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-i Сравнивать строки без учета регистра символов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 n Пропустить n начальных символов в каждой строке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-u Вывести только уникальные строки (по умолчанию)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_0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grep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_1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3_1"/>
          <p:cNvSpPr/>
          <p:nvPr/>
        </p:nvSpPr>
        <p:spPr>
          <a:xfrm>
            <a:off x="540000" y="1203480"/>
            <a:ext cx="1025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grep просматривает текстовые файлы в поисках совпадений с указанным регулярным выражением и выводит в стандартный вывод все строки с такими совпадениями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grep [параметры] регулярное_выражение [файл...]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Примеры: ls /usr/bin | grep zip список всех файлов из каталога /usr/bin, содержат подстроку zip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-i Игнорировать регистр символов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-v Инвертировать критерий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 Вывести число совпадений (или «несовпадений» если -v)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Вместо строк с совпадениями выводить только имена файлов с найденными строками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выводит только имена файлов, где не найдено ни одного совпадения.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 В начале каждой строки с совпадением вывести ее номер в файле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-h Подавить вывод имен файлов при поиске по нескольким файлам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_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Перенаправление стандартного вывода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_2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_2"/>
          <p:cNvSpPr/>
          <p:nvPr/>
        </p:nvSpPr>
        <p:spPr>
          <a:xfrm>
            <a:off x="540000" y="1203480"/>
            <a:ext cx="1043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Механизм перенаправления ввода/вывода позволяет явно указать, куда должен осуществляться стандартный вывод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перенаправить стандартный вывод в другой файл вместо экрана, нужно добавить в команду оператор перенаправления &gt; и имя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/usr/bin &gt; ls_output.txt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Добавить вывод в конец существующего файлa, не затерев его, используем оператор перенаправления 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/usr/bin &gt;&gt; ls-output.txt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_2"/>
          <p:cNvSpPr/>
          <p:nvPr/>
        </p:nvSpPr>
        <p:spPr>
          <a:xfrm>
            <a:off x="543600" y="204120"/>
            <a:ext cx="10767240" cy="9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Перенаправление стандартного вывода ошибок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_3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3_3"/>
          <p:cNvSpPr/>
          <p:nvPr/>
        </p:nvSpPr>
        <p:spPr>
          <a:xfrm>
            <a:off x="540000" y="1419480"/>
            <a:ext cx="1043784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перенаправить стандартный вывод ошибок, нужно указать его дескриптор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Программа может производить вывод в любой из нескольких нумерованных файловых потоков — файловые дискрипторы стандартный ввод, вывод и вывод ошибок (0, 1 и 2 соответсвенно)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/bin/usr 2&gt; ls-error.txt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_3"/>
          <p:cNvSpPr/>
          <p:nvPr/>
        </p:nvSpPr>
        <p:spPr>
          <a:xfrm>
            <a:off x="579600" y="132120"/>
            <a:ext cx="10767240" cy="117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Перенаправление стандартного вывода и стандартного вывода ошибок в один файл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_4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3_9"/>
          <p:cNvSpPr/>
          <p:nvPr/>
        </p:nvSpPr>
        <p:spPr>
          <a:xfrm>
            <a:off x="612000" y="1275480"/>
            <a:ext cx="1043784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Иногда необходимо сохранить весь вывод команды в один файл. Для этого пере-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направьте сразу два потока, стандартный вывод и стандартный вывод ошибок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/bin/usr &gt; ls-output.txt 2&gt;&amp;1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Современные версии bash поддерживают второй, более простой метод выполне-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ния перенаправления этого вида: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/bin/usr &amp;&gt; ls-output.txt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_5"/>
          <p:cNvSpPr/>
          <p:nvPr/>
        </p:nvSpPr>
        <p:spPr>
          <a:xfrm>
            <a:off x="615600" y="636120"/>
            <a:ext cx="107672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dev/null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_7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3_27"/>
          <p:cNvSpPr/>
          <p:nvPr/>
        </p:nvSpPr>
        <p:spPr>
          <a:xfrm>
            <a:off x="612000" y="1275480"/>
            <a:ext cx="1043784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Иногда вывод команды нужно отбросить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Система дает такую возможность, предоставляя специальный файл /dev/null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подавить вывод сообщений об ошибках, достаточно проделать следующее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/bin/usr 2&gt; /dev/null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_4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Перенаправление стандартного ввода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_5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CustomShape 3_10"/>
          <p:cNvSpPr/>
          <p:nvPr/>
        </p:nvSpPr>
        <p:spPr>
          <a:xfrm>
            <a:off x="540000" y="1203480"/>
            <a:ext cx="1043784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Используя оператор перенаправления &lt;, можно изменить источник данных для стандартного ввода с клавиатуры на файл. Этот способ не имеет никаких преимуществ в сравнении с передачей простого аргумента для некоторых программ, но он демонстрирует, как можно использовать файлы в роли источника данных для стандартного ввода.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cat &lt; eat_more.txt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_7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Конвейеры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_8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3_11"/>
          <p:cNvSpPr/>
          <p:nvPr/>
        </p:nvSpPr>
        <p:spPr>
          <a:xfrm>
            <a:off x="540000" y="1203480"/>
            <a:ext cx="1043784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«Умение» команд читать данные со стандартного ввода и выводить результаты в стандартный вывод используется механизмом командной оболочки, который называется конвейером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команда1 | команда2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Конвейеры часто используются для выполнения сложных операций с данными.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Они позволяют объединить вместе несколько команд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/bin /usr/bin | sort | less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_29"/>
          <p:cNvSpPr/>
          <p:nvPr/>
        </p:nvSpPr>
        <p:spPr>
          <a:xfrm>
            <a:off x="720000" y="270000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Напишите конвеер, который выведет имя модели вашего процессора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_29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Запуск программ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5840" y="1260000"/>
            <a:ext cx="7002720" cy="48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Синтаксис запуска программы выглядит таким образом: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/путь/к/файлу/программы параметры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Переменная PATH, в которой хранятся все пути к папкам где обычно находятся программы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$PATH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Программы делятся на бинарные и интерпретируемые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Создадим файл first.sh, напишем в нем и сохраним: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"Current directory is:"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pwd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7344000" y="2160000"/>
            <a:ext cx="481068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_8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Heredoc синтаксис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_14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CustomShape 3_12"/>
          <p:cNvSpPr/>
          <p:nvPr/>
        </p:nvSpPr>
        <p:spPr>
          <a:xfrm>
            <a:off x="540000" y="1203480"/>
            <a:ext cx="1043784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 написании сценариев оболочки вы можете оказаться в ситуации, когда вам нужно передать многострочный блок текста или кода интерактивной команде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[COMMAND] &lt;&lt;[-] 'DELIMITER'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HERE-DOCUMENT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DELIMITER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Первая строка начинается с необязательной команды, за которой следует специальный оператор перенаправления &lt;&lt; и идентификатор-разделитель, чаще всего используются EOF или END для разделителей.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идентификатор разделителя не заключен в кавычки, оболочка подставит все переменные, команды и специальные символы перед передачей строк в команду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_14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Herestring синтаксис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_15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CustomShape 3_13"/>
          <p:cNvSpPr/>
          <p:nvPr/>
        </p:nvSpPr>
        <p:spPr>
          <a:xfrm>
            <a:off x="540000" y="1311480"/>
            <a:ext cx="10437840" cy="52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&lt;&lt;&lt; Herestring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здесь Herestring - это обычная строка, используемая для перенаправления ввода, а не особый вид строки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cat &lt;&lt;&lt; "ABCD Hello 321!"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_24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tee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_25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3_23"/>
          <p:cNvSpPr/>
          <p:nvPr/>
        </p:nvSpPr>
        <p:spPr>
          <a:xfrm>
            <a:off x="612000" y="1332000"/>
            <a:ext cx="10257840" cy="50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tee - чтение со стандартного ввода и запись в стандартный вывод и в файлы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Linux предоставляет команду tee, которая создает Т-образное разветвление в конвейере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/usr/bin | tee ls.txt | grep zip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_15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Подстановка переменной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_16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CustomShape 3_14"/>
          <p:cNvSpPr/>
          <p:nvPr/>
        </p:nvSpPr>
        <p:spPr>
          <a:xfrm>
            <a:off x="612000" y="1332000"/>
            <a:ext cx="10257840" cy="50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присваивание значений переменным производится так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переменная=значение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b="a string"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c="a string and $b"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 использовании подстановки можно заключать в необязательные фигурные скобки {}.  Переименовать файл myfile в myfile1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[me@linuxbox ~]$ filename="myfile"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[me@linuxbox ~]$ touch $filename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[me@linuxbox ~]$ mv $filename ${filename}1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_16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Командная подстановка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_17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3_15"/>
          <p:cNvSpPr/>
          <p:nvPr/>
        </p:nvSpPr>
        <p:spPr>
          <a:xfrm>
            <a:off x="612000" y="1332000"/>
            <a:ext cx="10257840" cy="50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Подстановка команд позволяет использовать поток вывода команд в качестве аргументов других команд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$(ls)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$(which cp)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Можно использовать целые конвейеры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file $(ls /usr/bin/* | grep zip)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Альтернативный синтаксис: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-l `which cp`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_17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Подстановка процесса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_18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CustomShape 3_16"/>
          <p:cNvSpPr/>
          <p:nvPr/>
        </p:nvSpPr>
        <p:spPr>
          <a:xfrm>
            <a:off x="540000" y="1152000"/>
            <a:ext cx="10257840" cy="51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0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Синтаксис для замены процесса: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&lt;(commands) или &gt;(commands)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wc -l &lt;(ls *sh) (эквивалентно ls *sh | wc -l)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tar -cf &gt;(ssh remote_server tar xf -)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Преимущество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 сравнение списка файлов (лишние промежуточные_файлы)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*.java | cut -d. -f1 &gt; java.txt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 *.out | cut -d. -f1 &gt; class.txt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diff c.txt out.txt &amp;&amp; rm c.txt out.txt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-------------------------------------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diff &lt;(ls *.c | cut -d. -f1) &lt;(ls *.out | cut -d. -f1)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"/>
          <p:cNvGraphicFramePr/>
          <p:nvPr/>
        </p:nvGraphicFramePr>
        <p:xfrm>
          <a:off x="-5760" y="4588560"/>
          <a:ext cx="12192480" cy="2877120"/>
        </p:xfrm>
        <a:graphic>
          <a:graphicData uri="http://schemas.openxmlformats.org/drawingml/2006/table">
            <a:tbl>
              <a:tblPr/>
              <a:tblGrid>
                <a:gridCol w="1956240"/>
                <a:gridCol w="2104560"/>
                <a:gridCol w="2068920"/>
                <a:gridCol w="2216520"/>
                <a:gridCol w="1805760"/>
                <a:gridCol w="2040840"/>
              </a:tblGrid>
              <a:tr h="2877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+ Сложение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 — </a:t>
                      </a: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Вычитание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* Умножение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/ Деление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% остаток от деления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44546a"/>
                          </a:solidFill>
                          <a:latin typeface="Calibri"/>
                          <a:ea typeface="Verdana"/>
                        </a:rPr>
                        <a:t>** Возведение в степень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5" name="CustomShape 1_18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Арифметическое расширение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_19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CustomShape 3_17"/>
          <p:cNvSpPr/>
          <p:nvPr/>
        </p:nvSpPr>
        <p:spPr>
          <a:xfrm>
            <a:off x="540000" y="1152000"/>
            <a:ext cx="11159280" cy="51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Командная оболочка поддерживает также подстановку результатов арифметических выражений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$((2 + 2))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Для подстановки арифметических выражений используется следующий формат: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$((выражение))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Только целые числа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_19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Раскрытие скобок (brace expansion)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_20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3_18"/>
          <p:cNvSpPr/>
          <p:nvPr/>
        </p:nvSpPr>
        <p:spPr>
          <a:xfrm>
            <a:off x="540000" y="1152000"/>
            <a:ext cx="11159280" cy="51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 помощью этого механизма из одного шаблона, содержащего фигурные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скобки, создается множество текстовых строк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Впереди-{A,B,C}-позади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Число_{1..5} echo {Z..A}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a{A{1,2},B{3,4}}b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 использования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mkdir Pics &amp;&amp; cd Pics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mkdir {2009..2011}-0{1..9} {2009..2011}-{10..12}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_20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Порядок выполнения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_21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CustomShape 3_19"/>
          <p:cNvSpPr/>
          <p:nvPr/>
        </p:nvSpPr>
        <p:spPr>
          <a:xfrm>
            <a:off x="540000" y="1368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До начала выполнения команды bash осуществляет «грамматический разбор» порядок: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раскрытие скобок (brace expansion);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замена знака тильды (tilde expansion);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подстановка параметров и переменных;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подстановка команд;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арифметические подстановки (выполняемые слева направо);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раскрытие шаблонов имен файлов и каталогов (pathname expansion)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_2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Порядок выполнения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_22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3_20"/>
          <p:cNvSpPr/>
          <p:nvPr/>
        </p:nvSpPr>
        <p:spPr>
          <a:xfrm>
            <a:off x="540000" y="1368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До начала выполнения команды bash осуществляет «грамматический разбор» порядок: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раскрытие скобок (brace expansion);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замена знака тильды (tilde expansion);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подстановка параметров и переменных;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подстановка команд;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арифметические подстановки (выполняемые слева направо);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раскрытие шаблонов имен файлов и каталогов (pathname expansion)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_26"/>
          <p:cNvSpPr/>
          <p:nvPr/>
        </p:nvSpPr>
        <p:spPr>
          <a:xfrm>
            <a:off x="618120" y="272196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вы думаете как можно обобщенно назвать цель создания bash-скриптов?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_11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_22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Сценарии оболочки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_23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3_21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Сценарий командной оболочки — это файл, содержащий последовательность команд. Командная оболочка — это одновременно и мощный интерфейс командной строки к системе, и интерпретатор языка сценариев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Чтобы успешно создать и запустить сценарий командной оболочки нужно: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1. Написать сценарий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2. Сделать сценарий выполняемым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3. Поместить сценарий в каталог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#!/bin/bash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 Это наш сценарий.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'Hello World!'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_23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Shebang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_24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CustomShape 3_22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Последовательность символов #! — это на самом деле специальная конструкция, которая называется shebang и сообщает системе имя интерпретатора, который должен использоваться для выполнения следующего за ним текста сценария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#!/bin/sh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#!/usr/bin/perl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#!/usr/bin/python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_25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Возвращаемые значения, $?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_28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3_28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 (включая сценарии и функции, написанные нашими собственными руками) по завершении работы возвращают системе значение, которое называют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кодом завершения. Целое число в диапазоне от 0 до 255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true (признаком успеха)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false (признаком ошибки)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if true; then echo "It's true."; fi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if false; then echo "It's true."; fi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_30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Операторы if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_30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3_29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x = 5, тогда: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Сказать «x равно 5».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Иначе: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Сказать «x не равно 5».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x=5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if [ $x = 5 ]; then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"x equals 5."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else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"x does not equal 5."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_3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Операторы if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_31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3_30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if команды; then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[elif команды; then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commands...]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[else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fi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Посмотрим, как командная оболочка определяет, успешно или нет выполнена команда. Мы рассмотрим это когда дойдем до команды test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_32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Оператор while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_32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3_31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Представьте, что нам нужно вывести пять чисел по порядку, от 1 до 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count=1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while [ $count -le 5 ]; do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$count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count=$((count + 1))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done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"Finished."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while имеет следующий синтаксис: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while команды; do команды; done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_33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Оператор until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_33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3_32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until очень похожа на while, но завершает цикл не когда обнаружит не-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нулевой код завершения, а наоборот.Цикл until продолжается, пока не получит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код завершения 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count=1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until [ $count -gt 5 ]; do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$count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count=$((count + 1))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done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"Finished."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_34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Оператор for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_34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3_33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Оригинальный синтаксис команды for имеет следующий вид: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for переменная [in слова]; do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Done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переменная —  значение которой будет увеличиваться в ходе выполнения цикла, слова — необязательный список элементов, которые последовательно будут присваиваться переменной, и команды — это команды, выполняемые в каждой итерации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for i in A B C D; do echo $i; done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_35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test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_35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3_34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Часто используется с инструкциями if while until используется команда test.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test может выполнять различные проверки и сравнения. Она имеет две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эквивалентные формы: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test выражение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 более популярную [ выражение 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где выражение возвращает истинное (true) или ложное (false) значение. Команда test возвращает код завершения 0, если выражение истинно, и код завершения 1, если выражение ложно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_36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test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_36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CustomShape 3_35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Часто используется с инструкциями if while until используется команда test.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test может выполнять различные проверки и сравнения. Она имеет две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эквивалентные формы: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test выражение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 более популярную [ выражение 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где выражение возвращает истинное (true) или ложное (false) значение. Команда test возвращает код завершения 0, если выражение истинно, и код завершения 1, если выражение ложно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_9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Код возврата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_9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CustomShape 3_4"/>
          <p:cNvSpPr/>
          <p:nvPr/>
        </p:nvSpPr>
        <p:spPr>
          <a:xfrm>
            <a:off x="447840" y="1260000"/>
            <a:ext cx="5848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CustomShape 3_24"/>
          <p:cNvSpPr/>
          <p:nvPr/>
        </p:nvSpPr>
        <p:spPr>
          <a:xfrm>
            <a:off x="555840" y="1116000"/>
            <a:ext cx="10602720" cy="28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Процесс, завершившись, возвращает родительскому процессу какое-то значение — код возврата.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 соглашению разработчиков, нулевой код возврата означает успешное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завершение, а ненулевые — разнообразные ошибки. Переменной $? с каким кодом завершился последний процесс.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exit &lt;code&gt; - команда bash возвращающая код из скрипта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3" name=""/>
          <p:cNvGraphicFramePr/>
          <p:nvPr/>
        </p:nvGraphicFramePr>
        <p:xfrm>
          <a:off x="2983680" y="4004640"/>
          <a:ext cx="7728120" cy="2449440"/>
        </p:xfrm>
        <a:graphic>
          <a:graphicData uri="http://schemas.openxmlformats.org/drawingml/2006/table">
            <a:tbl>
              <a:tblPr/>
              <a:tblGrid>
                <a:gridCol w="1392480"/>
                <a:gridCol w="633600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разнообразные ошибки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неверное использование встроенных команд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вызываемая команда не может быть выполнена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команда не найдена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неверный аргумент команды exit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128+n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фатальная ошибка по сигналу "n"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завершение по Control-C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111111"/>
                      </a:solidFill>
                    </a:lnL>
                    <a:lnR w="720">
                      <a:solidFill>
                        <a:srgbClr val="111111"/>
                      </a:solidFill>
                    </a:lnR>
                    <a:lnT w="720">
                      <a:solidFill>
                        <a:srgbClr val="111111"/>
                      </a:solidFill>
                    </a:lnT>
                    <a:lnB w="720">
                      <a:solidFill>
                        <a:srgbClr val="11111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_37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Выражения для проверки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_37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3_36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файл1 -ef файл2 — истинно если, файлы имеют одиннаковое число индексного узла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файл1 -nt файл2 — файл1 новее файла файл2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файл1 -ot файл2 — файл1 старше файла файл2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-b файл — файл существует и является блочным устройством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-с файл — файл существует и является файлом символьного устройства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 файл — файл существует и является каталогом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-e файл — файл существует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-f файл — файл существует и является обычным файлом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_38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Выражения для проверки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_37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-g — файл файл существует и имеет атрибут set-group-ID (бит setgid)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-G — файл файл существует и принадлежит действующей группе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-k — файл файл существует и имеет атрибут «sticky bit»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— файл файл существует и является символической ссылкой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-O — файл файл существует и принадлежит действующему пользователю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-p — файл файл существует и является именованным каналом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 — файл файл существует и доступен для чтения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 — файл файл существует и имеет размер больше нуля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 — файл файл существует и является сетевым сокетом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2_38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_39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Выражения для проверки файлов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_38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-t дескриптор_файла — дескриптор_файла представляет файл, подключенный к терминалу. Это выражение можно использовать для проверки стандартных потоков ввода/вывода/ошибок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-u файл — файл существует и имеет атрибут setuid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-w файл — файл существует и доступен для записи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-x файл — файл существует и доступен для выполнения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_39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_40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Выражения для проверки строк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_39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 — Cтрока не пустая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 строка — Длина строки больше нуля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-z строка — Длина строки равна нулю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строка1 = строка2 или строка1 == строка2  — строка1 и строка2 равны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строка1 != строка2 — строка1 и строка2 не равны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строка1 &gt; строка2 — строка1 больше, чем строка2, в смысле алфавитной сортировки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строка1 &lt; строка2 — меньше, чем строка2, в смысле алфавитной сортировки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2_40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_4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Выражения для проверки целых чисел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3_40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число1 -eq число2 — число1 и число2 равны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число1 -ne число2 — число1 и число2 не равны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число1 -le число2 — число1 меньше или равно числу2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число1 -lt число2 — число1 меньше, чем число2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число1 -ge число2 — число1 больше или равно числу2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число1 -gt число2 — число1 больше, чем число2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_41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_42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Параметры сценариев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_41"/>
          <p:cNvSpPr/>
          <p:nvPr/>
        </p:nvSpPr>
        <p:spPr>
          <a:xfrm>
            <a:off x="612000" y="115200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Пааметры введеные с клавиатуры во время работы сценария и позиционные параметры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Встроенная команда read команду можно использовать для чтения ввода с клавиатуры или, в случае перенаправления, строки данных из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Синтаксис: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read [-параметры] [переменная…]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Если имя переменной не указано, строка с данными сохраняется в переменной REPLY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_42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_44"/>
          <p:cNvSpPr/>
          <p:nvPr/>
        </p:nvSpPr>
        <p:spPr>
          <a:xfrm>
            <a:off x="579600" y="276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Параметры сценариев. Параметры команды read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3_43"/>
          <p:cNvSpPr/>
          <p:nvPr/>
        </p:nvSpPr>
        <p:spPr>
          <a:xfrm>
            <a:off x="494280" y="1042920"/>
            <a:ext cx="11159280" cy="532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2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-a массив — Сохранить ввод в указанный массив, начиная с элемента с индексом 0.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 разделитель — Использовать в качестве признака конца ввода первый символ из строки разделитель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-e — Использовать Readline для обработки ввода. Это позволяет редактировать ввод так же, как в командной строке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-n число — Прочитать указанное число символов, а не всю строку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-p — приглашение Показывать указанное приглашение к вводу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-r — Режим без промежуточной обработки. Не интерпретировать символы обратного слеша как экранирующие символы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 — Безмолвный режим. Не производить эхо-вывод символов на экран в процессе ввода. Этот режим может пригодиться для организации ввода паролей и другой конфиденциальной информации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-t секунды  — Предельное время ожидания. Завершить ввод по истечении указанного числа секунд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-u дескриптор — Произвести ввод из файла с указанным дескриптором вместо стандартного ввода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_44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_45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Параметры сценариев. Команда read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_44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 простейшем случае read сохраняет значения полей, прочитанные со стандарт-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ного ввода, в указанные переменные. Можно также указать несколько переменных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read var1 var2 var3 var4 var5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"var1 ='$var1'"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"var2='$var2'"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"var3='$var3'"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"var4='$var4'"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"var5='$var5'"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_45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_43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Позиционные параметры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3_42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Командная оболочка поддерживает множество переменных, которые называются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позиционными параметрами и содержат отдельные слова из командной строки.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Эти переменные имеют имена от 0 до 9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\$0 = $0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\$1 = $1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\$2 = $2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\$3 = $3 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shift. Значение $# - кол-во аргументов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_43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_46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_45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Функции — это «мини-сценарии», находящиеся внутри другого сценария, которые работают как автономные программы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Функции имеют две синтаксические формы. Обе формы эквивалентны и могут использоваться одна вместо другой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_46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955440" y="3960000"/>
            <a:ext cx="3183840" cy="16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Первая выглядит так: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имя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return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6715440" y="3960000"/>
            <a:ext cx="3183840" cy="19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Вторая так: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имя ()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return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_10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Объединение команд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_10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CustomShape 3_5"/>
          <p:cNvSpPr/>
          <p:nvPr/>
        </p:nvSpPr>
        <p:spPr>
          <a:xfrm>
            <a:off x="629640" y="1225080"/>
            <a:ext cx="10528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cmd1 ; cmd2 Последовательность команд ;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cmd1 &amp;&amp; cmd2  выполнить команду cmd1 и затем cmd2. Если cmd1 завершилась с ошибкой, то cmd2 не выполнится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cmd1 || cmd выполнить или cmd1 или cmd2. cmd2 не будет выполнена, если cmd1 выполнилась успешно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cp student*.jpg /media/StudentFlash &amp;&amp; rm student*.jpg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cd music/ || mkdir music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_47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_46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Использование функций командной оболочки: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#!/bin/bash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funct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"Step 2"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return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"Step 1"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"Step 3"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_47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_48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 Return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_47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Команда return позволяет задавать возвращаемый функцией целочисленный код завершения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myfunc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read -p "Enter a value: " value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"adding value"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return $(( $value + 10 ))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myfunc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"The new value is $?"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2_48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_49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 Return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_48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Ещё один способ возврата результатов работы функции заключается в записи данных, выводимых функцией, в переменную. Рассмотрим пример: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#!/bin/bash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myfunc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read -p "Enter a value: " value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$(( $value + 10 ))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result=$( myfunc)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"The value is $result"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_49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_50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Функции. Аргументы функций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3_49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Функции могут использовать стандартные позиционные параметры, в которые записывается то, что передаётся им при вызове. Имя функции хранится в параметре $0, первый переданный ей аргумент — в $1, второй — в $2. Количество аргументов - $#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#!/bin/bash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myfunc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    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$(( $1 + $2 ))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_50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_51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Функции. Работа с переменными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_50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Существуют два вида переменных: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Глобальные переменные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Локальные переменные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Глобальные переменные — это переменные, которые видны из любого места bash-скрипта. По умолчанию все объявленные в скриптах переменные глобальны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Переменные, которые объявляют и используют внутри функции, могут быть объявлены локальными. Для того, чтобы это сделать, используется ключевое слово local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_51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_52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Функции. Работа с переменными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_51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Глобальные переменные — это переменные, которые видны из любого места bash-скрипта. По умолчанию все объявленные в скриптах переменные глобальны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myfunc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value=$(( $value + 10 ))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read -p "Enter a value: " value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myfunc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"The new value is: $value"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2_52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_53"/>
          <p:cNvSpPr/>
          <p:nvPr/>
        </p:nvSpPr>
        <p:spPr>
          <a:xfrm>
            <a:off x="579600" y="600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Функции. Работа с переменными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_52"/>
          <p:cNvSpPr/>
          <p:nvPr/>
        </p:nvSpPr>
        <p:spPr>
          <a:xfrm>
            <a:off x="494280" y="1260000"/>
            <a:ext cx="1115928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Переменные, которые объявляют и используют внутри функции, могут быть объявлены локальными. Для того, чтобы это сделать, используется ключевое слово local. Если за пределами функции есть переменная с таким же именем, это на неё не повлияет. Ключевое слово local позволяет отделить переменные, используемые внутри функции, от остальных переменных.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function myfunc {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local temp=$[ $value + 5 ]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"The Temp from inside function is $temp"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}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temp=4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myfunc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echo "The temp from outside is $temp"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_53"/>
          <p:cNvSpPr/>
          <p:nvPr/>
        </p:nvSpPr>
        <p:spPr>
          <a:xfrm>
            <a:off x="720000" y="1448640"/>
            <a:ext cx="1115820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0663920" y="5226480"/>
            <a:ext cx="1184040" cy="143028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2"/>
          <p:cNvSpPr/>
          <p:nvPr/>
        </p:nvSpPr>
        <p:spPr>
          <a:xfrm>
            <a:off x="2922840" y="2700000"/>
            <a:ext cx="913680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  <a:ea typeface="Verdana"/>
              </a:rPr>
              <a:t>Спасибо за внимание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_11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Конвейеры команд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_6"/>
          <p:cNvSpPr/>
          <p:nvPr/>
        </p:nvSpPr>
        <p:spPr>
          <a:xfrm>
            <a:off x="576000" y="1566360"/>
            <a:ext cx="10581840" cy="52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Символ «|» — это и есть конвейер, аналогия - канал, 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который один процесс может только писать, а другой — только читать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из него. Выборка и помещение информации в такой канал происходит 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порядке FIFO (First In/First Out)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Общий синтаксис конвеера команд такой: cmd1 | cmd2 | .... | cmdN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Перенаправление и stdout, и stderr в pipe: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Написение вместо | пары символов ‘|&amp;’, эквивалентно перенаправлению как stdout, так и stderr в конвеер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_6"/>
          <p:cNvSpPr/>
          <p:nvPr/>
        </p:nvSpPr>
        <p:spPr>
          <a:xfrm>
            <a:off x="720000" y="270000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Напишите конвеер, который выведет имя вашего дистрибутива на консоль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Вам могут пригодится uname и cut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_6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_12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tr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_12"/>
          <p:cNvSpPr/>
          <p:nvPr/>
        </p:nvSpPr>
        <p:spPr>
          <a:xfrm>
            <a:off x="72000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CustomShape 3_7"/>
          <p:cNvSpPr/>
          <p:nvPr/>
        </p:nvSpPr>
        <p:spPr>
          <a:xfrm>
            <a:off x="576000" y="1188000"/>
            <a:ext cx="11337840" cy="51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tr,  используется для замены, замещения или удаления символов из стандартного ввода, отправляя результат на стандартный вывод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tr [КЛЮЧ]... НАБОР1 [НАБОР2]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-c, -C Сначала получить дополнение НАБОРА1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-d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--delete Удалить знаки из НАБОРА2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-s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--squeeze-repeats Удалить повторы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-t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--truncate-set1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Примеры: Заменить все x на z  tr x z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Удалить все буквы в нижнем регистре tr -d [:lower:]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Уплотнить повторяющиеся буквы большого и малого регистров  tr -s [:upper:][:lower:]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_13"/>
          <p:cNvSpPr/>
          <p:nvPr/>
        </p:nvSpPr>
        <p:spPr>
          <a:xfrm>
            <a:off x="579600" y="564120"/>
            <a:ext cx="107672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Команда wc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_13"/>
          <p:cNvSpPr/>
          <p:nvPr/>
        </p:nvSpPr>
        <p:spPr>
          <a:xfrm>
            <a:off x="618120" y="1448640"/>
            <a:ext cx="11054160" cy="47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CustomShape 3_8"/>
          <p:cNvSpPr/>
          <p:nvPr/>
        </p:nvSpPr>
        <p:spPr>
          <a:xfrm>
            <a:off x="612000" y="1203480"/>
            <a:ext cx="989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Выводит количество строк, слов и байт введённой информации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Утилита может обрабатывать файлы: wc file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Или стандартный поток ввода если ввести wc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-c или—bytes  Отобразить размер объекта в байтах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-m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или --count Показать количесто символов в объекте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-l или --lines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	</a:t>
            </a: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Вывести количество строк в объекте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44546a"/>
                </a:solidFill>
                <a:latin typeface="Calibri"/>
                <a:ea typeface="Verdana"/>
              </a:rPr>
              <a:t>-w или --words Отобразить количество слов в объекте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3838</TotalTime>
  <Application>LibreOffice/7.4.7.2$Linux_X86_64 LibreOffice_project/40$Build-2</Application>
  <AppVersion>15.0000</AppVersion>
  <Words>1039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2023-08-14T21:33:00Z</dcterms:modified>
  <cp:revision>404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