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Poppins"/>
      <p:regular r:id="rId25"/>
      <p:bold r:id="rId26"/>
      <p:italic r:id="rId27"/>
      <p:boldItalic r:id="rId28"/>
    </p:embeddedFont>
    <p:embeddedFont>
      <p:font typeface="Montserrat Light"/>
      <p:regular r:id="rId29"/>
      <p:bold r:id="rId30"/>
      <p:italic r:id="rId31"/>
      <p:boldItalic r:id="rId32"/>
    </p:embeddedFont>
    <p:embeddedFont>
      <p:font typeface="Merriweather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7" roundtripDataSignature="AMtx7mhu0DM5eNrs/GJ3oU2rgQe3etPt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oppins-bold.fntdata"/><Relationship Id="rId25" Type="http://schemas.openxmlformats.org/officeDocument/2006/relationships/font" Target="fonts/Poppins-regular.fntdata"/><Relationship Id="rId28" Type="http://schemas.openxmlformats.org/officeDocument/2006/relationships/font" Target="fonts/Poppins-boldItalic.fntdata"/><Relationship Id="rId27" Type="http://schemas.openxmlformats.org/officeDocument/2006/relationships/font" Target="fonts/Poppi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Ligh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Light-italic.fntdata"/><Relationship Id="rId30" Type="http://schemas.openxmlformats.org/officeDocument/2006/relationships/font" Target="fonts/MontserratLight-bold.fntdata"/><Relationship Id="rId11" Type="http://schemas.openxmlformats.org/officeDocument/2006/relationships/slide" Target="slides/slide7.xml"/><Relationship Id="rId33" Type="http://schemas.openxmlformats.org/officeDocument/2006/relationships/font" Target="fonts/Merriweather-regular.fntdata"/><Relationship Id="rId10" Type="http://schemas.openxmlformats.org/officeDocument/2006/relationships/slide" Target="slides/slide6.xml"/><Relationship Id="rId32" Type="http://schemas.openxmlformats.org/officeDocument/2006/relationships/font" Target="fonts/MontserratLight-boldItalic.fntdata"/><Relationship Id="rId13" Type="http://schemas.openxmlformats.org/officeDocument/2006/relationships/slide" Target="slides/slide9.xml"/><Relationship Id="rId35" Type="http://schemas.openxmlformats.org/officeDocument/2006/relationships/font" Target="fonts/Merriweather-italic.fntdata"/><Relationship Id="rId12" Type="http://schemas.openxmlformats.org/officeDocument/2006/relationships/slide" Target="slides/slide8.xml"/><Relationship Id="rId34" Type="http://schemas.openxmlformats.org/officeDocument/2006/relationships/font" Target="fonts/Merriweather-bold.fntdata"/><Relationship Id="rId15" Type="http://schemas.openxmlformats.org/officeDocument/2006/relationships/slide" Target="slides/slide11.xml"/><Relationship Id="rId37" Type="http://customschemas.google.com/relationships/presentationmetadata" Target="metadata"/><Relationship Id="rId14" Type="http://schemas.openxmlformats.org/officeDocument/2006/relationships/slide" Target="slides/slide10.xml"/><Relationship Id="rId36" Type="http://schemas.openxmlformats.org/officeDocument/2006/relationships/font" Target="fonts/Merriweather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CTF{265b92ed0091f139fdcd438196426f205fed9b14bce765bafd8344b1d96183e5}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12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12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CTF{754a4874399c6c15f6f12d31bccb438d1d42b540e5cec9c2371a831bb1eabeed}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2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11" name="Google Shape;11;p2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" name="Google Shape;12;p22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13" name="Google Shape;13;p22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" name="Google Shape;14;p22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" name="Google Shape;15;p22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16" name="Google Shape;16;p22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oogle Shape;17;p22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" name="Google Shape;18;p22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19" name="Google Shape;19;p22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Google Shape;20;p22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" name="Google Shape;21;p22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22" name="Google Shape;22;p22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Google Shape;23;p22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Google Shape;24;p22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Google Shape;25;p22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" name="Google Shape;26;p22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27" name="Google Shape;27;p22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Google Shape;28;p22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" name="Google Shape;29;p22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" name="Google Shape;30;p22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1" name="Google Shape;31;p22"/>
          <p:cNvSpPr txBox="1"/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32" name="Google Shape;32;p22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33" name="Google Shape;33;p22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34" name="Google Shape;34;p22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Google Shape;35;p22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" name="Google Shape;36;p22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37" name="Google Shape;37;p22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" name="Google Shape;38;p22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9" name="Google Shape;39;p2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23"/>
          <p:cNvGrpSpPr/>
          <p:nvPr/>
        </p:nvGrpSpPr>
        <p:grpSpPr>
          <a:xfrm flipH="1">
            <a:off x="4363775" y="-3213"/>
            <a:ext cx="4780225" cy="2116171"/>
            <a:chOff x="0" y="0"/>
            <a:chExt cx="5072934" cy="2245751"/>
          </a:xfrm>
        </p:grpSpPr>
        <p:pic>
          <p:nvPicPr>
            <p:cNvPr id="42" name="Google Shape;42;p2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" name="Google Shape;43;p2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4" name="Google Shape;44;p23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45" name="Google Shape;45;p23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6" name="Google Shape;46;p23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7" name="Google Shape;47;p23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8" name="Google Shape;48;p23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49" name="Google Shape;49;p23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0" name="Google Shape;50;p23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" name="Google Shape;51;p23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2" name="Google Shape;52;p23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3" name="Google Shape;53;p23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54" name="Google Shape;54;p23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5" name="Google Shape;55;p23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" name="Google Shape;56;p23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" name="Google Shape;57;p23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58" name="Google Shape;58;p23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59" name="Google Shape;59;p23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60" name="Google Shape;60;p23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" name="Google Shape;61;p23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2" name="Google Shape;62;p23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63" name="Google Shape;63;p23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4" name="Google Shape;64;p23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5" name="Google Shape;65;p2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6" name="Google Shape;66;p23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" type="body"/>
          </p:nvPr>
        </p:nvSpPr>
        <p:spPr>
          <a:xfrm>
            <a:off x="776450" y="1524375"/>
            <a:ext cx="3587400" cy="30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indent="-355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indent="-355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indent="-355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indent="-355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indent="-355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indent="-35560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indent="-3556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indent="-355600" lvl="8" marL="4114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/>
        </p:txBody>
      </p:sp>
      <p:sp>
        <p:nvSpPr>
          <p:cNvPr id="68" name="Google Shape;68;p23"/>
          <p:cNvSpPr txBox="1"/>
          <p:nvPr>
            <p:ph idx="2" type="body"/>
          </p:nvPr>
        </p:nvSpPr>
        <p:spPr>
          <a:xfrm>
            <a:off x="4780150" y="1524375"/>
            <a:ext cx="3587400" cy="30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indent="-355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indent="-355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indent="-355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indent="-355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indent="-355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indent="-35560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indent="-3556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indent="-355600" lvl="8" marL="4114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/>
        </p:txBody>
      </p:sp>
      <p:sp>
        <p:nvSpPr>
          <p:cNvPr id="69" name="Google Shape;69;p23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Subtitl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24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72" name="Google Shape;72;p2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3" name="Google Shape;73;p24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74" name="Google Shape;74;p24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5" name="Google Shape;75;p24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6" name="Google Shape;76;p24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77" name="Google Shape;77;p24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8" name="Google Shape;78;p24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9" name="Google Shape;79;p24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80" name="Google Shape;80;p24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1" name="Google Shape;81;p24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2" name="Google Shape;82;p24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83" name="Google Shape;83;p24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4" name="Google Shape;84;p24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" name="Google Shape;85;p24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6" name="Google Shape;86;p24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7" name="Google Shape;87;p24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88" name="Google Shape;88;p24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9" name="Google Shape;89;p24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0" name="Google Shape;90;p24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1" name="Google Shape;91;p24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92" name="Google Shape;92;p24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93" name="Google Shape;93;p24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94" name="Google Shape;94;p24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5" name="Google Shape;95;p24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6" name="Google Shape;96;p24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97" name="Google Shape;97;p24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8" name="Google Shape;98;p24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99" name="Google Shape;99;p2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0" name="Google Shape;100;p24"/>
          <p:cNvSpPr txBox="1"/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01" name="Google Shape;101;p24"/>
          <p:cNvSpPr txBox="1"/>
          <p:nvPr>
            <p:ph idx="1" type="subTitle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lt1"/>
            </a:gs>
            <a:gs pos="44000">
              <a:schemeClr val="lt2"/>
            </a:gs>
            <a:gs pos="72000">
              <a:schemeClr val="lt2"/>
            </a:gs>
            <a:gs pos="100000">
              <a:srgbClr val="D0D8E5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b="0" i="0" sz="20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55600" lvl="1" marL="9144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b="0" i="0" sz="20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55600" lvl="2" marL="13716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b="0" i="0" sz="20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b="0" i="0" sz="20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b="0" i="0" sz="20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55600" lvl="5" marL="27432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b="0" i="0" sz="20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55600" lvl="6" marL="32004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b="0" i="0" sz="20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55600" lvl="7" marL="36576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b="0" i="0" sz="20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55600" lvl="8" marL="41148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b="0" i="0" sz="20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hyperlink" Target="https://www.exploit-db.com/" TargetMode="External"/><Relationship Id="rId6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hyperlink" Target="https://github.com/nixawk/labs/blob/master/CVE-2015-5531/exploit.py" TargetMode="External"/><Relationship Id="rId5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mailto:kali@192.168.1.15" TargetMode="External"/><Relationship Id="rId4" Type="http://schemas.openxmlformats.org/officeDocument/2006/relationships/image" Target="../media/image23.png"/><Relationship Id="rId5" Type="http://schemas.openxmlformats.org/officeDocument/2006/relationships/hyperlink" Target="https://www.bitvise.com/ssh-client-download" TargetMode="External"/><Relationship Id="rId6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about:blank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hyperlink" Target="mailto:gakhalaia3@cu.edu.g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44000">
              <a:schemeClr val="lt2"/>
            </a:gs>
            <a:gs pos="72000">
              <a:schemeClr val="lt2"/>
            </a:gs>
            <a:gs pos="100000">
              <a:srgbClr val="D0D8E5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 txBox="1"/>
          <p:nvPr/>
        </p:nvSpPr>
        <p:spPr>
          <a:xfrm>
            <a:off x="4107741" y="4865568"/>
            <a:ext cx="92850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Tbilisi, 2022</a:t>
            </a:r>
            <a:endParaRPr/>
          </a:p>
        </p:txBody>
      </p:sp>
      <p:sp>
        <p:nvSpPr>
          <p:cNvPr id="107" name="Google Shape;107;p1"/>
          <p:cNvSpPr txBox="1"/>
          <p:nvPr/>
        </p:nvSpPr>
        <p:spPr>
          <a:xfrm>
            <a:off x="3861702" y="2970205"/>
            <a:ext cx="142058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Giorgi Akhalaia</a:t>
            </a:r>
            <a:endParaRPr/>
          </a:p>
        </p:txBody>
      </p:sp>
      <p:sp>
        <p:nvSpPr>
          <p:cNvPr id="108" name="Google Shape;108;p1"/>
          <p:cNvSpPr/>
          <p:nvPr/>
        </p:nvSpPr>
        <p:spPr>
          <a:xfrm>
            <a:off x="-6" y="4077546"/>
            <a:ext cx="9144000" cy="724747"/>
          </a:xfrm>
          <a:prstGeom prst="rect">
            <a:avLst/>
          </a:prstGeom>
          <a:solidFill>
            <a:srgbClr val="F2F2F2">
              <a:alpha val="6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ext, logo&#10;&#10;Description automatically generated" id="109" name="Google Shape;10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554" y="4123874"/>
            <a:ext cx="1645485" cy="6288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&#10;&#10;Description automatically generated" id="110" name="Google Shape;11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54413" y="3896656"/>
            <a:ext cx="1076634" cy="10766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&#10;&#10;Description automatically generated" id="111" name="Google Shape;111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79758" y="4122430"/>
            <a:ext cx="1878777" cy="625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44026" y="4146690"/>
            <a:ext cx="836908" cy="577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"/>
          <p:cNvSpPr txBox="1"/>
          <p:nvPr/>
        </p:nvSpPr>
        <p:spPr>
          <a:xfrm>
            <a:off x="2149252" y="1596805"/>
            <a:ext cx="4845480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Working on</a:t>
            </a:r>
            <a:endParaRPr b="1" i="0" sz="20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Exploits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5" name="Google Shape;195;p10"/>
          <p:cNvCxnSpPr/>
          <p:nvPr/>
        </p:nvCxnSpPr>
        <p:spPr>
          <a:xfrm>
            <a:off x="0" y="4768417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5A050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96" name="Google Shape;19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8288" y="4801115"/>
            <a:ext cx="556884" cy="307503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0"/>
          <p:cNvSpPr txBox="1"/>
          <p:nvPr/>
        </p:nvSpPr>
        <p:spPr>
          <a:xfrm>
            <a:off x="2424752" y="-232"/>
            <a:ext cx="42944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Laboratory: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Merriweather"/>
                <a:ea typeface="Merriweather"/>
                <a:cs typeface="Merriweather"/>
                <a:sym typeface="Merriweather"/>
              </a:rPr>
              <a:t>elastic</a:t>
            </a:r>
            <a:endParaRPr b="1" i="0" sz="1800" u="none" cap="none" strike="noStrike">
              <a:solidFill>
                <a:srgbClr val="C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8" name="Google Shape;198;p10"/>
          <p:cNvSpPr txBox="1"/>
          <p:nvPr/>
        </p:nvSpPr>
        <p:spPr>
          <a:xfrm>
            <a:off x="162032" y="666222"/>
            <a:ext cx="211164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Exploitdb</a:t>
            </a:r>
            <a:endParaRPr b="1" i="0" sz="18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99" name="Google Shape;19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0172" y="1160584"/>
            <a:ext cx="1975362" cy="1975362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200" name="Google Shape;200;p10"/>
          <p:cNvSpPr txBox="1"/>
          <p:nvPr/>
        </p:nvSpPr>
        <p:spPr>
          <a:xfrm>
            <a:off x="162032" y="3157653"/>
            <a:ext cx="211164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636363"/>
                </a:solidFill>
                <a:latin typeface="Arial"/>
                <a:ea typeface="Arial"/>
                <a:cs typeface="Arial"/>
                <a:sym typeface="Arial"/>
              </a:rPr>
              <a:t>Searchable archive from The Exploit Database. </a:t>
            </a:r>
            <a:r>
              <a:rPr b="0" i="0" lang="en-US" sz="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https://www.exploit-db.com/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1" name="Google Shape;201;p10"/>
          <p:cNvGrpSpPr/>
          <p:nvPr/>
        </p:nvGrpSpPr>
        <p:grpSpPr>
          <a:xfrm>
            <a:off x="2942504" y="2944655"/>
            <a:ext cx="2757748" cy="1046441"/>
            <a:chOff x="6734683" y="3326930"/>
            <a:chExt cx="2757748" cy="1046441"/>
          </a:xfrm>
        </p:grpSpPr>
        <p:sp>
          <p:nvSpPr>
            <p:cNvPr id="202" name="Google Shape;202;p10"/>
            <p:cNvSpPr txBox="1"/>
            <p:nvPr/>
          </p:nvSpPr>
          <p:spPr>
            <a:xfrm>
              <a:off x="6734683" y="3634707"/>
              <a:ext cx="2757748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$</a:t>
              </a:r>
              <a:r>
                <a:rPr b="0" i="0" lang="en-US" sz="1400" u="none" cap="none" strike="noStrike">
                  <a:solidFill>
                    <a:srgbClr val="000000"/>
                  </a:solidFill>
                  <a:highlight>
                    <a:srgbClr val="FFFF00"/>
                  </a:highlight>
                  <a:latin typeface="Arial"/>
                  <a:ea typeface="Arial"/>
                  <a:cs typeface="Arial"/>
                  <a:sym typeface="Arial"/>
                </a:rPr>
                <a:t>sudo apt install exploitdb</a:t>
              </a:r>
              <a:endParaRPr b="0" i="0" sz="14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$</a:t>
              </a:r>
              <a:r>
                <a:rPr b="0" i="0" lang="en-US" sz="1400" u="none" cap="none" strike="noStrike">
                  <a:solidFill>
                    <a:srgbClr val="000000"/>
                  </a:solidFill>
                  <a:highlight>
                    <a:srgbClr val="FFFF00"/>
                  </a:highlight>
                  <a:latin typeface="Arial"/>
                  <a:ea typeface="Arial"/>
                  <a:cs typeface="Arial"/>
                  <a:sym typeface="Arial"/>
                </a:rPr>
                <a:t>sudo apt install libxml2-utils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0"/>
            <p:cNvSpPr txBox="1"/>
            <p:nvPr/>
          </p:nvSpPr>
          <p:spPr>
            <a:xfrm>
              <a:off x="6734683" y="3326930"/>
              <a:ext cx="117249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sng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Installation:</a:t>
              </a:r>
              <a:endParaRPr/>
            </a:p>
          </p:txBody>
        </p:sp>
      </p:grpSp>
      <p:grpSp>
        <p:nvGrpSpPr>
          <p:cNvPr id="204" name="Google Shape;204;p10"/>
          <p:cNvGrpSpPr/>
          <p:nvPr/>
        </p:nvGrpSpPr>
        <p:grpSpPr>
          <a:xfrm>
            <a:off x="7435231" y="4169213"/>
            <a:ext cx="2062930" cy="615554"/>
            <a:chOff x="6734683" y="4096372"/>
            <a:chExt cx="2062930" cy="615554"/>
          </a:xfrm>
        </p:grpSpPr>
        <p:sp>
          <p:nvSpPr>
            <p:cNvPr id="205" name="Google Shape;205;p10"/>
            <p:cNvSpPr txBox="1"/>
            <p:nvPr/>
          </p:nvSpPr>
          <p:spPr>
            <a:xfrm>
              <a:off x="6734683" y="4096372"/>
              <a:ext cx="206293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sng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Dependencies:</a:t>
              </a:r>
              <a:endParaRPr/>
            </a:p>
          </p:txBody>
        </p:sp>
        <p:sp>
          <p:nvSpPr>
            <p:cNvPr id="206" name="Google Shape;206;p10"/>
            <p:cNvSpPr txBox="1"/>
            <p:nvPr/>
          </p:nvSpPr>
          <p:spPr>
            <a:xfrm>
              <a:off x="6734683" y="4404149"/>
              <a:ext cx="164260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libxml2-utils</a:t>
              </a:r>
              <a:endParaRPr/>
            </a:p>
          </p:txBody>
        </p:sp>
      </p:grpSp>
      <p:sp>
        <p:nvSpPr>
          <p:cNvPr id="207" name="Google Shape;207;p10"/>
          <p:cNvSpPr txBox="1"/>
          <p:nvPr/>
        </p:nvSpPr>
        <p:spPr>
          <a:xfrm>
            <a:off x="2942504" y="1162336"/>
            <a:ext cx="40558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 for </a:t>
            </a:r>
            <a:r>
              <a:rPr b="0" i="0" lang="en-US" sz="1400" u="none" cap="none" strike="noStrike">
                <a:solidFill>
                  <a:srgbClr val="C00000"/>
                </a:solidFill>
                <a:highlight>
                  <a:srgbClr val="E6E6E6"/>
                </a:highlight>
                <a:latin typeface="Arial"/>
                <a:ea typeface="Arial"/>
                <a:cs typeface="Arial"/>
                <a:sym typeface="Arial"/>
              </a:rPr>
              <a:t>remote oracle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exploits for </a:t>
            </a:r>
            <a:r>
              <a:rPr b="0" i="0" lang="en-US" sz="1400" u="none" cap="none" strike="noStrike">
                <a:solidFill>
                  <a:srgbClr val="C00000"/>
                </a:solidFill>
                <a:highlight>
                  <a:srgbClr val="E6E6E6"/>
                </a:highlight>
                <a:latin typeface="Arial"/>
                <a:ea typeface="Arial"/>
                <a:cs typeface="Arial"/>
                <a:sym typeface="Arial"/>
              </a:rPr>
              <a:t>windows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pic>
        <p:nvPicPr>
          <p:cNvPr id="208" name="Google Shape;208;p10"/>
          <p:cNvPicPr preferRelativeResize="0"/>
          <p:nvPr/>
        </p:nvPicPr>
        <p:blipFill rotWithShape="1">
          <a:blip r:embed="rId6">
            <a:alphaModFix/>
          </a:blip>
          <a:srcRect b="0" l="989" r="0" t="1041"/>
          <a:stretch/>
        </p:blipFill>
        <p:spPr>
          <a:xfrm>
            <a:off x="3031534" y="1502810"/>
            <a:ext cx="6112466" cy="1464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3" name="Google Shape;213;p11"/>
          <p:cNvCxnSpPr/>
          <p:nvPr/>
        </p:nvCxnSpPr>
        <p:spPr>
          <a:xfrm>
            <a:off x="0" y="4768417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5A050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4" name="Google Shape;21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8288" y="4801115"/>
            <a:ext cx="556884" cy="307503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1"/>
          <p:cNvSpPr txBox="1"/>
          <p:nvPr/>
        </p:nvSpPr>
        <p:spPr>
          <a:xfrm>
            <a:off x="2424752" y="-232"/>
            <a:ext cx="42944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Laboratory: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Merriweather"/>
                <a:ea typeface="Merriweather"/>
                <a:cs typeface="Merriweather"/>
                <a:sym typeface="Merriweather"/>
              </a:rPr>
              <a:t>elastic</a:t>
            </a:r>
            <a:endParaRPr b="1" i="0" sz="1800" u="none" cap="none" strike="noStrike">
              <a:solidFill>
                <a:srgbClr val="C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16" name="Google Shape;216;p11"/>
          <p:cNvSpPr txBox="1"/>
          <p:nvPr/>
        </p:nvSpPr>
        <p:spPr>
          <a:xfrm>
            <a:off x="91946" y="3719630"/>
            <a:ext cx="100309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Exploitdb</a:t>
            </a:r>
            <a:endParaRPr b="1" i="0" sz="11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17" name="Google Shape;21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946" y="3916681"/>
            <a:ext cx="830029" cy="830029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218" name="Google Shape;218;p11"/>
          <p:cNvSpPr txBox="1"/>
          <p:nvPr/>
        </p:nvSpPr>
        <p:spPr>
          <a:xfrm>
            <a:off x="273045" y="808316"/>
            <a:ext cx="40558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searchsploit elasticsearch</a:t>
            </a:r>
            <a:endParaRPr b="0" i="0" sz="1400" u="none" cap="none" strike="noStrike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p11"/>
          <p:cNvPicPr preferRelativeResize="0"/>
          <p:nvPr/>
        </p:nvPicPr>
        <p:blipFill rotWithShape="1">
          <a:blip r:embed="rId5">
            <a:alphaModFix/>
          </a:blip>
          <a:srcRect b="7195" l="0" r="0" t="7196"/>
          <a:stretch/>
        </p:blipFill>
        <p:spPr>
          <a:xfrm>
            <a:off x="330747" y="1178920"/>
            <a:ext cx="8482504" cy="2032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4" name="Google Shape;224;p12"/>
          <p:cNvCxnSpPr/>
          <p:nvPr/>
        </p:nvCxnSpPr>
        <p:spPr>
          <a:xfrm>
            <a:off x="0" y="4768417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5A050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5" name="Google Shape;22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8288" y="4801115"/>
            <a:ext cx="556884" cy="307503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2"/>
          <p:cNvSpPr txBox="1"/>
          <p:nvPr/>
        </p:nvSpPr>
        <p:spPr>
          <a:xfrm>
            <a:off x="2424752" y="-232"/>
            <a:ext cx="42944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Laboratory: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Merriweather"/>
                <a:ea typeface="Merriweather"/>
                <a:cs typeface="Merriweather"/>
                <a:sym typeface="Merriweather"/>
              </a:rPr>
              <a:t>elastic</a:t>
            </a:r>
            <a:endParaRPr b="1" i="0" sz="1800" u="none" cap="none" strike="noStrike">
              <a:solidFill>
                <a:srgbClr val="C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7" name="Google Shape;227;p12"/>
          <p:cNvSpPr/>
          <p:nvPr/>
        </p:nvSpPr>
        <p:spPr>
          <a:xfrm>
            <a:off x="1941255" y="1556087"/>
            <a:ext cx="5261487" cy="2031325"/>
          </a:xfrm>
          <a:custGeom>
            <a:rect b="b" l="l" r="r" t="t"/>
            <a:pathLst>
              <a:path extrusionOk="0" fill="none" h="2031325" w="5261487">
                <a:moveTo>
                  <a:pt x="0" y="0"/>
                </a:moveTo>
                <a:cubicBezTo>
                  <a:pt x="199627" y="-66393"/>
                  <a:pt x="327742" y="11770"/>
                  <a:pt x="637225" y="0"/>
                </a:cubicBezTo>
                <a:cubicBezTo>
                  <a:pt x="946708" y="-11770"/>
                  <a:pt x="970907" y="1114"/>
                  <a:pt x="1221834" y="0"/>
                </a:cubicBezTo>
                <a:cubicBezTo>
                  <a:pt x="1472761" y="-1114"/>
                  <a:pt x="1532773" y="55293"/>
                  <a:pt x="1701214" y="0"/>
                </a:cubicBezTo>
                <a:cubicBezTo>
                  <a:pt x="1869655" y="-55293"/>
                  <a:pt x="2167633" y="26540"/>
                  <a:pt x="2391054" y="0"/>
                </a:cubicBezTo>
                <a:cubicBezTo>
                  <a:pt x="2614475" y="-26540"/>
                  <a:pt x="2747638" y="17958"/>
                  <a:pt x="2923048" y="0"/>
                </a:cubicBezTo>
                <a:cubicBezTo>
                  <a:pt x="3098458" y="-17958"/>
                  <a:pt x="3214353" y="20378"/>
                  <a:pt x="3349813" y="0"/>
                </a:cubicBezTo>
                <a:cubicBezTo>
                  <a:pt x="3485273" y="-20378"/>
                  <a:pt x="3757624" y="16654"/>
                  <a:pt x="3934423" y="0"/>
                </a:cubicBezTo>
                <a:cubicBezTo>
                  <a:pt x="4111222" y="-16654"/>
                  <a:pt x="4385408" y="58304"/>
                  <a:pt x="4519033" y="0"/>
                </a:cubicBezTo>
                <a:cubicBezTo>
                  <a:pt x="4652658" y="-58304"/>
                  <a:pt x="4999523" y="85503"/>
                  <a:pt x="5261487" y="0"/>
                </a:cubicBezTo>
                <a:cubicBezTo>
                  <a:pt x="5308117" y="213385"/>
                  <a:pt x="5260741" y="298185"/>
                  <a:pt x="5261487" y="446892"/>
                </a:cubicBezTo>
                <a:cubicBezTo>
                  <a:pt x="5262233" y="595599"/>
                  <a:pt x="5198221" y="871673"/>
                  <a:pt x="5261487" y="995349"/>
                </a:cubicBezTo>
                <a:cubicBezTo>
                  <a:pt x="5324753" y="1119025"/>
                  <a:pt x="5220125" y="1342565"/>
                  <a:pt x="5261487" y="1543807"/>
                </a:cubicBezTo>
                <a:cubicBezTo>
                  <a:pt x="5302849" y="1745049"/>
                  <a:pt x="5256806" y="1851604"/>
                  <a:pt x="5261487" y="2031325"/>
                </a:cubicBezTo>
                <a:cubicBezTo>
                  <a:pt x="5054489" y="2060943"/>
                  <a:pt x="5017920" y="2009302"/>
                  <a:pt x="4782107" y="2031325"/>
                </a:cubicBezTo>
                <a:cubicBezTo>
                  <a:pt x="4546294" y="2053348"/>
                  <a:pt x="4413351" y="1967878"/>
                  <a:pt x="4250112" y="2031325"/>
                </a:cubicBezTo>
                <a:cubicBezTo>
                  <a:pt x="4086874" y="2094772"/>
                  <a:pt x="3846992" y="2011999"/>
                  <a:pt x="3665503" y="2031325"/>
                </a:cubicBezTo>
                <a:cubicBezTo>
                  <a:pt x="3484014" y="2050651"/>
                  <a:pt x="3251195" y="1983882"/>
                  <a:pt x="2975663" y="2031325"/>
                </a:cubicBezTo>
                <a:cubicBezTo>
                  <a:pt x="2700131" y="2078768"/>
                  <a:pt x="2452994" y="2010512"/>
                  <a:pt x="2285824" y="2031325"/>
                </a:cubicBezTo>
                <a:cubicBezTo>
                  <a:pt x="2118654" y="2052138"/>
                  <a:pt x="1955926" y="2020662"/>
                  <a:pt x="1753829" y="2031325"/>
                </a:cubicBezTo>
                <a:cubicBezTo>
                  <a:pt x="1551733" y="2041988"/>
                  <a:pt x="1329629" y="1968665"/>
                  <a:pt x="1221834" y="2031325"/>
                </a:cubicBezTo>
                <a:cubicBezTo>
                  <a:pt x="1114039" y="2093985"/>
                  <a:pt x="871963" y="2027745"/>
                  <a:pt x="742454" y="2031325"/>
                </a:cubicBezTo>
                <a:cubicBezTo>
                  <a:pt x="612945" y="2034905"/>
                  <a:pt x="189082" y="1954728"/>
                  <a:pt x="0" y="2031325"/>
                </a:cubicBezTo>
                <a:cubicBezTo>
                  <a:pt x="-5934" y="1848461"/>
                  <a:pt x="48295" y="1679819"/>
                  <a:pt x="0" y="1503181"/>
                </a:cubicBezTo>
                <a:cubicBezTo>
                  <a:pt x="-48295" y="1326543"/>
                  <a:pt x="1977" y="1137560"/>
                  <a:pt x="0" y="1035976"/>
                </a:cubicBezTo>
                <a:cubicBezTo>
                  <a:pt x="-1977" y="934392"/>
                  <a:pt x="3160" y="636256"/>
                  <a:pt x="0" y="528145"/>
                </a:cubicBezTo>
                <a:cubicBezTo>
                  <a:pt x="-3160" y="420034"/>
                  <a:pt x="34432" y="238385"/>
                  <a:pt x="0" y="0"/>
                </a:cubicBezTo>
                <a:close/>
              </a:path>
              <a:path extrusionOk="0" h="2031325" w="5261487">
                <a:moveTo>
                  <a:pt x="0" y="0"/>
                </a:moveTo>
                <a:cubicBezTo>
                  <a:pt x="329835" y="-41883"/>
                  <a:pt x="520297" y="20918"/>
                  <a:pt x="689839" y="0"/>
                </a:cubicBezTo>
                <a:cubicBezTo>
                  <a:pt x="859381" y="-20918"/>
                  <a:pt x="1117022" y="27165"/>
                  <a:pt x="1274449" y="0"/>
                </a:cubicBezTo>
                <a:cubicBezTo>
                  <a:pt x="1431876" y="-27165"/>
                  <a:pt x="1533363" y="18661"/>
                  <a:pt x="1753829" y="0"/>
                </a:cubicBezTo>
                <a:cubicBezTo>
                  <a:pt x="1974295" y="-18661"/>
                  <a:pt x="2106517" y="38187"/>
                  <a:pt x="2285824" y="0"/>
                </a:cubicBezTo>
                <a:cubicBezTo>
                  <a:pt x="2465131" y="-38187"/>
                  <a:pt x="2648075" y="27312"/>
                  <a:pt x="2870433" y="0"/>
                </a:cubicBezTo>
                <a:cubicBezTo>
                  <a:pt x="3092791" y="-27312"/>
                  <a:pt x="3345180" y="67066"/>
                  <a:pt x="3560273" y="0"/>
                </a:cubicBezTo>
                <a:cubicBezTo>
                  <a:pt x="3775366" y="-67066"/>
                  <a:pt x="3977071" y="60306"/>
                  <a:pt x="4092268" y="0"/>
                </a:cubicBezTo>
                <a:cubicBezTo>
                  <a:pt x="4207465" y="-60306"/>
                  <a:pt x="4364600" y="29634"/>
                  <a:pt x="4571648" y="0"/>
                </a:cubicBezTo>
                <a:cubicBezTo>
                  <a:pt x="4778696" y="-29634"/>
                  <a:pt x="5053916" y="16054"/>
                  <a:pt x="5261487" y="0"/>
                </a:cubicBezTo>
                <a:cubicBezTo>
                  <a:pt x="5265653" y="223200"/>
                  <a:pt x="5216482" y="384567"/>
                  <a:pt x="5261487" y="507831"/>
                </a:cubicBezTo>
                <a:cubicBezTo>
                  <a:pt x="5306492" y="631095"/>
                  <a:pt x="5257137" y="872237"/>
                  <a:pt x="5261487" y="1056289"/>
                </a:cubicBezTo>
                <a:cubicBezTo>
                  <a:pt x="5265837" y="1240341"/>
                  <a:pt x="5229367" y="1368994"/>
                  <a:pt x="5261487" y="1543807"/>
                </a:cubicBezTo>
                <a:cubicBezTo>
                  <a:pt x="5293607" y="1718620"/>
                  <a:pt x="5219483" y="1881504"/>
                  <a:pt x="5261487" y="2031325"/>
                </a:cubicBezTo>
                <a:cubicBezTo>
                  <a:pt x="4987189" y="2086239"/>
                  <a:pt x="4822295" y="1984675"/>
                  <a:pt x="4676877" y="2031325"/>
                </a:cubicBezTo>
                <a:cubicBezTo>
                  <a:pt x="4531459" y="2077975"/>
                  <a:pt x="4374160" y="2028695"/>
                  <a:pt x="4250112" y="2031325"/>
                </a:cubicBezTo>
                <a:cubicBezTo>
                  <a:pt x="4126064" y="2033955"/>
                  <a:pt x="3882326" y="2029917"/>
                  <a:pt x="3770732" y="2031325"/>
                </a:cubicBezTo>
                <a:cubicBezTo>
                  <a:pt x="3659138" y="2032733"/>
                  <a:pt x="3224629" y="1995724"/>
                  <a:pt x="3080893" y="2031325"/>
                </a:cubicBezTo>
                <a:cubicBezTo>
                  <a:pt x="2937157" y="2066926"/>
                  <a:pt x="2748465" y="2024244"/>
                  <a:pt x="2496283" y="2031325"/>
                </a:cubicBezTo>
                <a:cubicBezTo>
                  <a:pt x="2244101" y="2038406"/>
                  <a:pt x="2133708" y="1989670"/>
                  <a:pt x="2016903" y="2031325"/>
                </a:cubicBezTo>
                <a:cubicBezTo>
                  <a:pt x="1900098" y="2072980"/>
                  <a:pt x="1763621" y="1992776"/>
                  <a:pt x="1590138" y="2031325"/>
                </a:cubicBezTo>
                <a:cubicBezTo>
                  <a:pt x="1416655" y="2069874"/>
                  <a:pt x="1372561" y="1993742"/>
                  <a:pt x="1163373" y="2031325"/>
                </a:cubicBezTo>
                <a:cubicBezTo>
                  <a:pt x="954186" y="2068908"/>
                  <a:pt x="781544" y="1975188"/>
                  <a:pt x="578764" y="2031325"/>
                </a:cubicBezTo>
                <a:cubicBezTo>
                  <a:pt x="375984" y="2087462"/>
                  <a:pt x="288637" y="1994914"/>
                  <a:pt x="0" y="2031325"/>
                </a:cubicBezTo>
                <a:cubicBezTo>
                  <a:pt x="-54984" y="1856180"/>
                  <a:pt x="34820" y="1632156"/>
                  <a:pt x="0" y="1523494"/>
                </a:cubicBezTo>
                <a:cubicBezTo>
                  <a:pt x="-34820" y="1414832"/>
                  <a:pt x="11994" y="1213472"/>
                  <a:pt x="0" y="995349"/>
                </a:cubicBezTo>
                <a:cubicBezTo>
                  <a:pt x="-11994" y="777227"/>
                  <a:pt x="39502" y="710601"/>
                  <a:pt x="0" y="548458"/>
                </a:cubicBezTo>
                <a:cubicBezTo>
                  <a:pt x="-39502" y="386315"/>
                  <a:pt x="9647" y="265672"/>
                  <a:pt x="0" y="0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rgbClr val="C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vulnerability present in the current scenario, offers more details about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CVE-2015-5531- Arbitrary file Vulnerability.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Exploit can be found here: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https://github.com/nixawk/labs/blob/master/CVE-2015-5531/exploit.py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5927" y="4510501"/>
            <a:ext cx="444365" cy="44436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229" name="Google Shape;229;p12"/>
          <p:cNvSpPr txBox="1"/>
          <p:nvPr/>
        </p:nvSpPr>
        <p:spPr>
          <a:xfrm>
            <a:off x="-93437" y="4304970"/>
            <a:ext cx="100309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Exploitdb</a:t>
            </a:r>
            <a:endParaRPr b="1" i="0" sz="105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4" name="Google Shape;234;p13"/>
          <p:cNvCxnSpPr/>
          <p:nvPr/>
        </p:nvCxnSpPr>
        <p:spPr>
          <a:xfrm>
            <a:off x="0" y="4768417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5A050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35" name="Google Shape;23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8288" y="4801115"/>
            <a:ext cx="556884" cy="307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921780"/>
            <a:ext cx="9144000" cy="2486442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dash"/>
            <a:round/>
            <a:headEnd len="sm" w="sm" type="none"/>
            <a:tailEnd len="sm" w="sm" type="none"/>
          </a:ln>
        </p:spPr>
      </p:pic>
      <p:sp>
        <p:nvSpPr>
          <p:cNvPr id="237" name="Google Shape;237;p13"/>
          <p:cNvSpPr txBox="1"/>
          <p:nvPr/>
        </p:nvSpPr>
        <p:spPr>
          <a:xfrm>
            <a:off x="2424752" y="-232"/>
            <a:ext cx="42944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Laboratory: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Merriweather"/>
                <a:ea typeface="Merriweather"/>
                <a:cs typeface="Merriweather"/>
                <a:sym typeface="Merriweather"/>
              </a:rPr>
              <a:t>elastic</a:t>
            </a:r>
            <a:endParaRPr b="1" i="0" sz="1800" u="none" cap="none" strike="noStrike">
              <a:solidFill>
                <a:srgbClr val="C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38" name="Google Shape;238;p13"/>
          <p:cNvSpPr txBox="1"/>
          <p:nvPr/>
        </p:nvSpPr>
        <p:spPr>
          <a:xfrm>
            <a:off x="1860140" y="4830786"/>
            <a:ext cx="5423718" cy="26161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CTF{265b92ed0091f139fdcd438196426f205fed9b14bce765bafd8344b1d96183e5}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4"/>
          <p:cNvSpPr txBox="1"/>
          <p:nvPr/>
        </p:nvSpPr>
        <p:spPr>
          <a:xfrm>
            <a:off x="2736758" y="9322"/>
            <a:ext cx="367048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SSH</a:t>
            </a:r>
            <a:endParaRPr b="1" i="0" sz="12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4" name="Google Shape;244;p14"/>
          <p:cNvSpPr/>
          <p:nvPr/>
        </p:nvSpPr>
        <p:spPr>
          <a:xfrm>
            <a:off x="0" y="1101934"/>
            <a:ext cx="5285509" cy="2808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$</a:t>
            </a:r>
            <a:r>
              <a:rPr b="1" i="0" lang="en-US" sz="14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Merriweather"/>
                <a:ea typeface="Merriweather"/>
                <a:cs typeface="Merriweather"/>
                <a:sym typeface="Merriweather"/>
              </a:rPr>
              <a:t>sudo apt install ssh</a:t>
            </a:r>
            <a:r>
              <a:rPr b="1" i="0" lang="en-US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 </a:t>
            </a:r>
            <a:r>
              <a:rPr b="1" i="0" lang="en-US" sz="105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#install ssh server on Kali OS</a:t>
            </a:r>
            <a:endParaRPr/>
          </a:p>
          <a:p>
            <a:pPr indent="-219075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$</a:t>
            </a:r>
            <a:r>
              <a:rPr b="1" i="0" lang="en-US" sz="14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Merriweather"/>
                <a:ea typeface="Merriweather"/>
                <a:cs typeface="Merriweather"/>
                <a:sym typeface="Merriweather"/>
              </a:rPr>
              <a:t>sudo service ssh start</a:t>
            </a:r>
            <a:r>
              <a:rPr b="1" i="0" lang="en-US" sz="105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 #startup ssh server on Kali OS</a:t>
            </a:r>
            <a:endParaRPr/>
          </a:p>
          <a:p>
            <a:pPr indent="-219075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$</a:t>
            </a:r>
            <a:r>
              <a:rPr b="1" i="0" lang="en-US" sz="14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Merriweather"/>
                <a:ea typeface="Merriweather"/>
                <a:cs typeface="Merriweather"/>
                <a:sym typeface="Merriweather"/>
              </a:rPr>
              <a:t>ssh </a:t>
            </a:r>
            <a:r>
              <a:rPr b="1" i="0" lang="en-US" sz="1400" u="sng" cap="none" strike="noStrike">
                <a:solidFill>
                  <a:srgbClr val="000000"/>
                </a:solidFill>
                <a:highlight>
                  <a:srgbClr val="FFFF00"/>
                </a:highlight>
                <a:latin typeface="Merriweather"/>
                <a:ea typeface="Merriweather"/>
                <a:cs typeface="Merriweather"/>
                <a:sym typeface="Merriweath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kali@192.168.1.15</a:t>
            </a:r>
            <a:r>
              <a:rPr b="1" i="0" lang="en-US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 </a:t>
            </a:r>
            <a:r>
              <a:rPr b="1" i="0" lang="en-US" sz="105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#connect as user kali to the host 192.168.1.15</a:t>
            </a:r>
            <a:endParaRPr/>
          </a:p>
          <a:p>
            <a:pPr indent="-219075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19075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19075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19075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19075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19075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$</a:t>
            </a:r>
            <a:r>
              <a:rPr b="0" i="0" lang="en-US" sz="12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Merriweather"/>
                <a:ea typeface="Merriweather"/>
                <a:cs typeface="Merriweather"/>
                <a:sym typeface="Merriweather"/>
              </a:rPr>
              <a:t>scp [OPTION] [user@]SRC_HOST:]file1 [user@]DEST_HOST:]file2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#coping files from remote host using encrypted channel</a:t>
            </a:r>
            <a:endParaRPr/>
          </a:p>
          <a:p>
            <a:pPr indent="-219075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45" name="Google Shape;24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11172" y="643587"/>
            <a:ext cx="3670483" cy="3995526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4">
            <a:hlinkClick r:id="rId5"/>
          </p:cNvPr>
          <p:cNvSpPr txBox="1"/>
          <p:nvPr/>
        </p:nvSpPr>
        <p:spPr>
          <a:xfrm>
            <a:off x="5347854" y="4616449"/>
            <a:ext cx="737509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Download Link</a:t>
            </a:r>
            <a:endParaRPr/>
          </a:p>
        </p:txBody>
      </p:sp>
      <p:cxnSp>
        <p:nvCxnSpPr>
          <p:cNvPr id="247" name="Google Shape;247;p14"/>
          <p:cNvCxnSpPr/>
          <p:nvPr/>
        </p:nvCxnSpPr>
        <p:spPr>
          <a:xfrm>
            <a:off x="0" y="4768417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5A050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48" name="Google Shape;248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88288" y="4801115"/>
            <a:ext cx="556884" cy="307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5"/>
          <p:cNvSpPr txBox="1"/>
          <p:nvPr/>
        </p:nvSpPr>
        <p:spPr>
          <a:xfrm>
            <a:off x="2736758" y="36528"/>
            <a:ext cx="367048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File Transfer Using Terminal</a:t>
            </a:r>
            <a:endParaRPr/>
          </a:p>
        </p:txBody>
      </p:sp>
      <p:sp>
        <p:nvSpPr>
          <p:cNvPr id="254" name="Google Shape;254;p15"/>
          <p:cNvSpPr txBox="1"/>
          <p:nvPr/>
        </p:nvSpPr>
        <p:spPr>
          <a:xfrm>
            <a:off x="144163" y="867909"/>
            <a:ext cx="352036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SCP Syntax</a:t>
            </a:r>
            <a:endParaRPr/>
          </a:p>
        </p:txBody>
      </p:sp>
      <p:sp>
        <p:nvSpPr>
          <p:cNvPr id="255" name="Google Shape;255;p15"/>
          <p:cNvSpPr/>
          <p:nvPr/>
        </p:nvSpPr>
        <p:spPr>
          <a:xfrm>
            <a:off x="0" y="1185790"/>
            <a:ext cx="528550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r>
              <a:rPr b="0" i="0" lang="en-US" sz="12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scp [OPTION] [user@]SRC_HOST:]file1 [user@]DEST_HOST:]file2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#coping files from remote host using encrypted channel</a:t>
            </a:r>
            <a:endParaRPr/>
          </a:p>
        </p:txBody>
      </p:sp>
      <p:grpSp>
        <p:nvGrpSpPr>
          <p:cNvPr id="256" name="Google Shape;256;p15"/>
          <p:cNvGrpSpPr/>
          <p:nvPr/>
        </p:nvGrpSpPr>
        <p:grpSpPr>
          <a:xfrm>
            <a:off x="0" y="1995478"/>
            <a:ext cx="5105400" cy="590233"/>
            <a:chOff x="-3313" y="2036151"/>
            <a:chExt cx="5105400" cy="590233"/>
          </a:xfrm>
        </p:grpSpPr>
        <p:sp>
          <p:nvSpPr>
            <p:cNvPr id="257" name="Google Shape;257;p15"/>
            <p:cNvSpPr txBox="1"/>
            <p:nvPr/>
          </p:nvSpPr>
          <p:spPr>
            <a:xfrm>
              <a:off x="144163" y="2036151"/>
              <a:ext cx="495792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Copy a Local File to a Remote System with the SCP Command</a:t>
              </a:r>
              <a:endParaRPr/>
            </a:p>
          </p:txBody>
        </p:sp>
        <p:sp>
          <p:nvSpPr>
            <p:cNvPr id="258" name="Google Shape;258;p15"/>
            <p:cNvSpPr txBox="1"/>
            <p:nvPr/>
          </p:nvSpPr>
          <p:spPr>
            <a:xfrm>
              <a:off x="-3313" y="2349385"/>
              <a:ext cx="48469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$</a:t>
              </a:r>
              <a:r>
                <a:rPr b="0" i="0" lang="en-US" sz="1200" u="none" cap="none" strike="noStrike">
                  <a:solidFill>
                    <a:srgbClr val="000000"/>
                  </a:solidFill>
                  <a:highlight>
                    <a:srgbClr val="FFFF00"/>
                  </a:highlight>
                  <a:latin typeface="Arial"/>
                  <a:ea typeface="Arial"/>
                  <a:cs typeface="Arial"/>
                  <a:sym typeface="Arial"/>
                </a:rPr>
                <a:t>scp file.txt remote_username@192.168.0.147:/remote/directory</a:t>
              </a:r>
              <a:endParaRPr/>
            </a:p>
          </p:txBody>
        </p:sp>
      </p:grpSp>
      <p:sp>
        <p:nvSpPr>
          <p:cNvPr id="259" name="Google Shape;259;p15"/>
          <p:cNvSpPr txBox="1"/>
          <p:nvPr/>
        </p:nvSpPr>
        <p:spPr>
          <a:xfrm>
            <a:off x="164341" y="3092625"/>
            <a:ext cx="520369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Copy a File Between Two Remote Systems using the SCP Command</a:t>
            </a:r>
            <a:endParaRPr/>
          </a:p>
        </p:txBody>
      </p:sp>
      <p:sp>
        <p:nvSpPr>
          <p:cNvPr id="260" name="Google Shape;260;p15"/>
          <p:cNvSpPr txBox="1"/>
          <p:nvPr/>
        </p:nvSpPr>
        <p:spPr>
          <a:xfrm>
            <a:off x="16863" y="3405859"/>
            <a:ext cx="572132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$</a:t>
            </a:r>
            <a:r>
              <a:rPr b="0" i="0" lang="en-US" sz="12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scp user1@host1.com:/files/file.txt </a:t>
            </a:r>
            <a:r>
              <a:rPr b="0" i="0" lang="en-US" sz="1200" u="sng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user2@host2.com:/files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/>
          </a:p>
        </p:txBody>
      </p:sp>
      <p:cxnSp>
        <p:nvCxnSpPr>
          <p:cNvPr id="261" name="Google Shape;261;p15"/>
          <p:cNvCxnSpPr/>
          <p:nvPr/>
        </p:nvCxnSpPr>
        <p:spPr>
          <a:xfrm>
            <a:off x="0" y="4768417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5A050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2" name="Google Shape;26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88288" y="4801115"/>
            <a:ext cx="556884" cy="307503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5"/>
          <p:cNvSpPr txBox="1"/>
          <p:nvPr/>
        </p:nvSpPr>
        <p:spPr>
          <a:xfrm>
            <a:off x="135649" y="3717647"/>
            <a:ext cx="5149860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#data will be transferred directly from one remote host to another. You should use -3 option to route traffic from the machine where the command is issued</a:t>
            </a:r>
            <a:endParaRPr/>
          </a:p>
        </p:txBody>
      </p:sp>
      <p:pic>
        <p:nvPicPr>
          <p:cNvPr descr="Graphical user interface, application, icon&#10;&#10;Description automatically generated" id="264" name="Google Shape;264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68353" y="1699340"/>
            <a:ext cx="3428171" cy="1929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6"/>
          <p:cNvSpPr txBox="1"/>
          <p:nvPr/>
        </p:nvSpPr>
        <p:spPr>
          <a:xfrm>
            <a:off x="2424752" y="-232"/>
            <a:ext cx="42944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Laboratory: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Merriweather"/>
                <a:ea typeface="Merriweather"/>
                <a:cs typeface="Merriweather"/>
                <a:sym typeface="Merriweather"/>
              </a:rPr>
              <a:t>libssh</a:t>
            </a:r>
            <a:endParaRPr b="1" i="0" sz="1800" u="none" cap="none" strike="noStrike">
              <a:solidFill>
                <a:srgbClr val="C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0" name="Google Shape;270;p16"/>
          <p:cNvSpPr txBox="1"/>
          <p:nvPr/>
        </p:nvSpPr>
        <p:spPr>
          <a:xfrm>
            <a:off x="-3413" y="515508"/>
            <a:ext cx="139889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Description:</a:t>
            </a:r>
            <a:endParaRPr/>
          </a:p>
        </p:txBody>
      </p:sp>
      <p:sp>
        <p:nvSpPr>
          <p:cNvPr id="271" name="Google Shape;271;p16"/>
          <p:cNvSpPr txBox="1"/>
          <p:nvPr/>
        </p:nvSpPr>
        <p:spPr>
          <a:xfrm>
            <a:off x="-3413" y="823285"/>
            <a:ext cx="3162925" cy="1754326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Welcome to the magical world of Adventure of CVE. Explore as much as you can this land of services.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92D050"/>
                </a:solidFill>
                <a:latin typeface="Merriweather"/>
                <a:ea typeface="Merriweather"/>
                <a:cs typeface="Merriweather"/>
                <a:sym typeface="Merriweather"/>
              </a:rPr>
              <a:t>Flag format: CTF{sha256}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92D0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Level</a:t>
            </a:r>
            <a:r>
              <a:rPr b="0" i="0" lang="en-US" sz="1200" u="none" cap="none" strike="noStrike">
                <a:solidFill>
                  <a:srgbClr val="92D050"/>
                </a:solidFill>
                <a:latin typeface="Merriweather"/>
                <a:ea typeface="Merriweather"/>
                <a:cs typeface="Merriweather"/>
                <a:sym typeface="Merriweather"/>
              </a:rPr>
              <a:t>: Easy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92D0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Server: </a:t>
            </a:r>
            <a:r>
              <a:rPr b="0" i="0" lang="en-US" sz="1200" u="none" cap="none" strike="noStrike">
                <a:solidFill>
                  <a:srgbClr val="FFC000"/>
                </a:solidFill>
                <a:latin typeface="Merriweather"/>
                <a:ea typeface="Merriweather"/>
                <a:cs typeface="Merriweather"/>
                <a:sym typeface="Merriweather"/>
              </a:rPr>
              <a:t>34.141.12.127:31367</a:t>
            </a:r>
            <a:endParaRPr/>
          </a:p>
        </p:txBody>
      </p:sp>
      <p:pic>
        <p:nvPicPr>
          <p:cNvPr id="272" name="Google Shape;27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5274" y="823285"/>
            <a:ext cx="5407129" cy="2804814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dash"/>
            <a:round/>
            <a:headEnd len="sm" w="sm" type="none"/>
            <a:tailEnd len="sm" w="sm" type="none"/>
          </a:ln>
        </p:spPr>
      </p:pic>
      <p:sp>
        <p:nvSpPr>
          <p:cNvPr id="273" name="Google Shape;273;p16"/>
          <p:cNvSpPr txBox="1"/>
          <p:nvPr/>
        </p:nvSpPr>
        <p:spPr>
          <a:xfrm>
            <a:off x="0" y="3536484"/>
            <a:ext cx="2507226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Hints: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1" i="0" lang="en-US" sz="11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Hint 1: 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SSH is not so secure</a:t>
            </a:r>
            <a:endParaRPr/>
          </a:p>
        </p:txBody>
      </p:sp>
      <p:cxnSp>
        <p:nvCxnSpPr>
          <p:cNvPr id="274" name="Google Shape;274;p16"/>
          <p:cNvCxnSpPr/>
          <p:nvPr/>
        </p:nvCxnSpPr>
        <p:spPr>
          <a:xfrm>
            <a:off x="0" y="4768417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5A050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5" name="Google Shape;27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88288" y="4801115"/>
            <a:ext cx="556884" cy="307503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6"/>
          <p:cNvSpPr/>
          <p:nvPr/>
        </p:nvSpPr>
        <p:spPr>
          <a:xfrm>
            <a:off x="4726858" y="4013538"/>
            <a:ext cx="4358149" cy="738664"/>
          </a:xfrm>
          <a:custGeom>
            <a:rect b="b" l="l" r="r" t="t"/>
            <a:pathLst>
              <a:path extrusionOk="0" h="738664" w="4358149">
                <a:moveTo>
                  <a:pt x="0" y="0"/>
                </a:moveTo>
                <a:cubicBezTo>
                  <a:pt x="158328" y="-48766"/>
                  <a:pt x="279305" y="22743"/>
                  <a:pt x="414024" y="0"/>
                </a:cubicBezTo>
                <a:cubicBezTo>
                  <a:pt x="548743" y="-22743"/>
                  <a:pt x="805984" y="3520"/>
                  <a:pt x="958793" y="0"/>
                </a:cubicBezTo>
                <a:cubicBezTo>
                  <a:pt x="1111602" y="-3520"/>
                  <a:pt x="1262061" y="20013"/>
                  <a:pt x="1372817" y="0"/>
                </a:cubicBezTo>
                <a:cubicBezTo>
                  <a:pt x="1483573" y="-20013"/>
                  <a:pt x="1667350" y="58806"/>
                  <a:pt x="1917586" y="0"/>
                </a:cubicBezTo>
                <a:cubicBezTo>
                  <a:pt x="2167822" y="-58806"/>
                  <a:pt x="2193498" y="13434"/>
                  <a:pt x="2331610" y="0"/>
                </a:cubicBezTo>
                <a:cubicBezTo>
                  <a:pt x="2469722" y="-13434"/>
                  <a:pt x="2557694" y="42648"/>
                  <a:pt x="2745634" y="0"/>
                </a:cubicBezTo>
                <a:cubicBezTo>
                  <a:pt x="2933574" y="-42648"/>
                  <a:pt x="3151693" y="50656"/>
                  <a:pt x="3333984" y="0"/>
                </a:cubicBezTo>
                <a:cubicBezTo>
                  <a:pt x="3516275" y="-50656"/>
                  <a:pt x="3656554" y="64893"/>
                  <a:pt x="3878753" y="0"/>
                </a:cubicBezTo>
                <a:cubicBezTo>
                  <a:pt x="4100952" y="-64893"/>
                  <a:pt x="4235854" y="6953"/>
                  <a:pt x="4358149" y="0"/>
                </a:cubicBezTo>
                <a:cubicBezTo>
                  <a:pt x="4387541" y="118597"/>
                  <a:pt x="4348016" y="276381"/>
                  <a:pt x="4358149" y="369332"/>
                </a:cubicBezTo>
                <a:cubicBezTo>
                  <a:pt x="4368282" y="462283"/>
                  <a:pt x="4342071" y="576807"/>
                  <a:pt x="4358149" y="738664"/>
                </a:cubicBezTo>
                <a:cubicBezTo>
                  <a:pt x="4226396" y="814148"/>
                  <a:pt x="3859424" y="665285"/>
                  <a:pt x="3726217" y="738664"/>
                </a:cubicBezTo>
                <a:cubicBezTo>
                  <a:pt x="3593010" y="812043"/>
                  <a:pt x="3399841" y="697369"/>
                  <a:pt x="3312193" y="738664"/>
                </a:cubicBezTo>
                <a:cubicBezTo>
                  <a:pt x="3224545" y="779959"/>
                  <a:pt x="2989025" y="735067"/>
                  <a:pt x="2680262" y="738664"/>
                </a:cubicBezTo>
                <a:cubicBezTo>
                  <a:pt x="2371499" y="742261"/>
                  <a:pt x="2286867" y="703895"/>
                  <a:pt x="2179075" y="738664"/>
                </a:cubicBezTo>
                <a:cubicBezTo>
                  <a:pt x="2071283" y="773433"/>
                  <a:pt x="1869038" y="718929"/>
                  <a:pt x="1721469" y="738664"/>
                </a:cubicBezTo>
                <a:cubicBezTo>
                  <a:pt x="1573900" y="758399"/>
                  <a:pt x="1506007" y="736266"/>
                  <a:pt x="1307445" y="738664"/>
                </a:cubicBezTo>
                <a:cubicBezTo>
                  <a:pt x="1108883" y="741062"/>
                  <a:pt x="811418" y="705923"/>
                  <a:pt x="675513" y="738664"/>
                </a:cubicBezTo>
                <a:cubicBezTo>
                  <a:pt x="539608" y="771405"/>
                  <a:pt x="165568" y="698009"/>
                  <a:pt x="0" y="738664"/>
                </a:cubicBezTo>
                <a:cubicBezTo>
                  <a:pt x="-18245" y="664681"/>
                  <a:pt x="1708" y="465092"/>
                  <a:pt x="0" y="376719"/>
                </a:cubicBezTo>
                <a:cubicBezTo>
                  <a:pt x="-1708" y="288347"/>
                  <a:pt x="11946" y="120870"/>
                  <a:pt x="0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libssh is a multiplatform C library implementing the SSHv2 protocol on client and server side. With libssh, you can remotely execute programs, transfer files, use a secure and transparent tunnel, manage public keys and much more ...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"/>
          <p:cNvSpPr txBox="1"/>
          <p:nvPr/>
        </p:nvSpPr>
        <p:spPr>
          <a:xfrm>
            <a:off x="2424752" y="-232"/>
            <a:ext cx="42944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Laboratory: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Merriweather"/>
                <a:ea typeface="Merriweather"/>
                <a:cs typeface="Merriweather"/>
                <a:sym typeface="Merriweather"/>
              </a:rPr>
              <a:t>libssh</a:t>
            </a:r>
            <a:endParaRPr b="1" i="0" sz="1800" u="none" cap="none" strike="noStrike">
              <a:solidFill>
                <a:srgbClr val="C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82" name="Google Shape;28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8434" y="1166351"/>
            <a:ext cx="5407129" cy="2804814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dash"/>
            <a:round/>
            <a:headEnd len="sm" w="sm" type="none"/>
            <a:tailEnd len="sm" w="sm" type="none"/>
          </a:ln>
        </p:spPr>
      </p:pic>
      <p:cxnSp>
        <p:nvCxnSpPr>
          <p:cNvPr id="283" name="Google Shape;283;p17"/>
          <p:cNvCxnSpPr/>
          <p:nvPr/>
        </p:nvCxnSpPr>
        <p:spPr>
          <a:xfrm>
            <a:off x="0" y="4768417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5A050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84" name="Google Shape;28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88288" y="4801115"/>
            <a:ext cx="556884" cy="307503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7"/>
          <p:cNvSpPr txBox="1"/>
          <p:nvPr/>
        </p:nvSpPr>
        <p:spPr>
          <a:xfrm>
            <a:off x="5163921" y="1530726"/>
            <a:ext cx="211164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C00000"/>
                </a:solidFill>
                <a:latin typeface="Merriweather"/>
                <a:ea typeface="Merriweather"/>
                <a:cs typeface="Merriweather"/>
                <a:sym typeface="Merriweather"/>
              </a:rPr>
              <a:t>? ? ?</a:t>
            </a:r>
            <a:endParaRPr b="1" i="0" sz="3600" u="none" cap="none" strike="noStrike">
              <a:solidFill>
                <a:srgbClr val="C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0" name="Google Shape;290;p18"/>
          <p:cNvCxnSpPr/>
          <p:nvPr/>
        </p:nvCxnSpPr>
        <p:spPr>
          <a:xfrm>
            <a:off x="0" y="4768417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5A050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91" name="Google Shape;29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8288" y="4801115"/>
            <a:ext cx="556884" cy="307503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8"/>
          <p:cNvSpPr txBox="1"/>
          <p:nvPr/>
        </p:nvSpPr>
        <p:spPr>
          <a:xfrm>
            <a:off x="2424752" y="-232"/>
            <a:ext cx="42944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Laboratory: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Merriweather"/>
                <a:ea typeface="Merriweather"/>
                <a:cs typeface="Merriweather"/>
                <a:sym typeface="Merriweather"/>
              </a:rPr>
              <a:t> libssh</a:t>
            </a:r>
            <a:endParaRPr b="1" i="0" sz="1800" u="none" cap="none" strike="noStrike">
              <a:solidFill>
                <a:srgbClr val="C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93" name="Google Shape;29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" y="1329976"/>
            <a:ext cx="9144000" cy="2477564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8"/>
          <p:cNvSpPr txBox="1"/>
          <p:nvPr/>
        </p:nvSpPr>
        <p:spPr>
          <a:xfrm>
            <a:off x="2583975" y="4816366"/>
            <a:ext cx="397604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$nmap –sV –sC –p 31367 34.141.12.127 -Pn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8"/>
          <p:cNvSpPr txBox="1"/>
          <p:nvPr/>
        </p:nvSpPr>
        <p:spPr>
          <a:xfrm>
            <a:off x="-2" y="974251"/>
            <a:ext cx="33331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Try Port Scanning using Nmap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0" name="Google Shape;300;p19"/>
          <p:cNvCxnSpPr/>
          <p:nvPr/>
        </p:nvCxnSpPr>
        <p:spPr>
          <a:xfrm>
            <a:off x="0" y="4768417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5A050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01" name="Google Shape;30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8288" y="4801115"/>
            <a:ext cx="556884" cy="307503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9"/>
          <p:cNvSpPr txBox="1"/>
          <p:nvPr/>
        </p:nvSpPr>
        <p:spPr>
          <a:xfrm>
            <a:off x="2424752" y="-232"/>
            <a:ext cx="42944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Laboratory: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Merriweather"/>
                <a:ea typeface="Merriweather"/>
                <a:cs typeface="Merriweather"/>
                <a:sym typeface="Merriweather"/>
              </a:rPr>
              <a:t> libssh</a:t>
            </a:r>
            <a:endParaRPr b="1" i="0" sz="1800" u="none" cap="none" strike="noStrike">
              <a:solidFill>
                <a:srgbClr val="C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03" name="Google Shape;30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" y="1380908"/>
            <a:ext cx="9144000" cy="2375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9"/>
          <p:cNvSpPr txBox="1"/>
          <p:nvPr/>
        </p:nvSpPr>
        <p:spPr>
          <a:xfrm>
            <a:off x="1564832" y="4866501"/>
            <a:ext cx="6014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Exploit: https://gist.github.com/mgeeky/a7271536b1d815acfb8060fd8b65bd5d</a:t>
            </a:r>
            <a:endParaRPr/>
          </a:p>
        </p:txBody>
      </p:sp>
      <p:sp>
        <p:nvSpPr>
          <p:cNvPr id="305" name="Google Shape;305;p19"/>
          <p:cNvSpPr txBox="1"/>
          <p:nvPr/>
        </p:nvSpPr>
        <p:spPr>
          <a:xfrm>
            <a:off x="-3" y="974251"/>
            <a:ext cx="72414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can use CVE-2018-10993 libSSH </a:t>
            </a:r>
            <a:r>
              <a:rPr b="1" i="0" lang="en-US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authentication bypass exploit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/>
          <p:nvPr/>
        </p:nvSpPr>
        <p:spPr>
          <a:xfrm>
            <a:off x="3516179" y="-6868"/>
            <a:ext cx="21116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Overview</a:t>
            </a:r>
            <a:endParaRPr b="1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19" name="Google Shape;119;p2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5374243" y="1768643"/>
            <a:ext cx="3651810" cy="210993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"/>
          <p:cNvSpPr txBox="1"/>
          <p:nvPr/>
        </p:nvSpPr>
        <p:spPr>
          <a:xfrm>
            <a:off x="924496" y="1127410"/>
            <a:ext cx="4449747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exploitdb search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python code validation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Machines: </a:t>
            </a:r>
            <a:r>
              <a:rPr b="1" i="0" lang="en-US" sz="1400" u="none" cap="none" strike="noStrike">
                <a:solidFill>
                  <a:srgbClr val="C00000"/>
                </a:solidFill>
                <a:latin typeface="Merriweather"/>
                <a:ea typeface="Merriweather"/>
                <a:cs typeface="Merriweather"/>
                <a:sym typeface="Merriweather"/>
              </a:rPr>
              <a:t>elastic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C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SSH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C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Machine: </a:t>
            </a:r>
            <a:r>
              <a:rPr b="1" i="0" lang="en-US" sz="1400" u="none" cap="none" strike="noStrike">
                <a:solidFill>
                  <a:srgbClr val="C00000"/>
                </a:solidFill>
                <a:latin typeface="Merriweather"/>
                <a:ea typeface="Merriweather"/>
                <a:cs typeface="Merriweather"/>
                <a:sym typeface="Merriweather"/>
              </a:rPr>
              <a:t>libssh</a:t>
            </a:r>
            <a:endParaRPr b="1" i="0" sz="1400" u="none" cap="none" strike="noStrike">
              <a:solidFill>
                <a:srgbClr val="C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C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21" name="Google Shape;121;p2"/>
          <p:cNvCxnSpPr/>
          <p:nvPr/>
        </p:nvCxnSpPr>
        <p:spPr>
          <a:xfrm>
            <a:off x="0" y="4768417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5A050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2" name="Google Shape;12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88288" y="4801115"/>
            <a:ext cx="556884" cy="307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0"/>
          <p:cNvSpPr txBox="1"/>
          <p:nvPr/>
        </p:nvSpPr>
        <p:spPr>
          <a:xfrm>
            <a:off x="2804161" y="1685925"/>
            <a:ext cx="428213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233B81"/>
                </a:solidFill>
                <a:latin typeface="Arial"/>
                <a:ea typeface="Arial"/>
                <a:cs typeface="Arial"/>
                <a:sym typeface="Arial"/>
              </a:rPr>
              <a:t>Thank you for Attention!</a:t>
            </a:r>
            <a:endParaRPr/>
          </a:p>
        </p:txBody>
      </p:sp>
      <p:sp>
        <p:nvSpPr>
          <p:cNvPr id="311" name="Google Shape;311;p20"/>
          <p:cNvSpPr/>
          <p:nvPr/>
        </p:nvSpPr>
        <p:spPr>
          <a:xfrm>
            <a:off x="6105288" y="1596811"/>
            <a:ext cx="397142" cy="219513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A513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2" name="Google Shape;312;p20"/>
          <p:cNvCxnSpPr/>
          <p:nvPr/>
        </p:nvCxnSpPr>
        <p:spPr>
          <a:xfrm>
            <a:off x="0" y="4768417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5A050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13" name="Google Shape;31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8288" y="4801115"/>
            <a:ext cx="556884" cy="307503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20"/>
          <p:cNvSpPr txBox="1"/>
          <p:nvPr/>
        </p:nvSpPr>
        <p:spPr>
          <a:xfrm>
            <a:off x="6168788" y="4337530"/>
            <a:ext cx="2975212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contact: </a:t>
            </a:r>
            <a:r>
              <a:rPr b="0" i="1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email:</a:t>
            </a:r>
            <a:r>
              <a:rPr b="1" i="1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11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gakhalaia@cu.edu.ge</a:t>
            </a:r>
            <a:endParaRPr b="0" i="1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mob: 598 590158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application&#10;&#10;Description automatically generated" id="127" name="Google Shape;127;p3"/>
          <p:cNvPicPr preferRelativeResize="0"/>
          <p:nvPr/>
        </p:nvPicPr>
        <p:blipFill rotWithShape="1">
          <a:blip r:embed="rId3">
            <a:alphaModFix amt="35000"/>
          </a:blip>
          <a:srcRect b="0" l="0" r="0" t="0"/>
          <a:stretch/>
        </p:blipFill>
        <p:spPr>
          <a:xfrm>
            <a:off x="4559179" y="994336"/>
            <a:ext cx="4491510" cy="377408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"/>
          <p:cNvSpPr txBox="1"/>
          <p:nvPr/>
        </p:nvSpPr>
        <p:spPr>
          <a:xfrm>
            <a:off x="2462721" y="28627"/>
            <a:ext cx="419291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252831"/>
                </a:solidFill>
                <a:latin typeface="Merriweather"/>
                <a:ea typeface="Merriweather"/>
                <a:cs typeface="Merriweather"/>
                <a:sym typeface="Merriweather"/>
              </a:rPr>
              <a:t>Terms &amp; Conditions</a:t>
            </a:r>
            <a:endParaRPr b="1" i="0" sz="11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29" name="Google Shape;129;p3"/>
          <p:cNvCxnSpPr/>
          <p:nvPr/>
        </p:nvCxnSpPr>
        <p:spPr>
          <a:xfrm>
            <a:off x="0" y="4768417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5A050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0" name="Google Shape;13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88288" y="4801115"/>
            <a:ext cx="556884" cy="307503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3"/>
          <p:cNvSpPr/>
          <p:nvPr/>
        </p:nvSpPr>
        <p:spPr>
          <a:xfrm>
            <a:off x="223860" y="1651846"/>
            <a:ext cx="41242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C00000"/>
                </a:solidFill>
                <a:latin typeface="Merriweather"/>
                <a:ea typeface="Merriweather"/>
                <a:cs typeface="Merriweather"/>
                <a:sym typeface="Merriweather"/>
              </a:rPr>
              <a:t>For Educational Purposes Only</a:t>
            </a:r>
            <a:endParaRPr/>
          </a:p>
        </p:txBody>
      </p:sp>
      <p:sp>
        <p:nvSpPr>
          <p:cNvPr id="132" name="Google Shape;132;p3"/>
          <p:cNvSpPr/>
          <p:nvPr/>
        </p:nvSpPr>
        <p:spPr>
          <a:xfrm>
            <a:off x="706503" y="2529216"/>
            <a:ext cx="3274653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In either case,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C00000"/>
                </a:solidFill>
                <a:latin typeface="Merriweather"/>
                <a:ea typeface="Merriweather"/>
                <a:cs typeface="Merriweather"/>
                <a:sym typeface="Merriweather"/>
              </a:rPr>
              <a:t>hacking without </a:t>
            </a:r>
            <a:r>
              <a:rPr b="1" i="0" lang="en-US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 customer’s explicit </a:t>
            </a:r>
            <a:r>
              <a:rPr b="1" i="0" lang="en-US" sz="1600" u="none" cap="none" strike="noStrike">
                <a:solidFill>
                  <a:srgbClr val="C00000"/>
                </a:solidFill>
                <a:latin typeface="Merriweather"/>
                <a:ea typeface="Merriweather"/>
                <a:cs typeface="Merriweather"/>
                <a:sym typeface="Merriweather"/>
              </a:rPr>
              <a:t>permission</a:t>
            </a:r>
            <a:r>
              <a:rPr b="1" i="0" lang="en-US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and direction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C00000"/>
                </a:solidFill>
                <a:latin typeface="Merriweather"/>
                <a:ea typeface="Merriweather"/>
                <a:cs typeface="Merriweather"/>
                <a:sym typeface="Merriweather"/>
              </a:rPr>
              <a:t>is a crime.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/>
          <p:nvPr/>
        </p:nvSpPr>
        <p:spPr>
          <a:xfrm>
            <a:off x="3516179" y="-6868"/>
            <a:ext cx="21116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Exploits</a:t>
            </a:r>
            <a:endParaRPr/>
          </a:p>
        </p:txBody>
      </p:sp>
      <p:sp>
        <p:nvSpPr>
          <p:cNvPr id="138" name="Google Shape;138;p4"/>
          <p:cNvSpPr txBox="1"/>
          <p:nvPr/>
        </p:nvSpPr>
        <p:spPr>
          <a:xfrm>
            <a:off x="1" y="1011169"/>
            <a:ext cx="4638367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An </a:t>
            </a:r>
            <a:r>
              <a:rPr b="1" i="0" lang="en-US" sz="1400" u="none" cap="none" strike="noStrike">
                <a:solidFill>
                  <a:srgbClr val="C00000"/>
                </a:solidFill>
                <a:latin typeface="Merriweather"/>
                <a:ea typeface="Merriweather"/>
                <a:cs typeface="Merriweather"/>
                <a:sym typeface="Merriweather"/>
              </a:rPr>
              <a:t>exploit</a:t>
            </a:r>
            <a:r>
              <a:rPr b="1" i="0" lang="en-US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b="1" i="0" lang="en-US" sz="1400" u="none" cap="none" strike="noStrike">
                <a:solidFill>
                  <a:srgbClr val="C00000"/>
                </a:solidFill>
                <a:latin typeface="Merriweather"/>
                <a:ea typeface="Merriweather"/>
                <a:cs typeface="Merriweather"/>
                <a:sym typeface="Merriweather"/>
              </a:rPr>
              <a:t>is</a:t>
            </a:r>
            <a:r>
              <a:rPr b="1" i="0" lang="en-US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a </a:t>
            </a:r>
            <a:r>
              <a:rPr b="1" i="0" lang="en-US" sz="1400" u="none" cap="none" strike="noStrike">
                <a:solidFill>
                  <a:srgbClr val="C00000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program, or piece of code</a:t>
            </a:r>
            <a:r>
              <a:rPr b="1" i="0" lang="en-US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, designed to find and take advantage of a security flaw or vulnerability in an application or computer system, typically </a:t>
            </a:r>
            <a:r>
              <a:rPr b="1" i="0" lang="en-US" sz="1400" u="none" cap="none" strike="noStrike">
                <a:solidFill>
                  <a:srgbClr val="C00000"/>
                </a:solidFill>
                <a:latin typeface="Merriweather"/>
                <a:ea typeface="Merriweather"/>
                <a:cs typeface="Merriweather"/>
                <a:sym typeface="Merriweather"/>
              </a:rPr>
              <a:t>for malicious purposes</a:t>
            </a:r>
            <a:r>
              <a:rPr b="1" i="0" lang="en-US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such as installing malware.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An exploit is not malware itself, but rather it is a method used by cybercriminals to deliver malware.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Based on popular usage of exploit terms, an exploit is referred to as a zero-day exploit when it is used to attack a vulnerability that has been identified but not yet patched, also known as a zero-day vulnerability.</a:t>
            </a:r>
            <a:endParaRPr/>
          </a:p>
        </p:txBody>
      </p:sp>
      <p:cxnSp>
        <p:nvCxnSpPr>
          <p:cNvPr id="139" name="Google Shape;139;p4"/>
          <p:cNvCxnSpPr/>
          <p:nvPr/>
        </p:nvCxnSpPr>
        <p:spPr>
          <a:xfrm>
            <a:off x="0" y="4768417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5A050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0" name="Google Shape;14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8288" y="4801115"/>
            <a:ext cx="556884" cy="3075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shape&#10;&#10;Description automatically generated" id="141" name="Google Shape;141;p4"/>
          <p:cNvPicPr preferRelativeResize="0"/>
          <p:nvPr/>
        </p:nvPicPr>
        <p:blipFill rotWithShape="1">
          <a:blip r:embed="rId4">
            <a:alphaModFix amt="70000"/>
          </a:blip>
          <a:srcRect b="0" l="0" r="0" t="0"/>
          <a:stretch/>
        </p:blipFill>
        <p:spPr>
          <a:xfrm>
            <a:off x="4638368" y="1187254"/>
            <a:ext cx="4505631" cy="2839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 txBox="1"/>
          <p:nvPr/>
        </p:nvSpPr>
        <p:spPr>
          <a:xfrm>
            <a:off x="3516179" y="-6868"/>
            <a:ext cx="21116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Exploit Database</a:t>
            </a:r>
            <a:endParaRPr b="1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7" name="Google Shape;147;p5"/>
          <p:cNvSpPr txBox="1"/>
          <p:nvPr/>
        </p:nvSpPr>
        <p:spPr>
          <a:xfrm>
            <a:off x="0" y="362464"/>
            <a:ext cx="444974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https://www.exploit-db.com/</a:t>
            </a:r>
            <a:endParaRPr b="1" i="0" sz="1400" u="none" cap="none" strike="noStrike">
              <a:solidFill>
                <a:srgbClr val="C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48" name="Google Shape;148;p5"/>
          <p:cNvCxnSpPr/>
          <p:nvPr/>
        </p:nvCxnSpPr>
        <p:spPr>
          <a:xfrm>
            <a:off x="0" y="4768417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5A050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9" name="Google Shape;14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8288" y="4801115"/>
            <a:ext cx="556884" cy="307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6861" y="734632"/>
            <a:ext cx="7750277" cy="3674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/>
          <p:nvPr/>
        </p:nvSpPr>
        <p:spPr>
          <a:xfrm>
            <a:off x="2424752" y="-232"/>
            <a:ext cx="42944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Laboratory: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Merriweather"/>
                <a:ea typeface="Merriweather"/>
                <a:cs typeface="Merriweather"/>
                <a:sym typeface="Merriweather"/>
              </a:rPr>
              <a:t>elastic</a:t>
            </a:r>
            <a:endParaRPr b="1" i="0" sz="1800" u="none" cap="none" strike="noStrike">
              <a:solidFill>
                <a:srgbClr val="C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6" name="Google Shape;156;p6"/>
          <p:cNvSpPr txBox="1"/>
          <p:nvPr/>
        </p:nvSpPr>
        <p:spPr>
          <a:xfrm>
            <a:off x="-3413" y="515508"/>
            <a:ext cx="139889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Description:</a:t>
            </a:r>
            <a:endParaRPr/>
          </a:p>
        </p:txBody>
      </p:sp>
      <p:sp>
        <p:nvSpPr>
          <p:cNvPr id="157" name="Google Shape;157;p6"/>
          <p:cNvSpPr txBox="1"/>
          <p:nvPr/>
        </p:nvSpPr>
        <p:spPr>
          <a:xfrm>
            <a:off x="-3413" y="823285"/>
            <a:ext cx="3162925" cy="1938992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Directory traversal vulnerability in Elasticsearch allows remote attackers to read arbitrary files via unspecified vectors related to snapshot API calls.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92D050"/>
                </a:solidFill>
                <a:latin typeface="Merriweather"/>
                <a:ea typeface="Merriweather"/>
                <a:cs typeface="Merriweather"/>
                <a:sym typeface="Merriweather"/>
              </a:rPr>
              <a:t>Flag format: CTF{sha256}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92D0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Level</a:t>
            </a:r>
            <a:r>
              <a:rPr b="0" i="0" lang="en-US" sz="1200" u="none" cap="none" strike="noStrike">
                <a:solidFill>
                  <a:srgbClr val="92D050"/>
                </a:solidFill>
                <a:latin typeface="Merriweather"/>
                <a:ea typeface="Merriweather"/>
                <a:cs typeface="Merriweather"/>
                <a:sym typeface="Merriweather"/>
              </a:rPr>
              <a:t>: Medium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92D0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Server: </a:t>
            </a:r>
            <a:r>
              <a:rPr b="0" i="0" lang="en-US" sz="1200" u="none" cap="none" strike="noStrike">
                <a:solidFill>
                  <a:srgbClr val="FFC000"/>
                </a:solidFill>
                <a:latin typeface="Merriweather"/>
                <a:ea typeface="Merriweather"/>
                <a:cs typeface="Merriweather"/>
                <a:sym typeface="Merriweather"/>
              </a:rPr>
              <a:t>34.141.12.127:31590</a:t>
            </a:r>
            <a:endParaRPr/>
          </a:p>
        </p:txBody>
      </p:sp>
      <p:pic>
        <p:nvPicPr>
          <p:cNvPr id="158" name="Google Shape;15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93677" y="823285"/>
            <a:ext cx="5850323" cy="2804814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dash"/>
            <a:round/>
            <a:headEnd len="sm" w="sm" type="none"/>
            <a:tailEnd len="sm" w="sm" type="none"/>
          </a:ln>
        </p:spPr>
      </p:pic>
      <p:sp>
        <p:nvSpPr>
          <p:cNvPr id="159" name="Google Shape;159;p6"/>
          <p:cNvSpPr txBox="1"/>
          <p:nvPr/>
        </p:nvSpPr>
        <p:spPr>
          <a:xfrm>
            <a:off x="0" y="3536484"/>
            <a:ext cx="1887794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Hints: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1" i="0" lang="en-US" sz="11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Hint 1: 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no hints ^^</a:t>
            </a:r>
            <a:endParaRPr/>
          </a:p>
        </p:txBody>
      </p:sp>
      <p:cxnSp>
        <p:nvCxnSpPr>
          <p:cNvPr id="160" name="Google Shape;160;p6"/>
          <p:cNvCxnSpPr/>
          <p:nvPr/>
        </p:nvCxnSpPr>
        <p:spPr>
          <a:xfrm>
            <a:off x="0" y="4768417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5A050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1" name="Google Shape;16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88288" y="4801115"/>
            <a:ext cx="556884" cy="307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6837" y="1166351"/>
            <a:ext cx="5850323" cy="2804814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dash"/>
            <a:round/>
            <a:headEnd len="sm" w="sm" type="none"/>
            <a:tailEnd len="sm" w="sm" type="none"/>
          </a:ln>
        </p:spPr>
      </p:pic>
      <p:sp>
        <p:nvSpPr>
          <p:cNvPr id="167" name="Google Shape;167;p7"/>
          <p:cNvSpPr txBox="1"/>
          <p:nvPr/>
        </p:nvSpPr>
        <p:spPr>
          <a:xfrm>
            <a:off x="5035262" y="1597093"/>
            <a:ext cx="211164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C00000"/>
                </a:solidFill>
                <a:latin typeface="Merriweather"/>
                <a:ea typeface="Merriweather"/>
                <a:cs typeface="Merriweather"/>
                <a:sym typeface="Merriweather"/>
              </a:rPr>
              <a:t>? ? ?</a:t>
            </a:r>
            <a:endParaRPr b="1" i="0" sz="3600" u="none" cap="none" strike="noStrike">
              <a:solidFill>
                <a:srgbClr val="C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68" name="Google Shape;168;p7"/>
          <p:cNvCxnSpPr/>
          <p:nvPr/>
        </p:nvCxnSpPr>
        <p:spPr>
          <a:xfrm>
            <a:off x="0" y="4768417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5A050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9" name="Google Shape;16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88288" y="4801115"/>
            <a:ext cx="556884" cy="307503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7"/>
          <p:cNvSpPr txBox="1"/>
          <p:nvPr/>
        </p:nvSpPr>
        <p:spPr>
          <a:xfrm>
            <a:off x="2424752" y="-232"/>
            <a:ext cx="42944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Laboratory: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Merriweather"/>
                <a:ea typeface="Merriweather"/>
                <a:cs typeface="Merriweather"/>
                <a:sym typeface="Merriweather"/>
              </a:rPr>
              <a:t>elastic</a:t>
            </a:r>
            <a:endParaRPr b="1" i="0" sz="1800" u="none" cap="none" strike="noStrike">
              <a:solidFill>
                <a:srgbClr val="C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5" name="Google Shape;175;p8"/>
          <p:cNvCxnSpPr/>
          <p:nvPr/>
        </p:nvCxnSpPr>
        <p:spPr>
          <a:xfrm>
            <a:off x="0" y="4768417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5A050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6" name="Google Shape;17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8288" y="4801115"/>
            <a:ext cx="556884" cy="307503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8"/>
          <p:cNvSpPr txBox="1"/>
          <p:nvPr/>
        </p:nvSpPr>
        <p:spPr>
          <a:xfrm>
            <a:off x="97699" y="719125"/>
            <a:ext cx="6215100" cy="646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A415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Hints: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Hint 1: 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Elasticsearch &lt; 1.6.1 Arbitrary file read CVE</a:t>
            </a:r>
            <a:endParaRPr/>
          </a:p>
        </p:txBody>
      </p:sp>
      <p:sp>
        <p:nvSpPr>
          <p:cNvPr id="178" name="Google Shape;178;p8"/>
          <p:cNvSpPr txBox="1"/>
          <p:nvPr/>
        </p:nvSpPr>
        <p:spPr>
          <a:xfrm>
            <a:off x="2424752" y="-232"/>
            <a:ext cx="42944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Laboratory: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Merriweather"/>
                <a:ea typeface="Merriweather"/>
                <a:cs typeface="Merriweather"/>
                <a:sym typeface="Merriweather"/>
              </a:rPr>
              <a:t>elastic</a:t>
            </a:r>
            <a:endParaRPr b="1" i="0" sz="1800" u="none" cap="none" strike="noStrike">
              <a:solidFill>
                <a:srgbClr val="C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79" name="Google Shape;17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88891" y="1715501"/>
            <a:ext cx="5850323" cy="2804814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dash"/>
            <a:round/>
            <a:headEnd len="sm" w="sm" type="none"/>
            <a:tailEnd len="sm" w="sm" type="none"/>
          </a:ln>
        </p:spPr>
      </p:pic>
      <p:cxnSp>
        <p:nvCxnSpPr>
          <p:cNvPr id="180" name="Google Shape;180;p8"/>
          <p:cNvCxnSpPr>
            <a:stCxn id="177" idx="2"/>
          </p:cNvCxnSpPr>
          <p:nvPr/>
        </p:nvCxnSpPr>
        <p:spPr>
          <a:xfrm>
            <a:off x="3205249" y="1365625"/>
            <a:ext cx="796500" cy="1348200"/>
          </a:xfrm>
          <a:prstGeom prst="straightConnector1">
            <a:avLst/>
          </a:prstGeom>
          <a:noFill/>
          <a:ln cap="flat" cmpd="sng" w="9525">
            <a:solidFill>
              <a:srgbClr val="EA4153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181" name="Google Shape;181;p8"/>
          <p:cNvSpPr/>
          <p:nvPr/>
        </p:nvSpPr>
        <p:spPr>
          <a:xfrm>
            <a:off x="97706" y="2713703"/>
            <a:ext cx="3041855" cy="1107996"/>
          </a:xfrm>
          <a:custGeom>
            <a:rect b="b" l="l" r="r" t="t"/>
            <a:pathLst>
              <a:path extrusionOk="0" fill="none" h="1107996" w="3041855">
                <a:moveTo>
                  <a:pt x="0" y="0"/>
                </a:moveTo>
                <a:cubicBezTo>
                  <a:pt x="226494" y="-40892"/>
                  <a:pt x="302297" y="50965"/>
                  <a:pt x="506976" y="0"/>
                </a:cubicBezTo>
                <a:cubicBezTo>
                  <a:pt x="711655" y="-50965"/>
                  <a:pt x="739234" y="25167"/>
                  <a:pt x="953115" y="0"/>
                </a:cubicBezTo>
                <a:cubicBezTo>
                  <a:pt x="1166996" y="-25167"/>
                  <a:pt x="1237699" y="22820"/>
                  <a:pt x="1399253" y="0"/>
                </a:cubicBezTo>
                <a:cubicBezTo>
                  <a:pt x="1560807" y="-22820"/>
                  <a:pt x="1790525" y="8036"/>
                  <a:pt x="1906229" y="0"/>
                </a:cubicBezTo>
                <a:cubicBezTo>
                  <a:pt x="2021933" y="-8036"/>
                  <a:pt x="2167843" y="26059"/>
                  <a:pt x="2413205" y="0"/>
                </a:cubicBezTo>
                <a:cubicBezTo>
                  <a:pt x="2658567" y="-26059"/>
                  <a:pt x="2875025" y="36233"/>
                  <a:pt x="3041855" y="0"/>
                </a:cubicBezTo>
                <a:cubicBezTo>
                  <a:pt x="3059112" y="145828"/>
                  <a:pt x="2978575" y="329214"/>
                  <a:pt x="3041855" y="565078"/>
                </a:cubicBezTo>
                <a:cubicBezTo>
                  <a:pt x="3105135" y="800942"/>
                  <a:pt x="2979284" y="911550"/>
                  <a:pt x="3041855" y="1107996"/>
                </a:cubicBezTo>
                <a:cubicBezTo>
                  <a:pt x="2820128" y="1162550"/>
                  <a:pt x="2657487" y="1060778"/>
                  <a:pt x="2504461" y="1107996"/>
                </a:cubicBezTo>
                <a:cubicBezTo>
                  <a:pt x="2351435" y="1155214"/>
                  <a:pt x="2212239" y="1088143"/>
                  <a:pt x="1967066" y="1107996"/>
                </a:cubicBezTo>
                <a:cubicBezTo>
                  <a:pt x="1721894" y="1127849"/>
                  <a:pt x="1611704" y="1077384"/>
                  <a:pt x="1429672" y="1107996"/>
                </a:cubicBezTo>
                <a:cubicBezTo>
                  <a:pt x="1247640" y="1138608"/>
                  <a:pt x="1099172" y="1072324"/>
                  <a:pt x="983533" y="1107996"/>
                </a:cubicBezTo>
                <a:cubicBezTo>
                  <a:pt x="867894" y="1143668"/>
                  <a:pt x="602005" y="1099546"/>
                  <a:pt x="476557" y="1107996"/>
                </a:cubicBezTo>
                <a:cubicBezTo>
                  <a:pt x="351109" y="1116446"/>
                  <a:pt x="184858" y="1090515"/>
                  <a:pt x="0" y="1107996"/>
                </a:cubicBezTo>
                <a:cubicBezTo>
                  <a:pt x="-59816" y="827653"/>
                  <a:pt x="34242" y="720392"/>
                  <a:pt x="0" y="531838"/>
                </a:cubicBezTo>
                <a:cubicBezTo>
                  <a:pt x="-34242" y="343284"/>
                  <a:pt x="22720" y="122791"/>
                  <a:pt x="0" y="0"/>
                </a:cubicBezTo>
                <a:close/>
              </a:path>
              <a:path extrusionOk="0" h="1107996" w="3041855">
                <a:moveTo>
                  <a:pt x="0" y="0"/>
                </a:moveTo>
                <a:cubicBezTo>
                  <a:pt x="146394" y="-14448"/>
                  <a:pt x="305281" y="12042"/>
                  <a:pt x="537394" y="0"/>
                </a:cubicBezTo>
                <a:cubicBezTo>
                  <a:pt x="769507" y="-12042"/>
                  <a:pt x="864697" y="55878"/>
                  <a:pt x="1013952" y="0"/>
                </a:cubicBezTo>
                <a:cubicBezTo>
                  <a:pt x="1163207" y="-55878"/>
                  <a:pt x="1276805" y="38841"/>
                  <a:pt x="1490509" y="0"/>
                </a:cubicBezTo>
                <a:cubicBezTo>
                  <a:pt x="1704213" y="-38841"/>
                  <a:pt x="1839372" y="20649"/>
                  <a:pt x="1967066" y="0"/>
                </a:cubicBezTo>
                <a:cubicBezTo>
                  <a:pt x="2094760" y="-20649"/>
                  <a:pt x="2357691" y="29044"/>
                  <a:pt x="2534879" y="0"/>
                </a:cubicBezTo>
                <a:cubicBezTo>
                  <a:pt x="2712067" y="-29044"/>
                  <a:pt x="2792306" y="47577"/>
                  <a:pt x="3041855" y="0"/>
                </a:cubicBezTo>
                <a:cubicBezTo>
                  <a:pt x="3095082" y="251118"/>
                  <a:pt x="2989963" y="267778"/>
                  <a:pt x="3041855" y="531838"/>
                </a:cubicBezTo>
                <a:cubicBezTo>
                  <a:pt x="3093747" y="795898"/>
                  <a:pt x="3037558" y="939084"/>
                  <a:pt x="3041855" y="1107996"/>
                </a:cubicBezTo>
                <a:cubicBezTo>
                  <a:pt x="2812681" y="1161133"/>
                  <a:pt x="2682865" y="1102480"/>
                  <a:pt x="2474042" y="1107996"/>
                </a:cubicBezTo>
                <a:cubicBezTo>
                  <a:pt x="2265219" y="1113512"/>
                  <a:pt x="2250437" y="1088861"/>
                  <a:pt x="2027903" y="1107996"/>
                </a:cubicBezTo>
                <a:cubicBezTo>
                  <a:pt x="1805369" y="1127131"/>
                  <a:pt x="1690669" y="1074277"/>
                  <a:pt x="1581765" y="1107996"/>
                </a:cubicBezTo>
                <a:cubicBezTo>
                  <a:pt x="1472861" y="1141715"/>
                  <a:pt x="1187951" y="1084770"/>
                  <a:pt x="1013952" y="1107996"/>
                </a:cubicBezTo>
                <a:cubicBezTo>
                  <a:pt x="839953" y="1131222"/>
                  <a:pt x="720358" y="1100865"/>
                  <a:pt x="506976" y="1107996"/>
                </a:cubicBezTo>
                <a:cubicBezTo>
                  <a:pt x="293594" y="1115127"/>
                  <a:pt x="224123" y="1048931"/>
                  <a:pt x="0" y="1107996"/>
                </a:cubicBezTo>
                <a:cubicBezTo>
                  <a:pt x="-324" y="884742"/>
                  <a:pt x="6047" y="769747"/>
                  <a:pt x="0" y="565078"/>
                </a:cubicBezTo>
                <a:cubicBezTo>
                  <a:pt x="-6047" y="360409"/>
                  <a:pt x="10615" y="177434"/>
                  <a:pt x="0" y="0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rgbClr val="C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main web page exposure the sensitive information about the </a:t>
            </a:r>
            <a:r>
              <a:rPr b="0" i="0" lang="en-US" sz="11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version of Elasticsearch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application.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main of this scenario is to identify the vulnerability like in the real scenario.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"/>
          <p:cNvSpPr txBox="1"/>
          <p:nvPr/>
        </p:nvSpPr>
        <p:spPr>
          <a:xfrm>
            <a:off x="457200" y="1810945"/>
            <a:ext cx="53757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Try to Find an Exploit</a:t>
            </a:r>
            <a:endParaRPr b="1" i="0" sz="18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87" name="Google Shape;187;p9"/>
          <p:cNvCxnSpPr/>
          <p:nvPr/>
        </p:nvCxnSpPr>
        <p:spPr>
          <a:xfrm>
            <a:off x="0" y="4768417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5A050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8" name="Google Shape;18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8288" y="4801115"/>
            <a:ext cx="556884" cy="307503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9"/>
          <p:cNvSpPr txBox="1"/>
          <p:nvPr/>
        </p:nvSpPr>
        <p:spPr>
          <a:xfrm>
            <a:off x="2424752" y="-232"/>
            <a:ext cx="42944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Laboratory: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Merriweather"/>
                <a:ea typeface="Merriweather"/>
                <a:cs typeface="Merriweather"/>
                <a:sym typeface="Merriweather"/>
              </a:rPr>
              <a:t>elastic</a:t>
            </a:r>
            <a:endParaRPr b="1" i="0" sz="1800" u="none" cap="none" strike="noStrike">
              <a:solidFill>
                <a:srgbClr val="C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descr="Icon&#10;&#10;Description automatically generated" id="190" name="Google Shape;190;p9"/>
          <p:cNvPicPr preferRelativeResize="0"/>
          <p:nvPr/>
        </p:nvPicPr>
        <p:blipFill rotWithShape="1">
          <a:blip r:embed="rId4">
            <a:alphaModFix amt="35000"/>
          </a:blip>
          <a:srcRect b="0" l="0" r="0" t="0"/>
          <a:stretch/>
        </p:blipFill>
        <p:spPr>
          <a:xfrm>
            <a:off x="5383163" y="1321077"/>
            <a:ext cx="3515190" cy="3480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olsce template">
  <a:themeElements>
    <a:clrScheme name="Custom 347">
      <a:dk1>
        <a:srgbClr val="252831"/>
      </a:dk1>
      <a:lt1>
        <a:srgbClr val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HP-USER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0x010100CB420F600323F34EA568CBDFED2C7519</vt:lpwstr>
  </property>
</Properties>
</file>