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Roboto"/>
      <p:regular r:id="rId28"/>
      <p:bold r:id="rId29"/>
      <p:italic r:id="rId30"/>
      <p:boldItalic r:id="rId31"/>
    </p:embeddedFont>
    <p:embeddedFont>
      <p:font typeface="Poppins"/>
      <p:regular r:id="rId32"/>
      <p:bold r:id="rId33"/>
      <p:italic r:id="rId34"/>
      <p:boldItalic r:id="rId35"/>
    </p:embeddedFont>
    <p:embeddedFont>
      <p:font typeface="Montserrat Light"/>
      <p:regular r:id="rId36"/>
      <p:bold r:id="rId37"/>
      <p:italic r:id="rId38"/>
      <p:boldItalic r:id="rId39"/>
    </p:embeddedFont>
    <p:embeddedFont>
      <p:font typeface="Merriweather"/>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4" roundtripDataSignature="AMtx7mjSDCcTwWuNOgKbMnM/pfms2pT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Merriweather-regular.fntdata"/><Relationship Id="rId20" Type="http://schemas.openxmlformats.org/officeDocument/2006/relationships/slide" Target="slides/slide16.xml"/><Relationship Id="rId42" Type="http://schemas.openxmlformats.org/officeDocument/2006/relationships/font" Target="fonts/Merriweather-italic.fntdata"/><Relationship Id="rId41" Type="http://schemas.openxmlformats.org/officeDocument/2006/relationships/font" Target="fonts/Merriweather-bold.fntdata"/><Relationship Id="rId22" Type="http://schemas.openxmlformats.org/officeDocument/2006/relationships/slide" Target="slides/slide18.xml"/><Relationship Id="rId44" Type="http://customschemas.google.com/relationships/presentationmetadata" Target="metadata"/><Relationship Id="rId21" Type="http://schemas.openxmlformats.org/officeDocument/2006/relationships/slide" Target="slides/slide17.xml"/><Relationship Id="rId43" Type="http://schemas.openxmlformats.org/officeDocument/2006/relationships/font" Target="fonts/Merriweather-bold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7.xml"/><Relationship Id="rId33" Type="http://schemas.openxmlformats.org/officeDocument/2006/relationships/font" Target="fonts/Poppins-bold.fntdata"/><Relationship Id="rId10" Type="http://schemas.openxmlformats.org/officeDocument/2006/relationships/slide" Target="slides/slide6.xml"/><Relationship Id="rId32" Type="http://schemas.openxmlformats.org/officeDocument/2006/relationships/font" Target="fonts/Poppins-regular.fntdata"/><Relationship Id="rId13" Type="http://schemas.openxmlformats.org/officeDocument/2006/relationships/slide" Target="slides/slide9.xml"/><Relationship Id="rId35" Type="http://schemas.openxmlformats.org/officeDocument/2006/relationships/font" Target="fonts/Poppins-boldItalic.fntdata"/><Relationship Id="rId12" Type="http://schemas.openxmlformats.org/officeDocument/2006/relationships/slide" Target="slides/slide8.xml"/><Relationship Id="rId34" Type="http://schemas.openxmlformats.org/officeDocument/2006/relationships/font" Target="fonts/Poppins-italic.fntdata"/><Relationship Id="rId15" Type="http://schemas.openxmlformats.org/officeDocument/2006/relationships/slide" Target="slides/slide11.xml"/><Relationship Id="rId37" Type="http://schemas.openxmlformats.org/officeDocument/2006/relationships/font" Target="fonts/MontserratLight-bold.fntdata"/><Relationship Id="rId14" Type="http://schemas.openxmlformats.org/officeDocument/2006/relationships/slide" Target="slides/slide10.xml"/><Relationship Id="rId36" Type="http://schemas.openxmlformats.org/officeDocument/2006/relationships/font" Target="fonts/MontserratLight-regular.fntdata"/><Relationship Id="rId17" Type="http://schemas.openxmlformats.org/officeDocument/2006/relationships/slide" Target="slides/slide13.xml"/><Relationship Id="rId39" Type="http://schemas.openxmlformats.org/officeDocument/2006/relationships/font" Target="fonts/MontserratLight-boldItalic.fntdata"/><Relationship Id="rId16" Type="http://schemas.openxmlformats.org/officeDocument/2006/relationships/slide" Target="slides/slide12.xml"/><Relationship Id="rId38" Type="http://schemas.openxmlformats.org/officeDocument/2006/relationships/font" Target="fonts/MontserratLight-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b="1" i="1" lang="en-US" cap="none">
                <a:latin typeface="Roboto"/>
                <a:ea typeface="Roboto"/>
                <a:cs typeface="Roboto"/>
                <a:sym typeface="Roboto"/>
              </a:rPr>
              <a:t>BROWSERS</a:t>
            </a:r>
            <a:endParaRPr b="1" i="0" cap="none">
              <a:latin typeface="Roboto"/>
              <a:ea typeface="Roboto"/>
              <a:cs typeface="Roboto"/>
              <a:sym typeface="Roboto"/>
            </a:endParaRPr>
          </a:p>
          <a:p>
            <a:pPr indent="0" lvl="0" marL="139700" rtl="0" algn="l">
              <a:lnSpc>
                <a:spcPct val="100000"/>
              </a:lnSpc>
              <a:spcBef>
                <a:spcPts val="0"/>
              </a:spcBef>
              <a:spcAft>
                <a:spcPts val="0"/>
              </a:spcAft>
              <a:buSzPts val="1400"/>
              <a:buNone/>
            </a:pPr>
            <a:r>
              <a:rPr b="0" i="0" lang="en-US">
                <a:solidFill>
                  <a:srgbClr val="333333"/>
                </a:solidFill>
                <a:latin typeface="Roboto"/>
                <a:ea typeface="Roboto"/>
                <a:cs typeface="Roboto"/>
                <a:sym typeface="Roboto"/>
              </a:rPr>
              <a:t>The simplest way to start website enumeration is to open a browser to popular directory names and note the HTTP response code. For example:</a:t>
            </a:r>
            <a:endParaRPr/>
          </a:p>
          <a:p>
            <a:pPr indent="-317500" lvl="0" marL="457200" rtl="0" algn="l">
              <a:lnSpc>
                <a:spcPct val="100000"/>
              </a:lnSpc>
              <a:spcBef>
                <a:spcPts val="0"/>
              </a:spcBef>
              <a:spcAft>
                <a:spcPts val="0"/>
              </a:spcAft>
              <a:buSzPts val="1400"/>
              <a:buFont typeface="Arial"/>
              <a:buChar char="•"/>
            </a:pPr>
            <a:r>
              <a:rPr b="0" i="0" lang="en-US">
                <a:solidFill>
                  <a:srgbClr val="333333"/>
                </a:solidFill>
                <a:latin typeface="Roboto"/>
                <a:ea typeface="Roboto"/>
                <a:cs typeface="Roboto"/>
                <a:sym typeface="Roboto"/>
              </a:rPr>
              <a:t>http://www.example.tld/admin (401)</a:t>
            </a:r>
            <a:endParaRPr/>
          </a:p>
          <a:p>
            <a:pPr indent="-317500" lvl="0" marL="457200" rtl="0" algn="l">
              <a:lnSpc>
                <a:spcPct val="100000"/>
              </a:lnSpc>
              <a:spcBef>
                <a:spcPts val="0"/>
              </a:spcBef>
              <a:spcAft>
                <a:spcPts val="0"/>
              </a:spcAft>
              <a:buSzPts val="1400"/>
              <a:buFont typeface="Arial"/>
              <a:buChar char="•"/>
            </a:pPr>
            <a:r>
              <a:rPr b="0" i="0" lang="en-US">
                <a:solidFill>
                  <a:srgbClr val="333333"/>
                </a:solidFill>
                <a:latin typeface="Roboto"/>
                <a:ea typeface="Roboto"/>
                <a:cs typeface="Roboto"/>
                <a:sym typeface="Roboto"/>
              </a:rPr>
              <a:t>http://www.example.tld/cgi-bin (403)</a:t>
            </a:r>
            <a:endParaRPr/>
          </a:p>
          <a:p>
            <a:pPr indent="-317500" lvl="0" marL="457200" rtl="0" algn="l">
              <a:lnSpc>
                <a:spcPct val="100000"/>
              </a:lnSpc>
              <a:spcBef>
                <a:spcPts val="0"/>
              </a:spcBef>
              <a:spcAft>
                <a:spcPts val="0"/>
              </a:spcAft>
              <a:buSzPts val="1400"/>
              <a:buFont typeface="Arial"/>
              <a:buChar char="•"/>
            </a:pPr>
            <a:r>
              <a:rPr b="0" i="0" lang="en-US">
                <a:solidFill>
                  <a:srgbClr val="333333"/>
                </a:solidFill>
                <a:latin typeface="Roboto"/>
                <a:ea typeface="Roboto"/>
                <a:cs typeface="Roboto"/>
                <a:sym typeface="Roboto"/>
              </a:rPr>
              <a:t>http://www.example.tld/test (404)</a:t>
            </a:r>
            <a:endParaRPr/>
          </a:p>
          <a:p>
            <a:pPr indent="-317500" lvl="0" marL="457200" rtl="0" algn="l">
              <a:lnSpc>
                <a:spcPct val="100000"/>
              </a:lnSpc>
              <a:spcBef>
                <a:spcPts val="0"/>
              </a:spcBef>
              <a:spcAft>
                <a:spcPts val="0"/>
              </a:spcAft>
              <a:buSzPts val="1400"/>
              <a:buFont typeface="Arial"/>
              <a:buChar char="•"/>
            </a:pPr>
            <a:r>
              <a:rPr b="0" i="0" lang="en-US">
                <a:solidFill>
                  <a:srgbClr val="333333"/>
                </a:solidFill>
                <a:latin typeface="Roboto"/>
                <a:ea typeface="Roboto"/>
                <a:cs typeface="Roboto"/>
                <a:sym typeface="Roboto"/>
              </a:rPr>
              <a:t>http://www.example.tld/logs (200)</a:t>
            </a:r>
            <a:endParaRPr/>
          </a:p>
          <a:p>
            <a:pPr indent="-317500" lvl="0" marL="457200" rtl="0" algn="l">
              <a:lnSpc>
                <a:spcPct val="100000"/>
              </a:lnSpc>
              <a:spcBef>
                <a:spcPts val="0"/>
              </a:spcBef>
              <a:spcAft>
                <a:spcPts val="0"/>
              </a:spcAft>
              <a:buSzPts val="1400"/>
              <a:buFont typeface="Arial"/>
              <a:buChar char="•"/>
            </a:pPr>
            <a:r>
              <a:rPr b="0" i="0" lang="en-US">
                <a:solidFill>
                  <a:srgbClr val="333333"/>
                </a:solidFill>
                <a:latin typeface="Roboto"/>
                <a:ea typeface="Roboto"/>
                <a:cs typeface="Roboto"/>
                <a:sym typeface="Roboto"/>
              </a:rPr>
              <a:t>http://www.example.tld/bin (200)</a:t>
            </a:r>
            <a:endParaRPr/>
          </a:p>
          <a:p>
            <a:pPr indent="-317500" lvl="0" marL="457200" rtl="0" algn="l">
              <a:lnSpc>
                <a:spcPct val="100000"/>
              </a:lnSpc>
              <a:spcBef>
                <a:spcPts val="0"/>
              </a:spcBef>
              <a:spcAft>
                <a:spcPts val="0"/>
              </a:spcAft>
              <a:buSzPts val="1400"/>
              <a:buFont typeface="Arial"/>
              <a:buChar char="•"/>
            </a:pPr>
            <a:r>
              <a:rPr b="0" i="0" lang="en-US">
                <a:solidFill>
                  <a:srgbClr val="333333"/>
                </a:solidFill>
                <a:latin typeface="Roboto"/>
                <a:ea typeface="Roboto"/>
                <a:cs typeface="Roboto"/>
                <a:sym typeface="Roboto"/>
              </a:rPr>
              <a:t>http://www.example.tld/content (402)</a:t>
            </a:r>
            <a:endParaRPr/>
          </a:p>
          <a:p>
            <a:pPr indent="-317500" lvl="0" marL="457200" rtl="0" algn="l">
              <a:lnSpc>
                <a:spcPct val="100000"/>
              </a:lnSpc>
              <a:spcBef>
                <a:spcPts val="0"/>
              </a:spcBef>
              <a:spcAft>
                <a:spcPts val="0"/>
              </a:spcAft>
              <a:buSzPts val="1400"/>
              <a:buFont typeface="Arial"/>
              <a:buChar char="•"/>
            </a:pPr>
            <a:r>
              <a:rPr b="0" i="0" lang="en-US">
                <a:solidFill>
                  <a:srgbClr val="333333"/>
                </a:solidFill>
                <a:latin typeface="Roboto"/>
                <a:ea typeface="Roboto"/>
                <a:cs typeface="Roboto"/>
                <a:sym typeface="Roboto"/>
              </a:rPr>
              <a:t>http://www.example.tld/scripts (404)</a:t>
            </a:r>
            <a:endParaRPr/>
          </a:p>
          <a:p>
            <a:pPr indent="-317500" lvl="0" marL="457200" rtl="0" algn="l">
              <a:lnSpc>
                <a:spcPct val="100000"/>
              </a:lnSpc>
              <a:spcBef>
                <a:spcPts val="0"/>
              </a:spcBef>
              <a:spcAft>
                <a:spcPts val="0"/>
              </a:spcAft>
              <a:buSzPts val="1400"/>
              <a:buFont typeface="Arial"/>
              <a:buChar char="•"/>
            </a:pPr>
            <a:r>
              <a:rPr b="0" i="0" lang="en-US">
                <a:solidFill>
                  <a:srgbClr val="333333"/>
                </a:solidFill>
                <a:latin typeface="Roboto"/>
                <a:ea typeface="Roboto"/>
                <a:cs typeface="Roboto"/>
                <a:sym typeface="Roboto"/>
              </a:rPr>
              <a:t>http://www.example.tld/.well-known/</a:t>
            </a:r>
            <a:endParaRPr/>
          </a:p>
          <a:p>
            <a:pPr indent="0" lvl="0" marL="139700" rtl="0" algn="l">
              <a:lnSpc>
                <a:spcPct val="100000"/>
              </a:lnSpc>
              <a:spcBef>
                <a:spcPts val="0"/>
              </a:spcBef>
              <a:spcAft>
                <a:spcPts val="0"/>
              </a:spcAft>
              <a:buSzPts val="1400"/>
              <a:buNone/>
            </a:pPr>
            <a:r>
              <a:t/>
            </a:r>
            <a:endParaRPr/>
          </a:p>
          <a:p>
            <a:pPr indent="0" lvl="0" marL="139700" rtl="0" algn="l">
              <a:lnSpc>
                <a:spcPct val="100000"/>
              </a:lnSpc>
              <a:spcBef>
                <a:spcPts val="0"/>
              </a:spcBef>
              <a:spcAft>
                <a:spcPts val="0"/>
              </a:spcAft>
              <a:buSzPts val="1400"/>
              <a:buNone/>
            </a:pPr>
            <a:r>
              <a:t/>
            </a:r>
            <a:endParaRPr/>
          </a:p>
          <a:p>
            <a:pPr indent="-317500" lvl="0" marL="457200" rtl="0" algn="l">
              <a:lnSpc>
                <a:spcPct val="100000"/>
              </a:lnSpc>
              <a:spcBef>
                <a:spcPts val="0"/>
              </a:spcBef>
              <a:spcAft>
                <a:spcPts val="0"/>
              </a:spcAft>
              <a:buSzPts val="1400"/>
              <a:buChar char="●"/>
            </a:pPr>
            <a:r>
              <a:rPr b="1" i="1" lang="en-US" cap="none">
                <a:latin typeface="Roboto"/>
                <a:ea typeface="Roboto"/>
                <a:cs typeface="Roboto"/>
                <a:sym typeface="Roboto"/>
              </a:rPr>
              <a:t>NMAP</a:t>
            </a:r>
            <a:endParaRPr b="1" i="0" cap="none">
              <a:latin typeface="Roboto"/>
              <a:ea typeface="Roboto"/>
              <a:cs typeface="Roboto"/>
              <a:sym typeface="Roboto"/>
            </a:endParaRPr>
          </a:p>
          <a:p>
            <a:pPr indent="0" lvl="0" marL="139700" rtl="0" algn="l">
              <a:lnSpc>
                <a:spcPct val="100000"/>
              </a:lnSpc>
              <a:spcBef>
                <a:spcPts val="0"/>
              </a:spcBef>
              <a:spcAft>
                <a:spcPts val="0"/>
              </a:spcAft>
              <a:buSzPts val="1400"/>
              <a:buNone/>
            </a:pPr>
            <a:r>
              <a:rPr b="0" i="0" lang="en-US">
                <a:solidFill>
                  <a:srgbClr val="333333"/>
                </a:solidFill>
                <a:latin typeface="Roboto"/>
                <a:ea typeface="Roboto"/>
                <a:cs typeface="Roboto"/>
                <a:sym typeface="Roboto"/>
              </a:rPr>
              <a:t>Nmap has scripts you can use to enumerate information from popular web applications, including:</a:t>
            </a:r>
            <a:endParaRPr/>
          </a:p>
          <a:p>
            <a:pPr indent="-317500" lvl="0" marL="457200" rtl="0" algn="l">
              <a:lnSpc>
                <a:spcPct val="100000"/>
              </a:lnSpc>
              <a:spcBef>
                <a:spcPts val="0"/>
              </a:spcBef>
              <a:spcAft>
                <a:spcPts val="0"/>
              </a:spcAft>
              <a:buSzPts val="1400"/>
              <a:buFont typeface="Arial"/>
              <a:buChar char="•"/>
            </a:pPr>
            <a:r>
              <a:rPr b="0" i="0" lang="en-US">
                <a:solidFill>
                  <a:srgbClr val="333333"/>
                </a:solidFill>
                <a:latin typeface="Roboto"/>
                <a:ea typeface="Roboto"/>
                <a:cs typeface="Roboto"/>
                <a:sym typeface="Roboto"/>
              </a:rPr>
              <a:t>nmap --script=http-enum &lt;target&gt;</a:t>
            </a:r>
            <a:endParaRPr/>
          </a:p>
          <a:p>
            <a:pPr indent="-317500" lvl="0" marL="457200" rtl="0" algn="l">
              <a:lnSpc>
                <a:spcPct val="100000"/>
              </a:lnSpc>
              <a:spcBef>
                <a:spcPts val="0"/>
              </a:spcBef>
              <a:spcAft>
                <a:spcPts val="0"/>
              </a:spcAft>
              <a:buSzPts val="1400"/>
              <a:buFont typeface="Arial"/>
              <a:buChar char="•"/>
            </a:pPr>
            <a:r>
              <a:rPr b="0" i="0" lang="en-US">
                <a:solidFill>
                  <a:srgbClr val="333333"/>
                </a:solidFill>
                <a:latin typeface="Roboto"/>
                <a:ea typeface="Roboto"/>
                <a:cs typeface="Roboto"/>
                <a:sym typeface="Roboto"/>
              </a:rPr>
              <a:t>nmap --script=http-drupal-enum &lt;target&gt;</a:t>
            </a:r>
            <a:endParaRPr/>
          </a:p>
          <a:p>
            <a:pPr indent="-317500" lvl="0" marL="457200" rtl="0" algn="l">
              <a:lnSpc>
                <a:spcPct val="100000"/>
              </a:lnSpc>
              <a:spcBef>
                <a:spcPts val="0"/>
              </a:spcBef>
              <a:spcAft>
                <a:spcPts val="0"/>
              </a:spcAft>
              <a:buSzPts val="1400"/>
              <a:buFont typeface="Arial"/>
              <a:buChar char="•"/>
            </a:pPr>
            <a:r>
              <a:rPr b="0" i="0" lang="en-US">
                <a:solidFill>
                  <a:srgbClr val="333333"/>
                </a:solidFill>
                <a:latin typeface="Roboto"/>
                <a:ea typeface="Roboto"/>
                <a:cs typeface="Roboto"/>
                <a:sym typeface="Roboto"/>
              </a:rPr>
              <a:t>nmap -–script=http-php-version &lt;target&gt;</a:t>
            </a:r>
            <a:endParaRPr/>
          </a:p>
          <a:p>
            <a:pPr indent="-317500" lvl="0" marL="457200" rtl="0" algn="l">
              <a:lnSpc>
                <a:spcPct val="100000"/>
              </a:lnSpc>
              <a:spcBef>
                <a:spcPts val="0"/>
              </a:spcBef>
              <a:spcAft>
                <a:spcPts val="0"/>
              </a:spcAft>
              <a:buSzPts val="1400"/>
              <a:buFont typeface="Arial"/>
              <a:buChar char="•"/>
            </a:pPr>
            <a:r>
              <a:rPr b="0" i="0" lang="en-US">
                <a:solidFill>
                  <a:srgbClr val="333333"/>
                </a:solidFill>
                <a:latin typeface="Roboto"/>
                <a:ea typeface="Roboto"/>
                <a:cs typeface="Roboto"/>
                <a:sym typeface="Roboto"/>
              </a:rPr>
              <a:t>nmap --script=http-webdav-scan &lt;target&gt;</a:t>
            </a:r>
            <a:endParaRPr/>
          </a:p>
          <a:p>
            <a:pPr indent="-317500" lvl="0" marL="457200" rtl="0" algn="l">
              <a:lnSpc>
                <a:spcPct val="100000"/>
              </a:lnSpc>
              <a:spcBef>
                <a:spcPts val="0"/>
              </a:spcBef>
              <a:spcAft>
                <a:spcPts val="0"/>
              </a:spcAft>
              <a:buSzPts val="1400"/>
              <a:buFont typeface="Arial"/>
              <a:buChar char="•"/>
            </a:pPr>
            <a:r>
              <a:rPr b="0" i="0" lang="en-US">
                <a:solidFill>
                  <a:srgbClr val="333333"/>
                </a:solidFill>
                <a:latin typeface="Roboto"/>
                <a:ea typeface="Roboto"/>
                <a:cs typeface="Roboto"/>
                <a:sym typeface="Roboto"/>
              </a:rPr>
              <a:t>nmap --script=http-wordpress-enum &lt;target&gt;</a:t>
            </a:r>
            <a:endParaRPr/>
          </a:p>
          <a:p>
            <a:pPr indent="0" lvl="0" marL="139700" rtl="0" algn="l">
              <a:lnSpc>
                <a:spcPct val="100000"/>
              </a:lnSpc>
              <a:spcBef>
                <a:spcPts val="0"/>
              </a:spcBef>
              <a:spcAft>
                <a:spcPts val="0"/>
              </a:spcAft>
              <a:buSzPts val="1400"/>
              <a:buNone/>
            </a:pPr>
            <a:r>
              <a:t/>
            </a:r>
            <a:endParaRPr/>
          </a:p>
          <a:p>
            <a:pPr indent="0" lvl="0" marL="139700" rtl="0" algn="l">
              <a:lnSpc>
                <a:spcPct val="100000"/>
              </a:lnSpc>
              <a:spcBef>
                <a:spcPts val="0"/>
              </a:spcBef>
              <a:spcAft>
                <a:spcPts val="0"/>
              </a:spcAft>
              <a:buSzPts val="1400"/>
              <a:buNone/>
            </a:pPr>
            <a:r>
              <a:t/>
            </a:r>
            <a:endParaRPr/>
          </a:p>
          <a:p>
            <a:pPr indent="-317500" lvl="0" marL="457200" rtl="0" algn="l">
              <a:lnSpc>
                <a:spcPct val="100000"/>
              </a:lnSpc>
              <a:spcBef>
                <a:spcPts val="0"/>
              </a:spcBef>
              <a:spcAft>
                <a:spcPts val="0"/>
              </a:spcAft>
              <a:buSzPts val="1400"/>
              <a:buChar char="●"/>
            </a:pPr>
            <a:r>
              <a:rPr b="1" i="1" lang="en-US" cap="none">
                <a:latin typeface="Roboto"/>
                <a:ea typeface="Roboto"/>
                <a:cs typeface="Roboto"/>
                <a:sym typeface="Roboto"/>
              </a:rPr>
              <a:t>DIRBUSTER</a:t>
            </a:r>
            <a:endParaRPr b="1" i="0" cap="none">
              <a:latin typeface="Roboto"/>
              <a:ea typeface="Roboto"/>
              <a:cs typeface="Roboto"/>
              <a:sym typeface="Roboto"/>
            </a:endParaRPr>
          </a:p>
          <a:p>
            <a:pPr indent="-317500" lvl="0" marL="457200" rtl="0" algn="l">
              <a:lnSpc>
                <a:spcPct val="100000"/>
              </a:lnSpc>
              <a:spcBef>
                <a:spcPts val="0"/>
              </a:spcBef>
              <a:spcAft>
                <a:spcPts val="0"/>
              </a:spcAft>
              <a:buSzPts val="1400"/>
              <a:buChar char="●"/>
            </a:pPr>
            <a:r>
              <a:rPr b="0" i="0" lang="en-US">
                <a:solidFill>
                  <a:srgbClr val="333333"/>
                </a:solidFill>
                <a:latin typeface="Roboto"/>
                <a:ea typeface="Roboto"/>
                <a:cs typeface="Roboto"/>
                <a:sym typeface="Roboto"/>
              </a:rPr>
              <a:t>Dirbuster is a GUI tool that ships with Kali Linux. Created by the OWASP group, it uses word lists to search for possible directory names on websites.</a:t>
            </a:r>
            <a:endParaRPr/>
          </a:p>
          <a:p>
            <a:pPr indent="0" lvl="0" marL="13970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3970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grpSp>
        <p:nvGrpSpPr>
          <p:cNvPr id="10" name="Google Shape;10;p25"/>
          <p:cNvGrpSpPr/>
          <p:nvPr/>
        </p:nvGrpSpPr>
        <p:grpSpPr>
          <a:xfrm flipH="1">
            <a:off x="912725" y="0"/>
            <a:ext cx="8231275" cy="4331550"/>
            <a:chOff x="0" y="0"/>
            <a:chExt cx="8231275" cy="4331550"/>
          </a:xfrm>
        </p:grpSpPr>
        <p:pic>
          <p:nvPicPr>
            <p:cNvPr id="11" name="Google Shape;11;p25"/>
            <p:cNvPicPr preferRelativeResize="0"/>
            <p:nvPr/>
          </p:nvPicPr>
          <p:blipFill rotWithShape="1">
            <a:blip r:embed="rId2">
              <a:alphaModFix/>
            </a:blip>
            <a:srcRect b="0" l="0" r="0" t="0"/>
            <a:stretch/>
          </p:blipFill>
          <p:spPr>
            <a:xfrm>
              <a:off x="685975" y="3434875"/>
              <a:ext cx="1371975" cy="896675"/>
            </a:xfrm>
            <a:prstGeom prst="rect">
              <a:avLst/>
            </a:prstGeom>
            <a:noFill/>
            <a:ln>
              <a:noFill/>
            </a:ln>
          </p:spPr>
        </p:pic>
        <p:grpSp>
          <p:nvGrpSpPr>
            <p:cNvPr id="12" name="Google Shape;12;p25"/>
            <p:cNvGrpSpPr/>
            <p:nvPr/>
          </p:nvGrpSpPr>
          <p:grpSpPr>
            <a:xfrm>
              <a:off x="0" y="2747250"/>
              <a:ext cx="3429750" cy="896675"/>
              <a:chOff x="0" y="0"/>
              <a:chExt cx="3429750" cy="896675"/>
            </a:xfrm>
          </p:grpSpPr>
          <p:pic>
            <p:nvPicPr>
              <p:cNvPr id="13" name="Google Shape;13;p25"/>
              <p:cNvPicPr preferRelativeResize="0"/>
              <p:nvPr/>
            </p:nvPicPr>
            <p:blipFill rotWithShape="1">
              <a:blip r:embed="rId2">
                <a:alphaModFix/>
              </a:blip>
              <a:srcRect b="0" l="0" r="0" t="0"/>
              <a:stretch/>
            </p:blipFill>
            <p:spPr>
              <a:xfrm>
                <a:off x="0" y="0"/>
                <a:ext cx="1371975" cy="896675"/>
              </a:xfrm>
              <a:prstGeom prst="rect">
                <a:avLst/>
              </a:prstGeom>
              <a:noFill/>
              <a:ln>
                <a:noFill/>
              </a:ln>
            </p:spPr>
          </p:pic>
          <p:pic>
            <p:nvPicPr>
              <p:cNvPr id="14" name="Google Shape;14;p25"/>
              <p:cNvPicPr preferRelativeResize="0"/>
              <p:nvPr/>
            </p:nvPicPr>
            <p:blipFill rotWithShape="1">
              <a:blip r:embed="rId2">
                <a:alphaModFix/>
              </a:blip>
              <a:srcRect b="0" l="0" r="0" t="0"/>
              <a:stretch/>
            </p:blipFill>
            <p:spPr>
              <a:xfrm>
                <a:off x="2057775" y="0"/>
                <a:ext cx="1371975" cy="896675"/>
              </a:xfrm>
              <a:prstGeom prst="rect">
                <a:avLst/>
              </a:prstGeom>
              <a:noFill/>
              <a:ln>
                <a:noFill/>
              </a:ln>
            </p:spPr>
          </p:pic>
        </p:grpSp>
        <p:grpSp>
          <p:nvGrpSpPr>
            <p:cNvPr id="15" name="Google Shape;15;p25"/>
            <p:cNvGrpSpPr/>
            <p:nvPr/>
          </p:nvGrpSpPr>
          <p:grpSpPr>
            <a:xfrm>
              <a:off x="685975" y="2061250"/>
              <a:ext cx="3429750" cy="896675"/>
              <a:chOff x="0" y="0"/>
              <a:chExt cx="3429750" cy="896675"/>
            </a:xfrm>
          </p:grpSpPr>
          <p:pic>
            <p:nvPicPr>
              <p:cNvPr id="16" name="Google Shape;16;p25"/>
              <p:cNvPicPr preferRelativeResize="0"/>
              <p:nvPr/>
            </p:nvPicPr>
            <p:blipFill rotWithShape="1">
              <a:blip r:embed="rId2">
                <a:alphaModFix/>
              </a:blip>
              <a:srcRect b="0" l="0" r="0" t="0"/>
              <a:stretch/>
            </p:blipFill>
            <p:spPr>
              <a:xfrm>
                <a:off x="0" y="0"/>
                <a:ext cx="1371975" cy="896675"/>
              </a:xfrm>
              <a:prstGeom prst="rect">
                <a:avLst/>
              </a:prstGeom>
              <a:noFill/>
              <a:ln>
                <a:noFill/>
              </a:ln>
            </p:spPr>
          </p:pic>
          <p:pic>
            <p:nvPicPr>
              <p:cNvPr id="17" name="Google Shape;17;p25"/>
              <p:cNvPicPr preferRelativeResize="0"/>
              <p:nvPr/>
            </p:nvPicPr>
            <p:blipFill rotWithShape="1">
              <a:blip r:embed="rId2">
                <a:alphaModFix/>
              </a:blip>
              <a:srcRect b="0" l="0" r="0" t="0"/>
              <a:stretch/>
            </p:blipFill>
            <p:spPr>
              <a:xfrm>
                <a:off x="2057775" y="0"/>
                <a:ext cx="1371975" cy="896675"/>
              </a:xfrm>
              <a:prstGeom prst="rect">
                <a:avLst/>
              </a:prstGeom>
              <a:noFill/>
              <a:ln>
                <a:noFill/>
              </a:ln>
            </p:spPr>
          </p:pic>
        </p:grpSp>
        <p:grpSp>
          <p:nvGrpSpPr>
            <p:cNvPr id="18" name="Google Shape;18;p25"/>
            <p:cNvGrpSpPr/>
            <p:nvPr/>
          </p:nvGrpSpPr>
          <p:grpSpPr>
            <a:xfrm>
              <a:off x="0" y="1373625"/>
              <a:ext cx="3429750" cy="896675"/>
              <a:chOff x="0" y="0"/>
              <a:chExt cx="3429750" cy="896675"/>
            </a:xfrm>
          </p:grpSpPr>
          <p:pic>
            <p:nvPicPr>
              <p:cNvPr id="19" name="Google Shape;19;p25"/>
              <p:cNvPicPr preferRelativeResize="0"/>
              <p:nvPr/>
            </p:nvPicPr>
            <p:blipFill rotWithShape="1">
              <a:blip r:embed="rId2">
                <a:alphaModFix/>
              </a:blip>
              <a:srcRect b="0" l="0" r="0" t="0"/>
              <a:stretch/>
            </p:blipFill>
            <p:spPr>
              <a:xfrm>
                <a:off x="0" y="0"/>
                <a:ext cx="1371975" cy="896675"/>
              </a:xfrm>
              <a:prstGeom prst="rect">
                <a:avLst/>
              </a:prstGeom>
              <a:noFill/>
              <a:ln>
                <a:noFill/>
              </a:ln>
            </p:spPr>
          </p:pic>
          <p:pic>
            <p:nvPicPr>
              <p:cNvPr id="20" name="Google Shape;20;p25"/>
              <p:cNvPicPr preferRelativeResize="0"/>
              <p:nvPr/>
            </p:nvPicPr>
            <p:blipFill rotWithShape="1">
              <a:blip r:embed="rId2">
                <a:alphaModFix/>
              </a:blip>
              <a:srcRect b="0" l="0" r="0" t="0"/>
              <a:stretch/>
            </p:blipFill>
            <p:spPr>
              <a:xfrm>
                <a:off x="2057775" y="0"/>
                <a:ext cx="1371975" cy="896675"/>
              </a:xfrm>
              <a:prstGeom prst="rect">
                <a:avLst/>
              </a:prstGeom>
              <a:noFill/>
              <a:ln>
                <a:noFill/>
              </a:ln>
            </p:spPr>
          </p:pic>
        </p:grpSp>
        <p:grpSp>
          <p:nvGrpSpPr>
            <p:cNvPr id="21" name="Google Shape;21;p25"/>
            <p:cNvGrpSpPr/>
            <p:nvPr/>
          </p:nvGrpSpPr>
          <p:grpSpPr>
            <a:xfrm>
              <a:off x="685975" y="687625"/>
              <a:ext cx="7545300" cy="896675"/>
              <a:chOff x="0" y="0"/>
              <a:chExt cx="7545300" cy="896675"/>
            </a:xfrm>
          </p:grpSpPr>
          <p:pic>
            <p:nvPicPr>
              <p:cNvPr id="22" name="Google Shape;22;p25"/>
              <p:cNvPicPr preferRelativeResize="0"/>
              <p:nvPr/>
            </p:nvPicPr>
            <p:blipFill rotWithShape="1">
              <a:blip r:embed="rId2">
                <a:alphaModFix/>
              </a:blip>
              <a:srcRect b="0" l="0" r="0" t="0"/>
              <a:stretch/>
            </p:blipFill>
            <p:spPr>
              <a:xfrm>
                <a:off x="0" y="0"/>
                <a:ext cx="1371975" cy="896675"/>
              </a:xfrm>
              <a:prstGeom prst="rect">
                <a:avLst/>
              </a:prstGeom>
              <a:noFill/>
              <a:ln>
                <a:noFill/>
              </a:ln>
            </p:spPr>
          </p:pic>
          <p:pic>
            <p:nvPicPr>
              <p:cNvPr id="23" name="Google Shape;23;p25"/>
              <p:cNvPicPr preferRelativeResize="0"/>
              <p:nvPr/>
            </p:nvPicPr>
            <p:blipFill rotWithShape="1">
              <a:blip r:embed="rId2">
                <a:alphaModFix/>
              </a:blip>
              <a:srcRect b="0" l="0" r="0" t="0"/>
              <a:stretch/>
            </p:blipFill>
            <p:spPr>
              <a:xfrm>
                <a:off x="2057775" y="0"/>
                <a:ext cx="1371975" cy="896675"/>
              </a:xfrm>
              <a:prstGeom prst="rect">
                <a:avLst/>
              </a:prstGeom>
              <a:noFill/>
              <a:ln>
                <a:noFill/>
              </a:ln>
            </p:spPr>
          </p:pic>
          <p:pic>
            <p:nvPicPr>
              <p:cNvPr id="24" name="Google Shape;24;p25"/>
              <p:cNvPicPr preferRelativeResize="0"/>
              <p:nvPr/>
            </p:nvPicPr>
            <p:blipFill rotWithShape="1">
              <a:blip r:embed="rId2">
                <a:alphaModFix/>
              </a:blip>
              <a:srcRect b="0" l="0" r="0" t="0"/>
              <a:stretch/>
            </p:blipFill>
            <p:spPr>
              <a:xfrm>
                <a:off x="4115550" y="0"/>
                <a:ext cx="1371975" cy="896675"/>
              </a:xfrm>
              <a:prstGeom prst="rect">
                <a:avLst/>
              </a:prstGeom>
              <a:noFill/>
              <a:ln>
                <a:noFill/>
              </a:ln>
            </p:spPr>
          </p:pic>
          <p:pic>
            <p:nvPicPr>
              <p:cNvPr id="25" name="Google Shape;25;p25"/>
              <p:cNvPicPr preferRelativeResize="0"/>
              <p:nvPr/>
            </p:nvPicPr>
            <p:blipFill rotWithShape="1">
              <a:blip r:embed="rId2">
                <a:alphaModFix/>
              </a:blip>
              <a:srcRect b="0" l="0" r="0" t="0"/>
              <a:stretch/>
            </p:blipFill>
            <p:spPr>
              <a:xfrm>
                <a:off x="6173325" y="0"/>
                <a:ext cx="1371975" cy="896675"/>
              </a:xfrm>
              <a:prstGeom prst="rect">
                <a:avLst/>
              </a:prstGeom>
              <a:noFill/>
              <a:ln>
                <a:noFill/>
              </a:ln>
            </p:spPr>
          </p:pic>
        </p:grpSp>
        <p:grpSp>
          <p:nvGrpSpPr>
            <p:cNvPr id="26" name="Google Shape;26;p25"/>
            <p:cNvGrpSpPr/>
            <p:nvPr/>
          </p:nvGrpSpPr>
          <p:grpSpPr>
            <a:xfrm>
              <a:off x="0" y="0"/>
              <a:ext cx="7545300" cy="896675"/>
              <a:chOff x="0" y="0"/>
              <a:chExt cx="7545300" cy="896675"/>
            </a:xfrm>
          </p:grpSpPr>
          <p:pic>
            <p:nvPicPr>
              <p:cNvPr id="27" name="Google Shape;27;p25"/>
              <p:cNvPicPr preferRelativeResize="0"/>
              <p:nvPr/>
            </p:nvPicPr>
            <p:blipFill rotWithShape="1">
              <a:blip r:embed="rId2">
                <a:alphaModFix/>
              </a:blip>
              <a:srcRect b="0" l="0" r="0" t="0"/>
              <a:stretch/>
            </p:blipFill>
            <p:spPr>
              <a:xfrm>
                <a:off x="0" y="0"/>
                <a:ext cx="1371975" cy="896675"/>
              </a:xfrm>
              <a:prstGeom prst="rect">
                <a:avLst/>
              </a:prstGeom>
              <a:noFill/>
              <a:ln>
                <a:noFill/>
              </a:ln>
            </p:spPr>
          </p:pic>
          <p:pic>
            <p:nvPicPr>
              <p:cNvPr id="28" name="Google Shape;28;p25"/>
              <p:cNvPicPr preferRelativeResize="0"/>
              <p:nvPr/>
            </p:nvPicPr>
            <p:blipFill rotWithShape="1">
              <a:blip r:embed="rId2">
                <a:alphaModFix/>
              </a:blip>
              <a:srcRect b="0" l="0" r="0" t="0"/>
              <a:stretch/>
            </p:blipFill>
            <p:spPr>
              <a:xfrm>
                <a:off x="2057775" y="0"/>
                <a:ext cx="1371975" cy="896675"/>
              </a:xfrm>
              <a:prstGeom prst="rect">
                <a:avLst/>
              </a:prstGeom>
              <a:noFill/>
              <a:ln>
                <a:noFill/>
              </a:ln>
            </p:spPr>
          </p:pic>
          <p:pic>
            <p:nvPicPr>
              <p:cNvPr id="29" name="Google Shape;29;p25"/>
              <p:cNvPicPr preferRelativeResize="0"/>
              <p:nvPr/>
            </p:nvPicPr>
            <p:blipFill rotWithShape="1">
              <a:blip r:embed="rId2">
                <a:alphaModFix/>
              </a:blip>
              <a:srcRect b="0" l="0" r="0" t="0"/>
              <a:stretch/>
            </p:blipFill>
            <p:spPr>
              <a:xfrm>
                <a:off x="4115550" y="0"/>
                <a:ext cx="1371975" cy="896675"/>
              </a:xfrm>
              <a:prstGeom prst="rect">
                <a:avLst/>
              </a:prstGeom>
              <a:noFill/>
              <a:ln>
                <a:noFill/>
              </a:ln>
            </p:spPr>
          </p:pic>
          <p:pic>
            <p:nvPicPr>
              <p:cNvPr id="30" name="Google Shape;30;p25"/>
              <p:cNvPicPr preferRelativeResize="0"/>
              <p:nvPr/>
            </p:nvPicPr>
            <p:blipFill rotWithShape="1">
              <a:blip r:embed="rId2">
                <a:alphaModFix/>
              </a:blip>
              <a:srcRect b="0" l="0" r="0" t="0"/>
              <a:stretch/>
            </p:blipFill>
            <p:spPr>
              <a:xfrm>
                <a:off x="6173325" y="0"/>
                <a:ext cx="1371975" cy="896675"/>
              </a:xfrm>
              <a:prstGeom prst="rect">
                <a:avLst/>
              </a:prstGeom>
              <a:noFill/>
              <a:ln>
                <a:noFill/>
              </a:ln>
            </p:spPr>
          </p:pic>
        </p:grpSp>
      </p:grpSp>
      <p:sp>
        <p:nvSpPr>
          <p:cNvPr id="31" name="Google Shape;31;p25"/>
          <p:cNvSpPr txBox="1"/>
          <p:nvPr>
            <p:ph type="ctrTitle"/>
          </p:nvPr>
        </p:nvSpPr>
        <p:spPr>
          <a:xfrm>
            <a:off x="2027622" y="1953315"/>
            <a:ext cx="5073300" cy="1159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grpSp>
        <p:nvGrpSpPr>
          <p:cNvPr id="32" name="Google Shape;32;p25"/>
          <p:cNvGrpSpPr/>
          <p:nvPr/>
        </p:nvGrpSpPr>
        <p:grpSpPr>
          <a:xfrm flipH="1">
            <a:off x="0" y="3088098"/>
            <a:ext cx="4115725" cy="2270300"/>
            <a:chOff x="4115550" y="2061250"/>
            <a:chExt cx="4115725" cy="2270300"/>
          </a:xfrm>
        </p:grpSpPr>
        <p:grpSp>
          <p:nvGrpSpPr>
            <p:cNvPr id="33" name="Google Shape;33;p25"/>
            <p:cNvGrpSpPr/>
            <p:nvPr/>
          </p:nvGrpSpPr>
          <p:grpSpPr>
            <a:xfrm>
              <a:off x="4801525" y="3434875"/>
              <a:ext cx="3429750" cy="896675"/>
              <a:chOff x="4115550" y="0"/>
              <a:chExt cx="3429750" cy="896675"/>
            </a:xfrm>
          </p:grpSpPr>
          <p:pic>
            <p:nvPicPr>
              <p:cNvPr id="34" name="Google Shape;34;p25"/>
              <p:cNvPicPr preferRelativeResize="0"/>
              <p:nvPr/>
            </p:nvPicPr>
            <p:blipFill rotWithShape="1">
              <a:blip r:embed="rId2">
                <a:alphaModFix/>
              </a:blip>
              <a:srcRect b="0" l="0" r="0" t="0"/>
              <a:stretch/>
            </p:blipFill>
            <p:spPr>
              <a:xfrm>
                <a:off x="4115550" y="0"/>
                <a:ext cx="1371975" cy="896675"/>
              </a:xfrm>
              <a:prstGeom prst="rect">
                <a:avLst/>
              </a:prstGeom>
              <a:noFill/>
              <a:ln>
                <a:noFill/>
              </a:ln>
            </p:spPr>
          </p:pic>
          <p:pic>
            <p:nvPicPr>
              <p:cNvPr id="35" name="Google Shape;35;p25"/>
              <p:cNvPicPr preferRelativeResize="0"/>
              <p:nvPr/>
            </p:nvPicPr>
            <p:blipFill rotWithShape="1">
              <a:blip r:embed="rId2">
                <a:alphaModFix/>
              </a:blip>
              <a:srcRect b="0" l="0" r="0" t="0"/>
              <a:stretch/>
            </p:blipFill>
            <p:spPr>
              <a:xfrm>
                <a:off x="6173325" y="0"/>
                <a:ext cx="1371975" cy="896675"/>
              </a:xfrm>
              <a:prstGeom prst="rect">
                <a:avLst/>
              </a:prstGeom>
              <a:noFill/>
              <a:ln>
                <a:noFill/>
              </a:ln>
            </p:spPr>
          </p:pic>
        </p:grpSp>
        <p:grpSp>
          <p:nvGrpSpPr>
            <p:cNvPr id="36" name="Google Shape;36;p25"/>
            <p:cNvGrpSpPr/>
            <p:nvPr/>
          </p:nvGrpSpPr>
          <p:grpSpPr>
            <a:xfrm>
              <a:off x="4115550" y="2747250"/>
              <a:ext cx="3429750" cy="896675"/>
              <a:chOff x="4115550" y="0"/>
              <a:chExt cx="3429750" cy="896675"/>
            </a:xfrm>
          </p:grpSpPr>
          <p:pic>
            <p:nvPicPr>
              <p:cNvPr id="37" name="Google Shape;37;p25"/>
              <p:cNvPicPr preferRelativeResize="0"/>
              <p:nvPr/>
            </p:nvPicPr>
            <p:blipFill rotWithShape="1">
              <a:blip r:embed="rId2">
                <a:alphaModFix/>
              </a:blip>
              <a:srcRect b="0" l="0" r="0" t="0"/>
              <a:stretch/>
            </p:blipFill>
            <p:spPr>
              <a:xfrm>
                <a:off x="4115550" y="0"/>
                <a:ext cx="1371975" cy="896675"/>
              </a:xfrm>
              <a:prstGeom prst="rect">
                <a:avLst/>
              </a:prstGeom>
              <a:noFill/>
              <a:ln>
                <a:noFill/>
              </a:ln>
            </p:spPr>
          </p:pic>
          <p:pic>
            <p:nvPicPr>
              <p:cNvPr id="38" name="Google Shape;38;p25"/>
              <p:cNvPicPr preferRelativeResize="0"/>
              <p:nvPr/>
            </p:nvPicPr>
            <p:blipFill rotWithShape="1">
              <a:blip r:embed="rId2">
                <a:alphaModFix/>
              </a:blip>
              <a:srcRect b="0" l="0" r="0" t="0"/>
              <a:stretch/>
            </p:blipFill>
            <p:spPr>
              <a:xfrm>
                <a:off x="6173325" y="0"/>
                <a:ext cx="1371975" cy="896675"/>
              </a:xfrm>
              <a:prstGeom prst="rect">
                <a:avLst/>
              </a:prstGeom>
              <a:noFill/>
              <a:ln>
                <a:noFill/>
              </a:ln>
            </p:spPr>
          </p:pic>
        </p:grpSp>
        <p:pic>
          <p:nvPicPr>
            <p:cNvPr id="39" name="Google Shape;39;p25"/>
            <p:cNvPicPr preferRelativeResize="0"/>
            <p:nvPr/>
          </p:nvPicPr>
          <p:blipFill rotWithShape="1">
            <a:blip r:embed="rId2">
              <a:alphaModFix/>
            </a:blip>
            <a:srcRect b="0" l="0" r="0" t="0"/>
            <a:stretch/>
          </p:blipFill>
          <p:spPr>
            <a:xfrm>
              <a:off x="6859300" y="2061250"/>
              <a:ext cx="1371975" cy="896675"/>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0" name="Shape 40"/>
        <p:cNvGrpSpPr/>
        <p:nvPr/>
      </p:nvGrpSpPr>
      <p:grpSpPr>
        <a:xfrm>
          <a:off x="0" y="0"/>
          <a:ext cx="0" cy="0"/>
          <a:chOff x="0" y="0"/>
          <a:chExt cx="0" cy="0"/>
        </a:xfrm>
      </p:grpSpPr>
      <p:grpSp>
        <p:nvGrpSpPr>
          <p:cNvPr id="41" name="Google Shape;41;p26"/>
          <p:cNvGrpSpPr/>
          <p:nvPr/>
        </p:nvGrpSpPr>
        <p:grpSpPr>
          <a:xfrm flipH="1">
            <a:off x="4363775" y="-3213"/>
            <a:ext cx="4780225" cy="2116171"/>
            <a:chOff x="0" y="0"/>
            <a:chExt cx="5072934" cy="2245751"/>
          </a:xfrm>
        </p:grpSpPr>
        <p:pic>
          <p:nvPicPr>
            <p:cNvPr id="42" name="Google Shape;42;p26"/>
            <p:cNvPicPr preferRelativeResize="0"/>
            <p:nvPr/>
          </p:nvPicPr>
          <p:blipFill rotWithShape="1">
            <a:blip r:embed="rId2">
              <a:alphaModFix/>
            </a:blip>
            <a:srcRect b="0" l="0" r="0" t="0"/>
            <a:stretch/>
          </p:blipFill>
          <p:spPr>
            <a:xfrm>
              <a:off x="0" y="1693130"/>
              <a:ext cx="845548" cy="552621"/>
            </a:xfrm>
            <a:prstGeom prst="rect">
              <a:avLst/>
            </a:prstGeom>
            <a:noFill/>
            <a:ln>
              <a:noFill/>
            </a:ln>
          </p:spPr>
        </p:pic>
        <p:pic>
          <p:nvPicPr>
            <p:cNvPr id="43" name="Google Shape;43;p26"/>
            <p:cNvPicPr preferRelativeResize="0"/>
            <p:nvPr/>
          </p:nvPicPr>
          <p:blipFill rotWithShape="1">
            <a:blip r:embed="rId2">
              <a:alphaModFix/>
            </a:blip>
            <a:srcRect b="0" l="0" r="0" t="0"/>
            <a:stretch/>
          </p:blipFill>
          <p:spPr>
            <a:xfrm>
              <a:off x="422766" y="1270348"/>
              <a:ext cx="845548" cy="552621"/>
            </a:xfrm>
            <a:prstGeom prst="rect">
              <a:avLst/>
            </a:prstGeom>
            <a:noFill/>
            <a:ln>
              <a:noFill/>
            </a:ln>
          </p:spPr>
        </p:pic>
        <p:grpSp>
          <p:nvGrpSpPr>
            <p:cNvPr id="44" name="Google Shape;44;p26"/>
            <p:cNvGrpSpPr/>
            <p:nvPr/>
          </p:nvGrpSpPr>
          <p:grpSpPr>
            <a:xfrm>
              <a:off x="0" y="846565"/>
              <a:ext cx="3381962" cy="552621"/>
              <a:chOff x="0" y="0"/>
              <a:chExt cx="5487525" cy="896675"/>
            </a:xfrm>
          </p:grpSpPr>
          <p:pic>
            <p:nvPicPr>
              <p:cNvPr id="45" name="Google Shape;45;p26"/>
              <p:cNvPicPr preferRelativeResize="0"/>
              <p:nvPr/>
            </p:nvPicPr>
            <p:blipFill rotWithShape="1">
              <a:blip r:embed="rId2">
                <a:alphaModFix/>
              </a:blip>
              <a:srcRect b="0" l="0" r="0" t="0"/>
              <a:stretch/>
            </p:blipFill>
            <p:spPr>
              <a:xfrm>
                <a:off x="0" y="0"/>
                <a:ext cx="1371975" cy="896675"/>
              </a:xfrm>
              <a:prstGeom prst="rect">
                <a:avLst/>
              </a:prstGeom>
              <a:noFill/>
              <a:ln>
                <a:noFill/>
              </a:ln>
            </p:spPr>
          </p:pic>
          <p:pic>
            <p:nvPicPr>
              <p:cNvPr id="46" name="Google Shape;46;p26"/>
              <p:cNvPicPr preferRelativeResize="0"/>
              <p:nvPr/>
            </p:nvPicPr>
            <p:blipFill rotWithShape="1">
              <a:blip r:embed="rId2">
                <a:alphaModFix/>
              </a:blip>
              <a:srcRect b="0" l="0" r="0" t="0"/>
              <a:stretch/>
            </p:blipFill>
            <p:spPr>
              <a:xfrm>
                <a:off x="2057775" y="0"/>
                <a:ext cx="1371975" cy="896675"/>
              </a:xfrm>
              <a:prstGeom prst="rect">
                <a:avLst/>
              </a:prstGeom>
              <a:noFill/>
              <a:ln>
                <a:noFill/>
              </a:ln>
            </p:spPr>
          </p:pic>
          <p:pic>
            <p:nvPicPr>
              <p:cNvPr id="47" name="Google Shape;47;p26"/>
              <p:cNvPicPr preferRelativeResize="0"/>
              <p:nvPr/>
            </p:nvPicPr>
            <p:blipFill rotWithShape="1">
              <a:blip r:embed="rId2">
                <a:alphaModFix/>
              </a:blip>
              <a:srcRect b="0" l="0" r="0" t="0"/>
              <a:stretch/>
            </p:blipFill>
            <p:spPr>
              <a:xfrm>
                <a:off x="4115550" y="0"/>
                <a:ext cx="1371975" cy="896675"/>
              </a:xfrm>
              <a:prstGeom prst="rect">
                <a:avLst/>
              </a:prstGeom>
              <a:noFill/>
              <a:ln>
                <a:noFill/>
              </a:ln>
            </p:spPr>
          </p:pic>
        </p:grpSp>
        <p:grpSp>
          <p:nvGrpSpPr>
            <p:cNvPr id="48" name="Google Shape;48;p26"/>
            <p:cNvGrpSpPr/>
            <p:nvPr/>
          </p:nvGrpSpPr>
          <p:grpSpPr>
            <a:xfrm>
              <a:off x="422766" y="423783"/>
              <a:ext cx="4650168" cy="552621"/>
              <a:chOff x="0" y="0"/>
              <a:chExt cx="7545300" cy="896675"/>
            </a:xfrm>
          </p:grpSpPr>
          <p:pic>
            <p:nvPicPr>
              <p:cNvPr id="49" name="Google Shape;49;p26"/>
              <p:cNvPicPr preferRelativeResize="0"/>
              <p:nvPr/>
            </p:nvPicPr>
            <p:blipFill rotWithShape="1">
              <a:blip r:embed="rId2">
                <a:alphaModFix/>
              </a:blip>
              <a:srcRect b="0" l="0" r="0" t="0"/>
              <a:stretch/>
            </p:blipFill>
            <p:spPr>
              <a:xfrm>
                <a:off x="0" y="0"/>
                <a:ext cx="1371975" cy="896675"/>
              </a:xfrm>
              <a:prstGeom prst="rect">
                <a:avLst/>
              </a:prstGeom>
              <a:noFill/>
              <a:ln>
                <a:noFill/>
              </a:ln>
            </p:spPr>
          </p:pic>
          <p:pic>
            <p:nvPicPr>
              <p:cNvPr id="50" name="Google Shape;50;p26"/>
              <p:cNvPicPr preferRelativeResize="0"/>
              <p:nvPr/>
            </p:nvPicPr>
            <p:blipFill rotWithShape="1">
              <a:blip r:embed="rId2">
                <a:alphaModFix/>
              </a:blip>
              <a:srcRect b="0" l="0" r="0" t="0"/>
              <a:stretch/>
            </p:blipFill>
            <p:spPr>
              <a:xfrm>
                <a:off x="2057775" y="0"/>
                <a:ext cx="1371975" cy="896675"/>
              </a:xfrm>
              <a:prstGeom prst="rect">
                <a:avLst/>
              </a:prstGeom>
              <a:noFill/>
              <a:ln>
                <a:noFill/>
              </a:ln>
            </p:spPr>
          </p:pic>
          <p:pic>
            <p:nvPicPr>
              <p:cNvPr id="51" name="Google Shape;51;p26"/>
              <p:cNvPicPr preferRelativeResize="0"/>
              <p:nvPr/>
            </p:nvPicPr>
            <p:blipFill rotWithShape="1">
              <a:blip r:embed="rId2">
                <a:alphaModFix/>
              </a:blip>
              <a:srcRect b="0" l="0" r="0" t="0"/>
              <a:stretch/>
            </p:blipFill>
            <p:spPr>
              <a:xfrm>
                <a:off x="4115550" y="0"/>
                <a:ext cx="1371975" cy="896675"/>
              </a:xfrm>
              <a:prstGeom prst="rect">
                <a:avLst/>
              </a:prstGeom>
              <a:noFill/>
              <a:ln>
                <a:noFill/>
              </a:ln>
            </p:spPr>
          </p:pic>
          <p:pic>
            <p:nvPicPr>
              <p:cNvPr id="52" name="Google Shape;52;p26"/>
              <p:cNvPicPr preferRelativeResize="0"/>
              <p:nvPr/>
            </p:nvPicPr>
            <p:blipFill rotWithShape="1">
              <a:blip r:embed="rId2">
                <a:alphaModFix/>
              </a:blip>
              <a:srcRect b="0" l="0" r="0" t="0"/>
              <a:stretch/>
            </p:blipFill>
            <p:spPr>
              <a:xfrm>
                <a:off x="6173325" y="0"/>
                <a:ext cx="1371975" cy="896675"/>
              </a:xfrm>
              <a:prstGeom prst="rect">
                <a:avLst/>
              </a:prstGeom>
              <a:noFill/>
              <a:ln>
                <a:noFill/>
              </a:ln>
            </p:spPr>
          </p:pic>
        </p:grpSp>
        <p:grpSp>
          <p:nvGrpSpPr>
            <p:cNvPr id="53" name="Google Shape;53;p26"/>
            <p:cNvGrpSpPr/>
            <p:nvPr/>
          </p:nvGrpSpPr>
          <p:grpSpPr>
            <a:xfrm>
              <a:off x="0" y="0"/>
              <a:ext cx="4650168" cy="552621"/>
              <a:chOff x="0" y="0"/>
              <a:chExt cx="7545300" cy="896675"/>
            </a:xfrm>
          </p:grpSpPr>
          <p:pic>
            <p:nvPicPr>
              <p:cNvPr id="54" name="Google Shape;54;p26"/>
              <p:cNvPicPr preferRelativeResize="0"/>
              <p:nvPr/>
            </p:nvPicPr>
            <p:blipFill rotWithShape="1">
              <a:blip r:embed="rId2">
                <a:alphaModFix/>
              </a:blip>
              <a:srcRect b="0" l="0" r="0" t="0"/>
              <a:stretch/>
            </p:blipFill>
            <p:spPr>
              <a:xfrm>
                <a:off x="0" y="0"/>
                <a:ext cx="1371975" cy="896675"/>
              </a:xfrm>
              <a:prstGeom prst="rect">
                <a:avLst/>
              </a:prstGeom>
              <a:noFill/>
              <a:ln>
                <a:noFill/>
              </a:ln>
            </p:spPr>
          </p:pic>
          <p:pic>
            <p:nvPicPr>
              <p:cNvPr id="55" name="Google Shape;55;p26"/>
              <p:cNvPicPr preferRelativeResize="0"/>
              <p:nvPr/>
            </p:nvPicPr>
            <p:blipFill rotWithShape="1">
              <a:blip r:embed="rId2">
                <a:alphaModFix/>
              </a:blip>
              <a:srcRect b="0" l="0" r="0" t="0"/>
              <a:stretch/>
            </p:blipFill>
            <p:spPr>
              <a:xfrm>
                <a:off x="2057775" y="0"/>
                <a:ext cx="1371975" cy="896675"/>
              </a:xfrm>
              <a:prstGeom prst="rect">
                <a:avLst/>
              </a:prstGeom>
              <a:noFill/>
              <a:ln>
                <a:noFill/>
              </a:ln>
            </p:spPr>
          </p:pic>
          <p:pic>
            <p:nvPicPr>
              <p:cNvPr id="56" name="Google Shape;56;p26"/>
              <p:cNvPicPr preferRelativeResize="0"/>
              <p:nvPr/>
            </p:nvPicPr>
            <p:blipFill rotWithShape="1">
              <a:blip r:embed="rId2">
                <a:alphaModFix/>
              </a:blip>
              <a:srcRect b="0" l="0" r="0" t="0"/>
              <a:stretch/>
            </p:blipFill>
            <p:spPr>
              <a:xfrm>
                <a:off x="4115550" y="0"/>
                <a:ext cx="1371975" cy="896675"/>
              </a:xfrm>
              <a:prstGeom prst="rect">
                <a:avLst/>
              </a:prstGeom>
              <a:noFill/>
              <a:ln>
                <a:noFill/>
              </a:ln>
            </p:spPr>
          </p:pic>
          <p:pic>
            <p:nvPicPr>
              <p:cNvPr id="57" name="Google Shape;57;p26"/>
              <p:cNvPicPr preferRelativeResize="0"/>
              <p:nvPr/>
            </p:nvPicPr>
            <p:blipFill rotWithShape="1">
              <a:blip r:embed="rId2">
                <a:alphaModFix/>
              </a:blip>
              <a:srcRect b="0" l="0" r="0" t="0"/>
              <a:stretch/>
            </p:blipFill>
            <p:spPr>
              <a:xfrm>
                <a:off x="6173325" y="0"/>
                <a:ext cx="1371975" cy="896675"/>
              </a:xfrm>
              <a:prstGeom prst="rect">
                <a:avLst/>
              </a:prstGeom>
              <a:noFill/>
              <a:ln>
                <a:noFill/>
              </a:ln>
            </p:spPr>
          </p:pic>
        </p:grpSp>
      </p:grpSp>
      <p:grpSp>
        <p:nvGrpSpPr>
          <p:cNvPr id="58" name="Google Shape;58;p26"/>
          <p:cNvGrpSpPr/>
          <p:nvPr/>
        </p:nvGrpSpPr>
        <p:grpSpPr>
          <a:xfrm flipH="1">
            <a:off x="6" y="3953174"/>
            <a:ext cx="2390164" cy="1318453"/>
            <a:chOff x="6607482" y="3879952"/>
            <a:chExt cx="2536521" cy="1399186"/>
          </a:xfrm>
        </p:grpSpPr>
        <p:grpSp>
          <p:nvGrpSpPr>
            <p:cNvPr id="59" name="Google Shape;59;p26"/>
            <p:cNvGrpSpPr/>
            <p:nvPr/>
          </p:nvGrpSpPr>
          <p:grpSpPr>
            <a:xfrm>
              <a:off x="6607482" y="4726517"/>
              <a:ext cx="2113755" cy="552621"/>
              <a:chOff x="2057775" y="0"/>
              <a:chExt cx="3429750" cy="896675"/>
            </a:xfrm>
          </p:grpSpPr>
          <p:pic>
            <p:nvPicPr>
              <p:cNvPr id="60" name="Google Shape;60;p26"/>
              <p:cNvPicPr preferRelativeResize="0"/>
              <p:nvPr/>
            </p:nvPicPr>
            <p:blipFill rotWithShape="1">
              <a:blip r:embed="rId2">
                <a:alphaModFix/>
              </a:blip>
              <a:srcRect b="0" l="0" r="0" t="0"/>
              <a:stretch/>
            </p:blipFill>
            <p:spPr>
              <a:xfrm>
                <a:off x="2057775" y="0"/>
                <a:ext cx="1371975" cy="896675"/>
              </a:xfrm>
              <a:prstGeom prst="rect">
                <a:avLst/>
              </a:prstGeom>
              <a:noFill/>
              <a:ln>
                <a:noFill/>
              </a:ln>
            </p:spPr>
          </p:pic>
          <p:pic>
            <p:nvPicPr>
              <p:cNvPr id="61" name="Google Shape;61;p26"/>
              <p:cNvPicPr preferRelativeResize="0"/>
              <p:nvPr/>
            </p:nvPicPr>
            <p:blipFill rotWithShape="1">
              <a:blip r:embed="rId2">
                <a:alphaModFix/>
              </a:blip>
              <a:srcRect b="0" l="0" r="0" t="0"/>
              <a:stretch/>
            </p:blipFill>
            <p:spPr>
              <a:xfrm>
                <a:off x="4115550" y="0"/>
                <a:ext cx="1371975" cy="896675"/>
              </a:xfrm>
              <a:prstGeom prst="rect">
                <a:avLst/>
              </a:prstGeom>
              <a:noFill/>
              <a:ln>
                <a:noFill/>
              </a:ln>
            </p:spPr>
          </p:pic>
        </p:grpSp>
        <p:grpSp>
          <p:nvGrpSpPr>
            <p:cNvPr id="62" name="Google Shape;62;p26"/>
            <p:cNvGrpSpPr/>
            <p:nvPr/>
          </p:nvGrpSpPr>
          <p:grpSpPr>
            <a:xfrm>
              <a:off x="7030248" y="4303735"/>
              <a:ext cx="2113755" cy="552621"/>
              <a:chOff x="2057775" y="0"/>
              <a:chExt cx="3429750" cy="896675"/>
            </a:xfrm>
          </p:grpSpPr>
          <p:pic>
            <p:nvPicPr>
              <p:cNvPr id="63" name="Google Shape;63;p26"/>
              <p:cNvPicPr preferRelativeResize="0"/>
              <p:nvPr/>
            </p:nvPicPr>
            <p:blipFill rotWithShape="1">
              <a:blip r:embed="rId2">
                <a:alphaModFix/>
              </a:blip>
              <a:srcRect b="0" l="0" r="0" t="0"/>
              <a:stretch/>
            </p:blipFill>
            <p:spPr>
              <a:xfrm>
                <a:off x="2057775" y="0"/>
                <a:ext cx="1371975" cy="896675"/>
              </a:xfrm>
              <a:prstGeom prst="rect">
                <a:avLst/>
              </a:prstGeom>
              <a:noFill/>
              <a:ln>
                <a:noFill/>
              </a:ln>
            </p:spPr>
          </p:pic>
          <p:pic>
            <p:nvPicPr>
              <p:cNvPr id="64" name="Google Shape;64;p26"/>
              <p:cNvPicPr preferRelativeResize="0"/>
              <p:nvPr/>
            </p:nvPicPr>
            <p:blipFill rotWithShape="1">
              <a:blip r:embed="rId2">
                <a:alphaModFix/>
              </a:blip>
              <a:srcRect b="0" l="0" r="0" t="0"/>
              <a:stretch/>
            </p:blipFill>
            <p:spPr>
              <a:xfrm>
                <a:off x="4115550" y="0"/>
                <a:ext cx="1371975" cy="896675"/>
              </a:xfrm>
              <a:prstGeom prst="rect">
                <a:avLst/>
              </a:prstGeom>
              <a:noFill/>
              <a:ln>
                <a:noFill/>
              </a:ln>
            </p:spPr>
          </p:pic>
        </p:grpSp>
        <p:pic>
          <p:nvPicPr>
            <p:cNvPr id="65" name="Google Shape;65;p26"/>
            <p:cNvPicPr preferRelativeResize="0"/>
            <p:nvPr/>
          </p:nvPicPr>
          <p:blipFill rotWithShape="1">
            <a:blip r:embed="rId2">
              <a:alphaModFix/>
            </a:blip>
            <a:srcRect b="0" l="0" r="0" t="0"/>
            <a:stretch/>
          </p:blipFill>
          <p:spPr>
            <a:xfrm>
              <a:off x="7875688" y="3879952"/>
              <a:ext cx="845548" cy="552621"/>
            </a:xfrm>
            <a:prstGeom prst="rect">
              <a:avLst/>
            </a:prstGeom>
            <a:noFill/>
            <a:ln>
              <a:noFill/>
            </a:ln>
          </p:spPr>
        </p:pic>
      </p:grpSp>
      <p:sp>
        <p:nvSpPr>
          <p:cNvPr id="66" name="Google Shape;66;p26"/>
          <p:cNvSpPr txBox="1"/>
          <p:nvPr>
            <p:ph type="title"/>
          </p:nvPr>
        </p:nvSpPr>
        <p:spPr>
          <a:xfrm>
            <a:off x="776450" y="402700"/>
            <a:ext cx="3587400" cy="8568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67" name="Google Shape;67;p26"/>
          <p:cNvSpPr txBox="1"/>
          <p:nvPr>
            <p:ph idx="1" type="body"/>
          </p:nvPr>
        </p:nvSpPr>
        <p:spPr>
          <a:xfrm>
            <a:off x="776450" y="1524375"/>
            <a:ext cx="3587400" cy="3077100"/>
          </a:xfrm>
          <a:prstGeom prst="rect">
            <a:avLst/>
          </a:prstGeom>
          <a:noFill/>
          <a:ln>
            <a:noFill/>
          </a:ln>
        </p:spPr>
        <p:txBody>
          <a:bodyPr anchorCtr="0" anchor="t" bIns="0" lIns="0" spcFirstLastPara="1" rIns="0" wrap="square" tIns="0">
            <a:noAutofit/>
          </a:bodyPr>
          <a:lstStyle>
            <a:lvl1pPr indent="-355600" lvl="0" marL="457200" algn="l">
              <a:lnSpc>
                <a:spcPct val="120000"/>
              </a:lnSpc>
              <a:spcBef>
                <a:spcPts val="600"/>
              </a:spcBef>
              <a:spcAft>
                <a:spcPts val="0"/>
              </a:spcAft>
              <a:buSzPts val="2000"/>
              <a:buChar char="❑"/>
              <a:defRPr/>
            </a:lvl1pPr>
            <a:lvl2pPr indent="-355600" lvl="1" marL="914400" algn="l">
              <a:lnSpc>
                <a:spcPct val="120000"/>
              </a:lnSpc>
              <a:spcBef>
                <a:spcPts val="600"/>
              </a:spcBef>
              <a:spcAft>
                <a:spcPts val="0"/>
              </a:spcAft>
              <a:buSzPts val="2000"/>
              <a:buChar char="❏"/>
              <a:defRPr/>
            </a:lvl2pPr>
            <a:lvl3pPr indent="-355600" lvl="2" marL="1371600" algn="l">
              <a:lnSpc>
                <a:spcPct val="120000"/>
              </a:lnSpc>
              <a:spcBef>
                <a:spcPts val="600"/>
              </a:spcBef>
              <a:spcAft>
                <a:spcPts val="0"/>
              </a:spcAft>
              <a:buSzPts val="2000"/>
              <a:buChar char="❏"/>
              <a:defRPr/>
            </a:lvl3pPr>
            <a:lvl4pPr indent="-355600" lvl="3" marL="1828800" algn="l">
              <a:lnSpc>
                <a:spcPct val="120000"/>
              </a:lnSpc>
              <a:spcBef>
                <a:spcPts val="600"/>
              </a:spcBef>
              <a:spcAft>
                <a:spcPts val="0"/>
              </a:spcAft>
              <a:buSzPts val="2000"/>
              <a:buChar char="❏"/>
              <a:defRPr/>
            </a:lvl4pPr>
            <a:lvl5pPr indent="-355600" lvl="4" marL="2286000" algn="l">
              <a:lnSpc>
                <a:spcPct val="120000"/>
              </a:lnSpc>
              <a:spcBef>
                <a:spcPts val="600"/>
              </a:spcBef>
              <a:spcAft>
                <a:spcPts val="0"/>
              </a:spcAft>
              <a:buSzPts val="2000"/>
              <a:buChar char="❏"/>
              <a:defRPr/>
            </a:lvl5pPr>
            <a:lvl6pPr indent="-355600" lvl="5" marL="2743200" algn="l">
              <a:lnSpc>
                <a:spcPct val="120000"/>
              </a:lnSpc>
              <a:spcBef>
                <a:spcPts val="600"/>
              </a:spcBef>
              <a:spcAft>
                <a:spcPts val="0"/>
              </a:spcAft>
              <a:buSzPts val="2000"/>
              <a:buChar char="❏"/>
              <a:defRPr/>
            </a:lvl6pPr>
            <a:lvl7pPr indent="-355600" lvl="6" marL="3200400" algn="l">
              <a:lnSpc>
                <a:spcPct val="120000"/>
              </a:lnSpc>
              <a:spcBef>
                <a:spcPts val="600"/>
              </a:spcBef>
              <a:spcAft>
                <a:spcPts val="0"/>
              </a:spcAft>
              <a:buSzPts val="2000"/>
              <a:buChar char="❏"/>
              <a:defRPr/>
            </a:lvl7pPr>
            <a:lvl8pPr indent="-355600" lvl="7" marL="3657600" algn="l">
              <a:lnSpc>
                <a:spcPct val="120000"/>
              </a:lnSpc>
              <a:spcBef>
                <a:spcPts val="600"/>
              </a:spcBef>
              <a:spcAft>
                <a:spcPts val="0"/>
              </a:spcAft>
              <a:buSzPts val="2000"/>
              <a:buChar char="❏"/>
              <a:defRPr/>
            </a:lvl8pPr>
            <a:lvl9pPr indent="-355600" lvl="8" marL="4114800" algn="l">
              <a:lnSpc>
                <a:spcPct val="120000"/>
              </a:lnSpc>
              <a:spcBef>
                <a:spcPts val="600"/>
              </a:spcBef>
              <a:spcAft>
                <a:spcPts val="0"/>
              </a:spcAft>
              <a:buSzPts val="2000"/>
              <a:buChar char="❏"/>
              <a:defRPr/>
            </a:lvl9pPr>
          </a:lstStyle>
          <a:p/>
        </p:txBody>
      </p:sp>
      <p:sp>
        <p:nvSpPr>
          <p:cNvPr id="68" name="Google Shape;68;p26"/>
          <p:cNvSpPr txBox="1"/>
          <p:nvPr>
            <p:ph idx="2" type="body"/>
          </p:nvPr>
        </p:nvSpPr>
        <p:spPr>
          <a:xfrm>
            <a:off x="4780150" y="1524375"/>
            <a:ext cx="3587400" cy="3077100"/>
          </a:xfrm>
          <a:prstGeom prst="rect">
            <a:avLst/>
          </a:prstGeom>
          <a:noFill/>
          <a:ln>
            <a:noFill/>
          </a:ln>
        </p:spPr>
        <p:txBody>
          <a:bodyPr anchorCtr="0" anchor="t" bIns="0" lIns="0" spcFirstLastPara="1" rIns="0" wrap="square" tIns="0">
            <a:noAutofit/>
          </a:bodyPr>
          <a:lstStyle>
            <a:lvl1pPr indent="-355600" lvl="0" marL="457200" algn="l">
              <a:lnSpc>
                <a:spcPct val="120000"/>
              </a:lnSpc>
              <a:spcBef>
                <a:spcPts val="600"/>
              </a:spcBef>
              <a:spcAft>
                <a:spcPts val="0"/>
              </a:spcAft>
              <a:buSzPts val="2000"/>
              <a:buChar char="❑"/>
              <a:defRPr/>
            </a:lvl1pPr>
            <a:lvl2pPr indent="-355600" lvl="1" marL="914400" algn="l">
              <a:lnSpc>
                <a:spcPct val="120000"/>
              </a:lnSpc>
              <a:spcBef>
                <a:spcPts val="600"/>
              </a:spcBef>
              <a:spcAft>
                <a:spcPts val="0"/>
              </a:spcAft>
              <a:buSzPts val="2000"/>
              <a:buChar char="❏"/>
              <a:defRPr/>
            </a:lvl2pPr>
            <a:lvl3pPr indent="-355600" lvl="2" marL="1371600" algn="l">
              <a:lnSpc>
                <a:spcPct val="120000"/>
              </a:lnSpc>
              <a:spcBef>
                <a:spcPts val="600"/>
              </a:spcBef>
              <a:spcAft>
                <a:spcPts val="0"/>
              </a:spcAft>
              <a:buSzPts val="2000"/>
              <a:buChar char="❏"/>
              <a:defRPr/>
            </a:lvl3pPr>
            <a:lvl4pPr indent="-355600" lvl="3" marL="1828800" algn="l">
              <a:lnSpc>
                <a:spcPct val="120000"/>
              </a:lnSpc>
              <a:spcBef>
                <a:spcPts val="600"/>
              </a:spcBef>
              <a:spcAft>
                <a:spcPts val="0"/>
              </a:spcAft>
              <a:buSzPts val="2000"/>
              <a:buChar char="❏"/>
              <a:defRPr/>
            </a:lvl4pPr>
            <a:lvl5pPr indent="-355600" lvl="4" marL="2286000" algn="l">
              <a:lnSpc>
                <a:spcPct val="120000"/>
              </a:lnSpc>
              <a:spcBef>
                <a:spcPts val="600"/>
              </a:spcBef>
              <a:spcAft>
                <a:spcPts val="0"/>
              </a:spcAft>
              <a:buSzPts val="2000"/>
              <a:buChar char="❏"/>
              <a:defRPr/>
            </a:lvl5pPr>
            <a:lvl6pPr indent="-355600" lvl="5" marL="2743200" algn="l">
              <a:lnSpc>
                <a:spcPct val="120000"/>
              </a:lnSpc>
              <a:spcBef>
                <a:spcPts val="600"/>
              </a:spcBef>
              <a:spcAft>
                <a:spcPts val="0"/>
              </a:spcAft>
              <a:buSzPts val="2000"/>
              <a:buChar char="❏"/>
              <a:defRPr/>
            </a:lvl6pPr>
            <a:lvl7pPr indent="-355600" lvl="6" marL="3200400" algn="l">
              <a:lnSpc>
                <a:spcPct val="120000"/>
              </a:lnSpc>
              <a:spcBef>
                <a:spcPts val="600"/>
              </a:spcBef>
              <a:spcAft>
                <a:spcPts val="0"/>
              </a:spcAft>
              <a:buSzPts val="2000"/>
              <a:buChar char="❏"/>
              <a:defRPr/>
            </a:lvl7pPr>
            <a:lvl8pPr indent="-355600" lvl="7" marL="3657600" algn="l">
              <a:lnSpc>
                <a:spcPct val="120000"/>
              </a:lnSpc>
              <a:spcBef>
                <a:spcPts val="600"/>
              </a:spcBef>
              <a:spcAft>
                <a:spcPts val="0"/>
              </a:spcAft>
              <a:buSzPts val="2000"/>
              <a:buChar char="❏"/>
              <a:defRPr/>
            </a:lvl8pPr>
            <a:lvl9pPr indent="-355600" lvl="8" marL="4114800" algn="l">
              <a:lnSpc>
                <a:spcPct val="120000"/>
              </a:lnSpc>
              <a:spcBef>
                <a:spcPts val="600"/>
              </a:spcBef>
              <a:spcAft>
                <a:spcPts val="0"/>
              </a:spcAft>
              <a:buSzPts val="2000"/>
              <a:buChar char="❏"/>
              <a:defRPr/>
            </a:lvl9pPr>
          </a:lstStyle>
          <a:p/>
        </p:txBody>
      </p:sp>
      <p:sp>
        <p:nvSpPr>
          <p:cNvPr id="69" name="Google Shape;69;p26"/>
          <p:cNvSpPr txBox="1"/>
          <p:nvPr>
            <p:ph idx="12" type="sldNum"/>
          </p:nvPr>
        </p:nvSpPr>
        <p:spPr>
          <a:xfrm>
            <a:off x="8729400" y="4734075"/>
            <a:ext cx="414600" cy="4095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Subtitle">
    <p:spTree>
      <p:nvGrpSpPr>
        <p:cNvPr id="70" name="Shape 70"/>
        <p:cNvGrpSpPr/>
        <p:nvPr/>
      </p:nvGrpSpPr>
      <p:grpSpPr>
        <a:xfrm>
          <a:off x="0" y="0"/>
          <a:ext cx="0" cy="0"/>
          <a:chOff x="0" y="0"/>
          <a:chExt cx="0" cy="0"/>
        </a:xfrm>
      </p:grpSpPr>
      <p:grpSp>
        <p:nvGrpSpPr>
          <p:cNvPr id="71" name="Google Shape;71;p27"/>
          <p:cNvGrpSpPr/>
          <p:nvPr/>
        </p:nvGrpSpPr>
        <p:grpSpPr>
          <a:xfrm flipH="1">
            <a:off x="912725" y="0"/>
            <a:ext cx="8231275" cy="4331550"/>
            <a:chOff x="0" y="0"/>
            <a:chExt cx="8231275" cy="4331550"/>
          </a:xfrm>
        </p:grpSpPr>
        <p:pic>
          <p:nvPicPr>
            <p:cNvPr id="72" name="Google Shape;72;p27"/>
            <p:cNvPicPr preferRelativeResize="0"/>
            <p:nvPr/>
          </p:nvPicPr>
          <p:blipFill rotWithShape="1">
            <a:blip r:embed="rId2">
              <a:alphaModFix/>
            </a:blip>
            <a:srcRect b="0" l="0" r="0" t="0"/>
            <a:stretch/>
          </p:blipFill>
          <p:spPr>
            <a:xfrm>
              <a:off x="685975" y="3434875"/>
              <a:ext cx="1371975" cy="896675"/>
            </a:xfrm>
            <a:prstGeom prst="rect">
              <a:avLst/>
            </a:prstGeom>
            <a:noFill/>
            <a:ln>
              <a:noFill/>
            </a:ln>
          </p:spPr>
        </p:pic>
        <p:grpSp>
          <p:nvGrpSpPr>
            <p:cNvPr id="73" name="Google Shape;73;p27"/>
            <p:cNvGrpSpPr/>
            <p:nvPr/>
          </p:nvGrpSpPr>
          <p:grpSpPr>
            <a:xfrm>
              <a:off x="0" y="2747250"/>
              <a:ext cx="3429750" cy="896675"/>
              <a:chOff x="0" y="0"/>
              <a:chExt cx="3429750" cy="896675"/>
            </a:xfrm>
          </p:grpSpPr>
          <p:pic>
            <p:nvPicPr>
              <p:cNvPr id="74" name="Google Shape;74;p27"/>
              <p:cNvPicPr preferRelativeResize="0"/>
              <p:nvPr/>
            </p:nvPicPr>
            <p:blipFill rotWithShape="1">
              <a:blip r:embed="rId2">
                <a:alphaModFix/>
              </a:blip>
              <a:srcRect b="0" l="0" r="0" t="0"/>
              <a:stretch/>
            </p:blipFill>
            <p:spPr>
              <a:xfrm>
                <a:off x="0" y="0"/>
                <a:ext cx="1371975" cy="896675"/>
              </a:xfrm>
              <a:prstGeom prst="rect">
                <a:avLst/>
              </a:prstGeom>
              <a:noFill/>
              <a:ln>
                <a:noFill/>
              </a:ln>
            </p:spPr>
          </p:pic>
          <p:pic>
            <p:nvPicPr>
              <p:cNvPr id="75" name="Google Shape;75;p27"/>
              <p:cNvPicPr preferRelativeResize="0"/>
              <p:nvPr/>
            </p:nvPicPr>
            <p:blipFill rotWithShape="1">
              <a:blip r:embed="rId2">
                <a:alphaModFix/>
              </a:blip>
              <a:srcRect b="0" l="0" r="0" t="0"/>
              <a:stretch/>
            </p:blipFill>
            <p:spPr>
              <a:xfrm>
                <a:off x="2057775" y="0"/>
                <a:ext cx="1371975" cy="896675"/>
              </a:xfrm>
              <a:prstGeom prst="rect">
                <a:avLst/>
              </a:prstGeom>
              <a:noFill/>
              <a:ln>
                <a:noFill/>
              </a:ln>
            </p:spPr>
          </p:pic>
        </p:grpSp>
        <p:grpSp>
          <p:nvGrpSpPr>
            <p:cNvPr id="76" name="Google Shape;76;p27"/>
            <p:cNvGrpSpPr/>
            <p:nvPr/>
          </p:nvGrpSpPr>
          <p:grpSpPr>
            <a:xfrm>
              <a:off x="685975" y="2061250"/>
              <a:ext cx="3429750" cy="896675"/>
              <a:chOff x="0" y="0"/>
              <a:chExt cx="3429750" cy="896675"/>
            </a:xfrm>
          </p:grpSpPr>
          <p:pic>
            <p:nvPicPr>
              <p:cNvPr id="77" name="Google Shape;77;p27"/>
              <p:cNvPicPr preferRelativeResize="0"/>
              <p:nvPr/>
            </p:nvPicPr>
            <p:blipFill rotWithShape="1">
              <a:blip r:embed="rId2">
                <a:alphaModFix/>
              </a:blip>
              <a:srcRect b="0" l="0" r="0" t="0"/>
              <a:stretch/>
            </p:blipFill>
            <p:spPr>
              <a:xfrm>
                <a:off x="0" y="0"/>
                <a:ext cx="1371975" cy="896675"/>
              </a:xfrm>
              <a:prstGeom prst="rect">
                <a:avLst/>
              </a:prstGeom>
              <a:noFill/>
              <a:ln>
                <a:noFill/>
              </a:ln>
            </p:spPr>
          </p:pic>
          <p:pic>
            <p:nvPicPr>
              <p:cNvPr id="78" name="Google Shape;78;p27"/>
              <p:cNvPicPr preferRelativeResize="0"/>
              <p:nvPr/>
            </p:nvPicPr>
            <p:blipFill rotWithShape="1">
              <a:blip r:embed="rId2">
                <a:alphaModFix/>
              </a:blip>
              <a:srcRect b="0" l="0" r="0" t="0"/>
              <a:stretch/>
            </p:blipFill>
            <p:spPr>
              <a:xfrm>
                <a:off x="2057775" y="0"/>
                <a:ext cx="1371975" cy="896675"/>
              </a:xfrm>
              <a:prstGeom prst="rect">
                <a:avLst/>
              </a:prstGeom>
              <a:noFill/>
              <a:ln>
                <a:noFill/>
              </a:ln>
            </p:spPr>
          </p:pic>
        </p:grpSp>
        <p:grpSp>
          <p:nvGrpSpPr>
            <p:cNvPr id="79" name="Google Shape;79;p27"/>
            <p:cNvGrpSpPr/>
            <p:nvPr/>
          </p:nvGrpSpPr>
          <p:grpSpPr>
            <a:xfrm>
              <a:off x="0" y="1373625"/>
              <a:ext cx="3429750" cy="896675"/>
              <a:chOff x="0" y="0"/>
              <a:chExt cx="3429750" cy="896675"/>
            </a:xfrm>
          </p:grpSpPr>
          <p:pic>
            <p:nvPicPr>
              <p:cNvPr id="80" name="Google Shape;80;p27"/>
              <p:cNvPicPr preferRelativeResize="0"/>
              <p:nvPr/>
            </p:nvPicPr>
            <p:blipFill rotWithShape="1">
              <a:blip r:embed="rId2">
                <a:alphaModFix/>
              </a:blip>
              <a:srcRect b="0" l="0" r="0" t="0"/>
              <a:stretch/>
            </p:blipFill>
            <p:spPr>
              <a:xfrm>
                <a:off x="0" y="0"/>
                <a:ext cx="1371975" cy="896675"/>
              </a:xfrm>
              <a:prstGeom prst="rect">
                <a:avLst/>
              </a:prstGeom>
              <a:noFill/>
              <a:ln>
                <a:noFill/>
              </a:ln>
            </p:spPr>
          </p:pic>
          <p:pic>
            <p:nvPicPr>
              <p:cNvPr id="81" name="Google Shape;81;p27"/>
              <p:cNvPicPr preferRelativeResize="0"/>
              <p:nvPr/>
            </p:nvPicPr>
            <p:blipFill rotWithShape="1">
              <a:blip r:embed="rId2">
                <a:alphaModFix/>
              </a:blip>
              <a:srcRect b="0" l="0" r="0" t="0"/>
              <a:stretch/>
            </p:blipFill>
            <p:spPr>
              <a:xfrm>
                <a:off x="2057775" y="0"/>
                <a:ext cx="1371975" cy="896675"/>
              </a:xfrm>
              <a:prstGeom prst="rect">
                <a:avLst/>
              </a:prstGeom>
              <a:noFill/>
              <a:ln>
                <a:noFill/>
              </a:ln>
            </p:spPr>
          </p:pic>
        </p:grpSp>
        <p:grpSp>
          <p:nvGrpSpPr>
            <p:cNvPr id="82" name="Google Shape;82;p27"/>
            <p:cNvGrpSpPr/>
            <p:nvPr/>
          </p:nvGrpSpPr>
          <p:grpSpPr>
            <a:xfrm>
              <a:off x="685975" y="687625"/>
              <a:ext cx="7545300" cy="896675"/>
              <a:chOff x="0" y="0"/>
              <a:chExt cx="7545300" cy="896675"/>
            </a:xfrm>
          </p:grpSpPr>
          <p:pic>
            <p:nvPicPr>
              <p:cNvPr id="83" name="Google Shape;83;p27"/>
              <p:cNvPicPr preferRelativeResize="0"/>
              <p:nvPr/>
            </p:nvPicPr>
            <p:blipFill rotWithShape="1">
              <a:blip r:embed="rId2">
                <a:alphaModFix/>
              </a:blip>
              <a:srcRect b="0" l="0" r="0" t="0"/>
              <a:stretch/>
            </p:blipFill>
            <p:spPr>
              <a:xfrm>
                <a:off x="0" y="0"/>
                <a:ext cx="1371975" cy="896675"/>
              </a:xfrm>
              <a:prstGeom prst="rect">
                <a:avLst/>
              </a:prstGeom>
              <a:noFill/>
              <a:ln>
                <a:noFill/>
              </a:ln>
            </p:spPr>
          </p:pic>
          <p:pic>
            <p:nvPicPr>
              <p:cNvPr id="84" name="Google Shape;84;p27"/>
              <p:cNvPicPr preferRelativeResize="0"/>
              <p:nvPr/>
            </p:nvPicPr>
            <p:blipFill rotWithShape="1">
              <a:blip r:embed="rId2">
                <a:alphaModFix/>
              </a:blip>
              <a:srcRect b="0" l="0" r="0" t="0"/>
              <a:stretch/>
            </p:blipFill>
            <p:spPr>
              <a:xfrm>
                <a:off x="2057775" y="0"/>
                <a:ext cx="1371975" cy="896675"/>
              </a:xfrm>
              <a:prstGeom prst="rect">
                <a:avLst/>
              </a:prstGeom>
              <a:noFill/>
              <a:ln>
                <a:noFill/>
              </a:ln>
            </p:spPr>
          </p:pic>
          <p:pic>
            <p:nvPicPr>
              <p:cNvPr id="85" name="Google Shape;85;p27"/>
              <p:cNvPicPr preferRelativeResize="0"/>
              <p:nvPr/>
            </p:nvPicPr>
            <p:blipFill rotWithShape="1">
              <a:blip r:embed="rId2">
                <a:alphaModFix/>
              </a:blip>
              <a:srcRect b="0" l="0" r="0" t="0"/>
              <a:stretch/>
            </p:blipFill>
            <p:spPr>
              <a:xfrm>
                <a:off x="4115550" y="0"/>
                <a:ext cx="1371975" cy="896675"/>
              </a:xfrm>
              <a:prstGeom prst="rect">
                <a:avLst/>
              </a:prstGeom>
              <a:noFill/>
              <a:ln>
                <a:noFill/>
              </a:ln>
            </p:spPr>
          </p:pic>
          <p:pic>
            <p:nvPicPr>
              <p:cNvPr id="86" name="Google Shape;86;p27"/>
              <p:cNvPicPr preferRelativeResize="0"/>
              <p:nvPr/>
            </p:nvPicPr>
            <p:blipFill rotWithShape="1">
              <a:blip r:embed="rId2">
                <a:alphaModFix/>
              </a:blip>
              <a:srcRect b="0" l="0" r="0" t="0"/>
              <a:stretch/>
            </p:blipFill>
            <p:spPr>
              <a:xfrm>
                <a:off x="6173325" y="0"/>
                <a:ext cx="1371975" cy="896675"/>
              </a:xfrm>
              <a:prstGeom prst="rect">
                <a:avLst/>
              </a:prstGeom>
              <a:noFill/>
              <a:ln>
                <a:noFill/>
              </a:ln>
            </p:spPr>
          </p:pic>
        </p:grpSp>
        <p:grpSp>
          <p:nvGrpSpPr>
            <p:cNvPr id="87" name="Google Shape;87;p27"/>
            <p:cNvGrpSpPr/>
            <p:nvPr/>
          </p:nvGrpSpPr>
          <p:grpSpPr>
            <a:xfrm>
              <a:off x="0" y="0"/>
              <a:ext cx="7545300" cy="896675"/>
              <a:chOff x="0" y="0"/>
              <a:chExt cx="7545300" cy="896675"/>
            </a:xfrm>
          </p:grpSpPr>
          <p:pic>
            <p:nvPicPr>
              <p:cNvPr id="88" name="Google Shape;88;p27"/>
              <p:cNvPicPr preferRelativeResize="0"/>
              <p:nvPr/>
            </p:nvPicPr>
            <p:blipFill rotWithShape="1">
              <a:blip r:embed="rId2">
                <a:alphaModFix/>
              </a:blip>
              <a:srcRect b="0" l="0" r="0" t="0"/>
              <a:stretch/>
            </p:blipFill>
            <p:spPr>
              <a:xfrm>
                <a:off x="0" y="0"/>
                <a:ext cx="1371975" cy="896675"/>
              </a:xfrm>
              <a:prstGeom prst="rect">
                <a:avLst/>
              </a:prstGeom>
              <a:noFill/>
              <a:ln>
                <a:noFill/>
              </a:ln>
            </p:spPr>
          </p:pic>
          <p:pic>
            <p:nvPicPr>
              <p:cNvPr id="89" name="Google Shape;89;p27"/>
              <p:cNvPicPr preferRelativeResize="0"/>
              <p:nvPr/>
            </p:nvPicPr>
            <p:blipFill rotWithShape="1">
              <a:blip r:embed="rId2">
                <a:alphaModFix/>
              </a:blip>
              <a:srcRect b="0" l="0" r="0" t="0"/>
              <a:stretch/>
            </p:blipFill>
            <p:spPr>
              <a:xfrm>
                <a:off x="2057775" y="0"/>
                <a:ext cx="1371975" cy="896675"/>
              </a:xfrm>
              <a:prstGeom prst="rect">
                <a:avLst/>
              </a:prstGeom>
              <a:noFill/>
              <a:ln>
                <a:noFill/>
              </a:ln>
            </p:spPr>
          </p:pic>
          <p:pic>
            <p:nvPicPr>
              <p:cNvPr id="90" name="Google Shape;90;p27"/>
              <p:cNvPicPr preferRelativeResize="0"/>
              <p:nvPr/>
            </p:nvPicPr>
            <p:blipFill rotWithShape="1">
              <a:blip r:embed="rId2">
                <a:alphaModFix/>
              </a:blip>
              <a:srcRect b="0" l="0" r="0" t="0"/>
              <a:stretch/>
            </p:blipFill>
            <p:spPr>
              <a:xfrm>
                <a:off x="4115550" y="0"/>
                <a:ext cx="1371975" cy="896675"/>
              </a:xfrm>
              <a:prstGeom prst="rect">
                <a:avLst/>
              </a:prstGeom>
              <a:noFill/>
              <a:ln>
                <a:noFill/>
              </a:ln>
            </p:spPr>
          </p:pic>
          <p:pic>
            <p:nvPicPr>
              <p:cNvPr id="91" name="Google Shape;91;p27"/>
              <p:cNvPicPr preferRelativeResize="0"/>
              <p:nvPr/>
            </p:nvPicPr>
            <p:blipFill rotWithShape="1">
              <a:blip r:embed="rId2">
                <a:alphaModFix/>
              </a:blip>
              <a:srcRect b="0" l="0" r="0" t="0"/>
              <a:stretch/>
            </p:blipFill>
            <p:spPr>
              <a:xfrm>
                <a:off x="6173325" y="0"/>
                <a:ext cx="1371975" cy="896675"/>
              </a:xfrm>
              <a:prstGeom prst="rect">
                <a:avLst/>
              </a:prstGeom>
              <a:noFill/>
              <a:ln>
                <a:noFill/>
              </a:ln>
            </p:spPr>
          </p:pic>
        </p:grpSp>
      </p:grpSp>
      <p:grpSp>
        <p:nvGrpSpPr>
          <p:cNvPr id="92" name="Google Shape;92;p27"/>
          <p:cNvGrpSpPr/>
          <p:nvPr/>
        </p:nvGrpSpPr>
        <p:grpSpPr>
          <a:xfrm flipH="1">
            <a:off x="0" y="3088098"/>
            <a:ext cx="4115725" cy="2270300"/>
            <a:chOff x="4115550" y="2061250"/>
            <a:chExt cx="4115725" cy="2270300"/>
          </a:xfrm>
        </p:grpSpPr>
        <p:grpSp>
          <p:nvGrpSpPr>
            <p:cNvPr id="93" name="Google Shape;93;p27"/>
            <p:cNvGrpSpPr/>
            <p:nvPr/>
          </p:nvGrpSpPr>
          <p:grpSpPr>
            <a:xfrm>
              <a:off x="4801525" y="3434875"/>
              <a:ext cx="3429750" cy="896675"/>
              <a:chOff x="4115550" y="0"/>
              <a:chExt cx="3429750" cy="896675"/>
            </a:xfrm>
          </p:grpSpPr>
          <p:pic>
            <p:nvPicPr>
              <p:cNvPr id="94" name="Google Shape;94;p27"/>
              <p:cNvPicPr preferRelativeResize="0"/>
              <p:nvPr/>
            </p:nvPicPr>
            <p:blipFill rotWithShape="1">
              <a:blip r:embed="rId2">
                <a:alphaModFix/>
              </a:blip>
              <a:srcRect b="0" l="0" r="0" t="0"/>
              <a:stretch/>
            </p:blipFill>
            <p:spPr>
              <a:xfrm>
                <a:off x="4115550" y="0"/>
                <a:ext cx="1371975" cy="896675"/>
              </a:xfrm>
              <a:prstGeom prst="rect">
                <a:avLst/>
              </a:prstGeom>
              <a:noFill/>
              <a:ln>
                <a:noFill/>
              </a:ln>
            </p:spPr>
          </p:pic>
          <p:pic>
            <p:nvPicPr>
              <p:cNvPr id="95" name="Google Shape;95;p27"/>
              <p:cNvPicPr preferRelativeResize="0"/>
              <p:nvPr/>
            </p:nvPicPr>
            <p:blipFill rotWithShape="1">
              <a:blip r:embed="rId2">
                <a:alphaModFix/>
              </a:blip>
              <a:srcRect b="0" l="0" r="0" t="0"/>
              <a:stretch/>
            </p:blipFill>
            <p:spPr>
              <a:xfrm>
                <a:off x="6173325" y="0"/>
                <a:ext cx="1371975" cy="896675"/>
              </a:xfrm>
              <a:prstGeom prst="rect">
                <a:avLst/>
              </a:prstGeom>
              <a:noFill/>
              <a:ln>
                <a:noFill/>
              </a:ln>
            </p:spPr>
          </p:pic>
        </p:grpSp>
        <p:grpSp>
          <p:nvGrpSpPr>
            <p:cNvPr id="96" name="Google Shape;96;p27"/>
            <p:cNvGrpSpPr/>
            <p:nvPr/>
          </p:nvGrpSpPr>
          <p:grpSpPr>
            <a:xfrm>
              <a:off x="4115550" y="2747250"/>
              <a:ext cx="3429750" cy="896675"/>
              <a:chOff x="4115550" y="0"/>
              <a:chExt cx="3429750" cy="896675"/>
            </a:xfrm>
          </p:grpSpPr>
          <p:pic>
            <p:nvPicPr>
              <p:cNvPr id="97" name="Google Shape;97;p27"/>
              <p:cNvPicPr preferRelativeResize="0"/>
              <p:nvPr/>
            </p:nvPicPr>
            <p:blipFill rotWithShape="1">
              <a:blip r:embed="rId2">
                <a:alphaModFix/>
              </a:blip>
              <a:srcRect b="0" l="0" r="0" t="0"/>
              <a:stretch/>
            </p:blipFill>
            <p:spPr>
              <a:xfrm>
                <a:off x="4115550" y="0"/>
                <a:ext cx="1371975" cy="896675"/>
              </a:xfrm>
              <a:prstGeom prst="rect">
                <a:avLst/>
              </a:prstGeom>
              <a:noFill/>
              <a:ln>
                <a:noFill/>
              </a:ln>
            </p:spPr>
          </p:pic>
          <p:pic>
            <p:nvPicPr>
              <p:cNvPr id="98" name="Google Shape;98;p27"/>
              <p:cNvPicPr preferRelativeResize="0"/>
              <p:nvPr/>
            </p:nvPicPr>
            <p:blipFill rotWithShape="1">
              <a:blip r:embed="rId2">
                <a:alphaModFix/>
              </a:blip>
              <a:srcRect b="0" l="0" r="0" t="0"/>
              <a:stretch/>
            </p:blipFill>
            <p:spPr>
              <a:xfrm>
                <a:off x="6173325" y="0"/>
                <a:ext cx="1371975" cy="896675"/>
              </a:xfrm>
              <a:prstGeom prst="rect">
                <a:avLst/>
              </a:prstGeom>
              <a:noFill/>
              <a:ln>
                <a:noFill/>
              </a:ln>
            </p:spPr>
          </p:pic>
        </p:grpSp>
        <p:pic>
          <p:nvPicPr>
            <p:cNvPr id="99" name="Google Shape;99;p27"/>
            <p:cNvPicPr preferRelativeResize="0"/>
            <p:nvPr/>
          </p:nvPicPr>
          <p:blipFill rotWithShape="1">
            <a:blip r:embed="rId2">
              <a:alphaModFix/>
            </a:blip>
            <a:srcRect b="0" l="0" r="0" t="0"/>
            <a:stretch/>
          </p:blipFill>
          <p:spPr>
            <a:xfrm>
              <a:off x="6859300" y="2061250"/>
              <a:ext cx="1371975" cy="896675"/>
            </a:xfrm>
            <a:prstGeom prst="rect">
              <a:avLst/>
            </a:prstGeom>
            <a:noFill/>
            <a:ln>
              <a:noFill/>
            </a:ln>
          </p:spPr>
        </p:pic>
      </p:grpSp>
      <p:sp>
        <p:nvSpPr>
          <p:cNvPr id="100" name="Google Shape;100;p27"/>
          <p:cNvSpPr txBox="1"/>
          <p:nvPr>
            <p:ph type="ctrTitle"/>
          </p:nvPr>
        </p:nvSpPr>
        <p:spPr>
          <a:xfrm>
            <a:off x="2027625" y="1629397"/>
            <a:ext cx="5088600" cy="11598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01" name="Google Shape;101;p27"/>
          <p:cNvSpPr txBox="1"/>
          <p:nvPr>
            <p:ph idx="1" type="subTitle"/>
          </p:nvPr>
        </p:nvSpPr>
        <p:spPr>
          <a:xfrm>
            <a:off x="2027625" y="2886101"/>
            <a:ext cx="5088600" cy="784800"/>
          </a:xfrm>
          <a:prstGeom prst="rect">
            <a:avLst/>
          </a:prstGeom>
          <a:noFill/>
          <a:ln>
            <a:noFill/>
          </a:ln>
        </p:spPr>
        <p:txBody>
          <a:bodyPr anchorCtr="0" anchor="t" bIns="0" lIns="0" spcFirstLastPara="1" rIns="0" wrap="square" tIns="0">
            <a:noAutofit/>
          </a:bodyPr>
          <a:lstStyle>
            <a:lvl1pPr lvl="0" algn="l">
              <a:lnSpc>
                <a:spcPct val="120000"/>
              </a:lnSpc>
              <a:spcBef>
                <a:spcPts val="0"/>
              </a:spcBef>
              <a:spcAft>
                <a:spcPts val="0"/>
              </a:spcAft>
              <a:buClr>
                <a:schemeClr val="accent2"/>
              </a:buClr>
              <a:buSzPts val="2000"/>
              <a:buNone/>
              <a:defRPr>
                <a:solidFill>
                  <a:schemeClr val="accent2"/>
                </a:solidFill>
              </a:defRPr>
            </a:lvl1pPr>
            <a:lvl2pPr lvl="1" algn="l">
              <a:lnSpc>
                <a:spcPct val="120000"/>
              </a:lnSpc>
              <a:spcBef>
                <a:spcPts val="0"/>
              </a:spcBef>
              <a:spcAft>
                <a:spcPts val="0"/>
              </a:spcAft>
              <a:buClr>
                <a:schemeClr val="accent2"/>
              </a:buClr>
              <a:buSzPts val="3000"/>
              <a:buNone/>
              <a:defRPr sz="3000">
                <a:solidFill>
                  <a:schemeClr val="accent2"/>
                </a:solidFill>
              </a:defRPr>
            </a:lvl2pPr>
            <a:lvl3pPr lvl="2" algn="l">
              <a:lnSpc>
                <a:spcPct val="120000"/>
              </a:lnSpc>
              <a:spcBef>
                <a:spcPts val="0"/>
              </a:spcBef>
              <a:spcAft>
                <a:spcPts val="0"/>
              </a:spcAft>
              <a:buClr>
                <a:schemeClr val="accent2"/>
              </a:buClr>
              <a:buSzPts val="3000"/>
              <a:buNone/>
              <a:defRPr sz="3000">
                <a:solidFill>
                  <a:schemeClr val="accent2"/>
                </a:solidFill>
              </a:defRPr>
            </a:lvl3pPr>
            <a:lvl4pPr lvl="3" algn="l">
              <a:lnSpc>
                <a:spcPct val="120000"/>
              </a:lnSpc>
              <a:spcBef>
                <a:spcPts val="0"/>
              </a:spcBef>
              <a:spcAft>
                <a:spcPts val="0"/>
              </a:spcAft>
              <a:buClr>
                <a:schemeClr val="accent2"/>
              </a:buClr>
              <a:buSzPts val="3000"/>
              <a:buNone/>
              <a:defRPr sz="3000">
                <a:solidFill>
                  <a:schemeClr val="accent2"/>
                </a:solidFill>
              </a:defRPr>
            </a:lvl4pPr>
            <a:lvl5pPr lvl="4" algn="l">
              <a:lnSpc>
                <a:spcPct val="120000"/>
              </a:lnSpc>
              <a:spcBef>
                <a:spcPts val="0"/>
              </a:spcBef>
              <a:spcAft>
                <a:spcPts val="0"/>
              </a:spcAft>
              <a:buClr>
                <a:schemeClr val="accent2"/>
              </a:buClr>
              <a:buSzPts val="3000"/>
              <a:buNone/>
              <a:defRPr sz="3000">
                <a:solidFill>
                  <a:schemeClr val="accent2"/>
                </a:solidFill>
              </a:defRPr>
            </a:lvl5pPr>
            <a:lvl6pPr lvl="5" algn="l">
              <a:lnSpc>
                <a:spcPct val="120000"/>
              </a:lnSpc>
              <a:spcBef>
                <a:spcPts val="0"/>
              </a:spcBef>
              <a:spcAft>
                <a:spcPts val="0"/>
              </a:spcAft>
              <a:buClr>
                <a:schemeClr val="accent2"/>
              </a:buClr>
              <a:buSzPts val="3000"/>
              <a:buNone/>
              <a:defRPr sz="3000">
                <a:solidFill>
                  <a:schemeClr val="accent2"/>
                </a:solidFill>
              </a:defRPr>
            </a:lvl6pPr>
            <a:lvl7pPr lvl="6" algn="l">
              <a:lnSpc>
                <a:spcPct val="120000"/>
              </a:lnSpc>
              <a:spcBef>
                <a:spcPts val="0"/>
              </a:spcBef>
              <a:spcAft>
                <a:spcPts val="0"/>
              </a:spcAft>
              <a:buClr>
                <a:schemeClr val="accent2"/>
              </a:buClr>
              <a:buSzPts val="3000"/>
              <a:buNone/>
              <a:defRPr sz="3000">
                <a:solidFill>
                  <a:schemeClr val="accent2"/>
                </a:solidFill>
              </a:defRPr>
            </a:lvl7pPr>
            <a:lvl8pPr lvl="7" algn="l">
              <a:lnSpc>
                <a:spcPct val="120000"/>
              </a:lnSpc>
              <a:spcBef>
                <a:spcPts val="0"/>
              </a:spcBef>
              <a:spcAft>
                <a:spcPts val="0"/>
              </a:spcAft>
              <a:buClr>
                <a:schemeClr val="accent2"/>
              </a:buClr>
              <a:buSzPts val="3000"/>
              <a:buNone/>
              <a:defRPr sz="3000">
                <a:solidFill>
                  <a:schemeClr val="accent2"/>
                </a:solidFill>
              </a:defRPr>
            </a:lvl8pPr>
            <a:lvl9pPr lvl="8" algn="l">
              <a:lnSpc>
                <a:spcPct val="120000"/>
              </a:lnSpc>
              <a:spcBef>
                <a:spcPts val="0"/>
              </a:spcBef>
              <a:spcAft>
                <a:spcPts val="0"/>
              </a:spcAft>
              <a:buClr>
                <a:schemeClr val="accent2"/>
              </a:buClr>
              <a:buSzPts val="3000"/>
              <a:buNone/>
              <a:defRPr sz="3000">
                <a:solidFill>
                  <a:schemeClr val="accent2"/>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lt1"/>
            </a:gs>
            <a:gs pos="44000">
              <a:schemeClr val="lt2"/>
            </a:gs>
            <a:gs pos="72000">
              <a:schemeClr val="lt2"/>
            </a:gs>
            <a:gs pos="100000">
              <a:srgbClr val="D0D8E5"/>
            </a:gs>
          </a:gsLst>
          <a:path path="circle">
            <a:fillToRect b="100%" r="100%"/>
          </a:path>
          <a:tileRect l="-100%" t="-100%"/>
        </a:gra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776450" y="402700"/>
            <a:ext cx="3587400" cy="8568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chemeClr val="dk1"/>
              </a:buClr>
              <a:buSzPts val="1800"/>
              <a:buFont typeface="Poppins"/>
              <a:buNone/>
              <a:defRPr b="1" i="0" sz="1800" u="none" cap="none" strike="noStrike">
                <a:solidFill>
                  <a:schemeClr val="dk1"/>
                </a:solidFill>
                <a:latin typeface="Poppins"/>
                <a:ea typeface="Poppins"/>
                <a:cs typeface="Poppins"/>
                <a:sym typeface="Poppins"/>
              </a:defRPr>
            </a:lvl1pPr>
            <a:lvl2pPr lvl="1" marR="0" rtl="0" algn="l">
              <a:lnSpc>
                <a:spcPct val="100000"/>
              </a:lnSpc>
              <a:spcBef>
                <a:spcPts val="0"/>
              </a:spcBef>
              <a:spcAft>
                <a:spcPts val="0"/>
              </a:spcAft>
              <a:buClr>
                <a:schemeClr val="dk1"/>
              </a:buClr>
              <a:buSzPts val="1800"/>
              <a:buFont typeface="Poppins"/>
              <a:buNone/>
              <a:defRPr b="1" i="0" sz="1800" u="none" cap="none" strike="noStrike">
                <a:solidFill>
                  <a:schemeClr val="dk1"/>
                </a:solidFill>
                <a:latin typeface="Poppins"/>
                <a:ea typeface="Poppins"/>
                <a:cs typeface="Poppins"/>
                <a:sym typeface="Poppins"/>
              </a:defRPr>
            </a:lvl2pPr>
            <a:lvl3pPr lvl="2" marR="0" rtl="0" algn="l">
              <a:lnSpc>
                <a:spcPct val="100000"/>
              </a:lnSpc>
              <a:spcBef>
                <a:spcPts val="0"/>
              </a:spcBef>
              <a:spcAft>
                <a:spcPts val="0"/>
              </a:spcAft>
              <a:buClr>
                <a:schemeClr val="dk1"/>
              </a:buClr>
              <a:buSzPts val="1800"/>
              <a:buFont typeface="Poppins"/>
              <a:buNone/>
              <a:defRPr b="1" i="0" sz="1800" u="none" cap="none" strike="noStrike">
                <a:solidFill>
                  <a:schemeClr val="dk1"/>
                </a:solidFill>
                <a:latin typeface="Poppins"/>
                <a:ea typeface="Poppins"/>
                <a:cs typeface="Poppins"/>
                <a:sym typeface="Poppins"/>
              </a:defRPr>
            </a:lvl3pPr>
            <a:lvl4pPr lvl="3" marR="0" rtl="0" algn="l">
              <a:lnSpc>
                <a:spcPct val="100000"/>
              </a:lnSpc>
              <a:spcBef>
                <a:spcPts val="0"/>
              </a:spcBef>
              <a:spcAft>
                <a:spcPts val="0"/>
              </a:spcAft>
              <a:buClr>
                <a:schemeClr val="dk1"/>
              </a:buClr>
              <a:buSzPts val="1800"/>
              <a:buFont typeface="Poppins"/>
              <a:buNone/>
              <a:defRPr b="1" i="0" sz="1800" u="none" cap="none" strike="noStrike">
                <a:solidFill>
                  <a:schemeClr val="dk1"/>
                </a:solidFill>
                <a:latin typeface="Poppins"/>
                <a:ea typeface="Poppins"/>
                <a:cs typeface="Poppins"/>
                <a:sym typeface="Poppins"/>
              </a:defRPr>
            </a:lvl4pPr>
            <a:lvl5pPr lvl="4" marR="0" rtl="0" algn="l">
              <a:lnSpc>
                <a:spcPct val="100000"/>
              </a:lnSpc>
              <a:spcBef>
                <a:spcPts val="0"/>
              </a:spcBef>
              <a:spcAft>
                <a:spcPts val="0"/>
              </a:spcAft>
              <a:buClr>
                <a:schemeClr val="dk1"/>
              </a:buClr>
              <a:buSzPts val="1800"/>
              <a:buFont typeface="Poppins"/>
              <a:buNone/>
              <a:defRPr b="1" i="0" sz="1800" u="none" cap="none" strike="noStrike">
                <a:solidFill>
                  <a:schemeClr val="dk1"/>
                </a:solidFill>
                <a:latin typeface="Poppins"/>
                <a:ea typeface="Poppins"/>
                <a:cs typeface="Poppins"/>
                <a:sym typeface="Poppins"/>
              </a:defRPr>
            </a:lvl5pPr>
            <a:lvl6pPr lvl="5" marR="0" rtl="0" algn="l">
              <a:lnSpc>
                <a:spcPct val="100000"/>
              </a:lnSpc>
              <a:spcBef>
                <a:spcPts val="0"/>
              </a:spcBef>
              <a:spcAft>
                <a:spcPts val="0"/>
              </a:spcAft>
              <a:buClr>
                <a:schemeClr val="dk1"/>
              </a:buClr>
              <a:buSzPts val="1800"/>
              <a:buFont typeface="Poppins"/>
              <a:buNone/>
              <a:defRPr b="1" i="0" sz="1800" u="none" cap="none" strike="noStrike">
                <a:solidFill>
                  <a:schemeClr val="dk1"/>
                </a:solidFill>
                <a:latin typeface="Poppins"/>
                <a:ea typeface="Poppins"/>
                <a:cs typeface="Poppins"/>
                <a:sym typeface="Poppins"/>
              </a:defRPr>
            </a:lvl6pPr>
            <a:lvl7pPr lvl="6" marR="0" rtl="0" algn="l">
              <a:lnSpc>
                <a:spcPct val="100000"/>
              </a:lnSpc>
              <a:spcBef>
                <a:spcPts val="0"/>
              </a:spcBef>
              <a:spcAft>
                <a:spcPts val="0"/>
              </a:spcAft>
              <a:buClr>
                <a:schemeClr val="dk1"/>
              </a:buClr>
              <a:buSzPts val="1800"/>
              <a:buFont typeface="Poppins"/>
              <a:buNone/>
              <a:defRPr b="1" i="0" sz="1800" u="none" cap="none" strike="noStrike">
                <a:solidFill>
                  <a:schemeClr val="dk1"/>
                </a:solidFill>
                <a:latin typeface="Poppins"/>
                <a:ea typeface="Poppins"/>
                <a:cs typeface="Poppins"/>
                <a:sym typeface="Poppins"/>
              </a:defRPr>
            </a:lvl7pPr>
            <a:lvl8pPr lvl="7" marR="0" rtl="0" algn="l">
              <a:lnSpc>
                <a:spcPct val="100000"/>
              </a:lnSpc>
              <a:spcBef>
                <a:spcPts val="0"/>
              </a:spcBef>
              <a:spcAft>
                <a:spcPts val="0"/>
              </a:spcAft>
              <a:buClr>
                <a:schemeClr val="dk1"/>
              </a:buClr>
              <a:buSzPts val="1800"/>
              <a:buFont typeface="Poppins"/>
              <a:buNone/>
              <a:defRPr b="1" i="0" sz="1800" u="none" cap="none" strike="noStrike">
                <a:solidFill>
                  <a:schemeClr val="dk1"/>
                </a:solidFill>
                <a:latin typeface="Poppins"/>
                <a:ea typeface="Poppins"/>
                <a:cs typeface="Poppins"/>
                <a:sym typeface="Poppins"/>
              </a:defRPr>
            </a:lvl8pPr>
            <a:lvl9pPr lvl="8" marR="0" rtl="0" algn="l">
              <a:lnSpc>
                <a:spcPct val="100000"/>
              </a:lnSpc>
              <a:spcBef>
                <a:spcPts val="0"/>
              </a:spcBef>
              <a:spcAft>
                <a:spcPts val="0"/>
              </a:spcAft>
              <a:buClr>
                <a:schemeClr val="dk1"/>
              </a:buClr>
              <a:buSzPts val="1800"/>
              <a:buFont typeface="Poppins"/>
              <a:buNone/>
              <a:defRPr b="1" i="0" sz="1800" u="none" cap="none" strike="noStrike">
                <a:solidFill>
                  <a:schemeClr val="dk1"/>
                </a:solidFill>
                <a:latin typeface="Poppins"/>
                <a:ea typeface="Poppins"/>
                <a:cs typeface="Poppins"/>
                <a:sym typeface="Poppins"/>
              </a:defRPr>
            </a:lvl9pPr>
          </a:lstStyle>
          <a:p/>
        </p:txBody>
      </p:sp>
      <p:sp>
        <p:nvSpPr>
          <p:cNvPr id="7" name="Google Shape;7;p24"/>
          <p:cNvSpPr txBox="1"/>
          <p:nvPr>
            <p:ph idx="1" type="body"/>
          </p:nvPr>
        </p:nvSpPr>
        <p:spPr>
          <a:xfrm>
            <a:off x="776450" y="1524375"/>
            <a:ext cx="7591200" cy="2932500"/>
          </a:xfrm>
          <a:prstGeom prst="rect">
            <a:avLst/>
          </a:prstGeom>
          <a:noFill/>
          <a:ln>
            <a:noFill/>
          </a:ln>
        </p:spPr>
        <p:txBody>
          <a:bodyPr anchorCtr="0" anchor="t" bIns="0" lIns="0" spcFirstLastPara="1" rIns="0" wrap="square" tIns="0">
            <a:noAutofit/>
          </a:bodyPr>
          <a:lstStyle>
            <a:lvl1pPr indent="-355600" lvl="0" marL="457200" marR="0" rtl="0" algn="l">
              <a:lnSpc>
                <a:spcPct val="120000"/>
              </a:lnSpc>
              <a:spcBef>
                <a:spcPts val="600"/>
              </a:spcBef>
              <a:spcAft>
                <a:spcPts val="0"/>
              </a:spcAft>
              <a:buClr>
                <a:schemeClr val="accent6"/>
              </a:buClr>
              <a:buSzPts val="2000"/>
              <a:buFont typeface="Montserrat Light"/>
              <a:buChar char="❑"/>
              <a:defRPr b="0" i="0" sz="2000" u="none" cap="none" strike="noStrike">
                <a:solidFill>
                  <a:schemeClr val="dk1"/>
                </a:solidFill>
                <a:latin typeface="Montserrat Light"/>
                <a:ea typeface="Montserrat Light"/>
                <a:cs typeface="Montserrat Light"/>
                <a:sym typeface="Montserrat Light"/>
              </a:defRPr>
            </a:lvl1pPr>
            <a:lvl2pPr indent="-355600" lvl="1" marL="914400" marR="0" rtl="0" algn="l">
              <a:lnSpc>
                <a:spcPct val="120000"/>
              </a:lnSpc>
              <a:spcBef>
                <a:spcPts val="600"/>
              </a:spcBef>
              <a:spcAft>
                <a:spcPts val="0"/>
              </a:spcAft>
              <a:buClr>
                <a:schemeClr val="accent6"/>
              </a:buClr>
              <a:buSzPts val="2000"/>
              <a:buFont typeface="Montserrat Light"/>
              <a:buChar char="❏"/>
              <a:defRPr b="0" i="0" sz="2000" u="none" cap="none" strike="noStrike">
                <a:solidFill>
                  <a:schemeClr val="dk1"/>
                </a:solidFill>
                <a:latin typeface="Montserrat Light"/>
                <a:ea typeface="Montserrat Light"/>
                <a:cs typeface="Montserrat Light"/>
                <a:sym typeface="Montserrat Light"/>
              </a:defRPr>
            </a:lvl2pPr>
            <a:lvl3pPr indent="-355600" lvl="2" marL="1371600" marR="0" rtl="0" algn="l">
              <a:lnSpc>
                <a:spcPct val="120000"/>
              </a:lnSpc>
              <a:spcBef>
                <a:spcPts val="600"/>
              </a:spcBef>
              <a:spcAft>
                <a:spcPts val="0"/>
              </a:spcAft>
              <a:buClr>
                <a:schemeClr val="accent6"/>
              </a:buClr>
              <a:buSzPts val="2000"/>
              <a:buFont typeface="Montserrat Light"/>
              <a:buChar char="❏"/>
              <a:defRPr b="0" i="0" sz="2000" u="none" cap="none" strike="noStrike">
                <a:solidFill>
                  <a:schemeClr val="dk1"/>
                </a:solidFill>
                <a:latin typeface="Montserrat Light"/>
                <a:ea typeface="Montserrat Light"/>
                <a:cs typeface="Montserrat Light"/>
                <a:sym typeface="Montserrat Light"/>
              </a:defRPr>
            </a:lvl3pPr>
            <a:lvl4pPr indent="-355600" lvl="3" marL="1828800" marR="0" rtl="0" algn="l">
              <a:lnSpc>
                <a:spcPct val="120000"/>
              </a:lnSpc>
              <a:spcBef>
                <a:spcPts val="600"/>
              </a:spcBef>
              <a:spcAft>
                <a:spcPts val="0"/>
              </a:spcAft>
              <a:buClr>
                <a:schemeClr val="accent6"/>
              </a:buClr>
              <a:buSzPts val="2000"/>
              <a:buFont typeface="Montserrat Light"/>
              <a:buChar char="❏"/>
              <a:defRPr b="0" i="0" sz="2000" u="none" cap="none" strike="noStrike">
                <a:solidFill>
                  <a:schemeClr val="dk1"/>
                </a:solidFill>
                <a:latin typeface="Montserrat Light"/>
                <a:ea typeface="Montserrat Light"/>
                <a:cs typeface="Montserrat Light"/>
                <a:sym typeface="Montserrat Light"/>
              </a:defRPr>
            </a:lvl4pPr>
            <a:lvl5pPr indent="-355600" lvl="4" marL="2286000" marR="0" rtl="0" algn="l">
              <a:lnSpc>
                <a:spcPct val="120000"/>
              </a:lnSpc>
              <a:spcBef>
                <a:spcPts val="600"/>
              </a:spcBef>
              <a:spcAft>
                <a:spcPts val="0"/>
              </a:spcAft>
              <a:buClr>
                <a:schemeClr val="accent6"/>
              </a:buClr>
              <a:buSzPts val="2000"/>
              <a:buFont typeface="Montserrat Light"/>
              <a:buChar char="❏"/>
              <a:defRPr b="0" i="0" sz="2000" u="none" cap="none" strike="noStrike">
                <a:solidFill>
                  <a:schemeClr val="dk1"/>
                </a:solidFill>
                <a:latin typeface="Montserrat Light"/>
                <a:ea typeface="Montserrat Light"/>
                <a:cs typeface="Montserrat Light"/>
                <a:sym typeface="Montserrat Light"/>
              </a:defRPr>
            </a:lvl5pPr>
            <a:lvl6pPr indent="-355600" lvl="5" marL="2743200" marR="0" rtl="0" algn="l">
              <a:lnSpc>
                <a:spcPct val="120000"/>
              </a:lnSpc>
              <a:spcBef>
                <a:spcPts val="600"/>
              </a:spcBef>
              <a:spcAft>
                <a:spcPts val="0"/>
              </a:spcAft>
              <a:buClr>
                <a:schemeClr val="accent6"/>
              </a:buClr>
              <a:buSzPts val="2000"/>
              <a:buFont typeface="Montserrat Light"/>
              <a:buChar char="❏"/>
              <a:defRPr b="0" i="0" sz="2000" u="none" cap="none" strike="noStrike">
                <a:solidFill>
                  <a:schemeClr val="dk1"/>
                </a:solidFill>
                <a:latin typeface="Montserrat Light"/>
                <a:ea typeface="Montserrat Light"/>
                <a:cs typeface="Montserrat Light"/>
                <a:sym typeface="Montserrat Light"/>
              </a:defRPr>
            </a:lvl6pPr>
            <a:lvl7pPr indent="-355600" lvl="6" marL="3200400" marR="0" rtl="0" algn="l">
              <a:lnSpc>
                <a:spcPct val="120000"/>
              </a:lnSpc>
              <a:spcBef>
                <a:spcPts val="600"/>
              </a:spcBef>
              <a:spcAft>
                <a:spcPts val="0"/>
              </a:spcAft>
              <a:buClr>
                <a:schemeClr val="accent6"/>
              </a:buClr>
              <a:buSzPts val="2000"/>
              <a:buFont typeface="Montserrat Light"/>
              <a:buChar char="❏"/>
              <a:defRPr b="0" i="0" sz="2000" u="none" cap="none" strike="noStrike">
                <a:solidFill>
                  <a:schemeClr val="dk1"/>
                </a:solidFill>
                <a:latin typeface="Montserrat Light"/>
                <a:ea typeface="Montserrat Light"/>
                <a:cs typeface="Montserrat Light"/>
                <a:sym typeface="Montserrat Light"/>
              </a:defRPr>
            </a:lvl7pPr>
            <a:lvl8pPr indent="-355600" lvl="7" marL="3657600" marR="0" rtl="0" algn="l">
              <a:lnSpc>
                <a:spcPct val="120000"/>
              </a:lnSpc>
              <a:spcBef>
                <a:spcPts val="600"/>
              </a:spcBef>
              <a:spcAft>
                <a:spcPts val="0"/>
              </a:spcAft>
              <a:buClr>
                <a:schemeClr val="accent6"/>
              </a:buClr>
              <a:buSzPts val="2000"/>
              <a:buFont typeface="Montserrat Light"/>
              <a:buChar char="❏"/>
              <a:defRPr b="0" i="0" sz="2000" u="none" cap="none" strike="noStrike">
                <a:solidFill>
                  <a:schemeClr val="dk1"/>
                </a:solidFill>
                <a:latin typeface="Montserrat Light"/>
                <a:ea typeface="Montserrat Light"/>
                <a:cs typeface="Montserrat Light"/>
                <a:sym typeface="Montserrat Light"/>
              </a:defRPr>
            </a:lvl8pPr>
            <a:lvl9pPr indent="-355600" lvl="8" marL="4114800" marR="0" rtl="0" algn="l">
              <a:lnSpc>
                <a:spcPct val="120000"/>
              </a:lnSpc>
              <a:spcBef>
                <a:spcPts val="600"/>
              </a:spcBef>
              <a:spcAft>
                <a:spcPts val="0"/>
              </a:spcAft>
              <a:buClr>
                <a:schemeClr val="accent6"/>
              </a:buClr>
              <a:buSzPts val="2000"/>
              <a:buFont typeface="Montserrat Light"/>
              <a:buChar char="❏"/>
              <a:defRPr b="0" i="0" sz="2000" u="none" cap="none" strike="noStrike">
                <a:solidFill>
                  <a:schemeClr val="dk1"/>
                </a:solidFill>
                <a:latin typeface="Montserrat Light"/>
                <a:ea typeface="Montserrat Light"/>
                <a:cs typeface="Montserrat Light"/>
                <a:sym typeface="Montserrat Light"/>
              </a:defRPr>
            </a:lvl9pPr>
          </a:lstStyle>
          <a:p/>
        </p:txBody>
      </p:sp>
      <p:sp>
        <p:nvSpPr>
          <p:cNvPr id="8" name="Google Shape;8;p24"/>
          <p:cNvSpPr txBox="1"/>
          <p:nvPr>
            <p:ph idx="12" type="sldNum"/>
          </p:nvPr>
        </p:nvSpPr>
        <p:spPr>
          <a:xfrm>
            <a:off x="8729400" y="4734075"/>
            <a:ext cx="414600" cy="409500"/>
          </a:xfrm>
          <a:prstGeom prst="rect">
            <a:avLst/>
          </a:prstGeom>
          <a:noFill/>
          <a:ln>
            <a:noFill/>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1pPr>
            <a:lvl2pPr indent="0" lvl="1" marL="0" marR="0" rtl="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2pPr>
            <a:lvl3pPr indent="0" lvl="2" marL="0" marR="0" rtl="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3pPr>
            <a:lvl4pPr indent="0" lvl="3" marL="0" marR="0" rtl="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4pPr>
            <a:lvl5pPr indent="0" lvl="4" marL="0" marR="0" rtl="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5pPr>
            <a:lvl6pPr indent="0" lvl="5" marL="0" marR="0" rtl="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6pPr>
            <a:lvl7pPr indent="0" lvl="6" marL="0" marR="0" rtl="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7pPr>
            <a:lvl8pPr indent="0" lvl="7" marL="0" marR="0" rtl="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8pPr>
            <a:lvl9pPr indent="0" lvl="8" marL="0" marR="0" rtl="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8.jp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7.png"/><Relationship Id="rId5"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6.png"/><Relationship Id="rId4" Type="http://schemas.openxmlformats.org/officeDocument/2006/relationships/hyperlink" Target="https://gist.github.com/mccabe615/b0907514d34b2de088c4996933ea1720" TargetMode="External"/><Relationship Id="rId5"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4.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 Id="rId4" Type="http://schemas.openxmlformats.org/officeDocument/2006/relationships/image" Target="../media/image7.png"/><Relationship Id="rId5"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3.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2.png"/><Relationship Id="rId4" Type="http://schemas.openxmlformats.org/officeDocument/2006/relationships/image" Target="../media/image7.png"/><Relationship Id="rId5" Type="http://schemas.openxmlformats.org/officeDocument/2006/relationships/hyperlink" Target="http://34.107.45.207:30148/?welldone=knockknock&amp;shazam=ca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hyperlink" Target="mailto:gakhalaia3@cu.edu.g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44000">
              <a:schemeClr val="lt2"/>
            </a:gs>
            <a:gs pos="72000">
              <a:schemeClr val="lt2"/>
            </a:gs>
            <a:gs pos="100000">
              <a:srgbClr val="D0D8E5"/>
            </a:gs>
          </a:gsLst>
          <a:path path="circle">
            <a:fillToRect b="100%" r="100%"/>
          </a:path>
          <a:tileRect l="-100%" t="-100%"/>
        </a:gradFill>
      </p:bgPr>
    </p:bg>
    <p:spTree>
      <p:nvGrpSpPr>
        <p:cNvPr id="105" name="Shape 105"/>
        <p:cNvGrpSpPr/>
        <p:nvPr/>
      </p:nvGrpSpPr>
      <p:grpSpPr>
        <a:xfrm>
          <a:off x="0" y="0"/>
          <a:ext cx="0" cy="0"/>
          <a:chOff x="0" y="0"/>
          <a:chExt cx="0" cy="0"/>
        </a:xfrm>
      </p:grpSpPr>
      <p:sp>
        <p:nvSpPr>
          <p:cNvPr id="106" name="Google Shape;106;p1"/>
          <p:cNvSpPr txBox="1"/>
          <p:nvPr/>
        </p:nvSpPr>
        <p:spPr>
          <a:xfrm>
            <a:off x="4107741" y="4865568"/>
            <a:ext cx="928503" cy="21544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Tbilisi, 2022</a:t>
            </a:r>
            <a:endParaRPr/>
          </a:p>
        </p:txBody>
      </p:sp>
      <p:sp>
        <p:nvSpPr>
          <p:cNvPr id="107" name="Google Shape;107;p1"/>
          <p:cNvSpPr txBox="1"/>
          <p:nvPr/>
        </p:nvSpPr>
        <p:spPr>
          <a:xfrm>
            <a:off x="3861702" y="2970205"/>
            <a:ext cx="1420583"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Giorgi Akhalaia</a:t>
            </a:r>
            <a:endParaRPr/>
          </a:p>
        </p:txBody>
      </p:sp>
      <p:sp>
        <p:nvSpPr>
          <p:cNvPr id="108" name="Google Shape;108;p1"/>
          <p:cNvSpPr/>
          <p:nvPr/>
        </p:nvSpPr>
        <p:spPr>
          <a:xfrm>
            <a:off x="-6" y="4077546"/>
            <a:ext cx="9144000" cy="724747"/>
          </a:xfrm>
          <a:prstGeom prst="rect">
            <a:avLst/>
          </a:prstGeom>
          <a:solidFill>
            <a:srgbClr val="F2F2F2">
              <a:alpha val="66666"/>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Text, logo&#10;&#10;Description automatically generated" id="109" name="Google Shape;109;p1"/>
          <p:cNvPicPr preferRelativeResize="0"/>
          <p:nvPr/>
        </p:nvPicPr>
        <p:blipFill rotWithShape="1">
          <a:blip r:embed="rId3">
            <a:alphaModFix/>
          </a:blip>
          <a:srcRect b="0" l="0" r="0" t="0"/>
          <a:stretch/>
        </p:blipFill>
        <p:spPr>
          <a:xfrm>
            <a:off x="286554" y="4123874"/>
            <a:ext cx="1645485" cy="628866"/>
          </a:xfrm>
          <a:prstGeom prst="rect">
            <a:avLst/>
          </a:prstGeom>
          <a:noFill/>
          <a:ln>
            <a:noFill/>
          </a:ln>
        </p:spPr>
      </p:pic>
      <p:pic>
        <p:nvPicPr>
          <p:cNvPr descr="Logo&#10;&#10;Description automatically generated" id="110" name="Google Shape;110;p1"/>
          <p:cNvPicPr preferRelativeResize="0"/>
          <p:nvPr/>
        </p:nvPicPr>
        <p:blipFill rotWithShape="1">
          <a:blip r:embed="rId4">
            <a:alphaModFix/>
          </a:blip>
          <a:srcRect b="0" l="0" r="0" t="0"/>
          <a:stretch/>
        </p:blipFill>
        <p:spPr>
          <a:xfrm>
            <a:off x="7654413" y="3896656"/>
            <a:ext cx="1076634" cy="1076634"/>
          </a:xfrm>
          <a:prstGeom prst="rect">
            <a:avLst/>
          </a:prstGeom>
          <a:noFill/>
          <a:ln>
            <a:noFill/>
          </a:ln>
        </p:spPr>
      </p:pic>
      <p:pic>
        <p:nvPicPr>
          <p:cNvPr descr="A picture containing text&#10;&#10;Description automatically generated" id="111" name="Google Shape;111;p1"/>
          <p:cNvPicPr preferRelativeResize="0"/>
          <p:nvPr/>
        </p:nvPicPr>
        <p:blipFill rotWithShape="1">
          <a:blip r:embed="rId5">
            <a:alphaModFix/>
          </a:blip>
          <a:srcRect b="0" l="0" r="0" t="0"/>
          <a:stretch/>
        </p:blipFill>
        <p:spPr>
          <a:xfrm>
            <a:off x="3079758" y="4122430"/>
            <a:ext cx="1878777" cy="625647"/>
          </a:xfrm>
          <a:prstGeom prst="rect">
            <a:avLst/>
          </a:prstGeom>
          <a:noFill/>
          <a:ln>
            <a:noFill/>
          </a:ln>
        </p:spPr>
      </p:pic>
      <p:pic>
        <p:nvPicPr>
          <p:cNvPr id="112" name="Google Shape;112;p1"/>
          <p:cNvPicPr preferRelativeResize="0"/>
          <p:nvPr/>
        </p:nvPicPr>
        <p:blipFill rotWithShape="1">
          <a:blip r:embed="rId6">
            <a:alphaModFix/>
          </a:blip>
          <a:srcRect b="0" l="0" r="0" t="0"/>
          <a:stretch/>
        </p:blipFill>
        <p:spPr>
          <a:xfrm>
            <a:off x="5944026" y="4146690"/>
            <a:ext cx="836908" cy="577126"/>
          </a:xfrm>
          <a:prstGeom prst="rect">
            <a:avLst/>
          </a:prstGeom>
          <a:noFill/>
          <a:ln>
            <a:noFill/>
          </a:ln>
        </p:spPr>
      </p:pic>
      <p:sp>
        <p:nvSpPr>
          <p:cNvPr id="113" name="Google Shape;113;p1"/>
          <p:cNvSpPr txBox="1"/>
          <p:nvPr/>
        </p:nvSpPr>
        <p:spPr>
          <a:xfrm>
            <a:off x="2149252" y="1694064"/>
            <a:ext cx="4845480"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400" u="none" cap="none" strike="noStrike">
                <a:solidFill>
                  <a:schemeClr val="dk1"/>
                </a:solidFill>
                <a:latin typeface="Arial"/>
                <a:ea typeface="Arial"/>
                <a:cs typeface="Arial"/>
                <a:sym typeface="Arial"/>
              </a:rPr>
              <a:t>Web Fuzzing</a:t>
            </a:r>
            <a:endParaRPr b="1" i="0" sz="2400" u="none" cap="none" strike="noStrike">
              <a:solidFill>
                <a:srgbClr val="C00000"/>
              </a:solidFill>
              <a:latin typeface="Arial"/>
              <a:ea typeface="Arial"/>
              <a:cs typeface="Arial"/>
              <a:sym typeface="Arial"/>
            </a:endParaRPr>
          </a:p>
          <a:p>
            <a:pPr indent="0" lvl="0" marL="0" marR="0" rtl="0" algn="ctr">
              <a:lnSpc>
                <a:spcPct val="100000"/>
              </a:lnSpc>
              <a:spcBef>
                <a:spcPts val="0"/>
              </a:spcBef>
              <a:spcAft>
                <a:spcPts val="0"/>
              </a:spcAft>
              <a:buNone/>
            </a:pPr>
            <a:r>
              <a:rPr b="1" i="0" lang="en-US" sz="1600" u="none" cap="none" strike="noStrike">
                <a:solidFill>
                  <a:srgbClr val="C00000"/>
                </a:solidFill>
                <a:latin typeface="Arial"/>
                <a:ea typeface="Arial"/>
                <a:cs typeface="Arial"/>
                <a:sym typeface="Arial"/>
              </a:rPr>
              <a:t>nodiff-backdoor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10"/>
          <p:cNvPicPr preferRelativeResize="0"/>
          <p:nvPr/>
        </p:nvPicPr>
        <p:blipFill rotWithShape="1">
          <a:blip r:embed="rId3">
            <a:alphaModFix amt="35000"/>
          </a:blip>
          <a:srcRect b="0" l="0" r="0" t="0"/>
          <a:stretch/>
        </p:blipFill>
        <p:spPr>
          <a:xfrm>
            <a:off x="4559179" y="1525905"/>
            <a:ext cx="4491510" cy="2998433"/>
          </a:xfrm>
          <a:prstGeom prst="ellipse">
            <a:avLst/>
          </a:prstGeom>
          <a:noFill/>
          <a:ln>
            <a:noFill/>
          </a:ln>
        </p:spPr>
      </p:pic>
      <p:sp>
        <p:nvSpPr>
          <p:cNvPr id="194" name="Google Shape;194;p10"/>
          <p:cNvSpPr txBox="1"/>
          <p:nvPr/>
        </p:nvSpPr>
        <p:spPr>
          <a:xfrm>
            <a:off x="2462721" y="28627"/>
            <a:ext cx="4192916"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000" u="none" cap="none" strike="noStrike">
                <a:solidFill>
                  <a:srgbClr val="C00000"/>
                </a:solidFill>
                <a:latin typeface="Merriweather"/>
                <a:ea typeface="Merriweather"/>
                <a:cs typeface="Merriweather"/>
                <a:sym typeface="Merriweather"/>
              </a:rPr>
              <a:t>BACKDOORS</a:t>
            </a:r>
            <a:endParaRPr b="1" i="0" sz="1100" u="none" cap="none" strike="noStrike">
              <a:solidFill>
                <a:srgbClr val="C00000"/>
              </a:solidFill>
              <a:latin typeface="Merriweather"/>
              <a:ea typeface="Merriweather"/>
              <a:cs typeface="Merriweather"/>
              <a:sym typeface="Merriweather"/>
            </a:endParaRPr>
          </a:p>
        </p:txBody>
      </p:sp>
      <p:cxnSp>
        <p:nvCxnSpPr>
          <p:cNvPr id="195" name="Google Shape;195;p10"/>
          <p:cNvCxnSpPr/>
          <p:nvPr/>
        </p:nvCxnSpPr>
        <p:spPr>
          <a:xfrm>
            <a:off x="0" y="4768417"/>
            <a:ext cx="9144000" cy="0"/>
          </a:xfrm>
          <a:prstGeom prst="straightConnector1">
            <a:avLst/>
          </a:prstGeom>
          <a:noFill/>
          <a:ln cap="flat" cmpd="sng" w="9525">
            <a:solidFill>
              <a:srgbClr val="5A0507"/>
            </a:solidFill>
            <a:prstDash val="solid"/>
            <a:round/>
            <a:headEnd len="sm" w="sm" type="none"/>
            <a:tailEnd len="sm" w="sm" type="none"/>
          </a:ln>
        </p:spPr>
      </p:cxnSp>
      <p:pic>
        <p:nvPicPr>
          <p:cNvPr id="196" name="Google Shape;196;p10"/>
          <p:cNvPicPr preferRelativeResize="0"/>
          <p:nvPr/>
        </p:nvPicPr>
        <p:blipFill rotWithShape="1">
          <a:blip r:embed="rId4">
            <a:alphaModFix/>
          </a:blip>
          <a:srcRect b="0" l="0" r="0" t="0"/>
          <a:stretch/>
        </p:blipFill>
        <p:spPr>
          <a:xfrm>
            <a:off x="8588288" y="4801115"/>
            <a:ext cx="556884" cy="307503"/>
          </a:xfrm>
          <a:prstGeom prst="rect">
            <a:avLst/>
          </a:prstGeom>
          <a:noFill/>
          <a:ln>
            <a:noFill/>
          </a:ln>
        </p:spPr>
      </p:pic>
      <p:sp>
        <p:nvSpPr>
          <p:cNvPr id="197" name="Google Shape;197;p10"/>
          <p:cNvSpPr/>
          <p:nvPr/>
        </p:nvSpPr>
        <p:spPr>
          <a:xfrm>
            <a:off x="93311" y="1397331"/>
            <a:ext cx="4301708" cy="310854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400" u="none" cap="none" strike="noStrike">
                <a:solidFill>
                  <a:schemeClr val="dk1"/>
                </a:solidFill>
                <a:latin typeface="Merriweather"/>
                <a:ea typeface="Merriweather"/>
                <a:cs typeface="Merriweather"/>
                <a:sym typeface="Merriweather"/>
              </a:rPr>
              <a:t>As you can see, hackers can take very creative approaches when hiding a backdoor.</a:t>
            </a:r>
            <a:endParaRPr/>
          </a:p>
          <a:p>
            <a:pPr indent="0" lvl="0" marL="0" marR="0" rtl="0" algn="just">
              <a:lnSpc>
                <a:spcPct val="100000"/>
              </a:lnSpc>
              <a:spcBef>
                <a:spcPts val="0"/>
              </a:spcBef>
              <a:spcAft>
                <a:spcPts val="0"/>
              </a:spcAft>
              <a:buNone/>
            </a:pPr>
            <a:r>
              <a:t/>
            </a:r>
            <a:endParaRPr b="1" i="0" sz="1400" u="none" cap="none" strike="noStrike">
              <a:solidFill>
                <a:schemeClr val="dk1"/>
              </a:solidFill>
              <a:latin typeface="Merriweather"/>
              <a:ea typeface="Merriweather"/>
              <a:cs typeface="Merriweather"/>
              <a:sym typeface="Merriweather"/>
            </a:endParaRPr>
          </a:p>
          <a:p>
            <a:pPr indent="0" lvl="0" marL="0" marR="0" rtl="0" algn="just">
              <a:lnSpc>
                <a:spcPct val="100000"/>
              </a:lnSpc>
              <a:spcBef>
                <a:spcPts val="0"/>
              </a:spcBef>
              <a:spcAft>
                <a:spcPts val="0"/>
              </a:spcAft>
              <a:buNone/>
            </a:pPr>
            <a:r>
              <a:t/>
            </a:r>
            <a:endParaRPr b="1" i="0" sz="1400" u="none" cap="none" strike="noStrike">
              <a:solidFill>
                <a:schemeClr val="dk1"/>
              </a:solidFill>
              <a:latin typeface="Merriweather"/>
              <a:ea typeface="Merriweather"/>
              <a:cs typeface="Merriweather"/>
              <a:sym typeface="Merriweather"/>
            </a:endParaRPr>
          </a:p>
          <a:p>
            <a:pPr indent="0" lvl="0" marL="0" marR="0" rtl="0" algn="just">
              <a:lnSpc>
                <a:spcPct val="100000"/>
              </a:lnSpc>
              <a:spcBef>
                <a:spcPts val="0"/>
              </a:spcBef>
              <a:spcAft>
                <a:spcPts val="0"/>
              </a:spcAft>
              <a:buNone/>
            </a:pPr>
            <a:r>
              <a:rPr b="1" i="0" lang="en-US" sz="1400" u="none" cap="none" strike="noStrike">
                <a:solidFill>
                  <a:schemeClr val="dk1"/>
                </a:solidFill>
                <a:latin typeface="Merriweather"/>
                <a:ea typeface="Merriweather"/>
                <a:cs typeface="Merriweather"/>
                <a:sym typeface="Merriweather"/>
              </a:rPr>
              <a:t>In most cases, the files were encoded with </a:t>
            </a:r>
            <a:r>
              <a:rPr b="1" i="0" lang="en-US" sz="1400" u="none" cap="none" strike="noStrike">
                <a:solidFill>
                  <a:srgbClr val="C00000"/>
                </a:solidFill>
                <a:latin typeface="Merriweather"/>
                <a:ea typeface="Merriweather"/>
                <a:cs typeface="Merriweather"/>
                <a:sym typeface="Merriweather"/>
              </a:rPr>
              <a:t>Base64</a:t>
            </a:r>
            <a:r>
              <a:rPr b="1" i="0" lang="en-US" sz="1400" u="none" cap="none" strike="noStrike">
                <a:solidFill>
                  <a:schemeClr val="dk1"/>
                </a:solidFill>
                <a:latin typeface="Merriweather"/>
                <a:ea typeface="Merriweather"/>
                <a:cs typeface="Merriweather"/>
                <a:sym typeface="Merriweather"/>
              </a:rPr>
              <a:t> code that can perform all sorts of operations. For example, they can add spam links, add additional pages, redirect the main site to spammy pages, and more.</a:t>
            </a:r>
            <a:endParaRPr/>
          </a:p>
          <a:p>
            <a:pPr indent="0" lvl="0" marL="0" marR="0" rtl="0" algn="just">
              <a:lnSpc>
                <a:spcPct val="100000"/>
              </a:lnSpc>
              <a:spcBef>
                <a:spcPts val="0"/>
              </a:spcBef>
              <a:spcAft>
                <a:spcPts val="0"/>
              </a:spcAft>
              <a:buNone/>
            </a:pPr>
            <a:r>
              <a:t/>
            </a:r>
            <a:endParaRPr b="1" i="0" sz="1400" u="none" cap="none" strike="noStrike">
              <a:solidFill>
                <a:schemeClr val="dk1"/>
              </a:solidFill>
              <a:latin typeface="Merriweather"/>
              <a:ea typeface="Merriweather"/>
              <a:cs typeface="Merriweather"/>
              <a:sym typeface="Merriweather"/>
            </a:endParaRPr>
          </a:p>
          <a:p>
            <a:pPr indent="0" lvl="0" marL="0" marR="0" rtl="0" algn="just">
              <a:lnSpc>
                <a:spcPct val="100000"/>
              </a:lnSpc>
              <a:spcBef>
                <a:spcPts val="0"/>
              </a:spcBef>
              <a:spcAft>
                <a:spcPts val="0"/>
              </a:spcAft>
              <a:buNone/>
            </a:pPr>
            <a:r>
              <a:t/>
            </a:r>
            <a:endParaRPr b="1" i="0" sz="1400" u="none" cap="none" strike="noStrike">
              <a:solidFill>
                <a:schemeClr val="dk1"/>
              </a:solidFill>
              <a:latin typeface="Merriweather"/>
              <a:ea typeface="Merriweather"/>
              <a:cs typeface="Merriweather"/>
              <a:sym typeface="Merriweather"/>
            </a:endParaRPr>
          </a:p>
          <a:p>
            <a:pPr indent="0" lvl="0" marL="0" marR="0" rtl="0" algn="just">
              <a:lnSpc>
                <a:spcPct val="100000"/>
              </a:lnSpc>
              <a:spcBef>
                <a:spcPts val="0"/>
              </a:spcBef>
              <a:spcAft>
                <a:spcPts val="0"/>
              </a:spcAft>
              <a:buNone/>
            </a:pPr>
            <a:r>
              <a:rPr b="1" i="0" lang="en-US" sz="1400" u="none" cap="none" strike="noStrike">
                <a:solidFill>
                  <a:schemeClr val="dk1"/>
                </a:solidFill>
                <a:latin typeface="Merriweather"/>
                <a:ea typeface="Merriweather"/>
                <a:cs typeface="Merriweather"/>
                <a:sym typeface="Merriweather"/>
              </a:rPr>
              <a:t>With that being said, let’s take a look at how to find a backdoor in a hacked WordPress site and fix it.</a:t>
            </a:r>
            <a:endParaRPr/>
          </a:p>
          <a:p>
            <a:pPr indent="0" lvl="0" marL="0" marR="0" rtl="0" algn="just">
              <a:lnSpc>
                <a:spcPct val="100000"/>
              </a:lnSpc>
              <a:spcBef>
                <a:spcPts val="0"/>
              </a:spcBef>
              <a:spcAft>
                <a:spcPts val="0"/>
              </a:spcAft>
              <a:buNone/>
            </a:pPr>
            <a:r>
              <a:t/>
            </a:r>
            <a:endParaRPr b="1" i="0" sz="1400" u="none" cap="none" strike="noStrike">
              <a:solidFill>
                <a:schemeClr val="dk1"/>
              </a:solidFill>
              <a:latin typeface="Merriweather"/>
              <a:ea typeface="Merriweather"/>
              <a:cs typeface="Merriweather"/>
              <a:sym typeface="Merriweather"/>
            </a:endParaRPr>
          </a:p>
          <a:p>
            <a:pPr indent="0" lvl="0" marL="0" marR="0" rtl="0" algn="just">
              <a:lnSpc>
                <a:spcPct val="100000"/>
              </a:lnSpc>
              <a:spcBef>
                <a:spcPts val="0"/>
              </a:spcBef>
              <a:spcAft>
                <a:spcPts val="0"/>
              </a:spcAft>
              <a:buNone/>
            </a:pPr>
            <a:r>
              <a:t/>
            </a:r>
            <a:endParaRPr b="1" i="0" sz="1400" u="none" cap="none" strike="noStrike">
              <a:solidFill>
                <a:schemeClr val="dk1"/>
              </a:solidFill>
              <a:latin typeface="Merriweather"/>
              <a:ea typeface="Merriweather"/>
              <a:cs typeface="Merriweather"/>
              <a:sym typeface="Merriweather"/>
            </a:endParaRPr>
          </a:p>
        </p:txBody>
      </p:sp>
      <p:sp>
        <p:nvSpPr>
          <p:cNvPr id="198" name="Google Shape;198;p10"/>
          <p:cNvSpPr txBox="1"/>
          <p:nvPr/>
        </p:nvSpPr>
        <p:spPr>
          <a:xfrm>
            <a:off x="93311" y="796234"/>
            <a:ext cx="4576864"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Examples of backdoors we’ve found</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11"/>
          <p:cNvPicPr preferRelativeResize="0"/>
          <p:nvPr/>
        </p:nvPicPr>
        <p:blipFill rotWithShape="1">
          <a:blip r:embed="rId3">
            <a:alphaModFix/>
          </a:blip>
          <a:srcRect b="0" l="0" r="0" t="0"/>
          <a:stretch/>
        </p:blipFill>
        <p:spPr>
          <a:xfrm>
            <a:off x="4559179" y="1235632"/>
            <a:ext cx="4491510" cy="3291488"/>
          </a:xfrm>
          <a:prstGeom prst="rect">
            <a:avLst/>
          </a:prstGeom>
          <a:noFill/>
          <a:ln>
            <a:noFill/>
          </a:ln>
        </p:spPr>
      </p:pic>
      <p:sp>
        <p:nvSpPr>
          <p:cNvPr id="204" name="Google Shape;204;p11"/>
          <p:cNvSpPr txBox="1"/>
          <p:nvPr/>
        </p:nvSpPr>
        <p:spPr>
          <a:xfrm>
            <a:off x="2462721" y="28627"/>
            <a:ext cx="4192916"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000" u="none" cap="none" strike="noStrike">
                <a:solidFill>
                  <a:srgbClr val="C00000"/>
                </a:solidFill>
                <a:latin typeface="Merriweather"/>
                <a:ea typeface="Merriweather"/>
                <a:cs typeface="Merriweather"/>
                <a:sym typeface="Merriweather"/>
              </a:rPr>
              <a:t>BACKDOORS</a:t>
            </a:r>
            <a:endParaRPr b="1" i="0" sz="1100" u="none" cap="none" strike="noStrike">
              <a:solidFill>
                <a:srgbClr val="C00000"/>
              </a:solidFill>
              <a:latin typeface="Merriweather"/>
              <a:ea typeface="Merriweather"/>
              <a:cs typeface="Merriweather"/>
              <a:sym typeface="Merriweather"/>
            </a:endParaRPr>
          </a:p>
        </p:txBody>
      </p:sp>
      <p:cxnSp>
        <p:nvCxnSpPr>
          <p:cNvPr id="205" name="Google Shape;205;p11"/>
          <p:cNvCxnSpPr/>
          <p:nvPr/>
        </p:nvCxnSpPr>
        <p:spPr>
          <a:xfrm>
            <a:off x="0" y="4768417"/>
            <a:ext cx="9144000" cy="0"/>
          </a:xfrm>
          <a:prstGeom prst="straightConnector1">
            <a:avLst/>
          </a:prstGeom>
          <a:noFill/>
          <a:ln cap="flat" cmpd="sng" w="9525">
            <a:solidFill>
              <a:srgbClr val="5A0507"/>
            </a:solidFill>
            <a:prstDash val="solid"/>
            <a:round/>
            <a:headEnd len="sm" w="sm" type="none"/>
            <a:tailEnd len="sm" w="sm" type="none"/>
          </a:ln>
        </p:spPr>
      </p:cxnSp>
      <p:pic>
        <p:nvPicPr>
          <p:cNvPr id="206" name="Google Shape;206;p11"/>
          <p:cNvPicPr preferRelativeResize="0"/>
          <p:nvPr/>
        </p:nvPicPr>
        <p:blipFill rotWithShape="1">
          <a:blip r:embed="rId4">
            <a:alphaModFix/>
          </a:blip>
          <a:srcRect b="0" l="0" r="0" t="0"/>
          <a:stretch/>
        </p:blipFill>
        <p:spPr>
          <a:xfrm>
            <a:off x="8588288" y="4801115"/>
            <a:ext cx="556884" cy="307503"/>
          </a:xfrm>
          <a:prstGeom prst="rect">
            <a:avLst/>
          </a:prstGeom>
          <a:noFill/>
          <a:ln>
            <a:noFill/>
          </a:ln>
        </p:spPr>
      </p:pic>
      <p:sp>
        <p:nvSpPr>
          <p:cNvPr id="207" name="Google Shape;207;p11"/>
          <p:cNvSpPr/>
          <p:nvPr/>
        </p:nvSpPr>
        <p:spPr>
          <a:xfrm>
            <a:off x="93311" y="1397331"/>
            <a:ext cx="4301708" cy="246221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400" u="none" cap="none" strike="noStrike">
                <a:solidFill>
                  <a:schemeClr val="dk1"/>
                </a:solidFill>
                <a:latin typeface="Merriweather"/>
                <a:ea typeface="Merriweather"/>
                <a:cs typeface="Merriweather"/>
                <a:sym typeface="Merriweather"/>
              </a:rPr>
              <a:t>Hackers will often install a backdoor to make sure they can get back in even after you secure your website. Unless you can remove that backdoor, there’s no stopping them</a:t>
            </a:r>
            <a:endParaRPr/>
          </a:p>
          <a:p>
            <a:pPr indent="0" lvl="0" marL="0" marR="0" rtl="0" algn="just">
              <a:lnSpc>
                <a:spcPct val="100000"/>
              </a:lnSpc>
              <a:spcBef>
                <a:spcPts val="0"/>
              </a:spcBef>
              <a:spcAft>
                <a:spcPts val="0"/>
              </a:spcAft>
              <a:buNone/>
            </a:pPr>
            <a:r>
              <a:t/>
            </a:r>
            <a:endParaRPr b="1" i="0" sz="1400" u="none" cap="none" strike="noStrike">
              <a:solidFill>
                <a:schemeClr val="dk1"/>
              </a:solidFill>
              <a:latin typeface="Merriweather"/>
              <a:ea typeface="Merriweather"/>
              <a:cs typeface="Merriweather"/>
              <a:sym typeface="Merriweather"/>
            </a:endParaRPr>
          </a:p>
          <a:p>
            <a:pPr indent="0" lvl="0" marL="0" marR="0" rtl="0" algn="just">
              <a:lnSpc>
                <a:spcPct val="100000"/>
              </a:lnSpc>
              <a:spcBef>
                <a:spcPts val="0"/>
              </a:spcBef>
              <a:spcAft>
                <a:spcPts val="0"/>
              </a:spcAft>
              <a:buNone/>
            </a:pPr>
            <a:r>
              <a:t/>
            </a:r>
            <a:endParaRPr b="1" i="0" sz="1400" u="none" cap="none" strike="noStrike">
              <a:solidFill>
                <a:schemeClr val="dk1"/>
              </a:solidFill>
              <a:latin typeface="Merriweather"/>
              <a:ea typeface="Merriweather"/>
              <a:cs typeface="Merriweather"/>
              <a:sym typeface="Merriweather"/>
            </a:endParaRPr>
          </a:p>
          <a:p>
            <a:pPr indent="0" lvl="0" marL="0" marR="0" rtl="0" algn="just">
              <a:lnSpc>
                <a:spcPct val="100000"/>
              </a:lnSpc>
              <a:spcBef>
                <a:spcPts val="0"/>
              </a:spcBef>
              <a:spcAft>
                <a:spcPts val="0"/>
              </a:spcAft>
              <a:buNone/>
            </a:pPr>
            <a:r>
              <a:rPr b="1" i="0" lang="en-US" sz="1400" u="none" cap="none" strike="noStrike">
                <a:solidFill>
                  <a:schemeClr val="dk1"/>
                </a:solidFill>
                <a:latin typeface="Merriweather"/>
                <a:ea typeface="Merriweather"/>
                <a:cs typeface="Merriweather"/>
                <a:sym typeface="Merriweather"/>
              </a:rPr>
              <a:t>If you are running a WordPress website, then you need to take security seriously. That’s because websites are attacked an average of 44 times every day.</a:t>
            </a:r>
            <a:endParaRPr/>
          </a:p>
          <a:p>
            <a:pPr indent="0" lvl="0" marL="0" marR="0" rtl="0" algn="just">
              <a:lnSpc>
                <a:spcPct val="100000"/>
              </a:lnSpc>
              <a:spcBef>
                <a:spcPts val="0"/>
              </a:spcBef>
              <a:spcAft>
                <a:spcPts val="0"/>
              </a:spcAft>
              <a:buNone/>
            </a:pPr>
            <a:r>
              <a:t/>
            </a:r>
            <a:endParaRPr b="1" i="0" sz="1400" u="none" cap="none" strike="noStrike">
              <a:solidFill>
                <a:schemeClr val="dk1"/>
              </a:solidFill>
              <a:latin typeface="Merriweather"/>
              <a:ea typeface="Merriweather"/>
              <a:cs typeface="Merriweather"/>
              <a:sym typeface="Merriweather"/>
            </a:endParaRPr>
          </a:p>
          <a:p>
            <a:pPr indent="0" lvl="0" marL="0" marR="0" rtl="0" algn="just">
              <a:lnSpc>
                <a:spcPct val="100000"/>
              </a:lnSpc>
              <a:spcBef>
                <a:spcPts val="0"/>
              </a:spcBef>
              <a:spcAft>
                <a:spcPts val="0"/>
              </a:spcAft>
              <a:buNone/>
            </a:pPr>
            <a:r>
              <a:t/>
            </a:r>
            <a:endParaRPr b="1" i="0" sz="1400" u="none" cap="none" strike="noStrike">
              <a:solidFill>
                <a:schemeClr val="dk1"/>
              </a:solidFill>
              <a:latin typeface="Merriweather"/>
              <a:ea typeface="Merriweather"/>
              <a:cs typeface="Merriweather"/>
              <a:sym typeface="Merriweather"/>
            </a:endParaRPr>
          </a:p>
        </p:txBody>
      </p:sp>
      <p:sp>
        <p:nvSpPr>
          <p:cNvPr id="208" name="Google Shape;208;p11"/>
          <p:cNvSpPr txBox="1"/>
          <p:nvPr/>
        </p:nvSpPr>
        <p:spPr>
          <a:xfrm>
            <a:off x="93311" y="796234"/>
            <a:ext cx="4576864"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Backdoors in CMS WordPress </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2"/>
          <p:cNvSpPr txBox="1"/>
          <p:nvPr/>
        </p:nvSpPr>
        <p:spPr>
          <a:xfrm>
            <a:off x="2462721" y="28627"/>
            <a:ext cx="4192916"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000" u="none" cap="none" strike="noStrike">
                <a:solidFill>
                  <a:srgbClr val="C00000"/>
                </a:solidFill>
                <a:latin typeface="Merriweather"/>
                <a:ea typeface="Merriweather"/>
                <a:cs typeface="Merriweather"/>
                <a:sym typeface="Merriweather"/>
              </a:rPr>
              <a:t>BACKDOORS</a:t>
            </a:r>
            <a:endParaRPr b="1" i="0" sz="1100" u="none" cap="none" strike="noStrike">
              <a:solidFill>
                <a:srgbClr val="C00000"/>
              </a:solidFill>
              <a:latin typeface="Merriweather"/>
              <a:ea typeface="Merriweather"/>
              <a:cs typeface="Merriweather"/>
              <a:sym typeface="Merriweather"/>
            </a:endParaRPr>
          </a:p>
        </p:txBody>
      </p:sp>
      <p:cxnSp>
        <p:nvCxnSpPr>
          <p:cNvPr id="214" name="Google Shape;214;p12"/>
          <p:cNvCxnSpPr/>
          <p:nvPr/>
        </p:nvCxnSpPr>
        <p:spPr>
          <a:xfrm>
            <a:off x="0" y="4768417"/>
            <a:ext cx="9144000" cy="0"/>
          </a:xfrm>
          <a:prstGeom prst="straightConnector1">
            <a:avLst/>
          </a:prstGeom>
          <a:noFill/>
          <a:ln cap="flat" cmpd="sng" w="9525">
            <a:solidFill>
              <a:srgbClr val="5A0507"/>
            </a:solidFill>
            <a:prstDash val="solid"/>
            <a:round/>
            <a:headEnd len="sm" w="sm" type="none"/>
            <a:tailEnd len="sm" w="sm" type="none"/>
          </a:ln>
        </p:spPr>
      </p:cxnSp>
      <p:pic>
        <p:nvPicPr>
          <p:cNvPr id="215" name="Google Shape;215;p12"/>
          <p:cNvPicPr preferRelativeResize="0"/>
          <p:nvPr/>
        </p:nvPicPr>
        <p:blipFill rotWithShape="1">
          <a:blip r:embed="rId3">
            <a:alphaModFix/>
          </a:blip>
          <a:srcRect b="0" l="0" r="0" t="0"/>
          <a:stretch/>
        </p:blipFill>
        <p:spPr>
          <a:xfrm>
            <a:off x="8588288" y="4801115"/>
            <a:ext cx="556884" cy="307503"/>
          </a:xfrm>
          <a:prstGeom prst="rect">
            <a:avLst/>
          </a:prstGeom>
          <a:noFill/>
          <a:ln>
            <a:noFill/>
          </a:ln>
        </p:spPr>
      </p:pic>
      <p:sp>
        <p:nvSpPr>
          <p:cNvPr id="216" name="Google Shape;216;p12"/>
          <p:cNvSpPr/>
          <p:nvPr/>
        </p:nvSpPr>
        <p:spPr>
          <a:xfrm>
            <a:off x="93311" y="1397331"/>
            <a:ext cx="4301708" cy="1815882"/>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400"/>
              <a:buFont typeface="Arial"/>
              <a:buChar char="•"/>
            </a:pPr>
            <a:r>
              <a:rPr b="1" i="0" lang="en-US" sz="1400" u="none" cap="none" strike="noStrike">
                <a:solidFill>
                  <a:schemeClr val="dk1"/>
                </a:solidFill>
                <a:latin typeface="Merriweather"/>
                <a:ea typeface="Merriweather"/>
                <a:cs typeface="Merriweather"/>
                <a:sym typeface="Merriweather"/>
              </a:rPr>
              <a:t>Sudden Drop in Website Traffic</a:t>
            </a:r>
            <a:endParaRPr/>
          </a:p>
          <a:p>
            <a:pPr indent="-285750" lvl="0" marL="285750" marR="0" rtl="0" algn="just">
              <a:lnSpc>
                <a:spcPct val="100000"/>
              </a:lnSpc>
              <a:spcBef>
                <a:spcPts val="0"/>
              </a:spcBef>
              <a:spcAft>
                <a:spcPts val="0"/>
              </a:spcAft>
              <a:buClr>
                <a:srgbClr val="000000"/>
              </a:buClr>
              <a:buSzPts val="1400"/>
              <a:buFont typeface="Arial"/>
              <a:buChar char="•"/>
            </a:pPr>
            <a:r>
              <a:rPr b="1" i="0" lang="en-US" sz="1400" u="none" cap="none" strike="noStrike">
                <a:solidFill>
                  <a:schemeClr val="dk1"/>
                </a:solidFill>
                <a:latin typeface="Merriweather"/>
                <a:ea typeface="Merriweather"/>
                <a:cs typeface="Merriweather"/>
                <a:sym typeface="Merriweather"/>
              </a:rPr>
              <a:t>Bad Links Added to Your Website</a:t>
            </a:r>
            <a:endParaRPr/>
          </a:p>
          <a:p>
            <a:pPr indent="-285750" lvl="0" marL="285750" marR="0" rtl="0" algn="just">
              <a:lnSpc>
                <a:spcPct val="100000"/>
              </a:lnSpc>
              <a:spcBef>
                <a:spcPts val="0"/>
              </a:spcBef>
              <a:spcAft>
                <a:spcPts val="0"/>
              </a:spcAft>
              <a:buClr>
                <a:srgbClr val="000000"/>
              </a:buClr>
              <a:buSzPts val="1400"/>
              <a:buFont typeface="Arial"/>
              <a:buChar char="•"/>
            </a:pPr>
            <a:r>
              <a:rPr b="1" i="0" lang="en-US" sz="1400" u="none" cap="none" strike="noStrike">
                <a:solidFill>
                  <a:schemeClr val="dk1"/>
                </a:solidFill>
                <a:latin typeface="Merriweather"/>
                <a:ea typeface="Merriweather"/>
                <a:cs typeface="Merriweather"/>
                <a:sym typeface="Merriweather"/>
              </a:rPr>
              <a:t>Your Website’s Homepage is Defaced</a:t>
            </a:r>
            <a:endParaRPr/>
          </a:p>
          <a:p>
            <a:pPr indent="-285750" lvl="0" marL="285750" marR="0" rtl="0" algn="just">
              <a:lnSpc>
                <a:spcPct val="100000"/>
              </a:lnSpc>
              <a:spcBef>
                <a:spcPts val="0"/>
              </a:spcBef>
              <a:spcAft>
                <a:spcPts val="0"/>
              </a:spcAft>
              <a:buClr>
                <a:srgbClr val="000000"/>
              </a:buClr>
              <a:buSzPts val="1400"/>
              <a:buFont typeface="Arial"/>
              <a:buChar char="•"/>
            </a:pPr>
            <a:r>
              <a:rPr b="1" i="0" lang="en-US" sz="1400" u="none" cap="none" strike="noStrike">
                <a:solidFill>
                  <a:schemeClr val="dk1"/>
                </a:solidFill>
                <a:latin typeface="Merriweather"/>
                <a:ea typeface="Merriweather"/>
                <a:cs typeface="Merriweather"/>
                <a:sym typeface="Merriweather"/>
              </a:rPr>
              <a:t>You are Unable to Login into WordPress</a:t>
            </a:r>
            <a:endParaRPr/>
          </a:p>
          <a:p>
            <a:pPr indent="-285750" lvl="0" marL="285750" marR="0" rtl="0" algn="just">
              <a:lnSpc>
                <a:spcPct val="100000"/>
              </a:lnSpc>
              <a:spcBef>
                <a:spcPts val="0"/>
              </a:spcBef>
              <a:spcAft>
                <a:spcPts val="0"/>
              </a:spcAft>
              <a:buClr>
                <a:srgbClr val="000000"/>
              </a:buClr>
              <a:buSzPts val="1400"/>
              <a:buFont typeface="Arial"/>
              <a:buChar char="•"/>
            </a:pPr>
            <a:r>
              <a:rPr b="1" i="0" lang="en-US" sz="1400" u="none" cap="none" strike="noStrike">
                <a:solidFill>
                  <a:schemeClr val="dk1"/>
                </a:solidFill>
                <a:latin typeface="Merriweather"/>
                <a:ea typeface="Merriweather"/>
                <a:cs typeface="Merriweather"/>
                <a:sym typeface="Merriweather"/>
              </a:rPr>
              <a:t>Suspicious User Accounts in WordPress</a:t>
            </a:r>
            <a:endParaRPr/>
          </a:p>
          <a:p>
            <a:pPr indent="-285750" lvl="0" marL="285750" marR="0" rtl="0" algn="just">
              <a:lnSpc>
                <a:spcPct val="100000"/>
              </a:lnSpc>
              <a:spcBef>
                <a:spcPts val="0"/>
              </a:spcBef>
              <a:spcAft>
                <a:spcPts val="0"/>
              </a:spcAft>
              <a:buClr>
                <a:srgbClr val="000000"/>
              </a:buClr>
              <a:buSzPts val="1400"/>
              <a:buFont typeface="Arial"/>
              <a:buChar char="•"/>
            </a:pPr>
            <a:r>
              <a:rPr b="1" i="0" lang="en-US" sz="1400" u="none" cap="none" strike="noStrike">
                <a:solidFill>
                  <a:schemeClr val="dk1"/>
                </a:solidFill>
                <a:latin typeface="Merriweather"/>
                <a:ea typeface="Merriweather"/>
                <a:cs typeface="Merriweather"/>
                <a:sym typeface="Merriweather"/>
              </a:rPr>
              <a:t>Unknown Files and Scripts on Your Server</a:t>
            </a:r>
            <a:endParaRPr/>
          </a:p>
          <a:p>
            <a:pPr indent="-285750" lvl="0" marL="285750" marR="0" rtl="0" algn="just">
              <a:lnSpc>
                <a:spcPct val="100000"/>
              </a:lnSpc>
              <a:spcBef>
                <a:spcPts val="0"/>
              </a:spcBef>
              <a:spcAft>
                <a:spcPts val="0"/>
              </a:spcAft>
              <a:buClr>
                <a:srgbClr val="000000"/>
              </a:buClr>
              <a:buSzPts val="1400"/>
              <a:buFont typeface="Arial"/>
              <a:buChar char="•"/>
            </a:pPr>
            <a:r>
              <a:rPr b="1" i="0" lang="en-US" sz="1400" u="none" cap="none" strike="noStrike">
                <a:solidFill>
                  <a:schemeClr val="dk1"/>
                </a:solidFill>
                <a:latin typeface="Merriweather"/>
                <a:ea typeface="Merriweather"/>
                <a:cs typeface="Merriweather"/>
                <a:sym typeface="Merriweather"/>
              </a:rPr>
              <a:t>Users Are Randomly Redirected to Unknown Websites</a:t>
            </a:r>
            <a:endParaRPr/>
          </a:p>
        </p:txBody>
      </p:sp>
      <p:sp>
        <p:nvSpPr>
          <p:cNvPr id="217" name="Google Shape;217;p12"/>
          <p:cNvSpPr txBox="1"/>
          <p:nvPr/>
        </p:nvSpPr>
        <p:spPr>
          <a:xfrm>
            <a:off x="93311" y="796234"/>
            <a:ext cx="4576864"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Signs your WordPress site was hacked</a:t>
            </a:r>
            <a:endParaRPr b="0" i="0" sz="1600" u="none" cap="none" strike="noStrike">
              <a:solidFill>
                <a:srgbClr val="000000"/>
              </a:solidFill>
              <a:latin typeface="Arial"/>
              <a:ea typeface="Arial"/>
              <a:cs typeface="Arial"/>
              <a:sym typeface="Arial"/>
            </a:endParaRPr>
          </a:p>
        </p:txBody>
      </p:sp>
      <p:sp>
        <p:nvSpPr>
          <p:cNvPr id="218" name="Google Shape;218;p12"/>
          <p:cNvSpPr txBox="1"/>
          <p:nvPr/>
        </p:nvSpPr>
        <p:spPr>
          <a:xfrm>
            <a:off x="5070543" y="1397331"/>
            <a:ext cx="4576864" cy="1600438"/>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400"/>
              <a:buFont typeface="Arial"/>
              <a:buChar char="•"/>
            </a:pPr>
            <a:r>
              <a:rPr b="1" i="0" lang="en-US" sz="1400" u="none" cap="none" strike="noStrike">
                <a:solidFill>
                  <a:schemeClr val="dk1"/>
                </a:solidFill>
                <a:latin typeface="Merriweather"/>
                <a:ea typeface="Merriweather"/>
                <a:cs typeface="Merriweather"/>
                <a:sym typeface="Merriweather"/>
              </a:rPr>
              <a:t>Your Website is Often Slow or Unresponsive</a:t>
            </a:r>
            <a:endParaRPr/>
          </a:p>
          <a:p>
            <a:pPr indent="-285750" lvl="0" marL="285750" marR="0" rtl="0" algn="just">
              <a:lnSpc>
                <a:spcPct val="100000"/>
              </a:lnSpc>
              <a:spcBef>
                <a:spcPts val="0"/>
              </a:spcBef>
              <a:spcAft>
                <a:spcPts val="0"/>
              </a:spcAft>
              <a:buClr>
                <a:srgbClr val="000000"/>
              </a:buClr>
              <a:buSzPts val="1400"/>
              <a:buFont typeface="Arial"/>
              <a:buChar char="•"/>
            </a:pPr>
            <a:r>
              <a:rPr b="1" i="0" lang="en-US" sz="1400" u="none" cap="none" strike="noStrike">
                <a:solidFill>
                  <a:schemeClr val="dk1"/>
                </a:solidFill>
                <a:latin typeface="Merriweather"/>
                <a:ea typeface="Merriweather"/>
                <a:cs typeface="Merriweather"/>
                <a:sym typeface="Merriweather"/>
              </a:rPr>
              <a:t>Unusual Activity in Server Logs</a:t>
            </a:r>
            <a:endParaRPr/>
          </a:p>
          <a:p>
            <a:pPr indent="-285750" lvl="0" marL="285750" marR="0" rtl="0" algn="just">
              <a:lnSpc>
                <a:spcPct val="100000"/>
              </a:lnSpc>
              <a:spcBef>
                <a:spcPts val="0"/>
              </a:spcBef>
              <a:spcAft>
                <a:spcPts val="0"/>
              </a:spcAft>
              <a:buClr>
                <a:srgbClr val="000000"/>
              </a:buClr>
              <a:buSzPts val="1400"/>
              <a:buFont typeface="Arial"/>
              <a:buChar char="•"/>
            </a:pPr>
            <a:r>
              <a:rPr b="1" i="0" lang="en-US" sz="1400" u="none" cap="none" strike="noStrike">
                <a:solidFill>
                  <a:schemeClr val="dk1"/>
                </a:solidFill>
                <a:latin typeface="Merriweather"/>
                <a:ea typeface="Merriweather"/>
                <a:cs typeface="Merriweather"/>
                <a:sym typeface="Merriweather"/>
              </a:rPr>
              <a:t>Failure to Send or Receive WordPress Emails</a:t>
            </a:r>
            <a:endParaRPr/>
          </a:p>
          <a:p>
            <a:pPr indent="-285750" lvl="0" marL="285750" marR="0" rtl="0" algn="just">
              <a:lnSpc>
                <a:spcPct val="100000"/>
              </a:lnSpc>
              <a:spcBef>
                <a:spcPts val="0"/>
              </a:spcBef>
              <a:spcAft>
                <a:spcPts val="0"/>
              </a:spcAft>
              <a:buClr>
                <a:srgbClr val="000000"/>
              </a:buClr>
              <a:buSzPts val="1400"/>
              <a:buFont typeface="Arial"/>
              <a:buChar char="•"/>
            </a:pPr>
            <a:r>
              <a:rPr b="1" i="0" lang="en-US" sz="1400" u="none" cap="none" strike="noStrike">
                <a:solidFill>
                  <a:schemeClr val="dk1"/>
                </a:solidFill>
                <a:latin typeface="Merriweather"/>
                <a:ea typeface="Merriweather"/>
                <a:cs typeface="Merriweather"/>
                <a:sym typeface="Merriweather"/>
              </a:rPr>
              <a:t>Suspicious Scheduled Tasks</a:t>
            </a:r>
            <a:endParaRPr/>
          </a:p>
          <a:p>
            <a:pPr indent="-285750" lvl="0" marL="285750" marR="0" rtl="0" algn="just">
              <a:lnSpc>
                <a:spcPct val="100000"/>
              </a:lnSpc>
              <a:spcBef>
                <a:spcPts val="0"/>
              </a:spcBef>
              <a:spcAft>
                <a:spcPts val="0"/>
              </a:spcAft>
              <a:buClr>
                <a:srgbClr val="000000"/>
              </a:buClr>
              <a:buSzPts val="1400"/>
              <a:buFont typeface="Arial"/>
              <a:buChar char="•"/>
            </a:pPr>
            <a:r>
              <a:rPr b="1" i="0" lang="en-US" sz="1400" u="none" cap="none" strike="noStrike">
                <a:solidFill>
                  <a:schemeClr val="dk1"/>
                </a:solidFill>
                <a:latin typeface="Merriweather"/>
                <a:ea typeface="Merriweather"/>
                <a:cs typeface="Merriweather"/>
                <a:sym typeface="Merriweather"/>
              </a:rPr>
              <a:t>Hijacked Search Results</a:t>
            </a:r>
            <a:endParaRPr/>
          </a:p>
          <a:p>
            <a:pPr indent="-285750" lvl="0" marL="285750" marR="0" rtl="0" algn="just">
              <a:lnSpc>
                <a:spcPct val="100000"/>
              </a:lnSpc>
              <a:spcBef>
                <a:spcPts val="0"/>
              </a:spcBef>
              <a:spcAft>
                <a:spcPts val="0"/>
              </a:spcAft>
              <a:buClr>
                <a:srgbClr val="000000"/>
              </a:buClr>
              <a:buSzPts val="1400"/>
              <a:buFont typeface="Arial"/>
              <a:buChar char="•"/>
            </a:pPr>
            <a:r>
              <a:rPr b="1" i="0" lang="en-US" sz="1400" u="none" cap="none" strike="noStrike">
                <a:solidFill>
                  <a:schemeClr val="dk1"/>
                </a:solidFill>
                <a:latin typeface="Merriweather"/>
                <a:ea typeface="Merriweather"/>
                <a:cs typeface="Merriweather"/>
                <a:sym typeface="Merriweather"/>
              </a:rPr>
              <a:t>Popups or Pop Under Ads on Your Website</a:t>
            </a:r>
            <a:endParaRPr/>
          </a:p>
          <a:p>
            <a:pPr indent="-285750" lvl="0" marL="285750" marR="0" rtl="0" algn="just">
              <a:lnSpc>
                <a:spcPct val="100000"/>
              </a:lnSpc>
              <a:spcBef>
                <a:spcPts val="0"/>
              </a:spcBef>
              <a:spcAft>
                <a:spcPts val="0"/>
              </a:spcAft>
              <a:buClr>
                <a:srgbClr val="000000"/>
              </a:buClr>
              <a:buSzPts val="1400"/>
              <a:buFont typeface="Arial"/>
              <a:buChar char="•"/>
            </a:pPr>
            <a:r>
              <a:rPr b="1" i="0" lang="en-US" sz="1400" u="none" cap="none" strike="noStrike">
                <a:solidFill>
                  <a:schemeClr val="dk1"/>
                </a:solidFill>
                <a:latin typeface="Merriweather"/>
                <a:ea typeface="Merriweather"/>
                <a:cs typeface="Merriweather"/>
                <a:sym typeface="Merriweather"/>
              </a:rPr>
              <a:t>Core WordPress Files Are Changed</a:t>
            </a:r>
            <a:endParaRPr/>
          </a:p>
        </p:txBody>
      </p:sp>
      <p:pic>
        <p:nvPicPr>
          <p:cNvPr descr="A picture containing lit, light, dark, image&#10;&#10;Description automatically generated" id="219" name="Google Shape;219;p12"/>
          <p:cNvPicPr preferRelativeResize="0"/>
          <p:nvPr/>
        </p:nvPicPr>
        <p:blipFill rotWithShape="1">
          <a:blip r:embed="rId4">
            <a:alphaModFix amt="5000"/>
          </a:blip>
          <a:srcRect b="0" l="0" r="0" t="0"/>
          <a:stretch/>
        </p:blipFill>
        <p:spPr>
          <a:xfrm>
            <a:off x="2834248" y="1134788"/>
            <a:ext cx="4575560" cy="3683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3"/>
          <p:cNvSpPr txBox="1"/>
          <p:nvPr/>
        </p:nvSpPr>
        <p:spPr>
          <a:xfrm>
            <a:off x="2462721" y="28627"/>
            <a:ext cx="4192916"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000" u="none" cap="none" strike="noStrike">
                <a:solidFill>
                  <a:srgbClr val="C00000"/>
                </a:solidFill>
                <a:latin typeface="Merriweather"/>
                <a:ea typeface="Merriweather"/>
                <a:cs typeface="Merriweather"/>
                <a:sym typeface="Merriweather"/>
              </a:rPr>
              <a:t>BACKDOORS</a:t>
            </a:r>
            <a:endParaRPr b="1" i="0" sz="1100" u="none" cap="none" strike="noStrike">
              <a:solidFill>
                <a:srgbClr val="C00000"/>
              </a:solidFill>
              <a:latin typeface="Merriweather"/>
              <a:ea typeface="Merriweather"/>
              <a:cs typeface="Merriweather"/>
              <a:sym typeface="Merriweather"/>
            </a:endParaRPr>
          </a:p>
        </p:txBody>
      </p:sp>
      <p:cxnSp>
        <p:nvCxnSpPr>
          <p:cNvPr id="225" name="Google Shape;225;p13"/>
          <p:cNvCxnSpPr/>
          <p:nvPr/>
        </p:nvCxnSpPr>
        <p:spPr>
          <a:xfrm>
            <a:off x="0" y="4768417"/>
            <a:ext cx="9144000" cy="0"/>
          </a:xfrm>
          <a:prstGeom prst="straightConnector1">
            <a:avLst/>
          </a:prstGeom>
          <a:noFill/>
          <a:ln cap="flat" cmpd="sng" w="9525">
            <a:solidFill>
              <a:srgbClr val="5A0507"/>
            </a:solidFill>
            <a:prstDash val="solid"/>
            <a:round/>
            <a:headEnd len="sm" w="sm" type="none"/>
            <a:tailEnd len="sm" w="sm" type="none"/>
          </a:ln>
        </p:spPr>
      </p:cxnSp>
      <p:pic>
        <p:nvPicPr>
          <p:cNvPr id="226" name="Google Shape;226;p13"/>
          <p:cNvPicPr preferRelativeResize="0"/>
          <p:nvPr/>
        </p:nvPicPr>
        <p:blipFill rotWithShape="1">
          <a:blip r:embed="rId3">
            <a:alphaModFix/>
          </a:blip>
          <a:srcRect b="0" l="0" r="0" t="0"/>
          <a:stretch/>
        </p:blipFill>
        <p:spPr>
          <a:xfrm>
            <a:off x="8588288" y="4801115"/>
            <a:ext cx="556884" cy="307503"/>
          </a:xfrm>
          <a:prstGeom prst="rect">
            <a:avLst/>
          </a:prstGeom>
          <a:noFill/>
          <a:ln>
            <a:noFill/>
          </a:ln>
        </p:spPr>
      </p:pic>
      <p:sp>
        <p:nvSpPr>
          <p:cNvPr id="227" name="Google Shape;227;p13"/>
          <p:cNvSpPr/>
          <p:nvPr/>
        </p:nvSpPr>
        <p:spPr>
          <a:xfrm>
            <a:off x="93310" y="1397331"/>
            <a:ext cx="5957294" cy="52322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400" u="none" cap="none" strike="noStrike">
                <a:solidFill>
                  <a:schemeClr val="dk1"/>
                </a:solidFill>
                <a:latin typeface="Merriweather"/>
                <a:ea typeface="Merriweather"/>
                <a:cs typeface="Merriweather"/>
                <a:sym typeface="Merriweather"/>
              </a:rPr>
              <a:t>Now you know what a backdoor is and where it might be hidden. The difficult part is finding it! After that, cleaning it up is as easy as deleting the file or code.</a:t>
            </a:r>
            <a:endParaRPr/>
          </a:p>
        </p:txBody>
      </p:sp>
      <p:sp>
        <p:nvSpPr>
          <p:cNvPr id="228" name="Google Shape;228;p13"/>
          <p:cNvSpPr txBox="1"/>
          <p:nvPr/>
        </p:nvSpPr>
        <p:spPr>
          <a:xfrm>
            <a:off x="93311" y="796234"/>
            <a:ext cx="6278306"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How to find a backdoor in a hacked WordPress site and fix it</a:t>
            </a:r>
            <a:endParaRPr b="0" i="0" sz="1600" u="none" cap="none" strike="noStrike">
              <a:solidFill>
                <a:srgbClr val="000000"/>
              </a:solidFill>
              <a:latin typeface="Arial"/>
              <a:ea typeface="Arial"/>
              <a:cs typeface="Arial"/>
              <a:sym typeface="Arial"/>
            </a:endParaRPr>
          </a:p>
        </p:txBody>
      </p:sp>
      <p:sp>
        <p:nvSpPr>
          <p:cNvPr id="229" name="Google Shape;229;p13"/>
          <p:cNvSpPr txBox="1"/>
          <p:nvPr/>
        </p:nvSpPr>
        <p:spPr>
          <a:xfrm>
            <a:off x="527726" y="2207287"/>
            <a:ext cx="4576864" cy="1600438"/>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400"/>
              <a:buFont typeface="Arial"/>
              <a:buChar char="•"/>
            </a:pPr>
            <a:r>
              <a:rPr b="1" i="0" lang="en-US" sz="1400" u="none" cap="none" strike="noStrike">
                <a:solidFill>
                  <a:schemeClr val="dk1"/>
                </a:solidFill>
                <a:latin typeface="Merriweather"/>
                <a:ea typeface="Merriweather"/>
                <a:cs typeface="Merriweather"/>
                <a:sym typeface="Merriweather"/>
              </a:rPr>
              <a:t>Scan for Potentially Malicious Code</a:t>
            </a:r>
            <a:endParaRPr/>
          </a:p>
          <a:p>
            <a:pPr indent="-285750" lvl="0" marL="285750" marR="0" rtl="0" algn="just">
              <a:lnSpc>
                <a:spcPct val="100000"/>
              </a:lnSpc>
              <a:spcBef>
                <a:spcPts val="0"/>
              </a:spcBef>
              <a:spcAft>
                <a:spcPts val="0"/>
              </a:spcAft>
              <a:buClr>
                <a:srgbClr val="000000"/>
              </a:buClr>
              <a:buSzPts val="1400"/>
              <a:buFont typeface="Arial"/>
              <a:buChar char="•"/>
            </a:pPr>
            <a:r>
              <a:rPr b="1" i="0" lang="en-US" sz="1400" u="none" cap="none" strike="noStrike">
                <a:solidFill>
                  <a:schemeClr val="dk1"/>
                </a:solidFill>
                <a:latin typeface="Merriweather"/>
                <a:ea typeface="Merriweather"/>
                <a:cs typeface="Merriweather"/>
                <a:sym typeface="Merriweather"/>
              </a:rPr>
              <a:t>Delete Your Plugins Folder</a:t>
            </a:r>
            <a:endParaRPr/>
          </a:p>
          <a:p>
            <a:pPr indent="-285750" lvl="0" marL="285750" marR="0" rtl="0" algn="just">
              <a:lnSpc>
                <a:spcPct val="100000"/>
              </a:lnSpc>
              <a:spcBef>
                <a:spcPts val="0"/>
              </a:spcBef>
              <a:spcAft>
                <a:spcPts val="0"/>
              </a:spcAft>
              <a:buClr>
                <a:srgbClr val="000000"/>
              </a:buClr>
              <a:buSzPts val="1400"/>
              <a:buFont typeface="Arial"/>
              <a:buChar char="•"/>
            </a:pPr>
            <a:r>
              <a:rPr b="1" i="0" lang="en-US" sz="1400" u="none" cap="none" strike="noStrike">
                <a:solidFill>
                  <a:schemeClr val="dk1"/>
                </a:solidFill>
                <a:latin typeface="Merriweather"/>
                <a:ea typeface="Merriweather"/>
                <a:cs typeface="Merriweather"/>
                <a:sym typeface="Merriweather"/>
              </a:rPr>
              <a:t>Delete Your Themes Folder</a:t>
            </a:r>
            <a:endParaRPr/>
          </a:p>
          <a:p>
            <a:pPr indent="-285750" lvl="0" marL="285750" marR="0" rtl="0" algn="just">
              <a:lnSpc>
                <a:spcPct val="100000"/>
              </a:lnSpc>
              <a:spcBef>
                <a:spcPts val="0"/>
              </a:spcBef>
              <a:spcAft>
                <a:spcPts val="0"/>
              </a:spcAft>
              <a:buClr>
                <a:srgbClr val="000000"/>
              </a:buClr>
              <a:buSzPts val="1400"/>
              <a:buFont typeface="Arial"/>
              <a:buChar char="•"/>
            </a:pPr>
            <a:r>
              <a:rPr b="1" i="0" lang="en-US" sz="1400" u="none" cap="none" strike="noStrike">
                <a:solidFill>
                  <a:schemeClr val="dk1"/>
                </a:solidFill>
                <a:latin typeface="Merriweather"/>
                <a:ea typeface="Merriweather"/>
                <a:cs typeface="Merriweather"/>
                <a:sym typeface="Merriweather"/>
              </a:rPr>
              <a:t>Search the Uploads Folder for PHP Files</a:t>
            </a:r>
            <a:endParaRPr/>
          </a:p>
          <a:p>
            <a:pPr indent="-285750" lvl="0" marL="285750" marR="0" rtl="0" algn="just">
              <a:lnSpc>
                <a:spcPct val="100000"/>
              </a:lnSpc>
              <a:spcBef>
                <a:spcPts val="0"/>
              </a:spcBef>
              <a:spcAft>
                <a:spcPts val="0"/>
              </a:spcAft>
              <a:buClr>
                <a:srgbClr val="000000"/>
              </a:buClr>
              <a:buSzPts val="1400"/>
              <a:buFont typeface="Arial"/>
              <a:buChar char="•"/>
            </a:pPr>
            <a:r>
              <a:rPr b="1" i="0" lang="en-US" sz="1400" u="none" cap="none" strike="noStrike">
                <a:solidFill>
                  <a:schemeClr val="dk1"/>
                </a:solidFill>
                <a:latin typeface="Merriweather"/>
                <a:ea typeface="Merriweather"/>
                <a:cs typeface="Merriweather"/>
                <a:sym typeface="Merriweather"/>
              </a:rPr>
              <a:t>Delete the </a:t>
            </a:r>
            <a:r>
              <a:rPr b="1" i="0" lang="en-US" sz="1400" u="none" cap="none" strike="noStrike">
                <a:solidFill>
                  <a:srgbClr val="C00000"/>
                </a:solidFill>
                <a:latin typeface="Merriweather"/>
                <a:ea typeface="Merriweather"/>
                <a:cs typeface="Merriweather"/>
                <a:sym typeface="Merriweather"/>
              </a:rPr>
              <a:t>.htaccess </a:t>
            </a:r>
            <a:r>
              <a:rPr b="1" i="0" lang="en-US" sz="1400" u="none" cap="none" strike="noStrike">
                <a:solidFill>
                  <a:schemeClr val="dk1"/>
                </a:solidFill>
                <a:latin typeface="Merriweather"/>
                <a:ea typeface="Merriweather"/>
                <a:cs typeface="Merriweather"/>
                <a:sym typeface="Merriweather"/>
              </a:rPr>
              <a:t>File</a:t>
            </a:r>
            <a:endParaRPr/>
          </a:p>
          <a:p>
            <a:pPr indent="-285750" lvl="0" marL="285750" marR="0" rtl="0" algn="just">
              <a:lnSpc>
                <a:spcPct val="100000"/>
              </a:lnSpc>
              <a:spcBef>
                <a:spcPts val="0"/>
              </a:spcBef>
              <a:spcAft>
                <a:spcPts val="0"/>
              </a:spcAft>
              <a:buClr>
                <a:srgbClr val="000000"/>
              </a:buClr>
              <a:buSzPts val="1400"/>
              <a:buFont typeface="Arial"/>
              <a:buChar char="•"/>
            </a:pPr>
            <a:r>
              <a:rPr b="1" i="0" lang="en-US" sz="1400" u="none" cap="none" strike="noStrike">
                <a:solidFill>
                  <a:schemeClr val="dk1"/>
                </a:solidFill>
                <a:latin typeface="Merriweather"/>
                <a:ea typeface="Merriweather"/>
                <a:cs typeface="Merriweather"/>
                <a:sym typeface="Merriweather"/>
              </a:rPr>
              <a:t>Check the </a:t>
            </a:r>
            <a:r>
              <a:rPr b="1" i="0" lang="en-US" sz="1400" u="none" cap="none" strike="noStrike">
                <a:solidFill>
                  <a:srgbClr val="C00000"/>
                </a:solidFill>
                <a:latin typeface="Merriweather"/>
                <a:ea typeface="Merriweather"/>
                <a:cs typeface="Merriweather"/>
                <a:sym typeface="Merriweather"/>
              </a:rPr>
              <a:t>wp-config.php </a:t>
            </a:r>
            <a:r>
              <a:rPr b="1" i="0" lang="en-US" sz="1400" u="none" cap="none" strike="noStrike">
                <a:solidFill>
                  <a:schemeClr val="dk1"/>
                </a:solidFill>
                <a:latin typeface="Merriweather"/>
                <a:ea typeface="Merriweather"/>
                <a:cs typeface="Merriweather"/>
                <a:sym typeface="Merriweather"/>
              </a:rPr>
              <a:t>File</a:t>
            </a:r>
            <a:endParaRPr/>
          </a:p>
          <a:p>
            <a:pPr indent="-285750" lvl="0" marL="285750" marR="0" rtl="0" algn="just">
              <a:lnSpc>
                <a:spcPct val="100000"/>
              </a:lnSpc>
              <a:spcBef>
                <a:spcPts val="0"/>
              </a:spcBef>
              <a:spcAft>
                <a:spcPts val="0"/>
              </a:spcAft>
              <a:buClr>
                <a:srgbClr val="000000"/>
              </a:buClr>
              <a:buSzPts val="1400"/>
              <a:buFont typeface="Arial"/>
              <a:buChar char="•"/>
            </a:pPr>
            <a:r>
              <a:rPr b="1" i="0" lang="en-US" sz="1400" u="none" cap="none" strike="noStrike">
                <a:solidFill>
                  <a:schemeClr val="dk1"/>
                </a:solidFill>
                <a:latin typeface="Merriweather"/>
                <a:ea typeface="Merriweather"/>
                <a:cs typeface="Merriweather"/>
                <a:sym typeface="Merriweather"/>
              </a:rPr>
              <a:t>Restore a </a:t>
            </a:r>
            <a:r>
              <a:rPr b="1" i="0" lang="en-US" sz="1400" u="none" cap="none" strike="noStrike">
                <a:solidFill>
                  <a:srgbClr val="C00000"/>
                </a:solidFill>
                <a:latin typeface="Merriweather"/>
                <a:ea typeface="Merriweather"/>
                <a:cs typeface="Merriweather"/>
                <a:sym typeface="Merriweather"/>
              </a:rPr>
              <a:t>Website Backup</a:t>
            </a:r>
            <a:endParaRPr/>
          </a:p>
        </p:txBody>
      </p:sp>
      <p:pic>
        <p:nvPicPr>
          <p:cNvPr descr="A picture containing lit, light, dark, image&#10;&#10;Description automatically generated" id="230" name="Google Shape;230;p13"/>
          <p:cNvPicPr preferRelativeResize="0"/>
          <p:nvPr/>
        </p:nvPicPr>
        <p:blipFill rotWithShape="1">
          <a:blip r:embed="rId4">
            <a:alphaModFix amt="5000"/>
          </a:blip>
          <a:srcRect b="0" l="0" r="0" t="0"/>
          <a:stretch/>
        </p:blipFill>
        <p:spPr>
          <a:xfrm>
            <a:off x="3762824" y="1134788"/>
            <a:ext cx="4575560" cy="3683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4"/>
          <p:cNvSpPr txBox="1"/>
          <p:nvPr/>
        </p:nvSpPr>
        <p:spPr>
          <a:xfrm>
            <a:off x="2462721" y="28627"/>
            <a:ext cx="4192916"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000" u="none" cap="none" strike="noStrike">
                <a:solidFill>
                  <a:srgbClr val="C00000"/>
                </a:solidFill>
                <a:latin typeface="Merriweather"/>
                <a:ea typeface="Merriweather"/>
                <a:cs typeface="Merriweather"/>
                <a:sym typeface="Merriweather"/>
              </a:rPr>
              <a:t>BACKDOORS</a:t>
            </a:r>
            <a:endParaRPr b="1" i="0" sz="1100" u="none" cap="none" strike="noStrike">
              <a:solidFill>
                <a:srgbClr val="C00000"/>
              </a:solidFill>
              <a:latin typeface="Merriweather"/>
              <a:ea typeface="Merriweather"/>
              <a:cs typeface="Merriweather"/>
              <a:sym typeface="Merriweather"/>
            </a:endParaRPr>
          </a:p>
        </p:txBody>
      </p:sp>
      <p:cxnSp>
        <p:nvCxnSpPr>
          <p:cNvPr id="236" name="Google Shape;236;p14"/>
          <p:cNvCxnSpPr/>
          <p:nvPr/>
        </p:nvCxnSpPr>
        <p:spPr>
          <a:xfrm>
            <a:off x="0" y="4768417"/>
            <a:ext cx="9144000" cy="0"/>
          </a:xfrm>
          <a:prstGeom prst="straightConnector1">
            <a:avLst/>
          </a:prstGeom>
          <a:noFill/>
          <a:ln cap="flat" cmpd="sng" w="9525">
            <a:solidFill>
              <a:srgbClr val="5A0507"/>
            </a:solidFill>
            <a:prstDash val="solid"/>
            <a:round/>
            <a:headEnd len="sm" w="sm" type="none"/>
            <a:tailEnd len="sm" w="sm" type="none"/>
          </a:ln>
        </p:spPr>
      </p:cxnSp>
      <p:pic>
        <p:nvPicPr>
          <p:cNvPr id="237" name="Google Shape;237;p14"/>
          <p:cNvPicPr preferRelativeResize="0"/>
          <p:nvPr/>
        </p:nvPicPr>
        <p:blipFill rotWithShape="1">
          <a:blip r:embed="rId3">
            <a:alphaModFix/>
          </a:blip>
          <a:srcRect b="0" l="0" r="0" t="0"/>
          <a:stretch/>
        </p:blipFill>
        <p:spPr>
          <a:xfrm>
            <a:off x="8588288" y="4801115"/>
            <a:ext cx="556884" cy="307503"/>
          </a:xfrm>
          <a:prstGeom prst="rect">
            <a:avLst/>
          </a:prstGeom>
          <a:noFill/>
          <a:ln>
            <a:noFill/>
          </a:ln>
        </p:spPr>
      </p:pic>
      <p:sp>
        <p:nvSpPr>
          <p:cNvPr id="238" name="Google Shape;238;p14"/>
          <p:cNvSpPr/>
          <p:nvPr/>
        </p:nvSpPr>
        <p:spPr>
          <a:xfrm>
            <a:off x="93310" y="1397331"/>
            <a:ext cx="5957294" cy="73866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400" u="none" cap="none" strike="noStrike">
                <a:solidFill>
                  <a:schemeClr val="dk1"/>
                </a:solidFill>
                <a:latin typeface="Merriweather"/>
                <a:ea typeface="Merriweather"/>
                <a:cs typeface="Merriweather"/>
                <a:sym typeface="Merriweather"/>
              </a:rPr>
              <a:t>Now that you’ve cleaned up your website, it’s time to improve your site’s security to prevent hacks in the future. It doesn’t pay to be cheap or apathetic when it comes to website security.</a:t>
            </a:r>
            <a:endParaRPr/>
          </a:p>
        </p:txBody>
      </p:sp>
      <p:sp>
        <p:nvSpPr>
          <p:cNvPr id="239" name="Google Shape;239;p14"/>
          <p:cNvSpPr txBox="1"/>
          <p:nvPr/>
        </p:nvSpPr>
        <p:spPr>
          <a:xfrm>
            <a:off x="93311" y="796234"/>
            <a:ext cx="6278306"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How to prevent hacks in the future?</a:t>
            </a:r>
            <a:endParaRPr b="0" i="0" sz="1600" u="none" cap="none" strike="noStrike">
              <a:solidFill>
                <a:srgbClr val="000000"/>
              </a:solidFill>
              <a:latin typeface="Arial"/>
              <a:ea typeface="Arial"/>
              <a:cs typeface="Arial"/>
              <a:sym typeface="Arial"/>
            </a:endParaRPr>
          </a:p>
        </p:txBody>
      </p:sp>
      <p:sp>
        <p:nvSpPr>
          <p:cNvPr id="240" name="Google Shape;240;p14"/>
          <p:cNvSpPr txBox="1"/>
          <p:nvPr/>
        </p:nvSpPr>
        <p:spPr>
          <a:xfrm>
            <a:off x="527726" y="2207287"/>
            <a:ext cx="4576864" cy="1600438"/>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400"/>
              <a:buFont typeface="Arial"/>
              <a:buChar char="•"/>
            </a:pPr>
            <a:r>
              <a:rPr b="1" i="0" lang="en-US" sz="1400" u="none" cap="none" strike="noStrike">
                <a:solidFill>
                  <a:schemeClr val="dk1"/>
                </a:solidFill>
                <a:latin typeface="Merriweather"/>
                <a:ea typeface="Merriweather"/>
                <a:cs typeface="Merriweather"/>
                <a:sym typeface="Merriweather"/>
              </a:rPr>
              <a:t>Regularly Backup Your Website</a:t>
            </a:r>
            <a:endParaRPr/>
          </a:p>
          <a:p>
            <a:pPr indent="-285750" lvl="0" marL="285750" marR="0" rtl="0" algn="just">
              <a:lnSpc>
                <a:spcPct val="100000"/>
              </a:lnSpc>
              <a:spcBef>
                <a:spcPts val="0"/>
              </a:spcBef>
              <a:spcAft>
                <a:spcPts val="0"/>
              </a:spcAft>
              <a:buClr>
                <a:srgbClr val="000000"/>
              </a:buClr>
              <a:buSzPts val="1400"/>
              <a:buFont typeface="Arial"/>
              <a:buChar char="•"/>
            </a:pPr>
            <a:r>
              <a:rPr b="1" i="0" lang="en-US" sz="1400" u="none" cap="none" strike="noStrike">
                <a:solidFill>
                  <a:schemeClr val="dk1"/>
                </a:solidFill>
                <a:latin typeface="Merriweather"/>
                <a:ea typeface="Merriweather"/>
                <a:cs typeface="Merriweather"/>
                <a:sym typeface="Merriweather"/>
              </a:rPr>
              <a:t>Install a Security Plugin</a:t>
            </a:r>
            <a:endParaRPr/>
          </a:p>
          <a:p>
            <a:pPr indent="-285750" lvl="0" marL="285750" marR="0" rtl="0" algn="just">
              <a:lnSpc>
                <a:spcPct val="100000"/>
              </a:lnSpc>
              <a:spcBef>
                <a:spcPts val="0"/>
              </a:spcBef>
              <a:spcAft>
                <a:spcPts val="0"/>
              </a:spcAft>
              <a:buClr>
                <a:srgbClr val="000000"/>
              </a:buClr>
              <a:buSzPts val="1400"/>
              <a:buFont typeface="Arial"/>
              <a:buChar char="•"/>
            </a:pPr>
            <a:r>
              <a:rPr b="1" i="0" lang="en-US" sz="1400" u="none" cap="none" strike="noStrike">
                <a:solidFill>
                  <a:schemeClr val="dk1"/>
                </a:solidFill>
                <a:latin typeface="Merriweather"/>
                <a:ea typeface="Merriweather"/>
                <a:cs typeface="Merriweather"/>
                <a:sym typeface="Merriweather"/>
              </a:rPr>
              <a:t>Make WordPress Login More Secure</a:t>
            </a:r>
            <a:endParaRPr/>
          </a:p>
          <a:p>
            <a:pPr indent="-285750" lvl="0" marL="285750" marR="0" rtl="0" algn="just">
              <a:lnSpc>
                <a:spcPct val="100000"/>
              </a:lnSpc>
              <a:spcBef>
                <a:spcPts val="0"/>
              </a:spcBef>
              <a:spcAft>
                <a:spcPts val="0"/>
              </a:spcAft>
              <a:buClr>
                <a:srgbClr val="000000"/>
              </a:buClr>
              <a:buSzPts val="1400"/>
              <a:buFont typeface="Arial"/>
              <a:buChar char="•"/>
            </a:pPr>
            <a:r>
              <a:rPr b="1" i="0" lang="en-US" sz="1400" u="none" cap="none" strike="noStrike">
                <a:solidFill>
                  <a:schemeClr val="dk1"/>
                </a:solidFill>
                <a:latin typeface="Merriweather"/>
                <a:ea typeface="Merriweather"/>
                <a:cs typeface="Merriweather"/>
                <a:sym typeface="Merriweather"/>
              </a:rPr>
              <a:t>Protect Your WordPress Admin Area</a:t>
            </a:r>
            <a:endParaRPr/>
          </a:p>
          <a:p>
            <a:pPr indent="-285750" lvl="0" marL="285750" marR="0" rtl="0" algn="just">
              <a:lnSpc>
                <a:spcPct val="100000"/>
              </a:lnSpc>
              <a:spcBef>
                <a:spcPts val="0"/>
              </a:spcBef>
              <a:spcAft>
                <a:spcPts val="0"/>
              </a:spcAft>
              <a:buClr>
                <a:srgbClr val="000000"/>
              </a:buClr>
              <a:buSzPts val="1400"/>
              <a:buFont typeface="Arial"/>
              <a:buChar char="•"/>
            </a:pPr>
            <a:r>
              <a:rPr b="1" i="0" lang="en-US" sz="1400" u="none" cap="none" strike="noStrike">
                <a:solidFill>
                  <a:schemeClr val="dk1"/>
                </a:solidFill>
                <a:latin typeface="Merriweather"/>
                <a:ea typeface="Merriweather"/>
                <a:cs typeface="Merriweather"/>
                <a:sym typeface="Merriweather"/>
              </a:rPr>
              <a:t>Disable Theme and Plugin Editors</a:t>
            </a:r>
            <a:endParaRPr/>
          </a:p>
          <a:p>
            <a:pPr indent="-285750" lvl="0" marL="285750" marR="0" rtl="0" algn="just">
              <a:lnSpc>
                <a:spcPct val="100000"/>
              </a:lnSpc>
              <a:spcBef>
                <a:spcPts val="0"/>
              </a:spcBef>
              <a:spcAft>
                <a:spcPts val="0"/>
              </a:spcAft>
              <a:buClr>
                <a:srgbClr val="000000"/>
              </a:buClr>
              <a:buSzPts val="1400"/>
              <a:buFont typeface="Arial"/>
              <a:buChar char="•"/>
            </a:pPr>
            <a:r>
              <a:rPr b="1" i="0" lang="en-US" sz="1400" u="none" cap="none" strike="noStrike">
                <a:solidFill>
                  <a:schemeClr val="dk1"/>
                </a:solidFill>
                <a:latin typeface="Merriweather"/>
                <a:ea typeface="Merriweather"/>
                <a:cs typeface="Merriweather"/>
                <a:sym typeface="Merriweather"/>
              </a:rPr>
              <a:t>Disable PHP Execution in Certain WordPress Folders</a:t>
            </a:r>
            <a:endParaRPr/>
          </a:p>
          <a:p>
            <a:pPr indent="-285750" lvl="0" marL="285750" marR="0" rtl="0" algn="just">
              <a:lnSpc>
                <a:spcPct val="100000"/>
              </a:lnSpc>
              <a:spcBef>
                <a:spcPts val="0"/>
              </a:spcBef>
              <a:spcAft>
                <a:spcPts val="0"/>
              </a:spcAft>
              <a:buClr>
                <a:srgbClr val="000000"/>
              </a:buClr>
              <a:buSzPts val="1400"/>
              <a:buFont typeface="Arial"/>
              <a:buChar char="•"/>
            </a:pPr>
            <a:r>
              <a:rPr b="1" i="0" lang="en-US" sz="1400" u="none" cap="none" strike="noStrike">
                <a:solidFill>
                  <a:schemeClr val="dk1"/>
                </a:solidFill>
                <a:latin typeface="Merriweather"/>
                <a:ea typeface="Merriweather"/>
                <a:cs typeface="Merriweather"/>
                <a:sym typeface="Merriweather"/>
              </a:rPr>
              <a:t>Keep Your Website Up to Date</a:t>
            </a:r>
            <a:endParaRPr/>
          </a:p>
        </p:txBody>
      </p:sp>
      <p:pic>
        <p:nvPicPr>
          <p:cNvPr descr="A picture containing lit, light, dark, image&#10;&#10;Description automatically generated" id="241" name="Google Shape;241;p14"/>
          <p:cNvPicPr preferRelativeResize="0"/>
          <p:nvPr/>
        </p:nvPicPr>
        <p:blipFill rotWithShape="1">
          <a:blip r:embed="rId4">
            <a:alphaModFix amt="5000"/>
          </a:blip>
          <a:srcRect b="0" l="0" r="0" t="0"/>
          <a:stretch/>
        </p:blipFill>
        <p:spPr>
          <a:xfrm>
            <a:off x="3762824" y="1134788"/>
            <a:ext cx="4575560" cy="3683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5"/>
          <p:cNvSpPr txBox="1"/>
          <p:nvPr/>
        </p:nvSpPr>
        <p:spPr>
          <a:xfrm>
            <a:off x="2424752" y="-232"/>
            <a:ext cx="4294495"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800" u="none" cap="none" strike="noStrike">
                <a:solidFill>
                  <a:srgbClr val="000000"/>
                </a:solidFill>
                <a:latin typeface="Merriweather"/>
                <a:ea typeface="Merriweather"/>
                <a:cs typeface="Merriweather"/>
                <a:sym typeface="Merriweather"/>
              </a:rPr>
              <a:t>Laboratory: </a:t>
            </a:r>
            <a:r>
              <a:rPr b="1" i="0" lang="en-US" sz="1800" u="none" cap="none" strike="noStrike">
                <a:solidFill>
                  <a:srgbClr val="C00000"/>
                </a:solidFill>
                <a:latin typeface="Merriweather"/>
                <a:ea typeface="Merriweather"/>
                <a:cs typeface="Merriweather"/>
                <a:sym typeface="Merriweather"/>
              </a:rPr>
              <a:t> nodiff-backdoor</a:t>
            </a:r>
            <a:endParaRPr/>
          </a:p>
        </p:txBody>
      </p:sp>
      <p:sp>
        <p:nvSpPr>
          <p:cNvPr id="247" name="Google Shape;247;p15"/>
          <p:cNvSpPr txBox="1"/>
          <p:nvPr/>
        </p:nvSpPr>
        <p:spPr>
          <a:xfrm>
            <a:off x="-3413" y="515508"/>
            <a:ext cx="139889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Merriweather"/>
                <a:ea typeface="Merriweather"/>
                <a:cs typeface="Merriweather"/>
                <a:sym typeface="Merriweather"/>
              </a:rPr>
              <a:t>Description:</a:t>
            </a:r>
            <a:endParaRPr/>
          </a:p>
        </p:txBody>
      </p:sp>
      <p:sp>
        <p:nvSpPr>
          <p:cNvPr id="248" name="Google Shape;248;p15"/>
          <p:cNvSpPr txBox="1"/>
          <p:nvPr/>
        </p:nvSpPr>
        <p:spPr>
          <a:xfrm>
            <a:off x="-3413" y="823285"/>
            <a:ext cx="3162925" cy="1938992"/>
          </a:xfrm>
          <a:prstGeom prst="rect">
            <a:avLst/>
          </a:prstGeom>
          <a:solidFill>
            <a:schemeClr val="dk1"/>
          </a:solidFill>
          <a:ln cap="flat" cmpd="sng" w="9525">
            <a:solidFill>
              <a:schemeClr val="dk1"/>
            </a:solidFill>
            <a:prstDash val="lgDash"/>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chemeClr val="lt1"/>
                </a:solidFill>
                <a:latin typeface="Merriweather"/>
                <a:ea typeface="Merriweather"/>
                <a:cs typeface="Merriweather"/>
                <a:sym typeface="Merriweather"/>
              </a:rPr>
              <a:t>Our website has been breached multiple times. Now we even found a backup.zip in a public path and still can not find the backdoor.</a:t>
            </a:r>
            <a:endParaRPr/>
          </a:p>
          <a:p>
            <a:pPr indent="0" lvl="0" marL="0" marR="0" rtl="0" algn="l">
              <a:lnSpc>
                <a:spcPct val="100000"/>
              </a:lnSpc>
              <a:spcBef>
                <a:spcPts val="0"/>
              </a:spcBef>
              <a:spcAft>
                <a:spcPts val="0"/>
              </a:spcAft>
              <a:buNone/>
            </a:pPr>
            <a:r>
              <a:t/>
            </a:r>
            <a:endParaRPr b="0" i="0" sz="1200" u="none" cap="none" strike="noStrike">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b="0" i="0" lang="en-US" sz="1200" u="none" cap="none" strike="noStrike">
                <a:solidFill>
                  <a:srgbClr val="92D050"/>
                </a:solidFill>
                <a:latin typeface="Merriweather"/>
                <a:ea typeface="Merriweather"/>
                <a:cs typeface="Merriweather"/>
                <a:sym typeface="Merriweather"/>
              </a:rPr>
              <a:t>Flag format: CTF{sha256}</a:t>
            </a:r>
            <a:endParaRPr/>
          </a:p>
          <a:p>
            <a:pPr indent="0" lvl="0" marL="0" marR="0" rtl="0" algn="l">
              <a:lnSpc>
                <a:spcPct val="100000"/>
              </a:lnSpc>
              <a:spcBef>
                <a:spcPts val="0"/>
              </a:spcBef>
              <a:spcAft>
                <a:spcPts val="0"/>
              </a:spcAft>
              <a:buNone/>
            </a:pPr>
            <a:r>
              <a:t/>
            </a:r>
            <a:endParaRPr b="0" i="0" sz="1200" u="none" cap="none" strike="noStrike">
              <a:solidFill>
                <a:srgbClr val="92D050"/>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b="0" i="0" lang="en-US" sz="1200" u="none" cap="none" strike="noStrike">
                <a:solidFill>
                  <a:schemeClr val="lt1"/>
                </a:solidFill>
                <a:latin typeface="Merriweather"/>
                <a:ea typeface="Merriweather"/>
                <a:cs typeface="Merriweather"/>
                <a:sym typeface="Merriweather"/>
              </a:rPr>
              <a:t>Level</a:t>
            </a:r>
            <a:r>
              <a:rPr b="0" i="0" lang="en-US" sz="1200" u="none" cap="none" strike="noStrike">
                <a:solidFill>
                  <a:srgbClr val="92D050"/>
                </a:solidFill>
                <a:latin typeface="Merriweather"/>
                <a:ea typeface="Merriweather"/>
                <a:cs typeface="Merriweather"/>
                <a:sym typeface="Merriweather"/>
              </a:rPr>
              <a:t>: Easy</a:t>
            </a:r>
            <a:endParaRPr/>
          </a:p>
          <a:p>
            <a:pPr indent="0" lvl="0" marL="0" marR="0" rtl="0" algn="l">
              <a:lnSpc>
                <a:spcPct val="100000"/>
              </a:lnSpc>
              <a:spcBef>
                <a:spcPts val="0"/>
              </a:spcBef>
              <a:spcAft>
                <a:spcPts val="0"/>
              </a:spcAft>
              <a:buNone/>
            </a:pPr>
            <a:r>
              <a:t/>
            </a:r>
            <a:endParaRPr b="0" i="0" sz="1200" u="none" cap="none" strike="noStrike">
              <a:solidFill>
                <a:srgbClr val="92D050"/>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b="0" i="0" lang="en-US" sz="1200" u="none" cap="none" strike="noStrike">
                <a:solidFill>
                  <a:schemeClr val="lt1"/>
                </a:solidFill>
                <a:latin typeface="Merriweather"/>
                <a:ea typeface="Merriweather"/>
                <a:cs typeface="Merriweather"/>
                <a:sym typeface="Merriweather"/>
              </a:rPr>
              <a:t>Server: </a:t>
            </a:r>
            <a:r>
              <a:rPr b="0" i="0" lang="en-US" sz="1200" u="none" cap="none" strike="noStrike">
                <a:solidFill>
                  <a:srgbClr val="FFC000"/>
                </a:solidFill>
                <a:latin typeface="Merriweather"/>
                <a:ea typeface="Merriweather"/>
                <a:cs typeface="Merriweather"/>
                <a:sym typeface="Merriweather"/>
              </a:rPr>
              <a:t>34.107.45.207:30148</a:t>
            </a:r>
            <a:endParaRPr/>
          </a:p>
        </p:txBody>
      </p:sp>
      <p:pic>
        <p:nvPicPr>
          <p:cNvPr id="249" name="Google Shape;249;p15"/>
          <p:cNvPicPr preferRelativeResize="0"/>
          <p:nvPr/>
        </p:nvPicPr>
        <p:blipFill rotWithShape="1">
          <a:blip r:embed="rId3">
            <a:alphaModFix/>
          </a:blip>
          <a:srcRect b="0" l="0" r="0" t="0"/>
          <a:stretch/>
        </p:blipFill>
        <p:spPr>
          <a:xfrm>
            <a:off x="3211413" y="830660"/>
            <a:ext cx="5932587" cy="3328385"/>
          </a:xfrm>
          <a:prstGeom prst="rect">
            <a:avLst/>
          </a:prstGeom>
          <a:noFill/>
          <a:ln cap="flat" cmpd="sng" w="9525">
            <a:solidFill>
              <a:srgbClr val="C00000"/>
            </a:solidFill>
            <a:prstDash val="dash"/>
            <a:round/>
            <a:headEnd len="sm" w="sm" type="none"/>
            <a:tailEnd len="sm" w="sm" type="none"/>
          </a:ln>
        </p:spPr>
      </p:pic>
      <p:sp>
        <p:nvSpPr>
          <p:cNvPr id="250" name="Google Shape;250;p15"/>
          <p:cNvSpPr txBox="1"/>
          <p:nvPr/>
        </p:nvSpPr>
        <p:spPr>
          <a:xfrm>
            <a:off x="0" y="3536484"/>
            <a:ext cx="3159512" cy="81560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Merriweather"/>
                <a:ea typeface="Merriweather"/>
                <a:cs typeface="Merriweather"/>
                <a:sym typeface="Merriweather"/>
              </a:rPr>
              <a:t>Hints:</a:t>
            </a:r>
            <a:endParaRPr/>
          </a:p>
          <a:p>
            <a:pPr indent="-285750" lvl="0" marL="285750" marR="0" rtl="0" algn="l">
              <a:lnSpc>
                <a:spcPct val="100000"/>
              </a:lnSpc>
              <a:spcBef>
                <a:spcPts val="0"/>
              </a:spcBef>
              <a:spcAft>
                <a:spcPts val="0"/>
              </a:spcAft>
              <a:buClr>
                <a:srgbClr val="000000"/>
              </a:buClr>
              <a:buSzPts val="1100"/>
              <a:buFont typeface="Arial"/>
              <a:buChar char="•"/>
            </a:pPr>
            <a:r>
              <a:rPr b="1" i="0" lang="en-US" sz="1100" u="none" cap="none" strike="noStrike">
                <a:solidFill>
                  <a:srgbClr val="000000"/>
                </a:solidFill>
                <a:latin typeface="Merriweather"/>
                <a:ea typeface="Merriweather"/>
                <a:cs typeface="Merriweather"/>
                <a:sym typeface="Merriweather"/>
              </a:rPr>
              <a:t>Hint 1:  </a:t>
            </a:r>
            <a:r>
              <a:rPr b="0" i="0" lang="en-US" sz="1100" u="none" cap="none" strike="noStrike">
                <a:solidFill>
                  <a:srgbClr val="000000"/>
                </a:solidFill>
                <a:latin typeface="Merriweather"/>
                <a:ea typeface="Merriweather"/>
                <a:cs typeface="Merriweather"/>
                <a:sym typeface="Merriweather"/>
              </a:rPr>
              <a:t>Welcome to WordPress. This is your first post. Edit or delete it, then start writing!</a:t>
            </a:r>
            <a:endParaRPr b="0" i="0" sz="1100" u="none" cap="none" strike="noStrike">
              <a:solidFill>
                <a:srgbClr val="000000"/>
              </a:solidFill>
              <a:latin typeface="Merriweather"/>
              <a:ea typeface="Merriweather"/>
              <a:cs typeface="Merriweather"/>
              <a:sym typeface="Merriweather"/>
            </a:endParaRPr>
          </a:p>
          <a:p>
            <a:pPr indent="-285750" lvl="0" marL="285750" marR="0" rtl="0" algn="l">
              <a:lnSpc>
                <a:spcPct val="100000"/>
              </a:lnSpc>
              <a:spcBef>
                <a:spcPts val="0"/>
              </a:spcBef>
              <a:spcAft>
                <a:spcPts val="0"/>
              </a:spcAft>
              <a:buClr>
                <a:srgbClr val="000000"/>
              </a:buClr>
              <a:buSzPts val="1100"/>
              <a:buFont typeface="Arial"/>
              <a:buChar char="•"/>
            </a:pPr>
            <a:r>
              <a:rPr b="1" i="0" lang="en-US" sz="1100" u="none" cap="none" strike="noStrike">
                <a:solidFill>
                  <a:srgbClr val="000000"/>
                </a:solidFill>
                <a:latin typeface="Merriweather"/>
                <a:ea typeface="Merriweather"/>
                <a:cs typeface="Merriweather"/>
                <a:sym typeface="Merriweather"/>
              </a:rPr>
              <a:t>Hint 2:  </a:t>
            </a:r>
            <a:r>
              <a:rPr b="0" i="0" lang="en-US" sz="1100" u="none" cap="none" strike="noStrike">
                <a:solidFill>
                  <a:srgbClr val="000000"/>
                </a:solidFill>
                <a:latin typeface="Merriweather"/>
                <a:ea typeface="Merriweather"/>
                <a:cs typeface="Merriweather"/>
                <a:sym typeface="Merriweather"/>
              </a:rPr>
              <a:t>Hint 1: Code review</a:t>
            </a:r>
            <a:endParaRPr/>
          </a:p>
        </p:txBody>
      </p:sp>
      <p:cxnSp>
        <p:nvCxnSpPr>
          <p:cNvPr id="251" name="Google Shape;251;p15"/>
          <p:cNvCxnSpPr/>
          <p:nvPr/>
        </p:nvCxnSpPr>
        <p:spPr>
          <a:xfrm>
            <a:off x="0" y="4768417"/>
            <a:ext cx="9144000" cy="0"/>
          </a:xfrm>
          <a:prstGeom prst="straightConnector1">
            <a:avLst/>
          </a:prstGeom>
          <a:noFill/>
          <a:ln cap="flat" cmpd="sng" w="9525">
            <a:solidFill>
              <a:srgbClr val="5A0507"/>
            </a:solidFill>
            <a:prstDash val="solid"/>
            <a:round/>
            <a:headEnd len="sm" w="sm" type="none"/>
            <a:tailEnd len="sm" w="sm" type="none"/>
          </a:ln>
        </p:spPr>
      </p:cxnSp>
      <p:pic>
        <p:nvPicPr>
          <p:cNvPr id="252" name="Google Shape;252;p15"/>
          <p:cNvPicPr preferRelativeResize="0"/>
          <p:nvPr/>
        </p:nvPicPr>
        <p:blipFill rotWithShape="1">
          <a:blip r:embed="rId4">
            <a:alphaModFix/>
          </a:blip>
          <a:srcRect b="0" l="0" r="0" t="0"/>
          <a:stretch/>
        </p:blipFill>
        <p:spPr>
          <a:xfrm>
            <a:off x="8588288" y="4801115"/>
            <a:ext cx="556884" cy="307503"/>
          </a:xfrm>
          <a:prstGeom prst="rect">
            <a:avLst/>
          </a:prstGeom>
          <a:noFill/>
          <a:ln>
            <a:noFill/>
          </a:ln>
        </p:spPr>
      </p:pic>
      <p:sp>
        <p:nvSpPr>
          <p:cNvPr id="253" name="Google Shape;253;p15"/>
          <p:cNvSpPr txBox="1"/>
          <p:nvPr/>
        </p:nvSpPr>
        <p:spPr>
          <a:xfrm>
            <a:off x="2276782" y="4842003"/>
            <a:ext cx="4590434" cy="254237"/>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Clr>
                <a:srgbClr val="595959"/>
              </a:buClr>
              <a:buSzPts val="1800"/>
              <a:buFont typeface="Arial"/>
              <a:buNone/>
            </a:pPr>
            <a:r>
              <a:rPr b="0" i="0" lang="en-US" sz="1000" u="none" cap="none" strike="noStrike">
                <a:solidFill>
                  <a:srgbClr val="595959"/>
                </a:solidFill>
                <a:latin typeface="Arial"/>
                <a:ea typeface="Arial"/>
                <a:cs typeface="Arial"/>
                <a:sym typeface="Arial"/>
              </a:rPr>
              <a:t>The main page of the web application is a default wordpress page.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cxnSp>
        <p:nvCxnSpPr>
          <p:cNvPr id="258" name="Google Shape;258;p16"/>
          <p:cNvCxnSpPr/>
          <p:nvPr/>
        </p:nvCxnSpPr>
        <p:spPr>
          <a:xfrm>
            <a:off x="0" y="4768417"/>
            <a:ext cx="9144000" cy="0"/>
          </a:xfrm>
          <a:prstGeom prst="straightConnector1">
            <a:avLst/>
          </a:prstGeom>
          <a:noFill/>
          <a:ln cap="flat" cmpd="sng" w="9525">
            <a:solidFill>
              <a:srgbClr val="2A94C6"/>
            </a:solidFill>
            <a:prstDash val="solid"/>
            <a:round/>
            <a:headEnd len="sm" w="sm" type="none"/>
            <a:tailEnd len="sm" w="sm" type="none"/>
          </a:ln>
        </p:spPr>
      </p:cxnSp>
      <p:pic>
        <p:nvPicPr>
          <p:cNvPr id="259" name="Google Shape;259;p16"/>
          <p:cNvPicPr preferRelativeResize="0"/>
          <p:nvPr/>
        </p:nvPicPr>
        <p:blipFill rotWithShape="1">
          <a:blip r:embed="rId3">
            <a:alphaModFix/>
          </a:blip>
          <a:srcRect b="0" l="0" r="0" t="0"/>
          <a:stretch/>
        </p:blipFill>
        <p:spPr>
          <a:xfrm>
            <a:off x="8588288" y="4801115"/>
            <a:ext cx="556884" cy="307503"/>
          </a:xfrm>
          <a:prstGeom prst="rect">
            <a:avLst/>
          </a:prstGeom>
          <a:noFill/>
          <a:ln>
            <a:noFill/>
          </a:ln>
        </p:spPr>
      </p:pic>
      <p:pic>
        <p:nvPicPr>
          <p:cNvPr descr="A picture containing night sky&#10;&#10;Description automatically generated" id="260" name="Google Shape;260;p16"/>
          <p:cNvPicPr preferRelativeResize="0"/>
          <p:nvPr/>
        </p:nvPicPr>
        <p:blipFill rotWithShape="1">
          <a:blip r:embed="rId4">
            <a:alphaModFix/>
          </a:blip>
          <a:srcRect b="0" l="0" r="0" t="0"/>
          <a:stretch/>
        </p:blipFill>
        <p:spPr>
          <a:xfrm>
            <a:off x="3445001" y="1712380"/>
            <a:ext cx="2253997" cy="225399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7"/>
          <p:cNvSpPr txBox="1"/>
          <p:nvPr/>
        </p:nvSpPr>
        <p:spPr>
          <a:xfrm>
            <a:off x="2424752" y="-232"/>
            <a:ext cx="4294495"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800" u="none" cap="none" strike="noStrike">
                <a:solidFill>
                  <a:srgbClr val="000000"/>
                </a:solidFill>
                <a:latin typeface="Merriweather"/>
                <a:ea typeface="Merriweather"/>
                <a:cs typeface="Merriweather"/>
                <a:sym typeface="Merriweather"/>
              </a:rPr>
              <a:t>Laboratory: </a:t>
            </a:r>
            <a:r>
              <a:rPr b="1" i="0" lang="en-US" sz="1800" u="none" cap="none" strike="noStrike">
                <a:solidFill>
                  <a:srgbClr val="C00000"/>
                </a:solidFill>
                <a:latin typeface="Merriweather"/>
                <a:ea typeface="Merriweather"/>
                <a:cs typeface="Merriweather"/>
                <a:sym typeface="Merriweather"/>
              </a:rPr>
              <a:t> nodiff-backdoor</a:t>
            </a:r>
            <a:endParaRPr/>
          </a:p>
        </p:txBody>
      </p:sp>
      <p:pic>
        <p:nvPicPr>
          <p:cNvPr id="266" name="Google Shape;266;p17"/>
          <p:cNvPicPr preferRelativeResize="0"/>
          <p:nvPr/>
        </p:nvPicPr>
        <p:blipFill rotWithShape="1">
          <a:blip r:embed="rId3">
            <a:alphaModFix/>
          </a:blip>
          <a:srcRect b="0" l="0" r="0" t="0"/>
          <a:stretch/>
        </p:blipFill>
        <p:spPr>
          <a:xfrm>
            <a:off x="82936" y="903372"/>
            <a:ext cx="4968388" cy="1853474"/>
          </a:xfrm>
          <a:prstGeom prst="rect">
            <a:avLst/>
          </a:prstGeom>
          <a:noFill/>
          <a:ln cap="flat" cmpd="sng" w="9525">
            <a:solidFill>
              <a:srgbClr val="C00000"/>
            </a:solidFill>
            <a:prstDash val="dash"/>
            <a:round/>
            <a:headEnd len="sm" w="sm" type="none"/>
            <a:tailEnd len="sm" w="sm" type="none"/>
          </a:ln>
        </p:spPr>
      </p:pic>
      <p:sp>
        <p:nvSpPr>
          <p:cNvPr id="267" name="Google Shape;267;p17"/>
          <p:cNvSpPr txBox="1"/>
          <p:nvPr/>
        </p:nvSpPr>
        <p:spPr>
          <a:xfrm>
            <a:off x="185490" y="3037900"/>
            <a:ext cx="3209479"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Merriweather"/>
                <a:ea typeface="Merriweather"/>
                <a:cs typeface="Merriweather"/>
                <a:sym typeface="Merriweather"/>
              </a:rPr>
              <a:t>After performing some recon using </a:t>
            </a:r>
            <a:r>
              <a:rPr b="0" i="0" lang="en-US" sz="1200" u="none" cap="none" strike="noStrike">
                <a:solidFill>
                  <a:srgbClr val="3559C1"/>
                </a:solidFill>
                <a:latin typeface="Merriweather"/>
                <a:ea typeface="Merriweather"/>
                <a:cs typeface="Merriweather"/>
                <a:sym typeface="Merriweather"/>
              </a:rPr>
              <a:t>dirsearch</a:t>
            </a:r>
            <a:r>
              <a:rPr b="0" i="0" lang="en-US" sz="1200" u="none" cap="none" strike="noStrike">
                <a:solidFill>
                  <a:srgbClr val="000000"/>
                </a:solidFill>
                <a:latin typeface="Merriweather"/>
                <a:ea typeface="Merriweather"/>
                <a:cs typeface="Merriweather"/>
                <a:sym typeface="Merriweather"/>
              </a:rPr>
              <a:t> on the targeted web application, we can find a </a:t>
            </a:r>
            <a:r>
              <a:rPr b="1" i="0" lang="en-US" sz="1200" u="none" cap="none" strike="noStrike">
                <a:solidFill>
                  <a:srgbClr val="000000"/>
                </a:solidFill>
                <a:latin typeface="Merriweather"/>
                <a:ea typeface="Merriweather"/>
                <a:cs typeface="Merriweather"/>
                <a:sym typeface="Merriweather"/>
              </a:rPr>
              <a:t>backup.zip </a:t>
            </a:r>
            <a:r>
              <a:rPr b="0" i="0" lang="en-US" sz="1200" u="none" cap="none" strike="noStrike">
                <a:solidFill>
                  <a:srgbClr val="000000"/>
                </a:solidFill>
                <a:latin typeface="Merriweather"/>
                <a:ea typeface="Merriweather"/>
                <a:cs typeface="Merriweather"/>
                <a:sym typeface="Merriweather"/>
              </a:rPr>
              <a:t>archive.</a:t>
            </a:r>
            <a:endParaRPr/>
          </a:p>
        </p:txBody>
      </p:sp>
      <p:cxnSp>
        <p:nvCxnSpPr>
          <p:cNvPr id="268" name="Google Shape;268;p17"/>
          <p:cNvCxnSpPr/>
          <p:nvPr/>
        </p:nvCxnSpPr>
        <p:spPr>
          <a:xfrm>
            <a:off x="0" y="4768417"/>
            <a:ext cx="9144000" cy="0"/>
          </a:xfrm>
          <a:prstGeom prst="straightConnector1">
            <a:avLst/>
          </a:prstGeom>
          <a:noFill/>
          <a:ln cap="flat" cmpd="sng" w="9525">
            <a:solidFill>
              <a:srgbClr val="5A0507"/>
            </a:solidFill>
            <a:prstDash val="solid"/>
            <a:round/>
            <a:headEnd len="sm" w="sm" type="none"/>
            <a:tailEnd len="sm" w="sm" type="none"/>
          </a:ln>
        </p:spPr>
      </p:cxnSp>
      <p:pic>
        <p:nvPicPr>
          <p:cNvPr id="269" name="Google Shape;269;p17"/>
          <p:cNvPicPr preferRelativeResize="0"/>
          <p:nvPr/>
        </p:nvPicPr>
        <p:blipFill rotWithShape="1">
          <a:blip r:embed="rId4">
            <a:alphaModFix/>
          </a:blip>
          <a:srcRect b="0" l="0" r="0" t="0"/>
          <a:stretch/>
        </p:blipFill>
        <p:spPr>
          <a:xfrm>
            <a:off x="8588288" y="4801115"/>
            <a:ext cx="556884" cy="307503"/>
          </a:xfrm>
          <a:prstGeom prst="rect">
            <a:avLst/>
          </a:prstGeom>
          <a:noFill/>
          <a:ln>
            <a:noFill/>
          </a:ln>
        </p:spPr>
      </p:pic>
      <p:pic>
        <p:nvPicPr>
          <p:cNvPr id="270" name="Google Shape;270;p17"/>
          <p:cNvPicPr preferRelativeResize="0"/>
          <p:nvPr/>
        </p:nvPicPr>
        <p:blipFill rotWithShape="1">
          <a:blip r:embed="rId5">
            <a:alphaModFix/>
          </a:blip>
          <a:srcRect b="0" l="0" r="0" t="0"/>
          <a:stretch/>
        </p:blipFill>
        <p:spPr>
          <a:xfrm>
            <a:off x="3694471" y="2378029"/>
            <a:ext cx="5366593" cy="2357692"/>
          </a:xfrm>
          <a:prstGeom prst="rect">
            <a:avLst/>
          </a:prstGeom>
          <a:noFill/>
          <a:ln cap="flat" cmpd="sng" w="9525">
            <a:solidFill>
              <a:srgbClr val="C00000"/>
            </a:solidFill>
            <a:prstDash val="dash"/>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8"/>
          <p:cNvSpPr txBox="1"/>
          <p:nvPr/>
        </p:nvSpPr>
        <p:spPr>
          <a:xfrm>
            <a:off x="2424752" y="-232"/>
            <a:ext cx="4294495"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800" u="none" cap="none" strike="noStrike">
                <a:solidFill>
                  <a:srgbClr val="000000"/>
                </a:solidFill>
                <a:latin typeface="Merriweather"/>
                <a:ea typeface="Merriweather"/>
                <a:cs typeface="Merriweather"/>
                <a:sym typeface="Merriweather"/>
              </a:rPr>
              <a:t>Laboratory: </a:t>
            </a:r>
            <a:r>
              <a:rPr b="1" i="0" lang="en-US" sz="1800" u="none" cap="none" strike="noStrike">
                <a:solidFill>
                  <a:srgbClr val="C00000"/>
                </a:solidFill>
                <a:latin typeface="Merriweather"/>
                <a:ea typeface="Merriweather"/>
                <a:cs typeface="Merriweather"/>
                <a:sym typeface="Merriweather"/>
              </a:rPr>
              <a:t> nodiff-backdoor</a:t>
            </a:r>
            <a:endParaRPr/>
          </a:p>
        </p:txBody>
      </p:sp>
      <p:pic>
        <p:nvPicPr>
          <p:cNvPr id="276" name="Google Shape;276;p18"/>
          <p:cNvPicPr preferRelativeResize="0"/>
          <p:nvPr/>
        </p:nvPicPr>
        <p:blipFill rotWithShape="1">
          <a:blip r:embed="rId3">
            <a:alphaModFix/>
          </a:blip>
          <a:srcRect b="0" l="0" r="0" t="0"/>
          <a:stretch/>
        </p:blipFill>
        <p:spPr>
          <a:xfrm>
            <a:off x="69178" y="715743"/>
            <a:ext cx="9005644" cy="2621337"/>
          </a:xfrm>
          <a:prstGeom prst="rect">
            <a:avLst/>
          </a:prstGeom>
          <a:noFill/>
          <a:ln cap="flat" cmpd="sng" w="9525">
            <a:solidFill>
              <a:srgbClr val="C00000"/>
            </a:solidFill>
            <a:prstDash val="dash"/>
            <a:round/>
            <a:headEnd len="sm" w="sm" type="none"/>
            <a:tailEnd len="sm" w="sm" type="none"/>
          </a:ln>
        </p:spPr>
      </p:pic>
      <p:sp>
        <p:nvSpPr>
          <p:cNvPr id="277" name="Google Shape;277;p18"/>
          <p:cNvSpPr txBox="1"/>
          <p:nvPr/>
        </p:nvSpPr>
        <p:spPr>
          <a:xfrm>
            <a:off x="0" y="3416120"/>
            <a:ext cx="3591685"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Merriweather"/>
                <a:ea typeface="Merriweather"/>
                <a:cs typeface="Merriweather"/>
                <a:sym typeface="Merriweather"/>
              </a:rPr>
              <a:t>Download the backup file from the following url: </a:t>
            </a:r>
            <a:r>
              <a:rPr b="1" i="0" lang="en-US" sz="1200" u="none" cap="none" strike="noStrike">
                <a:solidFill>
                  <a:srgbClr val="C00000"/>
                </a:solidFill>
                <a:latin typeface="Merriweather"/>
                <a:ea typeface="Merriweather"/>
                <a:cs typeface="Merriweather"/>
                <a:sym typeface="Merriweather"/>
              </a:rPr>
              <a:t>http://34.107.45.207:30148//backup.zip </a:t>
            </a:r>
            <a:endParaRPr b="1" i="0" sz="1200" u="none" cap="none" strike="noStrike">
              <a:solidFill>
                <a:srgbClr val="C00000"/>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b="0" i="0" lang="en-US" sz="1200" u="none" cap="none" strike="noStrike">
                <a:solidFill>
                  <a:srgbClr val="000000"/>
                </a:solidFill>
                <a:latin typeface="Merriweather"/>
                <a:ea typeface="Merriweather"/>
                <a:cs typeface="Merriweather"/>
                <a:sym typeface="Merriweather"/>
              </a:rPr>
              <a:t>(take note that the IP address can change based on the functionality of the CyberEDU platform.) </a:t>
            </a:r>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b="0" i="0" lang="en-US" sz="1200" u="none" cap="none" strike="noStrike">
                <a:solidFill>
                  <a:srgbClr val="000000"/>
                </a:solidFill>
                <a:latin typeface="Merriweather"/>
                <a:ea typeface="Merriweather"/>
                <a:cs typeface="Merriweather"/>
                <a:sym typeface="Merriweather"/>
              </a:rPr>
              <a:t>In this way, we obtain the source code of the application.</a:t>
            </a:r>
            <a:endParaRPr/>
          </a:p>
        </p:txBody>
      </p:sp>
      <p:cxnSp>
        <p:nvCxnSpPr>
          <p:cNvPr id="278" name="Google Shape;278;p18"/>
          <p:cNvCxnSpPr/>
          <p:nvPr/>
        </p:nvCxnSpPr>
        <p:spPr>
          <a:xfrm>
            <a:off x="0" y="4768417"/>
            <a:ext cx="9144000" cy="0"/>
          </a:xfrm>
          <a:prstGeom prst="straightConnector1">
            <a:avLst/>
          </a:prstGeom>
          <a:noFill/>
          <a:ln cap="flat" cmpd="sng" w="9525">
            <a:solidFill>
              <a:srgbClr val="5A0507"/>
            </a:solidFill>
            <a:prstDash val="solid"/>
            <a:round/>
            <a:headEnd len="sm" w="sm" type="none"/>
            <a:tailEnd len="sm" w="sm" type="none"/>
          </a:ln>
        </p:spPr>
      </p:cxnSp>
      <p:pic>
        <p:nvPicPr>
          <p:cNvPr id="279" name="Google Shape;279;p18"/>
          <p:cNvPicPr preferRelativeResize="0"/>
          <p:nvPr/>
        </p:nvPicPr>
        <p:blipFill rotWithShape="1">
          <a:blip r:embed="rId4">
            <a:alphaModFix/>
          </a:blip>
          <a:srcRect b="0" l="0" r="0" t="0"/>
          <a:stretch/>
        </p:blipFill>
        <p:spPr>
          <a:xfrm>
            <a:off x="8588288" y="4801115"/>
            <a:ext cx="556884" cy="307503"/>
          </a:xfrm>
          <a:prstGeom prst="rect">
            <a:avLst/>
          </a:prstGeom>
          <a:noFill/>
          <a:ln>
            <a:noFill/>
          </a:ln>
        </p:spPr>
      </p:pic>
      <p:sp>
        <p:nvSpPr>
          <p:cNvPr id="280" name="Google Shape;280;p18"/>
          <p:cNvSpPr txBox="1"/>
          <p:nvPr/>
        </p:nvSpPr>
        <p:spPr>
          <a:xfrm>
            <a:off x="5073162" y="3898860"/>
            <a:ext cx="371211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chemeClr val="dk1"/>
                </a:solidFill>
                <a:highlight>
                  <a:srgbClr val="FFFF00"/>
                </a:highlight>
                <a:latin typeface="Merriweather"/>
                <a:ea typeface="Merriweather"/>
                <a:cs typeface="Merriweather"/>
                <a:sym typeface="Merriweather"/>
              </a:rPr>
              <a:t>$ wget http://34.107.45.207:30148//backup.zip </a:t>
            </a:r>
            <a:endParaRPr b="0" i="0" sz="1400" u="none" cap="none" strike="noStrike">
              <a:solidFill>
                <a:schemeClr val="dk1"/>
              </a:solidFill>
              <a:highlight>
                <a:srgbClr val="FFFF00"/>
              </a:highlight>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9"/>
          <p:cNvSpPr txBox="1"/>
          <p:nvPr/>
        </p:nvSpPr>
        <p:spPr>
          <a:xfrm>
            <a:off x="2424752" y="-232"/>
            <a:ext cx="4294495"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800" u="none" cap="none" strike="noStrike">
                <a:solidFill>
                  <a:srgbClr val="000000"/>
                </a:solidFill>
                <a:latin typeface="Merriweather"/>
                <a:ea typeface="Merriweather"/>
                <a:cs typeface="Merriweather"/>
                <a:sym typeface="Merriweather"/>
              </a:rPr>
              <a:t>Laboratory: </a:t>
            </a:r>
            <a:r>
              <a:rPr b="1" i="0" lang="en-US" sz="1800" u="none" cap="none" strike="noStrike">
                <a:solidFill>
                  <a:srgbClr val="C00000"/>
                </a:solidFill>
                <a:latin typeface="Merriweather"/>
                <a:ea typeface="Merriweather"/>
                <a:cs typeface="Merriweather"/>
                <a:sym typeface="Merriweather"/>
              </a:rPr>
              <a:t> nodiff-backdoor</a:t>
            </a:r>
            <a:endParaRPr/>
          </a:p>
        </p:txBody>
      </p:sp>
      <p:pic>
        <p:nvPicPr>
          <p:cNvPr id="286" name="Google Shape;286;p19"/>
          <p:cNvPicPr preferRelativeResize="0"/>
          <p:nvPr/>
        </p:nvPicPr>
        <p:blipFill rotWithShape="1">
          <a:blip r:embed="rId3">
            <a:alphaModFix/>
          </a:blip>
          <a:srcRect b="0" l="0" r="0" t="0"/>
          <a:stretch/>
        </p:blipFill>
        <p:spPr>
          <a:xfrm>
            <a:off x="69176" y="782050"/>
            <a:ext cx="9005644" cy="1725327"/>
          </a:xfrm>
          <a:prstGeom prst="rect">
            <a:avLst/>
          </a:prstGeom>
          <a:noFill/>
          <a:ln cap="flat" cmpd="sng" w="9525">
            <a:solidFill>
              <a:srgbClr val="C00000"/>
            </a:solidFill>
            <a:prstDash val="dash"/>
            <a:round/>
            <a:headEnd len="sm" w="sm" type="none"/>
            <a:tailEnd len="sm" w="sm" type="none"/>
          </a:ln>
        </p:spPr>
      </p:pic>
      <p:sp>
        <p:nvSpPr>
          <p:cNvPr id="287" name="Google Shape;287;p19"/>
          <p:cNvSpPr txBox="1"/>
          <p:nvPr/>
        </p:nvSpPr>
        <p:spPr>
          <a:xfrm>
            <a:off x="2084953" y="2920327"/>
            <a:ext cx="4974091" cy="12003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Merriweather"/>
                <a:ea typeface="Merriweather"/>
                <a:cs typeface="Merriweather"/>
                <a:sym typeface="Merriweather"/>
              </a:rPr>
              <a:t>Copy backup.zip to the new folder and unzip it. </a:t>
            </a:r>
            <a:endParaRPr/>
          </a:p>
          <a:p>
            <a:pPr indent="0" lvl="0" marL="0" marR="0" rtl="0" algn="just">
              <a:lnSpc>
                <a:spcPct val="100000"/>
              </a:lnSpc>
              <a:spcBef>
                <a:spcPts val="0"/>
              </a:spcBef>
              <a:spcAft>
                <a:spcPts val="0"/>
              </a:spcAft>
              <a:buNone/>
            </a:pPr>
            <a:r>
              <a:t/>
            </a:r>
            <a:endParaRPr b="0" i="0" sz="1200" u="none" cap="none" strike="noStrike">
              <a:solidFill>
                <a:srgbClr val="000000"/>
              </a:solidFill>
              <a:latin typeface="Merriweather"/>
              <a:ea typeface="Merriweather"/>
              <a:cs typeface="Merriweather"/>
              <a:sym typeface="Merriweather"/>
            </a:endParaRPr>
          </a:p>
          <a:p>
            <a:pPr indent="0" lvl="0" marL="0" marR="0" rtl="0" algn="ctr">
              <a:lnSpc>
                <a:spcPct val="100000"/>
              </a:lnSpc>
              <a:spcBef>
                <a:spcPts val="0"/>
              </a:spcBef>
              <a:spcAft>
                <a:spcPts val="0"/>
              </a:spcAft>
              <a:buNone/>
            </a:pPr>
            <a:r>
              <a:rPr b="0" i="0" lang="en-US" sz="1200" u="none" cap="none" strike="noStrike">
                <a:solidFill>
                  <a:srgbClr val="000000"/>
                </a:solidFill>
                <a:latin typeface="Merriweather"/>
                <a:ea typeface="Merriweather"/>
                <a:cs typeface="Merriweather"/>
                <a:sym typeface="Merriweather"/>
              </a:rPr>
              <a:t>Now is time to find some backdoor. Because application use PHP code we try to search from vulnerable function in PHP:</a:t>
            </a:r>
            <a:endParaRPr/>
          </a:p>
          <a:p>
            <a:pPr indent="0" lvl="0" marL="0" marR="0" rtl="0" algn="just">
              <a:lnSpc>
                <a:spcPct val="100000"/>
              </a:lnSpc>
              <a:spcBef>
                <a:spcPts val="0"/>
              </a:spcBef>
              <a:spcAft>
                <a:spcPts val="0"/>
              </a:spcAft>
              <a:buNone/>
            </a:pPr>
            <a:r>
              <a:rPr b="0" i="0" lang="en-US" sz="1200" u="sng" cap="none" strike="noStrike">
                <a:solidFill>
                  <a:srgbClr val="000000"/>
                </a:solidFill>
                <a:latin typeface="Merriweather"/>
                <a:ea typeface="Merriweather"/>
                <a:cs typeface="Merriweather"/>
                <a:sym typeface="Merriweather"/>
                <a:hlinkClick r:id="rId4">
                  <a:extLst>
                    <a:ext uri="{A12FA001-AC4F-418D-AE19-62706E023703}">
                      <ahyp:hlinkClr val="tx"/>
                    </a:ext>
                  </a:extLst>
                </a:hlinkClick>
              </a:rPr>
              <a:t>https://gist.github.com/mccabe615/b0907514d34b2de088c4996933ea1720</a:t>
            </a:r>
            <a:endParaRPr b="0" i="0" sz="12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0"/>
              </a:spcBef>
              <a:spcAft>
                <a:spcPts val="0"/>
              </a:spcAft>
              <a:buNone/>
            </a:pPr>
            <a:r>
              <a:t/>
            </a:r>
            <a:endParaRPr b="0" i="0" sz="1200" u="none" cap="none" strike="noStrike">
              <a:solidFill>
                <a:srgbClr val="000000"/>
              </a:solidFill>
              <a:latin typeface="Merriweather"/>
              <a:ea typeface="Merriweather"/>
              <a:cs typeface="Merriweather"/>
              <a:sym typeface="Merriweather"/>
            </a:endParaRPr>
          </a:p>
        </p:txBody>
      </p:sp>
      <p:cxnSp>
        <p:nvCxnSpPr>
          <p:cNvPr id="288" name="Google Shape;288;p19"/>
          <p:cNvCxnSpPr/>
          <p:nvPr/>
        </p:nvCxnSpPr>
        <p:spPr>
          <a:xfrm>
            <a:off x="0" y="4768417"/>
            <a:ext cx="9144000" cy="0"/>
          </a:xfrm>
          <a:prstGeom prst="straightConnector1">
            <a:avLst/>
          </a:prstGeom>
          <a:noFill/>
          <a:ln cap="flat" cmpd="sng" w="9525">
            <a:solidFill>
              <a:srgbClr val="5A0507"/>
            </a:solidFill>
            <a:prstDash val="solid"/>
            <a:round/>
            <a:headEnd len="sm" w="sm" type="none"/>
            <a:tailEnd len="sm" w="sm" type="none"/>
          </a:ln>
        </p:spPr>
      </p:cxnSp>
      <p:pic>
        <p:nvPicPr>
          <p:cNvPr id="289" name="Google Shape;289;p19"/>
          <p:cNvPicPr preferRelativeResize="0"/>
          <p:nvPr/>
        </p:nvPicPr>
        <p:blipFill rotWithShape="1">
          <a:blip r:embed="rId5">
            <a:alphaModFix/>
          </a:blip>
          <a:srcRect b="0" l="0" r="0" t="0"/>
          <a:stretch/>
        </p:blipFill>
        <p:spPr>
          <a:xfrm>
            <a:off x="8588288" y="4801115"/>
            <a:ext cx="556884" cy="30750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
          <p:cNvSpPr txBox="1"/>
          <p:nvPr/>
        </p:nvSpPr>
        <p:spPr>
          <a:xfrm>
            <a:off x="3516179" y="-6868"/>
            <a:ext cx="2111642"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800" u="none" cap="none" strike="noStrike">
                <a:solidFill>
                  <a:srgbClr val="000000"/>
                </a:solidFill>
                <a:latin typeface="Merriweather"/>
                <a:ea typeface="Merriweather"/>
                <a:cs typeface="Merriweather"/>
                <a:sym typeface="Merriweather"/>
              </a:rPr>
              <a:t>Overview</a:t>
            </a:r>
            <a:endParaRPr b="1" i="0" sz="1400" u="none" cap="none" strike="noStrike">
              <a:solidFill>
                <a:srgbClr val="000000"/>
              </a:solidFill>
              <a:latin typeface="Merriweather"/>
              <a:ea typeface="Merriweather"/>
              <a:cs typeface="Merriweather"/>
              <a:sym typeface="Merriweather"/>
            </a:endParaRPr>
          </a:p>
        </p:txBody>
      </p:sp>
      <p:pic>
        <p:nvPicPr>
          <p:cNvPr id="119" name="Google Shape;119;p2"/>
          <p:cNvPicPr preferRelativeResize="0"/>
          <p:nvPr/>
        </p:nvPicPr>
        <p:blipFill rotWithShape="1">
          <a:blip r:embed="rId3">
            <a:alphaModFix amt="20000"/>
          </a:blip>
          <a:srcRect b="0" l="0" r="0" t="0"/>
          <a:stretch/>
        </p:blipFill>
        <p:spPr>
          <a:xfrm>
            <a:off x="5374243" y="1768643"/>
            <a:ext cx="3651810" cy="2109936"/>
          </a:xfrm>
          <a:prstGeom prst="rect">
            <a:avLst/>
          </a:prstGeom>
          <a:noFill/>
          <a:ln>
            <a:noFill/>
          </a:ln>
        </p:spPr>
      </p:pic>
      <p:sp>
        <p:nvSpPr>
          <p:cNvPr id="120" name="Google Shape;120;p2"/>
          <p:cNvSpPr txBox="1"/>
          <p:nvPr/>
        </p:nvSpPr>
        <p:spPr>
          <a:xfrm>
            <a:off x="1291305" y="1633847"/>
            <a:ext cx="4449747" cy="181588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1" i="0" sz="1400" u="none" cap="none" strike="noStrike">
              <a:solidFill>
                <a:srgbClr val="000000"/>
              </a:solidFill>
              <a:latin typeface="Merriweather"/>
              <a:ea typeface="Merriweather"/>
              <a:cs typeface="Merriweather"/>
              <a:sym typeface="Merriweather"/>
            </a:endParaRPr>
          </a:p>
          <a:p>
            <a:pPr indent="-285750" lvl="0" marL="28575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000000"/>
                </a:solidFill>
                <a:latin typeface="Merriweather"/>
                <a:ea typeface="Merriweather"/>
                <a:cs typeface="Merriweather"/>
                <a:sym typeface="Merriweather"/>
              </a:rPr>
              <a:t>Web Fuzzing</a:t>
            </a:r>
            <a:endParaRPr/>
          </a:p>
          <a:p>
            <a:pPr indent="-196850" lvl="0" marL="28575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Merriweather"/>
              <a:ea typeface="Merriweather"/>
              <a:cs typeface="Merriweather"/>
              <a:sym typeface="Merriweather"/>
            </a:endParaRPr>
          </a:p>
          <a:p>
            <a:pPr indent="-285750" lvl="0" marL="28575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000000"/>
                </a:solidFill>
                <a:latin typeface="Merriweather"/>
                <a:ea typeface="Merriweather"/>
                <a:cs typeface="Merriweather"/>
                <a:sym typeface="Merriweather"/>
              </a:rPr>
              <a:t>Backdoor</a:t>
            </a:r>
            <a:endParaRPr/>
          </a:p>
          <a:p>
            <a:pPr indent="-196850" lvl="0" marL="28575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Merriweather"/>
              <a:ea typeface="Merriweather"/>
              <a:cs typeface="Merriweather"/>
              <a:sym typeface="Merriweather"/>
            </a:endParaRPr>
          </a:p>
          <a:p>
            <a:pPr indent="-285750" lvl="0" marL="28575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000000"/>
                </a:solidFill>
                <a:latin typeface="Merriweather"/>
                <a:ea typeface="Merriweather"/>
                <a:cs typeface="Merriweather"/>
                <a:sym typeface="Merriweather"/>
              </a:rPr>
              <a:t>Code Review</a:t>
            </a:r>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Merriweather"/>
              <a:ea typeface="Merriweather"/>
              <a:cs typeface="Merriweather"/>
              <a:sym typeface="Merriweather"/>
            </a:endParaRPr>
          </a:p>
          <a:p>
            <a:pPr indent="-285750" lvl="0" marL="28575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000000"/>
                </a:solidFill>
                <a:latin typeface="Merriweather"/>
                <a:ea typeface="Merriweather"/>
                <a:cs typeface="Merriweather"/>
                <a:sym typeface="Merriweather"/>
              </a:rPr>
              <a:t>Machine: </a:t>
            </a:r>
            <a:r>
              <a:rPr b="1" i="0" lang="en-US" sz="1400" u="none" cap="none" strike="noStrike">
                <a:solidFill>
                  <a:srgbClr val="C00000"/>
                </a:solidFill>
                <a:latin typeface="Merriweather"/>
                <a:ea typeface="Merriweather"/>
                <a:cs typeface="Merriweather"/>
                <a:sym typeface="Merriweather"/>
              </a:rPr>
              <a:t>nodiff-backdoor</a:t>
            </a:r>
            <a:endParaRPr/>
          </a:p>
        </p:txBody>
      </p:sp>
      <p:cxnSp>
        <p:nvCxnSpPr>
          <p:cNvPr id="121" name="Google Shape;121;p2"/>
          <p:cNvCxnSpPr/>
          <p:nvPr/>
        </p:nvCxnSpPr>
        <p:spPr>
          <a:xfrm>
            <a:off x="0" y="4768417"/>
            <a:ext cx="9144000" cy="0"/>
          </a:xfrm>
          <a:prstGeom prst="straightConnector1">
            <a:avLst/>
          </a:prstGeom>
          <a:noFill/>
          <a:ln cap="flat" cmpd="sng" w="9525">
            <a:solidFill>
              <a:srgbClr val="5A0507"/>
            </a:solidFill>
            <a:prstDash val="solid"/>
            <a:round/>
            <a:headEnd len="sm" w="sm" type="none"/>
            <a:tailEnd len="sm" w="sm" type="none"/>
          </a:ln>
        </p:spPr>
      </p:cxnSp>
      <p:pic>
        <p:nvPicPr>
          <p:cNvPr id="122" name="Google Shape;122;p2"/>
          <p:cNvPicPr preferRelativeResize="0"/>
          <p:nvPr/>
        </p:nvPicPr>
        <p:blipFill rotWithShape="1">
          <a:blip r:embed="rId4">
            <a:alphaModFix/>
          </a:blip>
          <a:srcRect b="0" l="0" r="0" t="0"/>
          <a:stretch/>
        </p:blipFill>
        <p:spPr>
          <a:xfrm>
            <a:off x="8588288" y="4801115"/>
            <a:ext cx="556884" cy="30750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0"/>
          <p:cNvSpPr txBox="1"/>
          <p:nvPr/>
        </p:nvSpPr>
        <p:spPr>
          <a:xfrm>
            <a:off x="2424752" y="-232"/>
            <a:ext cx="4294495"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800" u="none" cap="none" strike="noStrike">
                <a:solidFill>
                  <a:srgbClr val="000000"/>
                </a:solidFill>
                <a:latin typeface="Merriweather"/>
                <a:ea typeface="Merriweather"/>
                <a:cs typeface="Merriweather"/>
                <a:sym typeface="Merriweather"/>
              </a:rPr>
              <a:t>Laboratory: </a:t>
            </a:r>
            <a:r>
              <a:rPr b="1" i="0" lang="en-US" sz="1800" u="none" cap="none" strike="noStrike">
                <a:solidFill>
                  <a:srgbClr val="C00000"/>
                </a:solidFill>
                <a:latin typeface="Merriweather"/>
                <a:ea typeface="Merriweather"/>
                <a:cs typeface="Merriweather"/>
                <a:sym typeface="Merriweather"/>
              </a:rPr>
              <a:t> nodiff-backdoor</a:t>
            </a:r>
            <a:endParaRPr/>
          </a:p>
        </p:txBody>
      </p:sp>
      <p:pic>
        <p:nvPicPr>
          <p:cNvPr id="295" name="Google Shape;295;p20"/>
          <p:cNvPicPr preferRelativeResize="0"/>
          <p:nvPr/>
        </p:nvPicPr>
        <p:blipFill rotWithShape="1">
          <a:blip r:embed="rId3">
            <a:alphaModFix/>
          </a:blip>
          <a:srcRect b="0" l="0" r="0" t="0"/>
          <a:stretch/>
        </p:blipFill>
        <p:spPr>
          <a:xfrm>
            <a:off x="69177" y="836157"/>
            <a:ext cx="9005644" cy="1147493"/>
          </a:xfrm>
          <a:prstGeom prst="rect">
            <a:avLst/>
          </a:prstGeom>
          <a:noFill/>
          <a:ln cap="flat" cmpd="sng" w="9525">
            <a:solidFill>
              <a:srgbClr val="C00000"/>
            </a:solidFill>
            <a:prstDash val="dash"/>
            <a:round/>
            <a:headEnd len="sm" w="sm" type="none"/>
            <a:tailEnd len="sm" w="sm" type="none"/>
          </a:ln>
        </p:spPr>
      </p:pic>
      <p:cxnSp>
        <p:nvCxnSpPr>
          <p:cNvPr id="296" name="Google Shape;296;p20"/>
          <p:cNvCxnSpPr/>
          <p:nvPr/>
        </p:nvCxnSpPr>
        <p:spPr>
          <a:xfrm>
            <a:off x="0" y="4768417"/>
            <a:ext cx="9144000" cy="0"/>
          </a:xfrm>
          <a:prstGeom prst="straightConnector1">
            <a:avLst/>
          </a:prstGeom>
          <a:noFill/>
          <a:ln cap="flat" cmpd="sng" w="9525">
            <a:solidFill>
              <a:srgbClr val="5A0507"/>
            </a:solidFill>
            <a:prstDash val="solid"/>
            <a:round/>
            <a:headEnd len="sm" w="sm" type="none"/>
            <a:tailEnd len="sm" w="sm" type="none"/>
          </a:ln>
        </p:spPr>
      </p:cxnSp>
      <p:pic>
        <p:nvPicPr>
          <p:cNvPr id="297" name="Google Shape;297;p20"/>
          <p:cNvPicPr preferRelativeResize="0"/>
          <p:nvPr/>
        </p:nvPicPr>
        <p:blipFill rotWithShape="1">
          <a:blip r:embed="rId4">
            <a:alphaModFix/>
          </a:blip>
          <a:srcRect b="0" l="0" r="0" t="0"/>
          <a:stretch/>
        </p:blipFill>
        <p:spPr>
          <a:xfrm>
            <a:off x="8588288" y="4801115"/>
            <a:ext cx="556884" cy="307503"/>
          </a:xfrm>
          <a:prstGeom prst="rect">
            <a:avLst/>
          </a:prstGeom>
          <a:noFill/>
          <a:ln>
            <a:noFill/>
          </a:ln>
        </p:spPr>
      </p:pic>
      <p:sp>
        <p:nvSpPr>
          <p:cNvPr id="298" name="Google Shape;298;p20"/>
          <p:cNvSpPr txBox="1"/>
          <p:nvPr/>
        </p:nvSpPr>
        <p:spPr>
          <a:xfrm>
            <a:off x="69177" y="2055013"/>
            <a:ext cx="4575516" cy="64633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200" u="none" cap="none" strike="noStrike">
                <a:solidFill>
                  <a:srgbClr val="000000"/>
                </a:solidFill>
                <a:latin typeface="Merriweather"/>
                <a:ea typeface="Merriweather"/>
                <a:cs typeface="Merriweather"/>
                <a:sym typeface="Merriweather"/>
              </a:rPr>
              <a:t>We can try search for all the vulnerable functions. After few tries observe we got the vulnerable function (shell_exec()) in the next path: “wp-content/themes/twentytwentytwo/functions.php”:</a:t>
            </a:r>
            <a:endParaRPr/>
          </a:p>
        </p:txBody>
      </p:sp>
      <p:sp>
        <p:nvSpPr>
          <p:cNvPr id="299" name="Google Shape;299;p20"/>
          <p:cNvSpPr txBox="1"/>
          <p:nvPr/>
        </p:nvSpPr>
        <p:spPr>
          <a:xfrm>
            <a:off x="6305244" y="2224289"/>
            <a:ext cx="194545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chemeClr val="dk1"/>
                </a:solidFill>
                <a:highlight>
                  <a:srgbClr val="FFFF00"/>
                </a:highlight>
                <a:latin typeface="Merriweather"/>
                <a:ea typeface="Merriweather"/>
                <a:cs typeface="Merriweather"/>
                <a:sym typeface="Merriweather"/>
              </a:rPr>
              <a:t>$ grep –r “shell_exec(“</a:t>
            </a:r>
            <a:endParaRPr b="0" i="0" sz="1400" u="none" cap="none" strike="noStrike">
              <a:solidFill>
                <a:schemeClr val="dk1"/>
              </a:solidFill>
              <a:highlight>
                <a:srgbClr val="FFFF00"/>
              </a:highlight>
              <a:latin typeface="Arial"/>
              <a:ea typeface="Arial"/>
              <a:cs typeface="Arial"/>
              <a:sym typeface="Arial"/>
            </a:endParaRPr>
          </a:p>
        </p:txBody>
      </p:sp>
      <p:sp>
        <p:nvSpPr>
          <p:cNvPr id="300" name="Google Shape;300;p20"/>
          <p:cNvSpPr txBox="1"/>
          <p:nvPr/>
        </p:nvSpPr>
        <p:spPr>
          <a:xfrm>
            <a:off x="4832252" y="3573669"/>
            <a:ext cx="4311748" cy="95410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400" u="none" cap="none" strike="noStrike">
                <a:solidFill>
                  <a:srgbClr val="000000"/>
                </a:solidFill>
                <a:latin typeface="Merriweather"/>
                <a:ea typeface="Merriweather"/>
                <a:cs typeface="Merriweather"/>
                <a:sym typeface="Merriweather"/>
              </a:rPr>
              <a:t>Next step is to execute the backdoor to access the server base on what we got. </a:t>
            </a:r>
            <a:endParaRPr/>
          </a:p>
          <a:p>
            <a:pPr indent="0" lvl="0" marL="0" marR="0" rtl="0" algn="just">
              <a:lnSpc>
                <a:spcPct val="100000"/>
              </a:lnSpc>
              <a:spcBef>
                <a:spcPts val="0"/>
              </a:spcBef>
              <a:spcAft>
                <a:spcPts val="0"/>
              </a:spcAft>
              <a:buNone/>
            </a:pPr>
            <a:r>
              <a:rPr b="0" i="0" lang="en-US" sz="1400" u="none" cap="none" strike="noStrike">
                <a:solidFill>
                  <a:srgbClr val="000000"/>
                </a:solidFill>
                <a:latin typeface="Merriweather"/>
                <a:ea typeface="Merriweather"/>
                <a:cs typeface="Merriweather"/>
                <a:sym typeface="Merriweather"/>
              </a:rPr>
              <a:t>If we have the parameter </a:t>
            </a:r>
            <a:r>
              <a:rPr b="1" i="0" lang="en-US" sz="1400" u="none" cap="none" strike="noStrike">
                <a:solidFill>
                  <a:srgbClr val="C00000"/>
                </a:solidFill>
                <a:latin typeface="Merriweather"/>
                <a:ea typeface="Merriweather"/>
                <a:cs typeface="Merriweather"/>
                <a:sym typeface="Merriweather"/>
              </a:rPr>
              <a:t>welldone=knockknock</a:t>
            </a:r>
            <a:r>
              <a:rPr b="0" i="0" lang="en-US" sz="1400" u="none" cap="none" strike="noStrike">
                <a:solidFill>
                  <a:srgbClr val="000000"/>
                </a:solidFill>
                <a:latin typeface="Merriweather"/>
                <a:ea typeface="Merriweather"/>
                <a:cs typeface="Merriweather"/>
                <a:sym typeface="Merriweather"/>
              </a:rPr>
              <a:t>, then execute parameter </a:t>
            </a:r>
            <a:r>
              <a:rPr b="1" i="0" lang="en-US" sz="1400" u="none" cap="none" strike="noStrike">
                <a:solidFill>
                  <a:srgbClr val="C00000"/>
                </a:solidFill>
                <a:latin typeface="Merriweather"/>
                <a:ea typeface="Merriweather"/>
                <a:cs typeface="Merriweather"/>
                <a:sym typeface="Merriweather"/>
              </a:rPr>
              <a:t>shazam=&lt;injection&gt;</a:t>
            </a:r>
            <a:endParaRPr/>
          </a:p>
        </p:txBody>
      </p:sp>
      <p:pic>
        <p:nvPicPr>
          <p:cNvPr id="301" name="Google Shape;301;p20"/>
          <p:cNvPicPr preferRelativeResize="0"/>
          <p:nvPr/>
        </p:nvPicPr>
        <p:blipFill rotWithShape="1">
          <a:blip r:embed="rId5">
            <a:alphaModFix/>
          </a:blip>
          <a:srcRect b="0" l="0" r="0" t="0"/>
          <a:stretch/>
        </p:blipFill>
        <p:spPr>
          <a:xfrm>
            <a:off x="56270" y="3476975"/>
            <a:ext cx="4775982" cy="1147493"/>
          </a:xfrm>
          <a:prstGeom prst="rect">
            <a:avLst/>
          </a:prstGeom>
          <a:noFill/>
          <a:ln cap="flat" cmpd="sng" w="9525">
            <a:solidFill>
              <a:srgbClr val="C00000"/>
            </a:solidFill>
            <a:prstDash val="dash"/>
            <a:round/>
            <a:headEnd len="sm" w="sm" type="none"/>
            <a:tailEnd len="sm" w="sm" type="none"/>
          </a:ln>
        </p:spPr>
      </p:pic>
      <p:cxnSp>
        <p:nvCxnSpPr>
          <p:cNvPr id="302" name="Google Shape;302;p20"/>
          <p:cNvCxnSpPr/>
          <p:nvPr/>
        </p:nvCxnSpPr>
        <p:spPr>
          <a:xfrm>
            <a:off x="2468879" y="3045655"/>
            <a:ext cx="4206240" cy="0"/>
          </a:xfrm>
          <a:prstGeom prst="straightConnector1">
            <a:avLst/>
          </a:prstGeom>
          <a:noFill/>
          <a:ln cap="flat" cmpd="sng" w="9525">
            <a:solidFill>
              <a:srgbClr val="C00000"/>
            </a:solidFill>
            <a:prstDash val="dash"/>
            <a:round/>
            <a:headEnd len="sm" w="sm" type="none"/>
            <a:tailEnd len="sm" w="sm"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1"/>
          <p:cNvSpPr txBox="1"/>
          <p:nvPr/>
        </p:nvSpPr>
        <p:spPr>
          <a:xfrm>
            <a:off x="2424752" y="-232"/>
            <a:ext cx="4294495"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800" u="none" cap="none" strike="noStrike">
                <a:solidFill>
                  <a:srgbClr val="000000"/>
                </a:solidFill>
                <a:latin typeface="Merriweather"/>
                <a:ea typeface="Merriweather"/>
                <a:cs typeface="Merriweather"/>
                <a:sym typeface="Merriweather"/>
              </a:rPr>
              <a:t>Laboratory: </a:t>
            </a:r>
            <a:r>
              <a:rPr b="1" i="0" lang="en-US" sz="1800" u="none" cap="none" strike="noStrike">
                <a:solidFill>
                  <a:srgbClr val="C00000"/>
                </a:solidFill>
                <a:latin typeface="Merriweather"/>
                <a:ea typeface="Merriweather"/>
                <a:cs typeface="Merriweather"/>
                <a:sym typeface="Merriweather"/>
              </a:rPr>
              <a:t> nodiff-backdoor</a:t>
            </a:r>
            <a:endParaRPr/>
          </a:p>
        </p:txBody>
      </p:sp>
      <p:pic>
        <p:nvPicPr>
          <p:cNvPr id="308" name="Google Shape;308;p21"/>
          <p:cNvPicPr preferRelativeResize="0"/>
          <p:nvPr/>
        </p:nvPicPr>
        <p:blipFill rotWithShape="1">
          <a:blip r:embed="rId3">
            <a:alphaModFix/>
          </a:blip>
          <a:srcRect b="0" l="0" r="0" t="0"/>
          <a:stretch/>
        </p:blipFill>
        <p:spPr>
          <a:xfrm>
            <a:off x="126609" y="600334"/>
            <a:ext cx="7022791" cy="3054893"/>
          </a:xfrm>
          <a:prstGeom prst="rect">
            <a:avLst/>
          </a:prstGeom>
          <a:noFill/>
          <a:ln cap="flat" cmpd="sng" w="9525">
            <a:solidFill>
              <a:srgbClr val="C00000"/>
            </a:solidFill>
            <a:prstDash val="dash"/>
            <a:round/>
            <a:headEnd len="sm" w="sm" type="none"/>
            <a:tailEnd len="sm" w="sm" type="none"/>
          </a:ln>
        </p:spPr>
      </p:pic>
      <p:cxnSp>
        <p:nvCxnSpPr>
          <p:cNvPr id="309" name="Google Shape;309;p21"/>
          <p:cNvCxnSpPr/>
          <p:nvPr/>
        </p:nvCxnSpPr>
        <p:spPr>
          <a:xfrm>
            <a:off x="0" y="4768417"/>
            <a:ext cx="9144000" cy="0"/>
          </a:xfrm>
          <a:prstGeom prst="straightConnector1">
            <a:avLst/>
          </a:prstGeom>
          <a:noFill/>
          <a:ln cap="flat" cmpd="sng" w="9525">
            <a:solidFill>
              <a:srgbClr val="5A0507"/>
            </a:solidFill>
            <a:prstDash val="solid"/>
            <a:round/>
            <a:headEnd len="sm" w="sm" type="none"/>
            <a:tailEnd len="sm" w="sm" type="none"/>
          </a:ln>
        </p:spPr>
      </p:cxnSp>
      <p:pic>
        <p:nvPicPr>
          <p:cNvPr id="310" name="Google Shape;310;p21"/>
          <p:cNvPicPr preferRelativeResize="0"/>
          <p:nvPr/>
        </p:nvPicPr>
        <p:blipFill rotWithShape="1">
          <a:blip r:embed="rId4">
            <a:alphaModFix/>
          </a:blip>
          <a:srcRect b="0" l="0" r="0" t="0"/>
          <a:stretch/>
        </p:blipFill>
        <p:spPr>
          <a:xfrm>
            <a:off x="8588288" y="4801115"/>
            <a:ext cx="556884" cy="307503"/>
          </a:xfrm>
          <a:prstGeom prst="rect">
            <a:avLst/>
          </a:prstGeom>
          <a:noFill/>
          <a:ln>
            <a:noFill/>
          </a:ln>
        </p:spPr>
      </p:pic>
      <p:sp>
        <p:nvSpPr>
          <p:cNvPr id="311" name="Google Shape;311;p21"/>
          <p:cNvSpPr txBox="1"/>
          <p:nvPr/>
        </p:nvSpPr>
        <p:spPr>
          <a:xfrm>
            <a:off x="2710966" y="4395259"/>
            <a:ext cx="3722065"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Merriweather"/>
                <a:ea typeface="Merriweather"/>
                <a:cs typeface="Merriweather"/>
                <a:sym typeface="Merriweather"/>
              </a:rPr>
              <a:t>Now let’s get the flag in the source of the page:</a:t>
            </a:r>
            <a:endParaRPr/>
          </a:p>
        </p:txBody>
      </p:sp>
      <p:sp>
        <p:nvSpPr>
          <p:cNvPr id="312" name="Google Shape;312;p21"/>
          <p:cNvSpPr txBox="1"/>
          <p:nvPr/>
        </p:nvSpPr>
        <p:spPr>
          <a:xfrm>
            <a:off x="126609" y="3743756"/>
            <a:ext cx="565521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chemeClr val="dk1"/>
                </a:solidFill>
                <a:latin typeface="Merriweather"/>
                <a:ea typeface="Merriweather"/>
                <a:cs typeface="Merriweather"/>
                <a:sym typeface="Merriweather"/>
              </a:rPr>
              <a:t>http://34.107.45.207:30148/?welldone=knockknock&amp;shazam=id</a:t>
            </a:r>
            <a:endParaRPr b="0" i="0" sz="1400" u="none" cap="none" strike="noStrike">
              <a:solidFill>
                <a:schemeClr val="dk1"/>
              </a:solidFill>
              <a:latin typeface="Arial"/>
              <a:ea typeface="Arial"/>
              <a:cs typeface="Arial"/>
              <a:sym typeface="Arial"/>
            </a:endParaRPr>
          </a:p>
        </p:txBody>
      </p:sp>
      <p:sp>
        <p:nvSpPr>
          <p:cNvPr id="313" name="Google Shape;313;p21"/>
          <p:cNvSpPr/>
          <p:nvPr/>
        </p:nvSpPr>
        <p:spPr>
          <a:xfrm>
            <a:off x="0" y="305161"/>
            <a:ext cx="4037428" cy="967330"/>
          </a:xfrm>
          <a:prstGeom prst="ellipse">
            <a:avLst/>
          </a:prstGeom>
          <a:noFill/>
          <a:ln cap="flat" cmpd="sng" w="25400">
            <a:solidFill>
              <a:srgbClr val="C0000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2"/>
          <p:cNvSpPr txBox="1"/>
          <p:nvPr/>
        </p:nvSpPr>
        <p:spPr>
          <a:xfrm>
            <a:off x="2424752" y="-232"/>
            <a:ext cx="4294495"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800" u="none" cap="none" strike="noStrike">
                <a:solidFill>
                  <a:srgbClr val="000000"/>
                </a:solidFill>
                <a:latin typeface="Merriweather"/>
                <a:ea typeface="Merriweather"/>
                <a:cs typeface="Merriweather"/>
                <a:sym typeface="Merriweather"/>
              </a:rPr>
              <a:t>Laboratory: </a:t>
            </a:r>
            <a:r>
              <a:rPr b="1" i="0" lang="en-US" sz="1800" u="none" cap="none" strike="noStrike">
                <a:solidFill>
                  <a:srgbClr val="C00000"/>
                </a:solidFill>
                <a:latin typeface="Merriweather"/>
                <a:ea typeface="Merriweather"/>
                <a:cs typeface="Merriweather"/>
                <a:sym typeface="Merriweather"/>
              </a:rPr>
              <a:t> nodiff-backdoor</a:t>
            </a:r>
            <a:endParaRPr/>
          </a:p>
        </p:txBody>
      </p:sp>
      <p:pic>
        <p:nvPicPr>
          <p:cNvPr id="319" name="Google Shape;319;p22"/>
          <p:cNvPicPr preferRelativeResize="0"/>
          <p:nvPr/>
        </p:nvPicPr>
        <p:blipFill rotWithShape="1">
          <a:blip r:embed="rId3">
            <a:alphaModFix/>
          </a:blip>
          <a:srcRect b="0" l="0" r="0" t="0"/>
          <a:stretch/>
        </p:blipFill>
        <p:spPr>
          <a:xfrm>
            <a:off x="441742" y="1939155"/>
            <a:ext cx="8260514" cy="1265189"/>
          </a:xfrm>
          <a:prstGeom prst="rect">
            <a:avLst/>
          </a:prstGeom>
          <a:noFill/>
          <a:ln cap="flat" cmpd="sng" w="9525">
            <a:solidFill>
              <a:srgbClr val="C00000"/>
            </a:solidFill>
            <a:prstDash val="dash"/>
            <a:round/>
            <a:headEnd len="sm" w="sm" type="none"/>
            <a:tailEnd len="sm" w="sm" type="none"/>
          </a:ln>
        </p:spPr>
      </p:pic>
      <p:cxnSp>
        <p:nvCxnSpPr>
          <p:cNvPr id="320" name="Google Shape;320;p22"/>
          <p:cNvCxnSpPr/>
          <p:nvPr/>
        </p:nvCxnSpPr>
        <p:spPr>
          <a:xfrm>
            <a:off x="0" y="4768417"/>
            <a:ext cx="9144000" cy="0"/>
          </a:xfrm>
          <a:prstGeom prst="straightConnector1">
            <a:avLst/>
          </a:prstGeom>
          <a:noFill/>
          <a:ln cap="flat" cmpd="sng" w="9525">
            <a:solidFill>
              <a:srgbClr val="5A0507"/>
            </a:solidFill>
            <a:prstDash val="solid"/>
            <a:round/>
            <a:headEnd len="sm" w="sm" type="none"/>
            <a:tailEnd len="sm" w="sm" type="none"/>
          </a:ln>
        </p:spPr>
      </p:cxnSp>
      <p:pic>
        <p:nvPicPr>
          <p:cNvPr id="321" name="Google Shape;321;p22"/>
          <p:cNvPicPr preferRelativeResize="0"/>
          <p:nvPr/>
        </p:nvPicPr>
        <p:blipFill rotWithShape="1">
          <a:blip r:embed="rId4">
            <a:alphaModFix/>
          </a:blip>
          <a:srcRect b="0" l="0" r="0" t="0"/>
          <a:stretch/>
        </p:blipFill>
        <p:spPr>
          <a:xfrm>
            <a:off x="8588288" y="4801115"/>
            <a:ext cx="556884" cy="307503"/>
          </a:xfrm>
          <a:prstGeom prst="rect">
            <a:avLst/>
          </a:prstGeom>
          <a:noFill/>
          <a:ln>
            <a:noFill/>
          </a:ln>
        </p:spPr>
      </p:pic>
      <p:sp>
        <p:nvSpPr>
          <p:cNvPr id="322" name="Google Shape;322;p22"/>
          <p:cNvSpPr txBox="1"/>
          <p:nvPr/>
        </p:nvSpPr>
        <p:spPr>
          <a:xfrm>
            <a:off x="0" y="677947"/>
            <a:ext cx="372206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Merriweather"/>
                <a:ea typeface="Merriweather"/>
                <a:cs typeface="Merriweather"/>
                <a:sym typeface="Merriweather"/>
              </a:rPr>
              <a:t>Now let’s get the flag in the source of the page:</a:t>
            </a:r>
            <a:endParaRPr/>
          </a:p>
        </p:txBody>
      </p:sp>
      <p:sp>
        <p:nvSpPr>
          <p:cNvPr id="323" name="Google Shape;323;p22"/>
          <p:cNvSpPr txBox="1"/>
          <p:nvPr/>
        </p:nvSpPr>
        <p:spPr>
          <a:xfrm>
            <a:off x="0" y="1459983"/>
            <a:ext cx="565521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sng" cap="none" strike="noStrike">
                <a:solidFill>
                  <a:schemeClr val="dk1"/>
                </a:solidFill>
                <a:latin typeface="Merriweather"/>
                <a:ea typeface="Merriweather"/>
                <a:cs typeface="Merriweather"/>
                <a:sym typeface="Merriweather"/>
                <a:hlinkClick r:id="rId5">
                  <a:extLst>
                    <a:ext uri="{A12FA001-AC4F-418D-AE19-62706E023703}">
                      <ahyp:hlinkClr val="tx"/>
                    </a:ext>
                  </a:extLst>
                </a:hlinkClick>
              </a:rPr>
              <a:t>http://34.107.45.207:30148/?welldone=knockknock&amp;shazam=cat</a:t>
            </a:r>
            <a:r>
              <a:rPr b="1" i="0" lang="en-US" sz="1400" u="none" cap="none" strike="noStrike">
                <a:solidFill>
                  <a:schemeClr val="dk1"/>
                </a:solidFill>
                <a:latin typeface="Merriweather"/>
                <a:ea typeface="Merriweather"/>
                <a:cs typeface="Merriweather"/>
                <a:sym typeface="Merriweather"/>
              </a:rPr>
              <a:t> flag.php</a:t>
            </a:r>
            <a:endParaRPr b="0" i="0" sz="1400" u="none" cap="none" strike="noStrike">
              <a:solidFill>
                <a:schemeClr val="dk1"/>
              </a:solidFill>
              <a:latin typeface="Arial"/>
              <a:ea typeface="Arial"/>
              <a:cs typeface="Arial"/>
              <a:sym typeface="Arial"/>
            </a:endParaRPr>
          </a:p>
        </p:txBody>
      </p:sp>
      <p:sp>
        <p:nvSpPr>
          <p:cNvPr id="324" name="Google Shape;324;p22"/>
          <p:cNvSpPr txBox="1"/>
          <p:nvPr/>
        </p:nvSpPr>
        <p:spPr>
          <a:xfrm>
            <a:off x="825597" y="4812781"/>
            <a:ext cx="7492804" cy="2616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100" u="none" cap="none" strike="noStrike">
                <a:solidFill>
                  <a:schemeClr val="dk1"/>
                </a:solidFill>
                <a:latin typeface="Merriweather"/>
                <a:ea typeface="Merriweather"/>
                <a:cs typeface="Merriweather"/>
                <a:sym typeface="Merriweather"/>
              </a:rPr>
              <a:t>CTF{87702788126237df9c4a915fea9441345dc6b3a0272b214b2c31e50a8f89c4b1}</a:t>
            </a:r>
            <a:endParaRPr b="0" i="0" sz="1100" u="none" cap="none" strike="noStrike">
              <a:solidFill>
                <a:schemeClr val="dk1"/>
              </a:solidFill>
              <a:latin typeface="Merriweather"/>
              <a:ea typeface="Merriweather"/>
              <a:cs typeface="Merriweather"/>
              <a:sym typeface="Merriweathe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3"/>
          <p:cNvSpPr txBox="1"/>
          <p:nvPr/>
        </p:nvSpPr>
        <p:spPr>
          <a:xfrm>
            <a:off x="2804161" y="1685925"/>
            <a:ext cx="4282136"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233B81"/>
                </a:solidFill>
                <a:latin typeface="Arial"/>
                <a:ea typeface="Arial"/>
                <a:cs typeface="Arial"/>
                <a:sym typeface="Arial"/>
              </a:rPr>
              <a:t>Thank you for Attention!</a:t>
            </a:r>
            <a:endParaRPr/>
          </a:p>
        </p:txBody>
      </p:sp>
      <p:sp>
        <p:nvSpPr>
          <p:cNvPr id="330" name="Google Shape;330;p23"/>
          <p:cNvSpPr/>
          <p:nvPr/>
        </p:nvSpPr>
        <p:spPr>
          <a:xfrm>
            <a:off x="6105288" y="1596811"/>
            <a:ext cx="397142" cy="219513"/>
          </a:xfrm>
          <a:custGeom>
            <a:rect b="b" l="l" r="r" t="t"/>
            <a:pathLst>
              <a:path extrusionOk="0" h="10503" w="19002">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A5131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00000"/>
              </a:solidFill>
              <a:latin typeface="Arial"/>
              <a:ea typeface="Arial"/>
              <a:cs typeface="Arial"/>
              <a:sym typeface="Arial"/>
            </a:endParaRPr>
          </a:p>
        </p:txBody>
      </p:sp>
      <p:cxnSp>
        <p:nvCxnSpPr>
          <p:cNvPr id="331" name="Google Shape;331;p23"/>
          <p:cNvCxnSpPr/>
          <p:nvPr/>
        </p:nvCxnSpPr>
        <p:spPr>
          <a:xfrm>
            <a:off x="0" y="4768417"/>
            <a:ext cx="9144000" cy="0"/>
          </a:xfrm>
          <a:prstGeom prst="straightConnector1">
            <a:avLst/>
          </a:prstGeom>
          <a:noFill/>
          <a:ln cap="flat" cmpd="sng" w="9525">
            <a:solidFill>
              <a:srgbClr val="5A0507"/>
            </a:solidFill>
            <a:prstDash val="solid"/>
            <a:round/>
            <a:headEnd len="sm" w="sm" type="none"/>
            <a:tailEnd len="sm" w="sm" type="none"/>
          </a:ln>
        </p:spPr>
      </p:cxnSp>
      <p:pic>
        <p:nvPicPr>
          <p:cNvPr id="332" name="Google Shape;332;p23"/>
          <p:cNvPicPr preferRelativeResize="0"/>
          <p:nvPr/>
        </p:nvPicPr>
        <p:blipFill rotWithShape="1">
          <a:blip r:embed="rId3">
            <a:alphaModFix/>
          </a:blip>
          <a:srcRect b="0" l="0" r="0" t="0"/>
          <a:stretch/>
        </p:blipFill>
        <p:spPr>
          <a:xfrm>
            <a:off x="8588288" y="4801115"/>
            <a:ext cx="556884" cy="307503"/>
          </a:xfrm>
          <a:prstGeom prst="rect">
            <a:avLst/>
          </a:prstGeom>
          <a:noFill/>
          <a:ln>
            <a:noFill/>
          </a:ln>
        </p:spPr>
      </p:pic>
      <p:sp>
        <p:nvSpPr>
          <p:cNvPr id="333" name="Google Shape;333;p23"/>
          <p:cNvSpPr txBox="1"/>
          <p:nvPr/>
        </p:nvSpPr>
        <p:spPr>
          <a:xfrm>
            <a:off x="6168788" y="4337530"/>
            <a:ext cx="2975212"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1" lang="en-US" sz="1100" u="none" cap="none" strike="noStrike">
                <a:solidFill>
                  <a:srgbClr val="000000"/>
                </a:solidFill>
                <a:latin typeface="Arial"/>
                <a:ea typeface="Arial"/>
                <a:cs typeface="Arial"/>
                <a:sym typeface="Arial"/>
              </a:rPr>
              <a:t>        contact: </a:t>
            </a:r>
            <a:r>
              <a:rPr b="0" i="1" lang="en-US" sz="1100" u="none" cap="none" strike="noStrike">
                <a:solidFill>
                  <a:srgbClr val="000000"/>
                </a:solidFill>
                <a:latin typeface="Arial"/>
                <a:ea typeface="Arial"/>
                <a:cs typeface="Arial"/>
                <a:sym typeface="Arial"/>
              </a:rPr>
              <a:t>email:</a:t>
            </a:r>
            <a:r>
              <a:rPr b="1" i="1" lang="en-US" sz="1100" u="none" cap="none" strike="noStrike">
                <a:solidFill>
                  <a:srgbClr val="000000"/>
                </a:solidFill>
                <a:latin typeface="Arial"/>
                <a:ea typeface="Arial"/>
                <a:cs typeface="Arial"/>
                <a:sym typeface="Arial"/>
              </a:rPr>
              <a:t> </a:t>
            </a:r>
            <a:r>
              <a:rPr b="0" i="1" lang="en-US" sz="1100" u="sng" cap="none" strike="noStrike">
                <a:solidFill>
                  <a:srgbClr val="000000"/>
                </a:solidFill>
                <a:latin typeface="Arial"/>
                <a:ea typeface="Arial"/>
                <a:cs typeface="Arial"/>
                <a:sym typeface="Arial"/>
                <a:hlinkClick r:id="rId4">
                  <a:extLst>
                    <a:ext uri="{A12FA001-AC4F-418D-AE19-62706E023703}">
                      <ahyp:hlinkClr val="tx"/>
                    </a:ext>
                  </a:extLst>
                </a:hlinkClick>
              </a:rPr>
              <a:t>gakhalaia@cu.edu.ge</a:t>
            </a:r>
            <a:endParaRPr b="0" i="1"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1" lang="en-US" sz="1100" u="none" cap="none" strike="noStrike">
                <a:solidFill>
                  <a:srgbClr val="000000"/>
                </a:solidFill>
                <a:latin typeface="Arial"/>
                <a:ea typeface="Arial"/>
                <a:cs typeface="Arial"/>
                <a:sym typeface="Arial"/>
              </a:rPr>
              <a:t>                       mob: 598 590158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descr="A picture containing application&#10;&#10;Description automatically generated" id="127" name="Google Shape;127;p3"/>
          <p:cNvPicPr preferRelativeResize="0"/>
          <p:nvPr/>
        </p:nvPicPr>
        <p:blipFill rotWithShape="1">
          <a:blip r:embed="rId3">
            <a:alphaModFix amt="35000"/>
          </a:blip>
          <a:srcRect b="0" l="0" r="0" t="0"/>
          <a:stretch/>
        </p:blipFill>
        <p:spPr>
          <a:xfrm>
            <a:off x="4559179" y="994336"/>
            <a:ext cx="4491510" cy="3774081"/>
          </a:xfrm>
          <a:prstGeom prst="rect">
            <a:avLst/>
          </a:prstGeom>
          <a:noFill/>
          <a:ln>
            <a:noFill/>
          </a:ln>
        </p:spPr>
      </p:pic>
      <p:sp>
        <p:nvSpPr>
          <p:cNvPr id="128" name="Google Shape;128;p3"/>
          <p:cNvSpPr txBox="1"/>
          <p:nvPr/>
        </p:nvSpPr>
        <p:spPr>
          <a:xfrm>
            <a:off x="2462721" y="28627"/>
            <a:ext cx="4192916"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000" u="none" cap="none" strike="noStrike">
                <a:solidFill>
                  <a:srgbClr val="252831"/>
                </a:solidFill>
                <a:latin typeface="Merriweather"/>
                <a:ea typeface="Merriweather"/>
                <a:cs typeface="Merriweather"/>
                <a:sym typeface="Merriweather"/>
              </a:rPr>
              <a:t>Web Penetration Testing </a:t>
            </a:r>
            <a:r>
              <a:rPr b="1" i="0" lang="en-US" sz="2000" u="none" cap="none" strike="noStrike">
                <a:solidFill>
                  <a:srgbClr val="EA4153"/>
                </a:solidFill>
                <a:latin typeface="Merriweather"/>
                <a:ea typeface="Merriweather"/>
                <a:cs typeface="Merriweather"/>
                <a:sym typeface="Merriweather"/>
              </a:rPr>
              <a:t>2</a:t>
            </a:r>
            <a:endParaRPr b="1" i="0" sz="1100" u="none" cap="none" strike="noStrike">
              <a:solidFill>
                <a:srgbClr val="000000"/>
              </a:solidFill>
              <a:latin typeface="Merriweather"/>
              <a:ea typeface="Merriweather"/>
              <a:cs typeface="Merriweather"/>
              <a:sym typeface="Merriweather"/>
            </a:endParaRPr>
          </a:p>
        </p:txBody>
      </p:sp>
      <p:cxnSp>
        <p:nvCxnSpPr>
          <p:cNvPr id="129" name="Google Shape;129;p3"/>
          <p:cNvCxnSpPr/>
          <p:nvPr/>
        </p:nvCxnSpPr>
        <p:spPr>
          <a:xfrm>
            <a:off x="0" y="4768417"/>
            <a:ext cx="9144000" cy="0"/>
          </a:xfrm>
          <a:prstGeom prst="straightConnector1">
            <a:avLst/>
          </a:prstGeom>
          <a:noFill/>
          <a:ln cap="flat" cmpd="sng" w="9525">
            <a:solidFill>
              <a:srgbClr val="5A0507"/>
            </a:solidFill>
            <a:prstDash val="solid"/>
            <a:round/>
            <a:headEnd len="sm" w="sm" type="none"/>
            <a:tailEnd len="sm" w="sm" type="none"/>
          </a:ln>
        </p:spPr>
      </p:cxnSp>
      <p:pic>
        <p:nvPicPr>
          <p:cNvPr id="130" name="Google Shape;130;p3"/>
          <p:cNvPicPr preferRelativeResize="0"/>
          <p:nvPr/>
        </p:nvPicPr>
        <p:blipFill rotWithShape="1">
          <a:blip r:embed="rId4">
            <a:alphaModFix/>
          </a:blip>
          <a:srcRect b="0" l="0" r="0" t="0"/>
          <a:stretch/>
        </p:blipFill>
        <p:spPr>
          <a:xfrm>
            <a:off x="8588288" y="4801115"/>
            <a:ext cx="556884" cy="307503"/>
          </a:xfrm>
          <a:prstGeom prst="rect">
            <a:avLst/>
          </a:prstGeom>
          <a:noFill/>
          <a:ln>
            <a:noFill/>
          </a:ln>
        </p:spPr>
      </p:pic>
      <p:sp>
        <p:nvSpPr>
          <p:cNvPr id="131" name="Google Shape;131;p3"/>
          <p:cNvSpPr/>
          <p:nvPr/>
        </p:nvSpPr>
        <p:spPr>
          <a:xfrm>
            <a:off x="223860" y="1651846"/>
            <a:ext cx="4124280"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400" u="none" cap="none" strike="noStrike">
                <a:solidFill>
                  <a:srgbClr val="C00000"/>
                </a:solidFill>
                <a:latin typeface="Merriweather"/>
                <a:ea typeface="Merriweather"/>
                <a:cs typeface="Merriweather"/>
                <a:sym typeface="Merriweather"/>
              </a:rPr>
              <a:t>For Educational Purposes Only</a:t>
            </a:r>
            <a:endParaRPr/>
          </a:p>
        </p:txBody>
      </p:sp>
      <p:sp>
        <p:nvSpPr>
          <p:cNvPr id="132" name="Google Shape;132;p3"/>
          <p:cNvSpPr/>
          <p:nvPr/>
        </p:nvSpPr>
        <p:spPr>
          <a:xfrm>
            <a:off x="706503" y="2529216"/>
            <a:ext cx="3274653" cy="107721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600" u="none" cap="none" strike="noStrike">
                <a:solidFill>
                  <a:schemeClr val="dk1"/>
                </a:solidFill>
                <a:latin typeface="Merriweather"/>
                <a:ea typeface="Merriweather"/>
                <a:cs typeface="Merriweather"/>
                <a:sym typeface="Merriweather"/>
              </a:rPr>
              <a:t>In either case, </a:t>
            </a:r>
            <a:endParaRPr/>
          </a:p>
          <a:p>
            <a:pPr indent="0" lvl="0" marL="0" marR="0" rtl="0" algn="ctr">
              <a:lnSpc>
                <a:spcPct val="100000"/>
              </a:lnSpc>
              <a:spcBef>
                <a:spcPts val="0"/>
              </a:spcBef>
              <a:spcAft>
                <a:spcPts val="0"/>
              </a:spcAft>
              <a:buNone/>
            </a:pPr>
            <a:r>
              <a:rPr b="1" i="0" lang="en-US" sz="1600" u="none" cap="none" strike="noStrike">
                <a:solidFill>
                  <a:srgbClr val="C00000"/>
                </a:solidFill>
                <a:latin typeface="Merriweather"/>
                <a:ea typeface="Merriweather"/>
                <a:cs typeface="Merriweather"/>
                <a:sym typeface="Merriweather"/>
              </a:rPr>
              <a:t>hacking without </a:t>
            </a:r>
            <a:r>
              <a:rPr b="1" i="0" lang="en-US" sz="1600" u="none" cap="none" strike="noStrike">
                <a:solidFill>
                  <a:schemeClr val="dk1"/>
                </a:solidFill>
                <a:latin typeface="Merriweather"/>
                <a:ea typeface="Merriweather"/>
                <a:cs typeface="Merriweather"/>
                <a:sym typeface="Merriweather"/>
              </a:rPr>
              <a:t>a customer’s explicit </a:t>
            </a:r>
            <a:r>
              <a:rPr b="1" i="0" lang="en-US" sz="1600" u="none" cap="none" strike="noStrike">
                <a:solidFill>
                  <a:srgbClr val="C00000"/>
                </a:solidFill>
                <a:latin typeface="Merriweather"/>
                <a:ea typeface="Merriweather"/>
                <a:cs typeface="Merriweather"/>
                <a:sym typeface="Merriweather"/>
              </a:rPr>
              <a:t>permission</a:t>
            </a:r>
            <a:r>
              <a:rPr b="1" i="0" lang="en-US" sz="1600" u="none" cap="none" strike="noStrike">
                <a:solidFill>
                  <a:schemeClr val="dk1"/>
                </a:solidFill>
                <a:latin typeface="Merriweather"/>
                <a:ea typeface="Merriweather"/>
                <a:cs typeface="Merriweather"/>
                <a:sym typeface="Merriweather"/>
              </a:rPr>
              <a:t> and direction </a:t>
            </a:r>
            <a:endParaRPr/>
          </a:p>
          <a:p>
            <a:pPr indent="0" lvl="0" marL="0" marR="0" rtl="0" algn="ctr">
              <a:lnSpc>
                <a:spcPct val="100000"/>
              </a:lnSpc>
              <a:spcBef>
                <a:spcPts val="0"/>
              </a:spcBef>
              <a:spcAft>
                <a:spcPts val="0"/>
              </a:spcAft>
              <a:buNone/>
            </a:pPr>
            <a:r>
              <a:rPr b="1" i="0" lang="en-US" sz="1600" u="none" cap="none" strike="noStrike">
                <a:solidFill>
                  <a:srgbClr val="C00000"/>
                </a:solidFill>
                <a:latin typeface="Merriweather"/>
                <a:ea typeface="Merriweather"/>
                <a:cs typeface="Merriweather"/>
                <a:sym typeface="Merriweather"/>
              </a:rPr>
              <a:t>is a crime.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cxnSp>
        <p:nvCxnSpPr>
          <p:cNvPr id="137" name="Google Shape;137;p4"/>
          <p:cNvCxnSpPr/>
          <p:nvPr/>
        </p:nvCxnSpPr>
        <p:spPr>
          <a:xfrm>
            <a:off x="0" y="4768417"/>
            <a:ext cx="9144000" cy="0"/>
          </a:xfrm>
          <a:prstGeom prst="straightConnector1">
            <a:avLst/>
          </a:prstGeom>
          <a:noFill/>
          <a:ln cap="flat" cmpd="sng" w="9525">
            <a:solidFill>
              <a:srgbClr val="2A94C6"/>
            </a:solidFill>
            <a:prstDash val="solid"/>
            <a:round/>
            <a:headEnd len="sm" w="sm" type="none"/>
            <a:tailEnd len="sm" w="sm" type="none"/>
          </a:ln>
        </p:spPr>
      </p:cxnSp>
      <p:pic>
        <p:nvPicPr>
          <p:cNvPr id="138" name="Google Shape;138;p4"/>
          <p:cNvPicPr preferRelativeResize="0"/>
          <p:nvPr/>
        </p:nvPicPr>
        <p:blipFill rotWithShape="1">
          <a:blip r:embed="rId3">
            <a:alphaModFix/>
          </a:blip>
          <a:srcRect b="0" l="0" r="0" t="0"/>
          <a:stretch/>
        </p:blipFill>
        <p:spPr>
          <a:xfrm>
            <a:off x="8588288" y="4801115"/>
            <a:ext cx="556884" cy="307503"/>
          </a:xfrm>
          <a:prstGeom prst="rect">
            <a:avLst/>
          </a:prstGeom>
          <a:noFill/>
          <a:ln>
            <a:noFill/>
          </a:ln>
        </p:spPr>
      </p:pic>
      <p:sp>
        <p:nvSpPr>
          <p:cNvPr id="139" name="Google Shape;139;p4"/>
          <p:cNvSpPr txBox="1"/>
          <p:nvPr/>
        </p:nvSpPr>
        <p:spPr>
          <a:xfrm>
            <a:off x="2702310" y="1218432"/>
            <a:ext cx="3739377"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800" u="none" cap="none" strike="noStrike">
                <a:solidFill>
                  <a:srgbClr val="C00000"/>
                </a:solidFill>
                <a:latin typeface="Merriweather"/>
                <a:ea typeface="Merriweather"/>
                <a:cs typeface="Merriweather"/>
                <a:sym typeface="Merriweather"/>
              </a:rPr>
              <a:t>What is a backdoor?</a:t>
            </a:r>
            <a:endParaRPr/>
          </a:p>
        </p:txBody>
      </p:sp>
      <p:pic>
        <p:nvPicPr>
          <p:cNvPr descr="A picture containing night sky&#10;&#10;Description automatically generated" id="140" name="Google Shape;140;p4"/>
          <p:cNvPicPr preferRelativeResize="0"/>
          <p:nvPr/>
        </p:nvPicPr>
        <p:blipFill rotWithShape="1">
          <a:blip r:embed="rId4">
            <a:alphaModFix/>
          </a:blip>
          <a:srcRect b="0" l="0" r="0" t="0"/>
          <a:stretch/>
        </p:blipFill>
        <p:spPr>
          <a:xfrm>
            <a:off x="3445001" y="1712380"/>
            <a:ext cx="2253997" cy="225399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cxnSp>
        <p:nvCxnSpPr>
          <p:cNvPr id="145" name="Google Shape;145;p5"/>
          <p:cNvCxnSpPr/>
          <p:nvPr/>
        </p:nvCxnSpPr>
        <p:spPr>
          <a:xfrm>
            <a:off x="0" y="4768417"/>
            <a:ext cx="9144000" cy="0"/>
          </a:xfrm>
          <a:prstGeom prst="straightConnector1">
            <a:avLst/>
          </a:prstGeom>
          <a:noFill/>
          <a:ln cap="flat" cmpd="sng" w="9525">
            <a:solidFill>
              <a:srgbClr val="5A0507"/>
            </a:solidFill>
            <a:prstDash val="solid"/>
            <a:round/>
            <a:headEnd len="sm" w="sm" type="none"/>
            <a:tailEnd len="sm" w="sm" type="none"/>
          </a:ln>
        </p:spPr>
      </p:cxnSp>
      <p:pic>
        <p:nvPicPr>
          <p:cNvPr id="146" name="Google Shape;146;p5"/>
          <p:cNvPicPr preferRelativeResize="0"/>
          <p:nvPr/>
        </p:nvPicPr>
        <p:blipFill rotWithShape="1">
          <a:blip r:embed="rId3">
            <a:alphaModFix/>
          </a:blip>
          <a:srcRect b="0" l="0" r="0" t="0"/>
          <a:stretch/>
        </p:blipFill>
        <p:spPr>
          <a:xfrm>
            <a:off x="8588288" y="4801115"/>
            <a:ext cx="556884" cy="307503"/>
          </a:xfrm>
          <a:prstGeom prst="rect">
            <a:avLst/>
          </a:prstGeom>
          <a:noFill/>
          <a:ln>
            <a:noFill/>
          </a:ln>
        </p:spPr>
      </p:pic>
      <p:sp>
        <p:nvSpPr>
          <p:cNvPr id="147" name="Google Shape;147;p5"/>
          <p:cNvSpPr/>
          <p:nvPr/>
        </p:nvSpPr>
        <p:spPr>
          <a:xfrm>
            <a:off x="0" y="1228987"/>
            <a:ext cx="3601593" cy="353943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400" u="none" cap="none" strike="noStrike">
                <a:solidFill>
                  <a:schemeClr val="dk1"/>
                </a:solidFill>
                <a:latin typeface="Merriweather"/>
                <a:ea typeface="Merriweather"/>
                <a:cs typeface="Merriweather"/>
                <a:sym typeface="Merriweather"/>
              </a:rPr>
              <a:t>A backdoor is code added to a website that allows a hacker to access the server while remaining undetected, and bypassing the normal login. </a:t>
            </a:r>
            <a:endParaRPr/>
          </a:p>
          <a:p>
            <a:pPr indent="0" lvl="0" marL="0" marR="0" rtl="0" algn="just">
              <a:lnSpc>
                <a:spcPct val="100000"/>
              </a:lnSpc>
              <a:spcBef>
                <a:spcPts val="0"/>
              </a:spcBef>
              <a:spcAft>
                <a:spcPts val="0"/>
              </a:spcAft>
              <a:buNone/>
            </a:pPr>
            <a:r>
              <a:t/>
            </a:r>
            <a:endParaRPr b="1" i="0" sz="1400" u="none" cap="none" strike="noStrike">
              <a:solidFill>
                <a:schemeClr val="dk1"/>
              </a:solidFill>
              <a:latin typeface="Merriweather"/>
              <a:ea typeface="Merriweather"/>
              <a:cs typeface="Merriweather"/>
              <a:sym typeface="Merriweather"/>
            </a:endParaRPr>
          </a:p>
          <a:p>
            <a:pPr indent="0" lvl="0" marL="0" marR="0" rtl="0" algn="just">
              <a:lnSpc>
                <a:spcPct val="100000"/>
              </a:lnSpc>
              <a:spcBef>
                <a:spcPts val="0"/>
              </a:spcBef>
              <a:spcAft>
                <a:spcPts val="0"/>
              </a:spcAft>
              <a:buNone/>
            </a:pPr>
            <a:r>
              <a:t/>
            </a:r>
            <a:endParaRPr b="1" i="0" sz="1400" u="none" cap="none" strike="noStrike">
              <a:solidFill>
                <a:schemeClr val="dk1"/>
              </a:solidFill>
              <a:latin typeface="Merriweather"/>
              <a:ea typeface="Merriweather"/>
              <a:cs typeface="Merriweather"/>
              <a:sym typeface="Merriweather"/>
            </a:endParaRPr>
          </a:p>
          <a:p>
            <a:pPr indent="0" lvl="0" marL="0" marR="0" rtl="0" algn="just">
              <a:lnSpc>
                <a:spcPct val="100000"/>
              </a:lnSpc>
              <a:spcBef>
                <a:spcPts val="0"/>
              </a:spcBef>
              <a:spcAft>
                <a:spcPts val="0"/>
              </a:spcAft>
              <a:buNone/>
            </a:pPr>
            <a:r>
              <a:rPr b="1" i="0" lang="en-US" sz="1400" u="none" cap="none" strike="noStrike">
                <a:solidFill>
                  <a:schemeClr val="dk1"/>
                </a:solidFill>
                <a:latin typeface="Merriweather"/>
                <a:ea typeface="Merriweather"/>
                <a:cs typeface="Merriweather"/>
                <a:sym typeface="Merriweather"/>
              </a:rPr>
              <a:t>It allows a hacker to regain access even after you find and remove the exploited plugin or vulnerability to your website.</a:t>
            </a:r>
            <a:endParaRPr/>
          </a:p>
          <a:p>
            <a:pPr indent="0" lvl="0" marL="0" marR="0" rtl="0" algn="just">
              <a:lnSpc>
                <a:spcPct val="100000"/>
              </a:lnSpc>
              <a:spcBef>
                <a:spcPts val="0"/>
              </a:spcBef>
              <a:spcAft>
                <a:spcPts val="0"/>
              </a:spcAft>
              <a:buNone/>
            </a:pPr>
            <a:r>
              <a:t/>
            </a:r>
            <a:endParaRPr b="1" i="0" sz="1400" u="none" cap="none" strike="noStrike">
              <a:solidFill>
                <a:schemeClr val="dk1"/>
              </a:solidFill>
              <a:latin typeface="Merriweather"/>
              <a:ea typeface="Merriweather"/>
              <a:cs typeface="Merriweather"/>
              <a:sym typeface="Merriweather"/>
            </a:endParaRPr>
          </a:p>
          <a:p>
            <a:pPr indent="0" lvl="0" marL="0" marR="0" rtl="0" algn="just">
              <a:lnSpc>
                <a:spcPct val="100000"/>
              </a:lnSpc>
              <a:spcBef>
                <a:spcPts val="0"/>
              </a:spcBef>
              <a:spcAft>
                <a:spcPts val="0"/>
              </a:spcAft>
              <a:buNone/>
            </a:pPr>
            <a:r>
              <a:t/>
            </a:r>
            <a:endParaRPr b="1" i="0" sz="1400" u="none" cap="none" strike="noStrike">
              <a:solidFill>
                <a:schemeClr val="dk1"/>
              </a:solidFill>
              <a:latin typeface="Merriweather"/>
              <a:ea typeface="Merriweather"/>
              <a:cs typeface="Merriweather"/>
              <a:sym typeface="Merriweather"/>
            </a:endParaRPr>
          </a:p>
          <a:p>
            <a:pPr indent="0" lvl="0" marL="0" marR="0" rtl="0" algn="just">
              <a:lnSpc>
                <a:spcPct val="100000"/>
              </a:lnSpc>
              <a:spcBef>
                <a:spcPts val="0"/>
              </a:spcBef>
              <a:spcAft>
                <a:spcPts val="0"/>
              </a:spcAft>
              <a:buNone/>
            </a:pPr>
            <a:r>
              <a:t/>
            </a:r>
            <a:endParaRPr b="1" i="0" sz="1400" u="none" cap="none" strike="noStrike">
              <a:solidFill>
                <a:schemeClr val="dk1"/>
              </a:solidFill>
              <a:latin typeface="Merriweather"/>
              <a:ea typeface="Merriweather"/>
              <a:cs typeface="Merriweather"/>
              <a:sym typeface="Merriweather"/>
            </a:endParaRPr>
          </a:p>
          <a:p>
            <a:pPr indent="0" lvl="0" marL="0" marR="0" rtl="0" algn="just">
              <a:lnSpc>
                <a:spcPct val="100000"/>
              </a:lnSpc>
              <a:spcBef>
                <a:spcPts val="0"/>
              </a:spcBef>
              <a:spcAft>
                <a:spcPts val="0"/>
              </a:spcAft>
              <a:buNone/>
            </a:pPr>
            <a:r>
              <a:rPr b="1" i="0" lang="en-US" sz="1400" u="none" cap="none" strike="noStrike">
                <a:solidFill>
                  <a:schemeClr val="dk1"/>
                </a:solidFill>
                <a:latin typeface="Merriweather"/>
                <a:ea typeface="Merriweather"/>
                <a:cs typeface="Merriweather"/>
                <a:sym typeface="Merriweather"/>
              </a:rPr>
              <a:t>Backdoors are the next step of a hack after the user has broken in.</a:t>
            </a:r>
            <a:endParaRPr/>
          </a:p>
          <a:p>
            <a:pPr indent="0" lvl="0" marL="0" marR="0" rtl="0" algn="just">
              <a:lnSpc>
                <a:spcPct val="100000"/>
              </a:lnSpc>
              <a:spcBef>
                <a:spcPts val="0"/>
              </a:spcBef>
              <a:spcAft>
                <a:spcPts val="0"/>
              </a:spcAft>
              <a:buNone/>
            </a:pPr>
            <a:r>
              <a:t/>
            </a:r>
            <a:endParaRPr b="1" i="0" sz="1400" u="none" cap="none" strike="noStrike">
              <a:solidFill>
                <a:schemeClr val="dk1"/>
              </a:solidFill>
              <a:latin typeface="Merriweather"/>
              <a:ea typeface="Merriweather"/>
              <a:cs typeface="Merriweather"/>
              <a:sym typeface="Merriweather"/>
            </a:endParaRPr>
          </a:p>
          <a:p>
            <a:pPr indent="0" lvl="0" marL="0" marR="0" rtl="0" algn="just">
              <a:lnSpc>
                <a:spcPct val="100000"/>
              </a:lnSpc>
              <a:spcBef>
                <a:spcPts val="0"/>
              </a:spcBef>
              <a:spcAft>
                <a:spcPts val="0"/>
              </a:spcAft>
              <a:buNone/>
            </a:pPr>
            <a:r>
              <a:t/>
            </a:r>
            <a:endParaRPr b="1" i="0" sz="1400" u="none" cap="none" strike="noStrike">
              <a:solidFill>
                <a:schemeClr val="dk1"/>
              </a:solidFill>
              <a:latin typeface="Merriweather"/>
              <a:ea typeface="Merriweather"/>
              <a:cs typeface="Merriweather"/>
              <a:sym typeface="Merriweather"/>
            </a:endParaRPr>
          </a:p>
        </p:txBody>
      </p:sp>
      <p:sp>
        <p:nvSpPr>
          <p:cNvPr id="148" name="Google Shape;148;p5"/>
          <p:cNvSpPr txBox="1"/>
          <p:nvPr/>
        </p:nvSpPr>
        <p:spPr>
          <a:xfrm>
            <a:off x="2462721" y="28627"/>
            <a:ext cx="4192916"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000" u="none" cap="none" strike="noStrike">
                <a:solidFill>
                  <a:srgbClr val="C00000"/>
                </a:solidFill>
                <a:latin typeface="Merriweather"/>
                <a:ea typeface="Merriweather"/>
                <a:cs typeface="Merriweather"/>
                <a:sym typeface="Merriweather"/>
              </a:rPr>
              <a:t>BACKDOORS</a:t>
            </a:r>
            <a:endParaRPr b="1" i="0" sz="1100" u="none" cap="none" strike="noStrike">
              <a:solidFill>
                <a:srgbClr val="C00000"/>
              </a:solidFill>
              <a:latin typeface="Merriweather"/>
              <a:ea typeface="Merriweather"/>
              <a:cs typeface="Merriweather"/>
              <a:sym typeface="Merriweather"/>
            </a:endParaRPr>
          </a:p>
        </p:txBody>
      </p:sp>
      <p:pic>
        <p:nvPicPr>
          <p:cNvPr descr="Graphical user interface&#10;&#10;Description automatically generated with medium confidence" id="149" name="Google Shape;149;p5"/>
          <p:cNvPicPr preferRelativeResize="0"/>
          <p:nvPr/>
        </p:nvPicPr>
        <p:blipFill rotWithShape="1">
          <a:blip r:embed="rId4">
            <a:alphaModFix/>
          </a:blip>
          <a:srcRect b="0" l="0" r="0" t="0"/>
          <a:stretch/>
        </p:blipFill>
        <p:spPr>
          <a:xfrm>
            <a:off x="3694904" y="1345464"/>
            <a:ext cx="5355785" cy="267789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6"/>
          <p:cNvSpPr txBox="1"/>
          <p:nvPr/>
        </p:nvSpPr>
        <p:spPr>
          <a:xfrm>
            <a:off x="2462721" y="28627"/>
            <a:ext cx="4192916"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000" u="none" cap="none" strike="noStrike">
                <a:solidFill>
                  <a:srgbClr val="C00000"/>
                </a:solidFill>
                <a:latin typeface="Merriweather"/>
                <a:ea typeface="Merriweather"/>
                <a:cs typeface="Merriweather"/>
                <a:sym typeface="Merriweather"/>
              </a:rPr>
              <a:t>BACKDOORS</a:t>
            </a:r>
            <a:endParaRPr b="1" i="0" sz="1100" u="none" cap="none" strike="noStrike">
              <a:solidFill>
                <a:srgbClr val="C00000"/>
              </a:solidFill>
              <a:latin typeface="Merriweather"/>
              <a:ea typeface="Merriweather"/>
              <a:cs typeface="Merriweather"/>
              <a:sym typeface="Merriweather"/>
            </a:endParaRPr>
          </a:p>
        </p:txBody>
      </p:sp>
      <p:cxnSp>
        <p:nvCxnSpPr>
          <p:cNvPr id="155" name="Google Shape;155;p6"/>
          <p:cNvCxnSpPr/>
          <p:nvPr/>
        </p:nvCxnSpPr>
        <p:spPr>
          <a:xfrm>
            <a:off x="0" y="4768417"/>
            <a:ext cx="9144000" cy="0"/>
          </a:xfrm>
          <a:prstGeom prst="straightConnector1">
            <a:avLst/>
          </a:prstGeom>
          <a:noFill/>
          <a:ln cap="flat" cmpd="sng" w="9525">
            <a:solidFill>
              <a:srgbClr val="5A0507"/>
            </a:solidFill>
            <a:prstDash val="solid"/>
            <a:round/>
            <a:headEnd len="sm" w="sm" type="none"/>
            <a:tailEnd len="sm" w="sm" type="none"/>
          </a:ln>
        </p:spPr>
      </p:cxnSp>
      <p:pic>
        <p:nvPicPr>
          <p:cNvPr id="156" name="Google Shape;156;p6"/>
          <p:cNvPicPr preferRelativeResize="0"/>
          <p:nvPr/>
        </p:nvPicPr>
        <p:blipFill rotWithShape="1">
          <a:blip r:embed="rId3">
            <a:alphaModFix/>
          </a:blip>
          <a:srcRect b="0" l="0" r="0" t="0"/>
          <a:stretch/>
        </p:blipFill>
        <p:spPr>
          <a:xfrm>
            <a:off x="8588288" y="4801115"/>
            <a:ext cx="556884" cy="307503"/>
          </a:xfrm>
          <a:prstGeom prst="rect">
            <a:avLst/>
          </a:prstGeom>
          <a:noFill/>
          <a:ln>
            <a:noFill/>
          </a:ln>
        </p:spPr>
      </p:pic>
      <p:sp>
        <p:nvSpPr>
          <p:cNvPr id="157" name="Google Shape;157;p6"/>
          <p:cNvSpPr/>
          <p:nvPr/>
        </p:nvSpPr>
        <p:spPr>
          <a:xfrm>
            <a:off x="93311" y="1232922"/>
            <a:ext cx="4301708" cy="375487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400" u="none" cap="none" strike="noStrike">
                <a:solidFill>
                  <a:schemeClr val="dk1"/>
                </a:solidFill>
                <a:latin typeface="Merriweather"/>
                <a:ea typeface="Merriweather"/>
                <a:cs typeface="Merriweather"/>
                <a:sym typeface="Merriweather"/>
              </a:rPr>
              <a:t>Some backdoors are simply hidden admin usernames. They let the hacker log in as normal by typing a username and password. Because the username is hidden, you’re not even aware that someone else has access to your website. </a:t>
            </a:r>
            <a:endParaRPr/>
          </a:p>
          <a:p>
            <a:pPr indent="0" lvl="0" marL="0" marR="0" rtl="0" algn="just">
              <a:lnSpc>
                <a:spcPct val="100000"/>
              </a:lnSpc>
              <a:spcBef>
                <a:spcPts val="0"/>
              </a:spcBef>
              <a:spcAft>
                <a:spcPts val="0"/>
              </a:spcAft>
              <a:buNone/>
            </a:pPr>
            <a:r>
              <a:t/>
            </a:r>
            <a:endParaRPr b="1" i="0" sz="1400" u="none" cap="none" strike="noStrike">
              <a:solidFill>
                <a:schemeClr val="dk1"/>
              </a:solidFill>
              <a:latin typeface="Merriweather"/>
              <a:ea typeface="Merriweather"/>
              <a:cs typeface="Merriweather"/>
              <a:sym typeface="Merriweather"/>
            </a:endParaRPr>
          </a:p>
          <a:p>
            <a:pPr indent="0" lvl="0" marL="0" marR="0" rtl="0" algn="just">
              <a:lnSpc>
                <a:spcPct val="100000"/>
              </a:lnSpc>
              <a:spcBef>
                <a:spcPts val="0"/>
              </a:spcBef>
              <a:spcAft>
                <a:spcPts val="0"/>
              </a:spcAft>
              <a:buNone/>
            </a:pPr>
            <a:r>
              <a:t/>
            </a:r>
            <a:endParaRPr b="1" i="0" sz="1400" u="none" cap="none" strike="noStrike">
              <a:solidFill>
                <a:schemeClr val="dk1"/>
              </a:solidFill>
              <a:latin typeface="Merriweather"/>
              <a:ea typeface="Merriweather"/>
              <a:cs typeface="Merriweather"/>
              <a:sym typeface="Merriweather"/>
            </a:endParaRPr>
          </a:p>
          <a:p>
            <a:pPr indent="0" lvl="0" marL="0" marR="0" rtl="0" algn="just">
              <a:lnSpc>
                <a:spcPct val="100000"/>
              </a:lnSpc>
              <a:spcBef>
                <a:spcPts val="0"/>
              </a:spcBef>
              <a:spcAft>
                <a:spcPts val="0"/>
              </a:spcAft>
              <a:buNone/>
            </a:pPr>
            <a:r>
              <a:rPr b="1" i="0" lang="en-US" sz="1400" u="none" cap="none" strike="noStrike">
                <a:solidFill>
                  <a:schemeClr val="dk1"/>
                </a:solidFill>
                <a:latin typeface="Merriweather"/>
                <a:ea typeface="Merriweather"/>
                <a:cs typeface="Merriweather"/>
                <a:sym typeface="Merriweather"/>
              </a:rPr>
              <a:t>More complex backdoors can allow the hacker to execute PHP code. They manually send the code to your website using their web browser. </a:t>
            </a:r>
            <a:endParaRPr/>
          </a:p>
          <a:p>
            <a:pPr indent="0" lvl="0" marL="0" marR="0" rtl="0" algn="just">
              <a:lnSpc>
                <a:spcPct val="100000"/>
              </a:lnSpc>
              <a:spcBef>
                <a:spcPts val="0"/>
              </a:spcBef>
              <a:spcAft>
                <a:spcPts val="0"/>
              </a:spcAft>
              <a:buNone/>
            </a:pPr>
            <a:r>
              <a:t/>
            </a:r>
            <a:endParaRPr b="1" i="0" sz="1400" u="none" cap="none" strike="noStrike">
              <a:solidFill>
                <a:schemeClr val="dk1"/>
              </a:solidFill>
              <a:latin typeface="Merriweather"/>
              <a:ea typeface="Merriweather"/>
              <a:cs typeface="Merriweather"/>
              <a:sym typeface="Merriweather"/>
            </a:endParaRPr>
          </a:p>
          <a:p>
            <a:pPr indent="0" lvl="0" marL="0" marR="0" rtl="0" algn="just">
              <a:lnSpc>
                <a:spcPct val="100000"/>
              </a:lnSpc>
              <a:spcBef>
                <a:spcPts val="0"/>
              </a:spcBef>
              <a:spcAft>
                <a:spcPts val="0"/>
              </a:spcAft>
              <a:buNone/>
            </a:pPr>
            <a:r>
              <a:t/>
            </a:r>
            <a:endParaRPr b="1" i="0" sz="1400" u="none" cap="none" strike="noStrike">
              <a:solidFill>
                <a:schemeClr val="dk1"/>
              </a:solidFill>
              <a:latin typeface="Merriweather"/>
              <a:ea typeface="Merriweather"/>
              <a:cs typeface="Merriweather"/>
              <a:sym typeface="Merriweather"/>
            </a:endParaRPr>
          </a:p>
          <a:p>
            <a:pPr indent="0" lvl="0" marL="0" marR="0" rtl="0" algn="just">
              <a:lnSpc>
                <a:spcPct val="100000"/>
              </a:lnSpc>
              <a:spcBef>
                <a:spcPts val="0"/>
              </a:spcBef>
              <a:spcAft>
                <a:spcPts val="0"/>
              </a:spcAft>
              <a:buNone/>
            </a:pPr>
            <a:r>
              <a:rPr b="1" i="0" lang="en-US" sz="1400" u="none" cap="none" strike="noStrike">
                <a:solidFill>
                  <a:schemeClr val="dk1"/>
                </a:solidFill>
                <a:latin typeface="Merriweather"/>
                <a:ea typeface="Merriweather"/>
                <a:cs typeface="Merriweather"/>
                <a:sym typeface="Merriweather"/>
              </a:rPr>
              <a:t>Others have a full fledged user interface that allows them to send emails as your WordPress hosting server, execute SQL database queries, and much more. </a:t>
            </a:r>
            <a:endParaRPr/>
          </a:p>
          <a:p>
            <a:pPr indent="0" lvl="0" marL="0" marR="0" rtl="0" algn="just">
              <a:lnSpc>
                <a:spcPct val="100000"/>
              </a:lnSpc>
              <a:spcBef>
                <a:spcPts val="0"/>
              </a:spcBef>
              <a:spcAft>
                <a:spcPts val="0"/>
              </a:spcAft>
              <a:buNone/>
            </a:pPr>
            <a:r>
              <a:t/>
            </a:r>
            <a:endParaRPr b="1" i="0" sz="1400" u="none" cap="none" strike="noStrike">
              <a:solidFill>
                <a:schemeClr val="dk1"/>
              </a:solidFill>
              <a:latin typeface="Merriweather"/>
              <a:ea typeface="Merriweather"/>
              <a:cs typeface="Merriweather"/>
              <a:sym typeface="Merriweather"/>
            </a:endParaRPr>
          </a:p>
          <a:p>
            <a:pPr indent="0" lvl="0" marL="0" marR="0" rtl="0" algn="just">
              <a:lnSpc>
                <a:spcPct val="100000"/>
              </a:lnSpc>
              <a:spcBef>
                <a:spcPts val="0"/>
              </a:spcBef>
              <a:spcAft>
                <a:spcPts val="0"/>
              </a:spcAft>
              <a:buNone/>
            </a:pPr>
            <a:r>
              <a:t/>
            </a:r>
            <a:endParaRPr b="1" i="0" sz="1400" u="none" cap="none" strike="noStrike">
              <a:solidFill>
                <a:schemeClr val="dk1"/>
              </a:solidFill>
              <a:latin typeface="Merriweather"/>
              <a:ea typeface="Merriweather"/>
              <a:cs typeface="Merriweather"/>
              <a:sym typeface="Merriweather"/>
            </a:endParaRPr>
          </a:p>
        </p:txBody>
      </p:sp>
      <p:sp>
        <p:nvSpPr>
          <p:cNvPr id="158" name="Google Shape;158;p6"/>
          <p:cNvSpPr txBox="1"/>
          <p:nvPr/>
        </p:nvSpPr>
        <p:spPr>
          <a:xfrm>
            <a:off x="93311" y="796234"/>
            <a:ext cx="4576864"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How do backdoors work?</a:t>
            </a:r>
            <a:endParaRPr b="0" i="0" sz="1600" u="none" cap="none" strike="noStrike">
              <a:solidFill>
                <a:srgbClr val="000000"/>
              </a:solidFill>
              <a:latin typeface="Arial"/>
              <a:ea typeface="Arial"/>
              <a:cs typeface="Arial"/>
              <a:sym typeface="Arial"/>
            </a:endParaRPr>
          </a:p>
        </p:txBody>
      </p:sp>
      <p:pic>
        <p:nvPicPr>
          <p:cNvPr descr="A picture containing text&#10;&#10;Description automatically generated" id="159" name="Google Shape;159;p6"/>
          <p:cNvPicPr preferRelativeResize="0"/>
          <p:nvPr/>
        </p:nvPicPr>
        <p:blipFill rotWithShape="1">
          <a:blip r:embed="rId4">
            <a:alphaModFix/>
          </a:blip>
          <a:srcRect b="0" l="0" r="0" t="0"/>
          <a:stretch/>
        </p:blipFill>
        <p:spPr>
          <a:xfrm>
            <a:off x="5697766" y="1508207"/>
            <a:ext cx="2361247" cy="288679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cxnSp>
        <p:nvCxnSpPr>
          <p:cNvPr id="164" name="Google Shape;164;p7"/>
          <p:cNvCxnSpPr/>
          <p:nvPr/>
        </p:nvCxnSpPr>
        <p:spPr>
          <a:xfrm>
            <a:off x="0" y="4768417"/>
            <a:ext cx="9144000" cy="0"/>
          </a:xfrm>
          <a:prstGeom prst="straightConnector1">
            <a:avLst/>
          </a:prstGeom>
          <a:noFill/>
          <a:ln cap="flat" cmpd="sng" w="9525">
            <a:solidFill>
              <a:srgbClr val="2A94C6"/>
            </a:solidFill>
            <a:prstDash val="solid"/>
            <a:round/>
            <a:headEnd len="sm" w="sm" type="none"/>
            <a:tailEnd len="sm" w="sm" type="none"/>
          </a:ln>
        </p:spPr>
      </p:cxnSp>
      <p:pic>
        <p:nvPicPr>
          <p:cNvPr id="165" name="Google Shape;165;p7"/>
          <p:cNvPicPr preferRelativeResize="0"/>
          <p:nvPr/>
        </p:nvPicPr>
        <p:blipFill rotWithShape="1">
          <a:blip r:embed="rId3">
            <a:alphaModFix/>
          </a:blip>
          <a:srcRect b="0" l="0" r="0" t="0"/>
          <a:stretch/>
        </p:blipFill>
        <p:spPr>
          <a:xfrm>
            <a:off x="8588288" y="4801115"/>
            <a:ext cx="556884" cy="307503"/>
          </a:xfrm>
          <a:prstGeom prst="rect">
            <a:avLst/>
          </a:prstGeom>
          <a:noFill/>
          <a:ln>
            <a:noFill/>
          </a:ln>
        </p:spPr>
      </p:pic>
      <p:sp>
        <p:nvSpPr>
          <p:cNvPr id="166" name="Google Shape;166;p7"/>
          <p:cNvSpPr txBox="1"/>
          <p:nvPr/>
        </p:nvSpPr>
        <p:spPr>
          <a:xfrm>
            <a:off x="2702310" y="1218432"/>
            <a:ext cx="3739377"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800" u="none" cap="none" strike="noStrike">
                <a:solidFill>
                  <a:srgbClr val="C00000"/>
                </a:solidFill>
                <a:latin typeface="Merriweather"/>
                <a:ea typeface="Merriweather"/>
                <a:cs typeface="Merriweather"/>
                <a:sym typeface="Merriweather"/>
              </a:rPr>
              <a:t>Where are backdoors hidden?</a:t>
            </a:r>
            <a:endParaRPr/>
          </a:p>
        </p:txBody>
      </p:sp>
      <p:pic>
        <p:nvPicPr>
          <p:cNvPr descr="A picture containing night sky&#10;&#10;Description automatically generated" id="167" name="Google Shape;167;p7"/>
          <p:cNvPicPr preferRelativeResize="0"/>
          <p:nvPr/>
        </p:nvPicPr>
        <p:blipFill rotWithShape="1">
          <a:blip r:embed="rId4">
            <a:alphaModFix/>
          </a:blip>
          <a:srcRect b="0" l="0" r="0" t="0"/>
          <a:stretch/>
        </p:blipFill>
        <p:spPr>
          <a:xfrm>
            <a:off x="3445001" y="1712380"/>
            <a:ext cx="2253997" cy="225399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descr="A picture containing application&#10;&#10;Description automatically generated" id="172" name="Google Shape;172;p8"/>
          <p:cNvPicPr preferRelativeResize="0"/>
          <p:nvPr/>
        </p:nvPicPr>
        <p:blipFill rotWithShape="1">
          <a:blip r:embed="rId3">
            <a:alphaModFix amt="35000"/>
          </a:blip>
          <a:srcRect b="0" l="0" r="0" t="0"/>
          <a:stretch/>
        </p:blipFill>
        <p:spPr>
          <a:xfrm>
            <a:off x="4559179" y="994336"/>
            <a:ext cx="4491510" cy="3774081"/>
          </a:xfrm>
          <a:prstGeom prst="rect">
            <a:avLst/>
          </a:prstGeom>
          <a:noFill/>
          <a:ln>
            <a:noFill/>
          </a:ln>
        </p:spPr>
      </p:pic>
      <p:sp>
        <p:nvSpPr>
          <p:cNvPr id="173" name="Google Shape;173;p8"/>
          <p:cNvSpPr txBox="1"/>
          <p:nvPr/>
        </p:nvSpPr>
        <p:spPr>
          <a:xfrm>
            <a:off x="2462721" y="28627"/>
            <a:ext cx="4192916"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000" u="none" cap="none" strike="noStrike">
                <a:solidFill>
                  <a:srgbClr val="C00000"/>
                </a:solidFill>
                <a:latin typeface="Merriweather"/>
                <a:ea typeface="Merriweather"/>
                <a:cs typeface="Merriweather"/>
                <a:sym typeface="Merriweather"/>
              </a:rPr>
              <a:t>BACKDOORS</a:t>
            </a:r>
            <a:endParaRPr b="1" i="0" sz="1100" u="none" cap="none" strike="noStrike">
              <a:solidFill>
                <a:srgbClr val="C00000"/>
              </a:solidFill>
              <a:latin typeface="Merriweather"/>
              <a:ea typeface="Merriweather"/>
              <a:cs typeface="Merriweather"/>
              <a:sym typeface="Merriweather"/>
            </a:endParaRPr>
          </a:p>
        </p:txBody>
      </p:sp>
      <p:cxnSp>
        <p:nvCxnSpPr>
          <p:cNvPr id="174" name="Google Shape;174;p8"/>
          <p:cNvCxnSpPr/>
          <p:nvPr/>
        </p:nvCxnSpPr>
        <p:spPr>
          <a:xfrm>
            <a:off x="0" y="4768417"/>
            <a:ext cx="9144000" cy="0"/>
          </a:xfrm>
          <a:prstGeom prst="straightConnector1">
            <a:avLst/>
          </a:prstGeom>
          <a:noFill/>
          <a:ln cap="flat" cmpd="sng" w="9525">
            <a:solidFill>
              <a:srgbClr val="5A0507"/>
            </a:solidFill>
            <a:prstDash val="solid"/>
            <a:round/>
            <a:headEnd len="sm" w="sm" type="none"/>
            <a:tailEnd len="sm" w="sm" type="none"/>
          </a:ln>
        </p:spPr>
      </p:cxnSp>
      <p:pic>
        <p:nvPicPr>
          <p:cNvPr id="175" name="Google Shape;175;p8"/>
          <p:cNvPicPr preferRelativeResize="0"/>
          <p:nvPr/>
        </p:nvPicPr>
        <p:blipFill rotWithShape="1">
          <a:blip r:embed="rId4">
            <a:alphaModFix/>
          </a:blip>
          <a:srcRect b="0" l="0" r="0" t="0"/>
          <a:stretch/>
        </p:blipFill>
        <p:spPr>
          <a:xfrm>
            <a:off x="8588288" y="4801115"/>
            <a:ext cx="556884" cy="307503"/>
          </a:xfrm>
          <a:prstGeom prst="rect">
            <a:avLst/>
          </a:prstGeom>
          <a:noFill/>
          <a:ln>
            <a:noFill/>
          </a:ln>
        </p:spPr>
      </p:pic>
      <p:sp>
        <p:nvSpPr>
          <p:cNvPr id="176" name="Google Shape;176;p8"/>
          <p:cNvSpPr/>
          <p:nvPr/>
        </p:nvSpPr>
        <p:spPr>
          <a:xfrm>
            <a:off x="93311" y="1232922"/>
            <a:ext cx="4301708" cy="138499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400" u="none" cap="none" strike="noStrike">
                <a:solidFill>
                  <a:schemeClr val="dk1"/>
                </a:solidFill>
                <a:latin typeface="Merriweather"/>
                <a:ea typeface="Merriweather"/>
                <a:cs typeface="Merriweather"/>
                <a:sym typeface="Merriweather"/>
              </a:rPr>
              <a:t>In every case we’ve found, the backdoor was disguised to look like a WordPress file. The code for backdoors on a WordPress site are most commonly stored in the following locations:</a:t>
            </a:r>
            <a:endParaRPr/>
          </a:p>
          <a:p>
            <a:pPr indent="0" lvl="0" marL="0" marR="0" rtl="0" algn="just">
              <a:lnSpc>
                <a:spcPct val="100000"/>
              </a:lnSpc>
              <a:spcBef>
                <a:spcPts val="0"/>
              </a:spcBef>
              <a:spcAft>
                <a:spcPts val="0"/>
              </a:spcAft>
              <a:buNone/>
            </a:pPr>
            <a:r>
              <a:t/>
            </a:r>
            <a:endParaRPr b="1" i="0" sz="1400" u="none" cap="none" strike="noStrike">
              <a:solidFill>
                <a:schemeClr val="dk1"/>
              </a:solidFill>
              <a:latin typeface="Merriweather"/>
              <a:ea typeface="Merriweather"/>
              <a:cs typeface="Merriweather"/>
              <a:sym typeface="Merriweather"/>
            </a:endParaRPr>
          </a:p>
          <a:p>
            <a:pPr indent="0" lvl="0" marL="0" marR="0" rtl="0" algn="just">
              <a:lnSpc>
                <a:spcPct val="100000"/>
              </a:lnSpc>
              <a:spcBef>
                <a:spcPts val="0"/>
              </a:spcBef>
              <a:spcAft>
                <a:spcPts val="0"/>
              </a:spcAft>
              <a:buNone/>
            </a:pPr>
            <a:r>
              <a:t/>
            </a:r>
            <a:endParaRPr b="1" i="0" sz="1400" u="none" cap="none" strike="noStrike">
              <a:solidFill>
                <a:schemeClr val="dk1"/>
              </a:solidFill>
              <a:latin typeface="Merriweather"/>
              <a:ea typeface="Merriweather"/>
              <a:cs typeface="Merriweather"/>
              <a:sym typeface="Merriweather"/>
            </a:endParaRPr>
          </a:p>
        </p:txBody>
      </p:sp>
      <p:sp>
        <p:nvSpPr>
          <p:cNvPr id="177" name="Google Shape;177;p8"/>
          <p:cNvSpPr txBox="1"/>
          <p:nvPr/>
        </p:nvSpPr>
        <p:spPr>
          <a:xfrm>
            <a:off x="93311" y="796234"/>
            <a:ext cx="4576864"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Where are backdoors hidden?</a:t>
            </a:r>
            <a:endParaRPr b="0" i="0" sz="1600" u="none" cap="none" strike="noStrike">
              <a:solidFill>
                <a:srgbClr val="000000"/>
              </a:solidFill>
              <a:latin typeface="Arial"/>
              <a:ea typeface="Arial"/>
              <a:cs typeface="Arial"/>
              <a:sym typeface="Arial"/>
            </a:endParaRPr>
          </a:p>
        </p:txBody>
      </p:sp>
      <p:sp>
        <p:nvSpPr>
          <p:cNvPr id="178" name="Google Shape;178;p8"/>
          <p:cNvSpPr txBox="1"/>
          <p:nvPr/>
        </p:nvSpPr>
        <p:spPr>
          <a:xfrm>
            <a:off x="761190" y="2366827"/>
            <a:ext cx="4576864" cy="1169551"/>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A WordPress theme;</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WordPress plugins;</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The uploads folder;</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The wp-config.php file;</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The wp-includes folder;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descr="A picture containing application&#10;&#10;Description automatically generated" id="183" name="Google Shape;183;p9"/>
          <p:cNvPicPr preferRelativeResize="0"/>
          <p:nvPr/>
        </p:nvPicPr>
        <p:blipFill rotWithShape="1">
          <a:blip r:embed="rId3">
            <a:alphaModFix amt="35000"/>
          </a:blip>
          <a:srcRect b="0" l="0" r="0" t="0"/>
          <a:stretch/>
        </p:blipFill>
        <p:spPr>
          <a:xfrm>
            <a:off x="4559179" y="994336"/>
            <a:ext cx="4491510" cy="3774081"/>
          </a:xfrm>
          <a:prstGeom prst="rect">
            <a:avLst/>
          </a:prstGeom>
          <a:noFill/>
          <a:ln>
            <a:noFill/>
          </a:ln>
        </p:spPr>
      </p:pic>
      <p:sp>
        <p:nvSpPr>
          <p:cNvPr id="184" name="Google Shape;184;p9"/>
          <p:cNvSpPr txBox="1"/>
          <p:nvPr/>
        </p:nvSpPr>
        <p:spPr>
          <a:xfrm>
            <a:off x="2462721" y="28627"/>
            <a:ext cx="4192916"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000" u="none" cap="none" strike="noStrike">
                <a:solidFill>
                  <a:srgbClr val="C00000"/>
                </a:solidFill>
                <a:latin typeface="Merriweather"/>
                <a:ea typeface="Merriweather"/>
                <a:cs typeface="Merriweather"/>
                <a:sym typeface="Merriweather"/>
              </a:rPr>
              <a:t>BACKDOORS</a:t>
            </a:r>
            <a:endParaRPr b="1" i="0" sz="1100" u="none" cap="none" strike="noStrike">
              <a:solidFill>
                <a:srgbClr val="C00000"/>
              </a:solidFill>
              <a:latin typeface="Merriweather"/>
              <a:ea typeface="Merriweather"/>
              <a:cs typeface="Merriweather"/>
              <a:sym typeface="Merriweather"/>
            </a:endParaRPr>
          </a:p>
        </p:txBody>
      </p:sp>
      <p:cxnSp>
        <p:nvCxnSpPr>
          <p:cNvPr id="185" name="Google Shape;185;p9"/>
          <p:cNvCxnSpPr/>
          <p:nvPr/>
        </p:nvCxnSpPr>
        <p:spPr>
          <a:xfrm>
            <a:off x="0" y="4768417"/>
            <a:ext cx="9144000" cy="0"/>
          </a:xfrm>
          <a:prstGeom prst="straightConnector1">
            <a:avLst/>
          </a:prstGeom>
          <a:noFill/>
          <a:ln cap="flat" cmpd="sng" w="9525">
            <a:solidFill>
              <a:srgbClr val="5A0507"/>
            </a:solidFill>
            <a:prstDash val="solid"/>
            <a:round/>
            <a:headEnd len="sm" w="sm" type="none"/>
            <a:tailEnd len="sm" w="sm" type="none"/>
          </a:ln>
        </p:spPr>
      </p:cxnSp>
      <p:pic>
        <p:nvPicPr>
          <p:cNvPr id="186" name="Google Shape;186;p9"/>
          <p:cNvPicPr preferRelativeResize="0"/>
          <p:nvPr/>
        </p:nvPicPr>
        <p:blipFill rotWithShape="1">
          <a:blip r:embed="rId4">
            <a:alphaModFix/>
          </a:blip>
          <a:srcRect b="0" l="0" r="0" t="0"/>
          <a:stretch/>
        </p:blipFill>
        <p:spPr>
          <a:xfrm>
            <a:off x="8588288" y="4801115"/>
            <a:ext cx="556884" cy="307503"/>
          </a:xfrm>
          <a:prstGeom prst="rect">
            <a:avLst/>
          </a:prstGeom>
          <a:noFill/>
          <a:ln>
            <a:noFill/>
          </a:ln>
        </p:spPr>
      </p:pic>
      <p:sp>
        <p:nvSpPr>
          <p:cNvPr id="187" name="Google Shape;187;p9"/>
          <p:cNvSpPr/>
          <p:nvPr/>
        </p:nvSpPr>
        <p:spPr>
          <a:xfrm>
            <a:off x="93311" y="1397331"/>
            <a:ext cx="4301708" cy="353943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400" u="none" cap="none" strike="noStrike">
                <a:solidFill>
                  <a:schemeClr val="dk1"/>
                </a:solidFill>
                <a:latin typeface="Merriweather"/>
                <a:ea typeface="Merriweather"/>
                <a:cs typeface="Merriweather"/>
                <a:sym typeface="Merriweather"/>
              </a:rPr>
              <a:t>In one site we cleaned up, the backdoor was in the wp-includes folder. The file was called wp-user.php, which looks innocent enough, but that file doesn’t actually exist in a normal WordPress installation.</a:t>
            </a:r>
            <a:endParaRPr/>
          </a:p>
          <a:p>
            <a:pPr indent="0" lvl="0" marL="0" marR="0" rtl="0" algn="just">
              <a:lnSpc>
                <a:spcPct val="100000"/>
              </a:lnSpc>
              <a:spcBef>
                <a:spcPts val="0"/>
              </a:spcBef>
              <a:spcAft>
                <a:spcPts val="0"/>
              </a:spcAft>
              <a:buNone/>
            </a:pPr>
            <a:r>
              <a:t/>
            </a:r>
            <a:endParaRPr b="1" i="0" sz="1400" u="none" cap="none" strike="noStrike">
              <a:solidFill>
                <a:schemeClr val="dk1"/>
              </a:solidFill>
              <a:latin typeface="Merriweather"/>
              <a:ea typeface="Merriweather"/>
              <a:cs typeface="Merriweather"/>
              <a:sym typeface="Merriweather"/>
            </a:endParaRPr>
          </a:p>
          <a:p>
            <a:pPr indent="0" lvl="0" marL="0" marR="0" rtl="0" algn="just">
              <a:lnSpc>
                <a:spcPct val="100000"/>
              </a:lnSpc>
              <a:spcBef>
                <a:spcPts val="0"/>
              </a:spcBef>
              <a:spcAft>
                <a:spcPts val="0"/>
              </a:spcAft>
              <a:buNone/>
            </a:pPr>
            <a:r>
              <a:rPr b="1" i="0" lang="en-US" sz="1400" u="none" cap="none" strike="noStrike">
                <a:solidFill>
                  <a:schemeClr val="dk1"/>
                </a:solidFill>
                <a:latin typeface="Merriweather"/>
                <a:ea typeface="Merriweather"/>
                <a:cs typeface="Merriweather"/>
                <a:sym typeface="Merriweather"/>
              </a:rPr>
              <a:t>In another instance, we found a PHP file named </a:t>
            </a:r>
            <a:r>
              <a:rPr b="1" i="0" lang="en-US" sz="1400" u="none" cap="none" strike="noStrike">
                <a:solidFill>
                  <a:srgbClr val="C00000"/>
                </a:solidFill>
                <a:latin typeface="Merriweather"/>
                <a:ea typeface="Merriweather"/>
                <a:cs typeface="Merriweather"/>
                <a:sym typeface="Merriweather"/>
              </a:rPr>
              <a:t>hello.php </a:t>
            </a:r>
            <a:r>
              <a:rPr b="1" i="0" lang="en-US" sz="1400" u="none" cap="none" strike="noStrike">
                <a:solidFill>
                  <a:schemeClr val="dk1"/>
                </a:solidFill>
                <a:latin typeface="Merriweather"/>
                <a:ea typeface="Merriweather"/>
                <a:cs typeface="Merriweather"/>
                <a:sym typeface="Merriweather"/>
              </a:rPr>
              <a:t>in the uploads folder. It was disguised as the Hello Dolly plugin. What’s strange is that the hacker put it in the uploads folder instead of the plugins folder.</a:t>
            </a:r>
            <a:endParaRPr/>
          </a:p>
          <a:p>
            <a:pPr indent="0" lvl="0" marL="0" marR="0" rtl="0" algn="just">
              <a:lnSpc>
                <a:spcPct val="100000"/>
              </a:lnSpc>
              <a:spcBef>
                <a:spcPts val="0"/>
              </a:spcBef>
              <a:spcAft>
                <a:spcPts val="0"/>
              </a:spcAft>
              <a:buNone/>
            </a:pPr>
            <a:r>
              <a:t/>
            </a:r>
            <a:endParaRPr b="1" i="0" sz="1400" u="none" cap="none" strike="noStrike">
              <a:solidFill>
                <a:schemeClr val="dk1"/>
              </a:solidFill>
              <a:latin typeface="Merriweather"/>
              <a:ea typeface="Merriweather"/>
              <a:cs typeface="Merriweather"/>
              <a:sym typeface="Merriweather"/>
            </a:endParaRPr>
          </a:p>
          <a:p>
            <a:pPr indent="0" lvl="0" marL="0" marR="0" rtl="0" algn="just">
              <a:lnSpc>
                <a:spcPct val="100000"/>
              </a:lnSpc>
              <a:spcBef>
                <a:spcPts val="0"/>
              </a:spcBef>
              <a:spcAft>
                <a:spcPts val="0"/>
              </a:spcAft>
              <a:buNone/>
            </a:pPr>
            <a:r>
              <a:rPr b="1" i="0" lang="en-US" sz="1400" u="none" cap="none" strike="noStrike">
                <a:solidFill>
                  <a:schemeClr val="dk1"/>
                </a:solidFill>
                <a:latin typeface="Merriweather"/>
                <a:ea typeface="Merriweather"/>
                <a:cs typeface="Merriweather"/>
                <a:sym typeface="Merriweather"/>
              </a:rPr>
              <a:t>We’ve also found backdoors that don’t use the </a:t>
            </a:r>
            <a:r>
              <a:rPr b="1" i="0" lang="en-US" sz="1400" u="none" cap="none" strike="noStrike">
                <a:solidFill>
                  <a:srgbClr val="C00000"/>
                </a:solidFill>
                <a:latin typeface="Merriweather"/>
                <a:ea typeface="Merriweather"/>
                <a:cs typeface="Merriweather"/>
                <a:sym typeface="Merriweather"/>
              </a:rPr>
              <a:t>.php </a:t>
            </a:r>
            <a:r>
              <a:rPr b="1" i="0" lang="en-US" sz="1400" u="none" cap="none" strike="noStrike">
                <a:solidFill>
                  <a:schemeClr val="dk1"/>
                </a:solidFill>
                <a:latin typeface="Merriweather"/>
                <a:ea typeface="Merriweather"/>
                <a:cs typeface="Merriweather"/>
                <a:sym typeface="Merriweather"/>
              </a:rPr>
              <a:t>file extension. One example was a file named </a:t>
            </a:r>
            <a:r>
              <a:rPr b="1" i="0" lang="en-US" sz="1400" u="none" cap="none" strike="noStrike">
                <a:solidFill>
                  <a:srgbClr val="C00000"/>
                </a:solidFill>
                <a:latin typeface="Merriweather"/>
                <a:ea typeface="Merriweather"/>
                <a:cs typeface="Merriweather"/>
                <a:sym typeface="Merriweather"/>
              </a:rPr>
              <a:t>wp-content.old.tmp</a:t>
            </a:r>
            <a:r>
              <a:rPr b="1" i="0" lang="en-US" sz="1400" u="none" cap="none" strike="noStrike">
                <a:solidFill>
                  <a:schemeClr val="dk1"/>
                </a:solidFill>
                <a:latin typeface="Merriweather"/>
                <a:ea typeface="Merriweather"/>
                <a:cs typeface="Merriweather"/>
                <a:sym typeface="Merriweather"/>
              </a:rPr>
              <a:t>, and we’ve also found backdoors in files with a .zip extension.</a:t>
            </a:r>
            <a:endParaRPr/>
          </a:p>
          <a:p>
            <a:pPr indent="0" lvl="0" marL="0" marR="0" rtl="0" algn="just">
              <a:lnSpc>
                <a:spcPct val="100000"/>
              </a:lnSpc>
              <a:spcBef>
                <a:spcPts val="0"/>
              </a:spcBef>
              <a:spcAft>
                <a:spcPts val="0"/>
              </a:spcAft>
              <a:buNone/>
            </a:pPr>
            <a:r>
              <a:t/>
            </a:r>
            <a:endParaRPr b="1" i="0" sz="1400" u="none" cap="none" strike="noStrike">
              <a:solidFill>
                <a:schemeClr val="dk1"/>
              </a:solidFill>
              <a:latin typeface="Merriweather"/>
              <a:ea typeface="Merriweather"/>
              <a:cs typeface="Merriweather"/>
              <a:sym typeface="Merriweather"/>
            </a:endParaRPr>
          </a:p>
          <a:p>
            <a:pPr indent="0" lvl="0" marL="0" marR="0" rtl="0" algn="just">
              <a:lnSpc>
                <a:spcPct val="100000"/>
              </a:lnSpc>
              <a:spcBef>
                <a:spcPts val="0"/>
              </a:spcBef>
              <a:spcAft>
                <a:spcPts val="0"/>
              </a:spcAft>
              <a:buNone/>
            </a:pPr>
            <a:r>
              <a:t/>
            </a:r>
            <a:endParaRPr b="1" i="0" sz="1400" u="none" cap="none" strike="noStrike">
              <a:solidFill>
                <a:schemeClr val="dk1"/>
              </a:solidFill>
              <a:latin typeface="Merriweather"/>
              <a:ea typeface="Merriweather"/>
              <a:cs typeface="Merriweather"/>
              <a:sym typeface="Merriweather"/>
            </a:endParaRPr>
          </a:p>
        </p:txBody>
      </p:sp>
      <p:sp>
        <p:nvSpPr>
          <p:cNvPr id="188" name="Google Shape;188;p9"/>
          <p:cNvSpPr txBox="1"/>
          <p:nvPr/>
        </p:nvSpPr>
        <p:spPr>
          <a:xfrm>
            <a:off x="93311" y="796234"/>
            <a:ext cx="4576864"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Examples of backdoors we’ve found</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olsce template">
  <a:themeElements>
    <a:clrScheme name="Custom 347">
      <a:dk1>
        <a:srgbClr val="252831"/>
      </a:dk1>
      <a:lt1>
        <a:srgbClr val="FFFFFF"/>
      </a:lt1>
      <a:dk2>
        <a:srgbClr val="68728D"/>
      </a:dk2>
      <a:lt2>
        <a:srgbClr val="E9EDF3"/>
      </a:lt2>
      <a:accent1>
        <a:srgbClr val="7D89AC"/>
      </a:accent1>
      <a:accent2>
        <a:srgbClr val="728CD8"/>
      </a:accent2>
      <a:accent3>
        <a:srgbClr val="72D8D8"/>
      </a:accent3>
      <a:accent4>
        <a:srgbClr val="B1D872"/>
      </a:accent4>
      <a:accent5>
        <a:srgbClr val="F8D067"/>
      </a:accent5>
      <a:accent6>
        <a:srgbClr val="BDC3D3"/>
      </a:accent6>
      <a:hlink>
        <a:srgbClr val="7D89A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HP-USER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0x010100CB420F600323F34EA568CBDFED2C7519</vt:lpwstr>
  </property>
</Properties>
</file>