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7"/>
  </p:notesMasterIdLst>
  <p:handoutMasterIdLst>
    <p:handoutMasterId r:id="rId8"/>
  </p:handoutMasterIdLst>
  <p:sldIdLst>
    <p:sldId id="722" r:id="rId3"/>
    <p:sldId id="1026" r:id="rId4"/>
    <p:sldId id="1027" r:id="rId5"/>
    <p:sldId id="1028" r:id="rId6"/>
  </p:sldIdLst>
  <p:sldSz cx="9144000" cy="6858000" type="screen4x3"/>
  <p:notesSz cx="7099300" cy="10234613"/>
  <p:defaultTextStyle>
    <a:defPPr>
      <a:defRPr lang="it-IT"/>
    </a:defPPr>
    <a:lvl1pPr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33CC"/>
    <a:srgbClr val="006699"/>
    <a:srgbClr val="000066"/>
    <a:srgbClr val="0066FF"/>
    <a:srgbClr val="0066CC"/>
    <a:srgbClr val="E3E3FF"/>
    <a:srgbClr val="9999FF"/>
    <a:srgbClr val="99C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8" autoAdjust="0"/>
    <p:restoredTop sz="98757" autoAdjust="0"/>
  </p:normalViewPr>
  <p:slideViewPr>
    <p:cSldViewPr>
      <p:cViewPr varScale="1">
        <p:scale>
          <a:sx n="124" d="100"/>
          <a:sy n="124" d="100"/>
        </p:scale>
        <p:origin x="152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18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1B76BBF-8223-4799-95C3-859F065E8F8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684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C11F25B-D58C-4A79-8AD6-38119B17483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706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364B05ED-9CA2-4935-8602-1081F943AF8B}" type="slidenum">
              <a:rPr lang="it-IT" smtClean="0"/>
              <a:pPr defTabSz="989013"/>
              <a:t>1</a:t>
            </a:fld>
            <a:endParaRPr lang="it-IT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083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1F25B-D58C-4A79-8AD6-38119B174837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9737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3850" y="404813"/>
            <a:ext cx="8496300" cy="2592387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20713"/>
            <a:ext cx="7772400" cy="2087562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algn="ctr">
              <a:defRPr>
                <a:latin typeface="Franklin Gothic Demi" pitchFamily="34" charset="0"/>
              </a:defRPr>
            </a:lvl1pPr>
          </a:lstStyle>
          <a:p>
            <a:r>
              <a:rPr lang="it-IT"/>
              <a:t>Energy-efficient Data Collection in Wireless Sensor Networks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284538"/>
            <a:ext cx="8064500" cy="324008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 smtClean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15125" y="44450"/>
            <a:ext cx="2178050" cy="6697663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383337" cy="6697663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 smtClean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olo e contenuto sopra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8642350" cy="2803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50825" y="3937000"/>
            <a:ext cx="8642350" cy="280511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 smtClean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olo e testo sopra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8642350" cy="2803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50825" y="3937000"/>
            <a:ext cx="8642350" cy="280511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 smtClean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olo, tes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lipArt 3"/>
          <p:cNvSpPr>
            <a:spLocks noGrp="1"/>
          </p:cNvSpPr>
          <p:nvPr>
            <p:ph type="clipArt"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/>
          <a:p>
            <a:pPr lvl="0"/>
            <a:endParaRPr lang="it-IT" noProof="0" smtClean="0"/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 smtClean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olo, contenu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244975" cy="2803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8200" y="3937000"/>
            <a:ext cx="4244975" cy="280511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 smtClean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250825" y="981075"/>
            <a:ext cx="8642350" cy="5761038"/>
          </a:xfrm>
        </p:spPr>
        <p:txBody>
          <a:bodyPr/>
          <a:lstStyle/>
          <a:p>
            <a:pPr lvl="0"/>
            <a:endParaRPr lang="it-IT" noProof="0" smtClean="0"/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 smtClean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olo e 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250825" y="981075"/>
            <a:ext cx="4244975" cy="2803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244975" cy="2803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250825" y="3937000"/>
            <a:ext cx="4244975" cy="280511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3937000"/>
            <a:ext cx="4244975" cy="280511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 smtClean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 userDrawn="1"/>
        </p:nvSpPr>
        <p:spPr bwMode="auto">
          <a:xfrm>
            <a:off x="323850" y="1052513"/>
            <a:ext cx="8496300" cy="2592387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5" name="AutoShape 5"/>
          <p:cNvSpPr>
            <a:spLocks noChangeArrowheads="1"/>
          </p:cNvSpPr>
          <p:nvPr userDrawn="1"/>
        </p:nvSpPr>
        <p:spPr bwMode="auto">
          <a:xfrm>
            <a:off x="539750" y="4292600"/>
            <a:ext cx="8064500" cy="1860550"/>
          </a:xfrm>
          <a:prstGeom prst="roundRect">
            <a:avLst>
              <a:gd name="adj" fmla="val 6986"/>
            </a:avLst>
          </a:prstGeom>
          <a:solidFill>
            <a:schemeClr val="bg1">
              <a:alpha val="7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268413"/>
            <a:ext cx="8135937" cy="216058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4424363"/>
            <a:ext cx="7127875" cy="165576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800">
                <a:latin typeface="Franklin Gothic Medium Cond" pitchFamily="34" charset="0"/>
              </a:defRPr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27584" y="44450"/>
            <a:ext cx="7344866" cy="7207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" y="-14395"/>
            <a:ext cx="791310" cy="80779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8172450" y="0"/>
            <a:ext cx="954087" cy="9540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Franklin Gothic Heavy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63119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63119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 smtClean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7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 smtClean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8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 smtClean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382" y="6128569"/>
            <a:ext cx="705139" cy="643706"/>
          </a:xfrm>
          <a:prstGeom prst="rect">
            <a:avLst/>
          </a:prstGeom>
        </p:spPr>
      </p:pic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 smtClean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3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 smtClean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 smtClean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Freeform 27"/>
          <p:cNvSpPr>
            <a:spLocks/>
          </p:cNvSpPr>
          <p:nvPr userDrawn="1"/>
        </p:nvSpPr>
        <p:spPr bwMode="auto">
          <a:xfrm>
            <a:off x="-36513" y="-26988"/>
            <a:ext cx="8280401" cy="793751"/>
          </a:xfrm>
          <a:custGeom>
            <a:avLst/>
            <a:gdLst/>
            <a:ahLst/>
            <a:cxnLst>
              <a:cxn ang="0">
                <a:pos x="4990" y="499"/>
              </a:cxn>
              <a:cxn ang="0">
                <a:pos x="0" y="499"/>
              </a:cxn>
              <a:cxn ang="0">
                <a:pos x="0" y="0"/>
              </a:cxn>
              <a:cxn ang="0">
                <a:pos x="5063" y="5"/>
              </a:cxn>
              <a:cxn ang="0">
                <a:pos x="5219" y="5"/>
              </a:cxn>
              <a:cxn ang="0">
                <a:pos x="4990" y="497"/>
              </a:cxn>
              <a:cxn ang="0">
                <a:pos x="4988" y="497"/>
              </a:cxn>
              <a:cxn ang="0">
                <a:pos x="4990" y="499"/>
              </a:cxn>
            </a:cxnLst>
            <a:rect l="0" t="0" r="r" b="b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642350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4450"/>
            <a:ext cx="799306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Fare clic per modificare lo stile del titolo</a:t>
            </a:r>
          </a:p>
        </p:txBody>
      </p:sp>
      <p:grpSp>
        <p:nvGrpSpPr>
          <p:cNvPr id="24581" name="Group 33"/>
          <p:cNvGrpSpPr>
            <a:grpSpLocks/>
          </p:cNvGrpSpPr>
          <p:nvPr userDrawn="1"/>
        </p:nvGrpSpPr>
        <p:grpSpPr bwMode="auto">
          <a:xfrm>
            <a:off x="8243888" y="0"/>
            <a:ext cx="762000" cy="960438"/>
            <a:chOff x="4656" y="672"/>
            <a:chExt cx="480" cy="605"/>
          </a:xfrm>
        </p:grpSpPr>
        <p:grpSp>
          <p:nvGrpSpPr>
            <p:cNvPr id="24583" name="Group 34"/>
            <p:cNvGrpSpPr>
              <a:grpSpLocks/>
            </p:cNvGrpSpPr>
            <p:nvPr/>
          </p:nvGrpSpPr>
          <p:grpSpPr bwMode="auto">
            <a:xfrm>
              <a:off x="4656" y="672"/>
              <a:ext cx="480" cy="576"/>
              <a:chOff x="5280" y="0"/>
              <a:chExt cx="480" cy="576"/>
            </a:xfrm>
          </p:grpSpPr>
          <p:pic>
            <p:nvPicPr>
              <p:cNvPr id="24585" name="Picture 35" descr="images-3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5280" y="0"/>
                <a:ext cx="480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60" name="Rectangle 36"/>
              <p:cNvSpPr>
                <a:spLocks noChangeArrowheads="1"/>
              </p:cNvSpPr>
              <p:nvPr/>
            </p:nvSpPr>
            <p:spPr bwMode="auto">
              <a:xfrm>
                <a:off x="5280" y="480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it-IT"/>
              </a:p>
            </p:txBody>
          </p:sp>
        </p:grpSp>
        <p:sp>
          <p:nvSpPr>
            <p:cNvPr id="1061" name="Text Box 37"/>
            <p:cNvSpPr txBox="1">
              <a:spLocks noChangeArrowheads="1"/>
            </p:cNvSpPr>
            <p:nvPr/>
          </p:nvSpPr>
          <p:spPr bwMode="auto">
            <a:xfrm>
              <a:off x="4656" y="1104"/>
              <a:ext cx="4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300" b="1">
                  <a:solidFill>
                    <a:srgbClr val="003366"/>
                  </a:solidFill>
                  <a:latin typeface="Courier New" pitchFamily="49" charset="0"/>
                </a:rPr>
                <a:t> </a:t>
              </a:r>
              <a:r>
                <a:rPr lang="en-US" sz="1200" b="1">
                  <a:solidFill>
                    <a:srgbClr val="000080"/>
                  </a:solidFill>
                  <a:latin typeface="Courier New" pitchFamily="49" charset="0"/>
                </a:rPr>
                <a:t>PerLab</a:t>
              </a:r>
            </a:p>
          </p:txBody>
        </p:sp>
      </p:grpSp>
      <p:sp>
        <p:nvSpPr>
          <p:cNvPr id="10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5" r:id="rId1"/>
    <p:sldLayoutId id="2147484756" r:id="rId2"/>
    <p:sldLayoutId id="2147484731" r:id="rId3"/>
    <p:sldLayoutId id="2147484757" r:id="rId4"/>
    <p:sldLayoutId id="2147484732" r:id="rId5"/>
    <p:sldLayoutId id="2147484758" r:id="rId6"/>
    <p:sldLayoutId id="2147484733" r:id="rId7"/>
    <p:sldLayoutId id="2147484734" r:id="rId8"/>
    <p:sldLayoutId id="2147484735" r:id="rId9"/>
    <p:sldLayoutId id="2147484736" r:id="rId10"/>
    <p:sldLayoutId id="2147484737" r:id="rId11"/>
    <p:sldLayoutId id="2147484738" r:id="rId12"/>
    <p:sldLayoutId id="2147484739" r:id="rId13"/>
    <p:sldLayoutId id="2147484740" r:id="rId14"/>
    <p:sldLayoutId id="2147484741" r:id="rId15"/>
    <p:sldLayoutId id="2147484742" r:id="rId16"/>
    <p:sldLayoutId id="2147484743" r:id="rId17"/>
    <p:sldLayoutId id="2147484744" r:id="rId1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271463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436688" indent="-363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ð"/>
        <a:defRPr sz="2200">
          <a:solidFill>
            <a:schemeClr val="tx1"/>
          </a:solidFill>
          <a:latin typeface="+mn-lt"/>
        </a:defRPr>
      </a:lvl3pPr>
      <a:lvl4pPr marL="1844675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52663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7098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1670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6242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0814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Sommario</a:t>
            </a:r>
          </a:p>
        </p:txBody>
      </p:sp>
      <p:sp>
        <p:nvSpPr>
          <p:cNvPr id="2560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95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45" r:id="rId2"/>
    <p:sldLayoutId id="2147484746" r:id="rId3"/>
    <p:sldLayoutId id="2147484747" r:id="rId4"/>
    <p:sldLayoutId id="2147484748" r:id="rId5"/>
    <p:sldLayoutId id="2147484749" r:id="rId6"/>
    <p:sldLayoutId id="2147484750" r:id="rId7"/>
    <p:sldLayoutId id="2147484751" r:id="rId8"/>
    <p:sldLayoutId id="2147484752" r:id="rId9"/>
    <p:sldLayoutId id="2147484753" r:id="rId10"/>
    <p:sldLayoutId id="214748475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271463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§"/>
        <a:defRPr sz="2800">
          <a:solidFill>
            <a:schemeClr val="hlink"/>
          </a:solidFill>
          <a:latin typeface="+mn-lt"/>
        </a:defRPr>
      </a:lvl2pPr>
      <a:lvl3pPr marL="1436688" indent="-363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ð"/>
        <a:defRPr sz="2400">
          <a:solidFill>
            <a:schemeClr val="hlink"/>
          </a:solidFill>
          <a:latin typeface="+mn-lt"/>
        </a:defRPr>
      </a:lvl3pPr>
      <a:lvl4pPr marL="18446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hlink"/>
          </a:solidFill>
          <a:latin typeface="+mn-lt"/>
        </a:defRPr>
      </a:lvl4pPr>
      <a:lvl5pPr marL="22526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5pPr>
      <a:lvl6pPr marL="27098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6pPr>
      <a:lvl7pPr marL="31670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7pPr>
      <a:lvl8pPr marL="36242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8pPr>
      <a:lvl9pPr marL="40814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404665"/>
            <a:ext cx="8496944" cy="2606782"/>
          </a:xfrm>
          <a:effectLst>
            <a:outerShdw dist="35921" dir="2700000" algn="ctr" rotWithShape="0">
              <a:schemeClr val="tx2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it-IT" sz="4400" dirty="0" smtClean="0"/>
              <a:t>Algoritmo Ottimo per il calcolo del Logaritmo</a:t>
            </a:r>
            <a:endParaRPr lang="it-IT" sz="2400" dirty="0" smtClean="0">
              <a:latin typeface="+mj-lt"/>
            </a:endParaRPr>
          </a:p>
        </p:txBody>
      </p:sp>
      <p:pic>
        <p:nvPicPr>
          <p:cNvPr id="31748" name="Picture 34" descr="marchio_unipi_pant541_28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1364" y="5445224"/>
            <a:ext cx="1920875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539552" y="3284984"/>
            <a:ext cx="8064500" cy="1812776"/>
          </a:xfrm>
        </p:spPr>
        <p:txBody>
          <a:bodyPr anchor="b"/>
          <a:lstStyle/>
          <a:p>
            <a:pPr algn="ctr">
              <a:lnSpc>
                <a:spcPct val="90000"/>
              </a:lnSpc>
            </a:pPr>
            <a:endParaRPr lang="en-US" altLang="it-IT" sz="2800" b="1" dirty="0" smtClean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 smtClean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 smtClean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 smtClean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 smtClean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1800" dirty="0"/>
          </a:p>
          <a:p>
            <a:pPr algn="ctr">
              <a:lnSpc>
                <a:spcPct val="90000"/>
              </a:lnSpc>
            </a:pPr>
            <a:endParaRPr lang="en-US" altLang="it-IT" sz="1800" dirty="0" smtClean="0"/>
          </a:p>
          <a:p>
            <a:pPr algn="ctr">
              <a:lnSpc>
                <a:spcPct val="90000"/>
              </a:lnSpc>
            </a:pPr>
            <a:endParaRPr lang="en-US" altLang="it-IT" sz="1600" dirty="0" smtClean="0"/>
          </a:p>
          <a:p>
            <a:pPr algn="ctr">
              <a:lnSpc>
                <a:spcPct val="90000"/>
              </a:lnSpc>
            </a:pPr>
            <a:endParaRPr lang="en-US" altLang="it-IT" sz="1600" dirty="0" smtClean="0"/>
          </a:p>
          <a:p>
            <a:pPr algn="ctr">
              <a:lnSpc>
                <a:spcPct val="90000"/>
              </a:lnSpc>
            </a:pPr>
            <a:endParaRPr lang="en-US" altLang="it-IT" sz="1600" dirty="0" smtClean="0"/>
          </a:p>
          <a:p>
            <a:pPr algn="ctr">
              <a:lnSpc>
                <a:spcPct val="90000"/>
              </a:lnSpc>
            </a:pPr>
            <a:endParaRPr lang="en-US" altLang="it-IT" sz="16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126934" y="3098680"/>
            <a:ext cx="488973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smtClean="0">
                <a:solidFill>
                  <a:srgbClr val="0033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Tesi di Laurea in </a:t>
            </a:r>
          </a:p>
          <a:p>
            <a:r>
              <a:rPr lang="it-IT" dirty="0" smtClean="0">
                <a:solidFill>
                  <a:srgbClr val="0033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Ingegneria Informatica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1560" y="4634101"/>
            <a:ext cx="1985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Candidato</a:t>
            </a:r>
          </a:p>
          <a:p>
            <a:pPr marL="87313" algn="just"/>
            <a:r>
              <a:rPr lang="it-IT" sz="2000" dirty="0" smtClean="0">
                <a:solidFill>
                  <a:srgbClr val="003366"/>
                </a:solidFill>
                <a:latin typeface="Calibri" panose="020F0502020204030204" pitchFamily="34" charset="0"/>
              </a:rPr>
              <a:t>Giovanni Allegro</a:t>
            </a:r>
            <a:endParaRPr lang="it-IT" sz="2800" dirty="0" smtClean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84168" y="4591403"/>
            <a:ext cx="2952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Relatori</a:t>
            </a:r>
          </a:p>
          <a:p>
            <a:pPr marL="87313" algn="just"/>
            <a:r>
              <a:rPr lang="it-IT" sz="2000" dirty="0" smtClean="0">
                <a:solidFill>
                  <a:srgbClr val="003366"/>
                </a:solidFill>
                <a:latin typeface="Calibri" panose="020F0502020204030204" pitchFamily="34" charset="0"/>
              </a:rPr>
              <a:t>Prof. Andrea Rossi</a:t>
            </a:r>
          </a:p>
          <a:p>
            <a:pPr marL="87313" algn="just"/>
            <a:r>
              <a:rPr lang="it-IT" sz="2000" dirty="0" smtClean="0">
                <a:solidFill>
                  <a:srgbClr val="003366"/>
                </a:solidFill>
                <a:latin typeface="Calibri" panose="020F0502020204030204" pitchFamily="34" charset="0"/>
              </a:rPr>
              <a:t>Prof. Renzo Bianchi</a:t>
            </a:r>
          </a:p>
          <a:p>
            <a:pPr marL="87313" algn="just"/>
            <a:r>
              <a:rPr lang="it-IT" sz="2000" dirty="0" smtClean="0">
                <a:solidFill>
                  <a:srgbClr val="003366"/>
                </a:solidFill>
                <a:latin typeface="Calibri" panose="020F0502020204030204" pitchFamily="34" charset="0"/>
              </a:rPr>
              <a:t>Ing. Marco Verdi</a:t>
            </a:r>
            <a:endParaRPr lang="it-IT" sz="2800" dirty="0" smtClean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Introduzione e Problema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19531"/>
            <a:ext cx="8642350" cy="5761038"/>
          </a:xfrm>
        </p:spPr>
        <p:txBody>
          <a:bodyPr/>
          <a:lstStyle/>
          <a:p>
            <a:r>
              <a:rPr lang="it-IT" dirty="0" smtClean="0"/>
              <a:t>Spesso è necessario calcolare il logaritmo di un numero</a:t>
            </a:r>
          </a:p>
          <a:p>
            <a:r>
              <a:rPr lang="it-IT" dirty="0" smtClean="0"/>
              <a:t>Problema</a:t>
            </a:r>
          </a:p>
          <a:p>
            <a:pPr lvl="1"/>
            <a:r>
              <a:rPr lang="it-IT" dirty="0" smtClean="0"/>
              <a:t>Come calcolare il logaritmo (decimale) di un numero in modo da minimizzare il tempo di calcolo?</a:t>
            </a:r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 smtClean="0">
                <a:latin typeface="Calibri" panose="020F0502020204030204" pitchFamily="34" charset="0"/>
              </a:rPr>
              <a:t>Nome e </a:t>
            </a:r>
            <a:r>
              <a:rPr lang="en-US" sz="1100" i="1" dirty="0" err="1" smtClean="0">
                <a:latin typeface="Calibri" panose="020F0502020204030204" pitchFamily="34" charset="0"/>
              </a:rPr>
              <a:t>Cognome</a:t>
            </a:r>
            <a:r>
              <a:rPr lang="en-US" sz="1100" i="1" dirty="0" smtClean="0">
                <a:latin typeface="Calibri" panose="020F0502020204030204" pitchFamily="34" charset="0"/>
              </a:rPr>
              <a:t> del </a:t>
            </a:r>
            <a:r>
              <a:rPr lang="en-US" sz="1100" i="1" dirty="0" err="1" smtClean="0">
                <a:latin typeface="Calibri" panose="020F0502020204030204" pitchFamily="34" charset="0"/>
              </a:rPr>
              <a:t>Candidato</a:t>
            </a:r>
            <a:r>
              <a:rPr lang="en-US" sz="1100" dirty="0">
                <a:latin typeface="Calibri" panose="020F0502020204030204" pitchFamily="34" charset="0"/>
              </a:rPr>
              <a:t>						</a:t>
            </a:r>
            <a:r>
              <a:rPr lang="en-US" sz="1100" dirty="0" smtClean="0">
                <a:latin typeface="Calibri" panose="020F0502020204030204" pitchFamily="34" charset="0"/>
              </a:rPr>
              <a:t>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2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03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Soluzioni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Metodo tabellare</a:t>
            </a:r>
          </a:p>
          <a:p>
            <a:pPr lvl="1"/>
            <a:r>
              <a:rPr lang="it-IT" dirty="0" smtClean="0"/>
              <a:t>Consultazione di tabella pre-compilata </a:t>
            </a:r>
          </a:p>
          <a:p>
            <a:r>
              <a:rPr lang="it-IT" dirty="0" smtClean="0"/>
              <a:t>Regolo Calcolatore</a:t>
            </a:r>
          </a:p>
          <a:p>
            <a:pPr lvl="1"/>
            <a:r>
              <a:rPr lang="it-IT" dirty="0" smtClean="0"/>
              <a:t>Calcolo mediante l’uso del regolo calcolatore</a:t>
            </a:r>
          </a:p>
          <a:p>
            <a:r>
              <a:rPr lang="it-IT" dirty="0" smtClean="0"/>
              <a:t>Smartphone</a:t>
            </a:r>
          </a:p>
          <a:p>
            <a:pPr lvl="1"/>
            <a:r>
              <a:rPr lang="it-IT" dirty="0" smtClean="0"/>
              <a:t>Utilizzo della calcolatrice disponibile sullo smartphone</a:t>
            </a:r>
          </a:p>
          <a:p>
            <a:r>
              <a:rPr lang="it-IT" dirty="0" smtClean="0"/>
              <a:t>Programma</a:t>
            </a:r>
          </a:p>
          <a:p>
            <a:pPr lvl="1"/>
            <a:r>
              <a:rPr lang="it-IT" dirty="0" smtClean="0"/>
              <a:t>Scrittura ed esecuzione di un programma in C++</a:t>
            </a:r>
            <a:endParaRPr lang="it-IT" dirty="0"/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 smtClean="0">
                <a:latin typeface="Calibri" panose="020F0502020204030204" pitchFamily="34" charset="0"/>
              </a:rPr>
              <a:t>Nome e </a:t>
            </a:r>
            <a:r>
              <a:rPr lang="en-US" sz="1100" i="1" dirty="0" err="1" smtClean="0">
                <a:latin typeface="Calibri" panose="020F0502020204030204" pitchFamily="34" charset="0"/>
              </a:rPr>
              <a:t>Cognome</a:t>
            </a:r>
            <a:r>
              <a:rPr lang="en-US" sz="1100" i="1" smtClean="0">
                <a:latin typeface="Calibri" panose="020F0502020204030204" pitchFamily="34" charset="0"/>
              </a:rPr>
              <a:t> </a:t>
            </a:r>
            <a:r>
              <a:rPr lang="en-US" sz="1100" i="1" smtClean="0">
                <a:latin typeface="Calibri" panose="020F0502020204030204" pitchFamily="34" charset="0"/>
              </a:rPr>
              <a:t>del Candidato</a:t>
            </a:r>
            <a:r>
              <a:rPr lang="en-US" sz="1100" dirty="0">
                <a:latin typeface="Calibri" panose="020F0502020204030204" pitchFamily="34" charset="0"/>
              </a:rPr>
              <a:t>						</a:t>
            </a:r>
            <a:r>
              <a:rPr lang="en-US" sz="1100" dirty="0" smtClean="0">
                <a:latin typeface="Calibri" panose="020F0502020204030204" pitchFamily="34" charset="0"/>
              </a:rPr>
              <a:t>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3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2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Tempi di calcolo sperimentati con le varie soluzioni</a:t>
            </a:r>
          </a:p>
          <a:p>
            <a:pPr lvl="1"/>
            <a:r>
              <a:rPr lang="it-IT" dirty="0" smtClean="0"/>
              <a:t>Metodo Tabellare</a:t>
            </a:r>
          </a:p>
          <a:p>
            <a:pPr lvl="2"/>
            <a:r>
              <a:rPr lang="it-IT" dirty="0" smtClean="0"/>
              <a:t>Tabella non disponibile</a:t>
            </a:r>
          </a:p>
          <a:p>
            <a:pPr lvl="1"/>
            <a:r>
              <a:rPr lang="it-IT" dirty="0" smtClean="0"/>
              <a:t>Regolo Calcolatore</a:t>
            </a:r>
          </a:p>
          <a:p>
            <a:pPr lvl="2"/>
            <a:r>
              <a:rPr lang="it-IT" dirty="0" smtClean="0"/>
              <a:t>Metodo sconosciuto</a:t>
            </a:r>
          </a:p>
          <a:p>
            <a:pPr lvl="1"/>
            <a:r>
              <a:rPr lang="it-IT" dirty="0" smtClean="0"/>
              <a:t>Smartphone</a:t>
            </a:r>
          </a:p>
          <a:p>
            <a:pPr lvl="2"/>
            <a:r>
              <a:rPr lang="it-IT" dirty="0" smtClean="0"/>
              <a:t>1 sec</a:t>
            </a:r>
          </a:p>
          <a:p>
            <a:pPr lvl="1"/>
            <a:r>
              <a:rPr lang="it-IT" dirty="0" smtClean="0"/>
              <a:t>Programma in C++</a:t>
            </a:r>
          </a:p>
          <a:p>
            <a:pPr lvl="2"/>
            <a:r>
              <a:rPr lang="it-IT" dirty="0" smtClean="0"/>
              <a:t>2 sec per esecuzione</a:t>
            </a:r>
          </a:p>
          <a:p>
            <a:pPr lvl="2"/>
            <a:r>
              <a:rPr lang="it-IT" dirty="0" smtClean="0"/>
              <a:t>1 giorno per scrivere e debuggare algoritmo</a:t>
            </a:r>
            <a:endParaRPr lang="it-IT" dirty="0"/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 smtClean="0">
                <a:latin typeface="Calibri" panose="020F0502020204030204" pitchFamily="34" charset="0"/>
              </a:rPr>
              <a:t>Nome e </a:t>
            </a:r>
            <a:r>
              <a:rPr lang="en-US" sz="1100" i="1" dirty="0" err="1" smtClean="0">
                <a:latin typeface="Calibri" panose="020F0502020204030204" pitchFamily="34" charset="0"/>
              </a:rPr>
              <a:t>Cognome</a:t>
            </a:r>
            <a:r>
              <a:rPr lang="en-US" sz="1100" i="1" dirty="0" smtClean="0">
                <a:latin typeface="Calibri" panose="020F0502020204030204" pitchFamily="34" charset="0"/>
              </a:rPr>
              <a:t> del </a:t>
            </a:r>
            <a:r>
              <a:rPr lang="en-US" sz="1100" i="1" dirty="0" err="1" smtClean="0">
                <a:latin typeface="Calibri" panose="020F0502020204030204" pitchFamily="34" charset="0"/>
              </a:rPr>
              <a:t>Candidato</a:t>
            </a:r>
            <a:r>
              <a:rPr lang="en-US" sz="1100" dirty="0">
                <a:latin typeface="Calibri" panose="020F0502020204030204" pitchFamily="34" charset="0"/>
              </a:rPr>
              <a:t>						</a:t>
            </a:r>
            <a:r>
              <a:rPr lang="en-US" sz="1100" dirty="0" smtClean="0">
                <a:latin typeface="Calibri" panose="020F0502020204030204" pitchFamily="34" charset="0"/>
              </a:rPr>
              <a:t>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4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3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5C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4D4D4D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utline">
  <a:themeElements>
    <a:clrScheme name="Outlin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4D4D4D"/>
      </a:hlink>
      <a:folHlink>
        <a:srgbClr val="006666"/>
      </a:folHlink>
    </a:clrScheme>
    <a:fontScheme name="Outline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5C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4D4D4D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utline 14">
    <a:dk1>
      <a:srgbClr val="000000"/>
    </a:dk1>
    <a:lt1>
      <a:srgbClr val="FFFFFF"/>
    </a:lt1>
    <a:dk2>
      <a:srgbClr val="000000"/>
    </a:dk2>
    <a:lt2>
      <a:srgbClr val="808080"/>
    </a:lt2>
    <a:accent1>
      <a:srgbClr val="61CB96"/>
    </a:accent1>
    <a:accent2>
      <a:srgbClr val="008080"/>
    </a:accent2>
    <a:accent3>
      <a:srgbClr val="FFFFFF"/>
    </a:accent3>
    <a:accent4>
      <a:srgbClr val="000000"/>
    </a:accent4>
    <a:accent5>
      <a:srgbClr val="B7E2C9"/>
    </a:accent5>
    <a:accent6>
      <a:srgbClr val="007373"/>
    </a:accent6>
    <a:hlink>
      <a:srgbClr val="009999"/>
    </a:hlink>
    <a:folHlink>
      <a:srgbClr val="0066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30645</TotalTime>
  <Words>146</Words>
  <Application>Microsoft Office PowerPoint</Application>
  <PresentationFormat>Presentazione su schermo (4:3)</PresentationFormat>
  <Paragraphs>52</Paragraphs>
  <Slides>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</vt:i4>
      </vt:variant>
    </vt:vector>
  </HeadingPairs>
  <TitlesOfParts>
    <vt:vector size="15" baseType="lpstr">
      <vt:lpstr>Arial</vt:lpstr>
      <vt:lpstr>Calibri</vt:lpstr>
      <vt:lpstr>Courier New</vt:lpstr>
      <vt:lpstr>Franklin Gothic Demi</vt:lpstr>
      <vt:lpstr>Franklin Gothic Demi Cond</vt:lpstr>
      <vt:lpstr>Franklin Gothic Heavy</vt:lpstr>
      <vt:lpstr>Franklin Gothic Medium</vt:lpstr>
      <vt:lpstr>Franklin Gothic Medium Cond</vt:lpstr>
      <vt:lpstr>Wingdings</vt:lpstr>
      <vt:lpstr>Struttura predefinita</vt:lpstr>
      <vt:lpstr>Outline</vt:lpstr>
      <vt:lpstr>Algoritmo Ottimo per il calcolo del Logaritmo</vt:lpstr>
      <vt:lpstr>Introduzione e Problema</vt:lpstr>
      <vt:lpstr>Soluzioni</vt:lpstr>
      <vt:lpstr>Risultati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e valutazione di un protocollo di power management per reti di sensori</dc:title>
  <dc:creator>Mdf</dc:creator>
  <cp:lastModifiedBy>Vittoria</cp:lastModifiedBy>
  <cp:revision>1206</cp:revision>
  <cp:lastPrinted>2016-05-24T07:18:58Z</cp:lastPrinted>
  <dcterms:created xsi:type="dcterms:W3CDTF">2005-03-30T13:34:00Z</dcterms:created>
  <dcterms:modified xsi:type="dcterms:W3CDTF">2016-07-18T15:30:11Z</dcterms:modified>
</cp:coreProperties>
</file>