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8"/>
  </p:notesMasterIdLst>
  <p:handoutMasterIdLst>
    <p:handoutMasterId r:id="rId9"/>
  </p:handoutMasterIdLst>
  <p:sldIdLst>
    <p:sldId id="722" r:id="rId3"/>
    <p:sldId id="1026" r:id="rId4"/>
    <p:sldId id="1027" r:id="rId5"/>
    <p:sldId id="1029" r:id="rId6"/>
    <p:sldId id="1030" r:id="rId7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8" autoAdjust="0"/>
    <p:restoredTop sz="98757" autoAdjust="0"/>
  </p:normalViewPr>
  <p:slideViewPr>
    <p:cSldViewPr>
      <p:cViewPr>
        <p:scale>
          <a:sx n="66" d="100"/>
          <a:sy n="66" d="100"/>
        </p:scale>
        <p:origin x="2170" y="4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3600" dirty="0"/>
              <a:t>Riconoscimento spiegabile di emozioni mediante analisi di dati fisiologici con ensemble di alberi decisionali</a:t>
            </a:r>
            <a:endParaRPr lang="it-IT" sz="36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3088" y="4634101"/>
            <a:ext cx="1362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Luca Landi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Ing. Antonio Luca Alfeo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Mario G.C.A. Cimino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19531"/>
            <a:ext cx="5473303" cy="5761038"/>
          </a:xfrm>
        </p:spPr>
        <p:txBody>
          <a:bodyPr/>
          <a:lstStyle/>
          <a:p>
            <a:r>
              <a:rPr lang="it-IT" sz="2400" dirty="0"/>
              <a:t>La capacità di un sistema intelligente di riconoscere le emozioni (</a:t>
            </a:r>
            <a:r>
              <a:rPr lang="it-IT" sz="2400" i="1" dirty="0" err="1"/>
              <a:t>emotion</a:t>
            </a:r>
            <a:r>
              <a:rPr lang="it-IT" sz="2400" i="1" dirty="0"/>
              <a:t> </a:t>
            </a:r>
            <a:r>
              <a:rPr lang="it-IT" sz="2400" i="1" dirty="0" err="1"/>
              <a:t>recognition</a:t>
            </a:r>
            <a:r>
              <a:rPr lang="it-IT" sz="2400" dirty="0"/>
              <a:t>)  assume un’importanza sempre più elevata in diversi settori della società e rappresenta quindi un rilevante e attuale ambito dell’intelligenza artificiale.</a:t>
            </a:r>
          </a:p>
          <a:p>
            <a:r>
              <a:rPr lang="it-IT" sz="2400" dirty="0"/>
              <a:t>Problema</a:t>
            </a:r>
          </a:p>
          <a:p>
            <a:pPr lvl="1"/>
            <a:r>
              <a:rPr lang="it-IT" sz="2000" dirty="0"/>
              <a:t>Come vengono calcolate le feature </a:t>
            </a:r>
            <a:r>
              <a:rPr lang="it-IT" sz="2000" dirty="0" err="1"/>
              <a:t>importance</a:t>
            </a:r>
            <a:r>
              <a:rPr lang="it-IT" sz="2000" dirty="0"/>
              <a:t> negli approcci basati su alberi decisionali?</a:t>
            </a:r>
          </a:p>
          <a:p>
            <a:pPr lvl="1"/>
            <a:r>
              <a:rPr lang="it-IT" sz="2000" dirty="0"/>
              <a:t>Come le feature </a:t>
            </a:r>
            <a:r>
              <a:rPr lang="it-IT" sz="2000" dirty="0" err="1"/>
              <a:t>importance</a:t>
            </a:r>
            <a:r>
              <a:rPr lang="it-IT" sz="2000" dirty="0"/>
              <a:t> impattano nel tempo di computazione e nelle performance se vengono utilizzate per selezionare le caratteristiche da considerare nell’analisi?</a:t>
            </a:r>
          </a:p>
          <a:p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Luca Landi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C75697E-9279-87A5-6DF0-BF216E148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9604" y="1196752"/>
            <a:ext cx="2802835" cy="5017979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BC13E3E2-5DE7-69E8-98F5-62425B2F41D1}"/>
              </a:ext>
            </a:extLst>
          </p:cNvPr>
          <p:cNvSpPr/>
          <p:nvPr/>
        </p:nvSpPr>
        <p:spPr bwMode="auto">
          <a:xfrm>
            <a:off x="7164288" y="5327527"/>
            <a:ext cx="504056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  <p:pic>
        <p:nvPicPr>
          <p:cNvPr id="16" name="Elemento grafico 15" descr="Clessidra finita contorno">
            <a:extLst>
              <a:ext uri="{FF2B5EF4-FFF2-40B4-BE49-F238E27FC236}">
                <a16:creationId xmlns:a16="http://schemas.microsoft.com/office/drawing/2014/main" id="{DBB21BC7-8964-25B1-C92A-5BA07B5371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6296" y="5399535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981075"/>
                <a:ext cx="8642350" cy="4968205"/>
              </a:xfrm>
            </p:spPr>
            <p:txBody>
              <a:bodyPr/>
              <a:lstStyle/>
              <a:p>
                <a:r>
                  <a:rPr lang="it-IT" dirty="0"/>
                  <a:t>Modelli basati su Alberi Decisionali</a:t>
                </a:r>
              </a:p>
              <a:p>
                <a:pPr lvl="1"/>
                <a:r>
                  <a:rPr lang="it-IT" i="1" dirty="0"/>
                  <a:t>Random </a:t>
                </a:r>
                <a:r>
                  <a:rPr lang="it-IT" i="1" dirty="0" err="1"/>
                  <a:t>Forest</a:t>
                </a:r>
                <a:r>
                  <a:rPr lang="it-IT" i="1" dirty="0"/>
                  <a:t> </a:t>
                </a:r>
                <a:r>
                  <a:rPr lang="it-IT" i="1" dirty="0" err="1"/>
                  <a:t>Classifier</a:t>
                </a:r>
                <a:endParaRPr lang="it-IT" i="1" dirty="0"/>
              </a:p>
              <a:p>
                <a:pPr lvl="1"/>
                <a:r>
                  <a:rPr lang="it-IT" i="1" dirty="0" err="1"/>
                  <a:t>Gradient</a:t>
                </a:r>
                <a:r>
                  <a:rPr lang="it-IT" i="1" dirty="0"/>
                  <a:t> </a:t>
                </a:r>
                <a:r>
                  <a:rPr lang="it-IT" i="1" dirty="0" err="1"/>
                  <a:t>Boosting</a:t>
                </a:r>
                <a:r>
                  <a:rPr lang="it-IT" i="1" dirty="0"/>
                  <a:t> </a:t>
                </a:r>
                <a:r>
                  <a:rPr lang="it-IT" i="1" dirty="0" err="1"/>
                  <a:t>Classifier</a:t>
                </a:r>
                <a:endParaRPr lang="it-IT" i="1" dirty="0"/>
              </a:p>
              <a:p>
                <a:r>
                  <a:rPr lang="it-IT" dirty="0"/>
                  <a:t>Utilizzo Intelligenza Artificiale Spiegabile (XAI) nei precedenti modelli</a:t>
                </a:r>
              </a:p>
              <a:p>
                <a:pPr lvl="1"/>
                <a:r>
                  <a:rPr lang="it-IT" i="1" dirty="0"/>
                  <a:t>Feature </a:t>
                </a:r>
                <a:r>
                  <a:rPr lang="it-IT" i="1" dirty="0" err="1"/>
                  <a:t>Importance</a:t>
                </a:r>
                <a:endParaRPr lang="it-IT" i="1" dirty="0"/>
              </a:p>
              <a:p>
                <a:r>
                  <a:rPr lang="it-IT" dirty="0"/>
                  <a:t>Gini </a:t>
                </a:r>
                <a:r>
                  <a:rPr lang="it-IT" dirty="0" err="1"/>
                  <a:t>Impurity</a:t>
                </a:r>
                <a:r>
                  <a:rPr lang="it-IT" dirty="0"/>
                  <a:t> Index</a:t>
                </a:r>
              </a:p>
              <a:p>
                <a:pPr marL="107315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𝑮𝒊𝒏𝒊</m:t>
                      </m:r>
                      <m:r>
                        <a:rPr lang="it-IT" b="1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it-IT" b="1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𝒊𝒏𝒅𝒆𝒙</m:t>
                      </m:r>
                      <m:r>
                        <a:rPr lang="it-IT" b="1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it-IT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it-IT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sup>
                        <m:e>
                          <m:r>
                            <a:rPr lang="it-IT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it-IT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it-IT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∗(</m:t>
                          </m:r>
                          <m:r>
                            <a:rPr lang="it-IT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it-IT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t-IT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it-IT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it-IT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  <a:p>
                <a:endParaRPr lang="it-IT" i="1" dirty="0"/>
              </a:p>
              <a:p>
                <a:pPr marL="0" indent="0">
                  <a:buNone/>
                </a:pPr>
                <a:endParaRPr lang="it-IT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981075"/>
                <a:ext cx="8642350" cy="4968205"/>
              </a:xfrm>
              <a:blipFill>
                <a:blip r:embed="rId2"/>
                <a:stretch>
                  <a:fillRect l="-1410" t="-14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Luca Landi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81" y="1123950"/>
            <a:ext cx="8713638" cy="5761038"/>
          </a:xfrm>
        </p:spPr>
        <p:txBody>
          <a:bodyPr/>
          <a:lstStyle/>
          <a:p>
            <a:r>
              <a:rPr lang="it-IT" dirty="0"/>
              <a:t>Tempo di computazione e accuratezza delle previsioni analizzando sottoinsiemi di caratteristiche più importanti del dataset</a:t>
            </a:r>
          </a:p>
          <a:p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Luca Landi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58B07A9-F9A8-900F-8B63-B9FFCE4CC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" y="2760644"/>
            <a:ext cx="4528298" cy="3378255"/>
          </a:xfrm>
          <a:prstGeom prst="rect">
            <a:avLst/>
          </a:prstGeom>
        </p:spPr>
      </p:pic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B3FBCD2-D2BC-4554-6434-1C72D127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45" y="2787048"/>
            <a:ext cx="4528299" cy="3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8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912" y="908720"/>
            <a:ext cx="8713638" cy="5761038"/>
          </a:xfrm>
        </p:spPr>
        <p:txBody>
          <a:bodyPr/>
          <a:lstStyle/>
          <a:p>
            <a:r>
              <a:rPr lang="it-IT" dirty="0"/>
              <a:t>Ottime performance per un tempo di computazione contenuto se si utilizzano solo le features più importanti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Boosting</a:t>
            </a:r>
            <a:endParaRPr lang="it-IT" dirty="0"/>
          </a:p>
          <a:p>
            <a:pPr lvl="2"/>
            <a:endParaRPr lang="it-IT" dirty="0"/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Luca Landi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5</a:t>
            </a:fld>
            <a:endParaRPr lang="it-IT" sz="1100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DFADA00-9649-E543-3339-0AF51D520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58294"/>
              </p:ext>
            </p:extLst>
          </p:nvPr>
        </p:nvGraphicFramePr>
        <p:xfrm>
          <a:off x="1259632" y="3429000"/>
          <a:ext cx="64087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9111">
                  <a:extLst>
                    <a:ext uri="{9D8B030D-6E8A-4147-A177-3AD203B41FA5}">
                      <a16:colId xmlns:a16="http://schemas.microsoft.com/office/drawing/2014/main" val="3664227485"/>
                    </a:ext>
                  </a:extLst>
                </a:gridCol>
                <a:gridCol w="3459601">
                  <a:extLst>
                    <a:ext uri="{9D8B030D-6E8A-4147-A177-3AD203B41FA5}">
                      <a16:colId xmlns:a16="http://schemas.microsoft.com/office/drawing/2014/main" val="195209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features più importanti</a:t>
                      </a:r>
                    </a:p>
                    <a:p>
                      <a:pPr marL="73660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minuti e 52 secondi</a:t>
                      </a:r>
                    </a:p>
                    <a:p>
                      <a:pPr marL="73660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 0.990468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Dataset totale</a:t>
                      </a:r>
                    </a:p>
                    <a:p>
                      <a:pPr marL="73660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 minuti e 38 secondi</a:t>
                      </a:r>
                    </a:p>
                    <a:p>
                      <a:pPr marL="73660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 0.999949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5471230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153B8BD-DF59-9A7A-BA36-F3B8DEC95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153523"/>
              </p:ext>
            </p:extLst>
          </p:nvPr>
        </p:nvGraphicFramePr>
        <p:xfrm>
          <a:off x="1259632" y="4869160"/>
          <a:ext cx="638450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973">
                  <a:extLst>
                    <a:ext uri="{9D8B030D-6E8A-4147-A177-3AD203B41FA5}">
                      <a16:colId xmlns:a16="http://schemas.microsoft.com/office/drawing/2014/main" val="3664227485"/>
                    </a:ext>
                  </a:extLst>
                </a:gridCol>
                <a:gridCol w="3446534">
                  <a:extLst>
                    <a:ext uri="{9D8B030D-6E8A-4147-A177-3AD203B41FA5}">
                      <a16:colId xmlns:a16="http://schemas.microsoft.com/office/drawing/2014/main" val="195209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 features più importanti</a:t>
                      </a:r>
                    </a:p>
                    <a:p>
                      <a:pPr marL="73660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 minuti 16 secondi</a:t>
                      </a:r>
                    </a:p>
                    <a:p>
                      <a:pPr marL="73660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 0.894230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Dataset totale</a:t>
                      </a:r>
                    </a:p>
                    <a:p>
                      <a:pPr marL="73660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 minuti e 3 secondi</a:t>
                      </a:r>
                    </a:p>
                    <a:p>
                      <a:pPr marL="73660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800" i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Score 0.907469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47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503251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32385</TotalTime>
  <Words>265</Words>
  <Application>Microsoft Office PowerPoint</Application>
  <PresentationFormat>Presentazione su schermo (4:3)</PresentationFormat>
  <Paragraphs>62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Riconoscimento spiegabile di emozioni mediante analisi di dati fisiologici con ensemble di alberi decisionali</vt:lpstr>
      <vt:lpstr>Introduzione e Problema</vt:lpstr>
      <vt:lpstr>Soluzioni</vt:lpstr>
      <vt:lpstr>Risultati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luca landi</cp:lastModifiedBy>
  <cp:revision>1213</cp:revision>
  <cp:lastPrinted>2016-05-24T07:18:58Z</cp:lastPrinted>
  <dcterms:created xsi:type="dcterms:W3CDTF">2005-03-30T13:34:00Z</dcterms:created>
  <dcterms:modified xsi:type="dcterms:W3CDTF">2024-04-09T14:33:47Z</dcterms:modified>
</cp:coreProperties>
</file>