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383589-15D9-4CFE-9B4B-26AE81DF1623}" type="datetimeFigureOut">
              <a:rPr lang="it-IT" smtClean="0"/>
              <a:t>10/04/2024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E6542-C006-42EB-AFFB-A9CDF48A320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99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300" b="1" u="sng" dirty="0"/>
              <a:t>Sportello Front-Office </a:t>
            </a:r>
            <a:endParaRPr lang="it-IT" sz="1300" dirty="0"/>
          </a:p>
          <a:p>
            <a:r>
              <a:rPr lang="it-IT" sz="1300" b="1" dirty="0"/>
              <a:t>Il servizio è reso da studenti part time</a:t>
            </a:r>
            <a:r>
              <a:rPr lang="it-IT" sz="1300" dirty="0"/>
              <a:t>. Vengono fornite informazioni sull'offerta didattica, sulle immatricolazioni e iscrizioni rinviando agli esperti di settore. Fornisce inoltre informazioni sui servizi di orientamento, sui servizi per studenti stranieri, sui tirocini, sul dopo laurea ed altre informazioni utili.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E60B4-5E75-47B1-8ECC-4F5809CE13DE}" type="slidenum">
              <a:rPr kumimoji="0" lang="it-IT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583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65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06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44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73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16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9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5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8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12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  <a:alpha val="5000"/>
              </a:schemeClr>
            </a:gs>
            <a:gs pos="0">
              <a:schemeClr val="accent1">
                <a:lumMod val="60000"/>
                <a:lumOff val="40000"/>
              </a:schemeClr>
            </a:gs>
            <a:gs pos="41500">
              <a:srgbClr val="D3E0EF"/>
            </a:gs>
            <a:gs pos="22000">
              <a:schemeClr val="accent1">
                <a:lumMod val="45000"/>
                <a:lumOff val="55000"/>
              </a:schemeClr>
            </a:gs>
            <a:gs pos="87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3"/>
          <p:cNvSpPr/>
          <p:nvPr/>
        </p:nvSpPr>
        <p:spPr>
          <a:xfrm rot="-5400000">
            <a:off x="2675991" y="3644434"/>
            <a:ext cx="221229" cy="5573210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 dirty="0"/>
          </a:p>
        </p:txBody>
      </p:sp>
      <p:grpSp>
        <p:nvGrpSpPr>
          <p:cNvPr id="4" name="Group 4"/>
          <p:cNvGrpSpPr/>
          <p:nvPr/>
        </p:nvGrpSpPr>
        <p:grpSpPr>
          <a:xfrm rot="-10800000">
            <a:off x="6348813" y="0"/>
            <a:ext cx="5843187" cy="4124189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it-IT"/>
            </a:p>
          </p:txBody>
        </p:sp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3" cstate="print">
            <a:alphaModFix amt="65999"/>
          </a:blip>
          <a:srcRect/>
          <a:stretch>
            <a:fillRect/>
          </a:stretch>
        </p:blipFill>
        <p:spPr>
          <a:xfrm rot="2113473">
            <a:off x="9457791" y="1241140"/>
            <a:ext cx="2391368" cy="1641307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12935635">
            <a:off x="8485418" y="1091822"/>
            <a:ext cx="2137901" cy="1068951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>
            <a:off x="8395891" y="1169232"/>
            <a:ext cx="1749032" cy="1785725"/>
          </a:xfrm>
          <a:prstGeom prst="rect">
            <a:avLst/>
          </a:prstGeom>
        </p:spPr>
      </p:pic>
      <p:sp>
        <p:nvSpPr>
          <p:cNvPr id="17" name="AutoShape 17"/>
          <p:cNvSpPr/>
          <p:nvPr/>
        </p:nvSpPr>
        <p:spPr>
          <a:xfrm rot="-5400000">
            <a:off x="3325708" y="-2375208"/>
            <a:ext cx="45719" cy="6697136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grpSp>
        <p:nvGrpSpPr>
          <p:cNvPr id="18" name="Group 18"/>
          <p:cNvGrpSpPr/>
          <p:nvPr/>
        </p:nvGrpSpPr>
        <p:grpSpPr>
          <a:xfrm>
            <a:off x="6208692" y="2585628"/>
            <a:ext cx="5542805" cy="3295564"/>
            <a:chOff x="0" y="-28575"/>
            <a:chExt cx="11085609" cy="6591128"/>
          </a:xfrm>
        </p:grpSpPr>
        <p:sp>
          <p:nvSpPr>
            <p:cNvPr id="19" name="TextBox 19"/>
            <p:cNvSpPr txBox="1"/>
            <p:nvPr/>
          </p:nvSpPr>
          <p:spPr>
            <a:xfrm>
              <a:off x="0" y="-2857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238469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5904167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9B8EA501-835F-484F-B384-C4D371500386}"/>
              </a:ext>
            </a:extLst>
          </p:cNvPr>
          <p:cNvSpPr txBox="1"/>
          <p:nvPr/>
        </p:nvSpPr>
        <p:spPr>
          <a:xfrm>
            <a:off x="5618967" y="4327037"/>
            <a:ext cx="6392703" cy="733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609630">
              <a:lnSpc>
                <a:spcPts val="3000"/>
              </a:lnSpc>
            </a:pPr>
            <a:endParaRPr lang="en-US" sz="800" b="1" spc="20" dirty="0">
              <a:solidFill>
                <a:srgbClr val="F2F0F4"/>
              </a:solidFill>
              <a:latin typeface="Times New Roman" pitchFamily="18" charset="0"/>
              <a:cs typeface="Times New Roman" pitchFamily="18" charset="0"/>
            </a:endParaRPr>
          </a:p>
          <a:p>
            <a:pPr defTabSz="609630">
              <a:lnSpc>
                <a:spcPts val="3000"/>
              </a:lnSpc>
            </a:pPr>
            <a:endParaRPr lang="en-US" sz="2000" b="1" spc="20" dirty="0">
              <a:solidFill>
                <a:srgbClr val="F2F0F4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" name="Group 18">
            <a:extLst>
              <a:ext uri="{FF2B5EF4-FFF2-40B4-BE49-F238E27FC236}">
                <a16:creationId xmlns:a16="http://schemas.microsoft.com/office/drawing/2014/main" id="{AD235C3A-AD37-456B-8F0E-D2AFFCCF60F9}"/>
              </a:ext>
            </a:extLst>
          </p:cNvPr>
          <p:cNvGrpSpPr/>
          <p:nvPr/>
        </p:nvGrpSpPr>
        <p:grpSpPr>
          <a:xfrm>
            <a:off x="6242796" y="2853404"/>
            <a:ext cx="5542805" cy="3295564"/>
            <a:chOff x="0" y="-28575"/>
            <a:chExt cx="11085609" cy="6591128"/>
          </a:xfrm>
        </p:grpSpPr>
        <p:sp>
          <p:nvSpPr>
            <p:cNvPr id="28" name="TextBox 19">
              <a:extLst>
                <a:ext uri="{FF2B5EF4-FFF2-40B4-BE49-F238E27FC236}">
                  <a16:creationId xmlns:a16="http://schemas.microsoft.com/office/drawing/2014/main" id="{6C160FFC-BF29-40F3-9662-4F5DC9DA4EF0}"/>
                </a:ext>
              </a:extLst>
            </p:cNvPr>
            <p:cNvSpPr txBox="1"/>
            <p:nvPr/>
          </p:nvSpPr>
          <p:spPr>
            <a:xfrm>
              <a:off x="0" y="-2857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0">
              <a:extLst>
                <a:ext uri="{FF2B5EF4-FFF2-40B4-BE49-F238E27FC236}">
                  <a16:creationId xmlns:a16="http://schemas.microsoft.com/office/drawing/2014/main" id="{37A003FB-B7AE-4AB2-978F-771A1EA796A4}"/>
                </a:ext>
              </a:extLst>
            </p:cNvPr>
            <p:cNvSpPr txBox="1"/>
            <p:nvPr/>
          </p:nvSpPr>
          <p:spPr>
            <a:xfrm>
              <a:off x="0" y="1098185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1">
              <a:extLst>
                <a:ext uri="{FF2B5EF4-FFF2-40B4-BE49-F238E27FC236}">
                  <a16:creationId xmlns:a16="http://schemas.microsoft.com/office/drawing/2014/main" id="{44FB01D0-B2AF-4013-BD0D-EE6A420013C5}"/>
                </a:ext>
              </a:extLst>
            </p:cNvPr>
            <p:cNvSpPr txBox="1"/>
            <p:nvPr/>
          </p:nvSpPr>
          <p:spPr>
            <a:xfrm>
              <a:off x="0" y="2384695"/>
              <a:ext cx="11085609" cy="6199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773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1" name="TextBox 22">
              <a:extLst>
                <a:ext uri="{FF2B5EF4-FFF2-40B4-BE49-F238E27FC236}">
                  <a16:creationId xmlns:a16="http://schemas.microsoft.com/office/drawing/2014/main" id="{421DA5D8-F9E7-4C92-A2B2-C01D4DBDAA0F}"/>
                </a:ext>
              </a:extLst>
            </p:cNvPr>
            <p:cNvSpPr txBox="1"/>
            <p:nvPr/>
          </p:nvSpPr>
          <p:spPr>
            <a:xfrm>
              <a:off x="0" y="3511453"/>
              <a:ext cx="11085609" cy="69724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lang="en-US" sz="2000" b="1" spc="20" dirty="0">
                <a:solidFill>
                  <a:srgbClr val="F2F0F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23">
              <a:extLst>
                <a:ext uri="{FF2B5EF4-FFF2-40B4-BE49-F238E27FC236}">
                  <a16:creationId xmlns:a16="http://schemas.microsoft.com/office/drawing/2014/main" id="{2D2E34D3-BE8D-4319-910B-C2640377823E}"/>
                </a:ext>
              </a:extLst>
            </p:cNvPr>
            <p:cNvSpPr txBox="1"/>
            <p:nvPr/>
          </p:nvSpPr>
          <p:spPr>
            <a:xfrm>
              <a:off x="0" y="4806831"/>
              <a:ext cx="11085609" cy="620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2600"/>
                </a:lnSpc>
              </a:pPr>
              <a:endParaRPr lang="en-US" sz="2000" b="1" spc="180" dirty="0">
                <a:solidFill>
                  <a:srgbClr val="F2F0F4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24">
              <a:extLst>
                <a:ext uri="{FF2B5EF4-FFF2-40B4-BE49-F238E27FC236}">
                  <a16:creationId xmlns:a16="http://schemas.microsoft.com/office/drawing/2014/main" id="{46756D82-5ADF-430B-B905-23098C200493}"/>
                </a:ext>
              </a:extLst>
            </p:cNvPr>
            <p:cNvSpPr txBox="1"/>
            <p:nvPr/>
          </p:nvSpPr>
          <p:spPr>
            <a:xfrm>
              <a:off x="0" y="5904167"/>
              <a:ext cx="11085609" cy="658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defTabSz="609630">
                <a:lnSpc>
                  <a:spcPts val="3000"/>
                </a:lnSpc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" name="CasellaDiTesto 3">
            <a:extLst>
              <a:ext uri="{FF2B5EF4-FFF2-40B4-BE49-F238E27FC236}">
                <a16:creationId xmlns:a16="http://schemas.microsoft.com/office/drawing/2014/main" id="{6A00E37B-C9F2-4FCD-F63D-5A5BAAC82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55" y="256643"/>
            <a:ext cx="88339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/>
              <a:t>Corso di </a:t>
            </a:r>
            <a:r>
              <a:rPr lang="en-GB" sz="2800" b="1" dirty="0" err="1"/>
              <a:t>laurea</a:t>
            </a:r>
            <a:r>
              <a:rPr lang="en-GB" sz="2800" b="1" dirty="0"/>
              <a:t> in </a:t>
            </a:r>
            <a:r>
              <a:rPr lang="en-GB" sz="2800" b="1" dirty="0" err="1"/>
              <a:t>Ingegneria</a:t>
            </a:r>
            <a:r>
              <a:rPr lang="en-GB" sz="2800" b="1" dirty="0"/>
              <a:t> Informatica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E6DEE76-0B03-A5FD-45DF-EF94C375475D}"/>
              </a:ext>
            </a:extLst>
          </p:cNvPr>
          <p:cNvSpPr txBox="1"/>
          <p:nvPr/>
        </p:nvSpPr>
        <p:spPr>
          <a:xfrm>
            <a:off x="180330" y="3196353"/>
            <a:ext cx="5636559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500" dirty="0"/>
              <a:t>Il lavoro ha riguardato lo studio del tempo di computazione e delle performance dei modelli di Machine Learning basati sull’ensemble di alberi decisionali, ovvero il </a:t>
            </a:r>
            <a:r>
              <a:rPr lang="it-IT" sz="1500" i="1" dirty="0"/>
              <a:t>Random </a:t>
            </a:r>
            <a:r>
              <a:rPr lang="it-IT" sz="1500" i="1" dirty="0" err="1"/>
              <a:t>Forest</a:t>
            </a:r>
            <a:r>
              <a:rPr lang="it-IT" sz="1500" i="1" dirty="0"/>
              <a:t> </a:t>
            </a:r>
            <a:r>
              <a:rPr lang="it-IT" sz="1500" dirty="0"/>
              <a:t>e il </a:t>
            </a:r>
            <a:r>
              <a:rPr lang="it-IT" sz="1500" i="1" dirty="0" err="1"/>
              <a:t>Gradient</a:t>
            </a:r>
            <a:r>
              <a:rPr lang="it-IT" sz="1500" i="1" dirty="0"/>
              <a:t> </a:t>
            </a:r>
            <a:r>
              <a:rPr lang="it-IT" sz="1500" i="1" dirty="0" err="1"/>
              <a:t>Boosting</a:t>
            </a:r>
            <a:r>
              <a:rPr lang="it-IT" sz="1500" dirty="0"/>
              <a:t>, andando a selezionare i segnali fisiologici più importanti.</a:t>
            </a:r>
          </a:p>
          <a:p>
            <a:r>
              <a:rPr lang="it-IT" sz="1500" dirty="0"/>
              <a:t> </a:t>
            </a:r>
          </a:p>
          <a:p>
            <a:r>
              <a:rPr lang="it-IT" sz="1500" dirty="0"/>
              <a:t>La selezione si è basata utilizzando le </a:t>
            </a:r>
            <a:r>
              <a:rPr lang="it-IT" sz="1500" i="1" dirty="0"/>
              <a:t>feature </a:t>
            </a:r>
            <a:r>
              <a:rPr lang="it-IT" sz="1500" i="1" dirty="0" err="1"/>
              <a:t>importance</a:t>
            </a:r>
            <a:r>
              <a:rPr lang="it-IT" sz="1500" dirty="0"/>
              <a:t>, un meccanismo di Intelligenza Artificiale Spiegabile, che quantifica quanto i valori dei segnali fisiologici siano rilevanti per gli algoritmi di apprendimento automatico.</a:t>
            </a:r>
          </a:p>
          <a:p>
            <a:endParaRPr lang="it-IT" sz="1500" dirty="0"/>
          </a:p>
          <a:p>
            <a:r>
              <a:rPr lang="it-IT" sz="1500" dirty="0"/>
              <a:t>Lo studio ha dimostrato che utilizzando una piccola quantità di dati, ma appartenenti ai segnali più importanti, si abbia delle performance elevate per un tempo di computazione decisamente più contenuto.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5A7F071-42B3-9EAF-0C29-0191EDA9E415}"/>
              </a:ext>
            </a:extLst>
          </p:cNvPr>
          <p:cNvSpPr txBox="1"/>
          <p:nvPr/>
        </p:nvSpPr>
        <p:spPr>
          <a:xfrm>
            <a:off x="134842" y="1680340"/>
            <a:ext cx="8172615" cy="1015663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i="1" dirty="0" err="1"/>
              <a:t>Prova</a:t>
            </a:r>
            <a:r>
              <a:rPr lang="en-GB" sz="2000" b="1" i="1" dirty="0"/>
              <a:t> finale</a:t>
            </a:r>
          </a:p>
          <a:p>
            <a:r>
              <a:rPr lang="en-GB" sz="2000" b="1" dirty="0" err="1"/>
              <a:t>Riconoscimento</a:t>
            </a:r>
            <a:r>
              <a:rPr lang="en-GB" sz="2000" b="1" dirty="0"/>
              <a:t> </a:t>
            </a:r>
            <a:r>
              <a:rPr lang="en-GB" sz="2000" b="1" dirty="0" err="1"/>
              <a:t>spiegabile</a:t>
            </a:r>
            <a:r>
              <a:rPr lang="en-GB" sz="2000" b="1" dirty="0"/>
              <a:t> di </a:t>
            </a:r>
            <a:r>
              <a:rPr lang="en-GB" sz="2000" b="1" dirty="0" err="1"/>
              <a:t>emozioni</a:t>
            </a:r>
            <a:r>
              <a:rPr lang="en-GB" sz="2000" b="1" dirty="0"/>
              <a:t> </a:t>
            </a:r>
            <a:r>
              <a:rPr lang="en-GB" sz="2000" b="1" dirty="0" err="1"/>
              <a:t>mediante</a:t>
            </a:r>
            <a:r>
              <a:rPr lang="en-GB" sz="2000" b="1" dirty="0"/>
              <a:t> </a:t>
            </a:r>
            <a:r>
              <a:rPr lang="en-GB" sz="2000" b="1" dirty="0" err="1"/>
              <a:t>analisi</a:t>
            </a:r>
            <a:r>
              <a:rPr lang="en-GB" sz="2000" b="1" dirty="0"/>
              <a:t> di </a:t>
            </a:r>
            <a:r>
              <a:rPr lang="en-GB" sz="2000" b="1" dirty="0" err="1"/>
              <a:t>dati</a:t>
            </a:r>
            <a:r>
              <a:rPr lang="en-GB" sz="2000" b="1" dirty="0"/>
              <a:t> </a:t>
            </a:r>
            <a:r>
              <a:rPr lang="en-GB" sz="2000" b="1" dirty="0" err="1"/>
              <a:t>fisiologici</a:t>
            </a:r>
            <a:r>
              <a:rPr lang="en-GB" sz="2000" b="1" dirty="0"/>
              <a:t> con ensemble di </a:t>
            </a:r>
            <a:r>
              <a:rPr lang="en-GB" sz="2000" b="1" dirty="0" err="1"/>
              <a:t>alberi</a:t>
            </a:r>
            <a:r>
              <a:rPr lang="en-GB" sz="2000" b="1" dirty="0"/>
              <a:t> </a:t>
            </a:r>
            <a:r>
              <a:rPr lang="en-GB" sz="2000" b="1" dirty="0" err="1"/>
              <a:t>decisionali</a:t>
            </a:r>
            <a:endParaRPr lang="en-GB" sz="2000" b="1" dirty="0"/>
          </a:p>
        </p:txBody>
      </p:sp>
      <p:sp>
        <p:nvSpPr>
          <p:cNvPr id="13" name="AutoShape 17">
            <a:extLst>
              <a:ext uri="{FF2B5EF4-FFF2-40B4-BE49-F238E27FC236}">
                <a16:creationId xmlns:a16="http://schemas.microsoft.com/office/drawing/2014/main" id="{859A3A89-965B-B393-62B8-47A3E3B0CA89}"/>
              </a:ext>
            </a:extLst>
          </p:cNvPr>
          <p:cNvSpPr/>
          <p:nvPr/>
        </p:nvSpPr>
        <p:spPr>
          <a:xfrm rot="16200000" flipH="1">
            <a:off x="2740972" y="253861"/>
            <a:ext cx="91265" cy="5573213"/>
          </a:xfrm>
          <a:prstGeom prst="rect">
            <a:avLst/>
          </a:prstGeom>
          <a:solidFill>
            <a:srgbClr val="000000"/>
          </a:solidFill>
        </p:spPr>
        <p:txBody>
          <a:bodyPr/>
          <a:lstStyle/>
          <a:p>
            <a:endParaRPr lang="it-IT"/>
          </a:p>
        </p:txBody>
      </p:sp>
      <p:sp>
        <p:nvSpPr>
          <p:cNvPr id="15" name="CasellaDiTesto 3">
            <a:extLst>
              <a:ext uri="{FF2B5EF4-FFF2-40B4-BE49-F238E27FC236}">
                <a16:creationId xmlns:a16="http://schemas.microsoft.com/office/drawing/2014/main" id="{DE6692DC-33FF-DFAD-D600-E030455DA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842" y="1066596"/>
            <a:ext cx="45002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sz="2800" b="1" dirty="0" err="1"/>
              <a:t>Laureato</a:t>
            </a:r>
            <a:r>
              <a:rPr lang="en-GB" sz="2800" b="1" dirty="0"/>
              <a:t>: </a:t>
            </a:r>
            <a:r>
              <a:rPr lang="en-GB" sz="2800" b="1" dirty="0" err="1"/>
              <a:t>Dott</a:t>
            </a:r>
            <a:r>
              <a:rPr lang="en-GB" sz="2800" b="1" dirty="0"/>
              <a:t>. Luca Landi</a:t>
            </a:r>
          </a:p>
        </p:txBody>
      </p:sp>
      <p:sp>
        <p:nvSpPr>
          <p:cNvPr id="20" name="CasellaDiTesto 3">
            <a:extLst>
              <a:ext uri="{FF2B5EF4-FFF2-40B4-BE49-F238E27FC236}">
                <a16:creationId xmlns:a16="http://schemas.microsoft.com/office/drawing/2014/main" id="{27DF14AF-9B67-63E9-85BB-C4F12854F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39" y="2631617"/>
            <a:ext cx="61020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GB" b="1" dirty="0" err="1"/>
              <a:t>Relatori</a:t>
            </a:r>
            <a:r>
              <a:rPr lang="en-GB" b="1" dirty="0"/>
              <a:t>: Ing. Antonio Luca </a:t>
            </a:r>
            <a:r>
              <a:rPr lang="en-GB" b="1" dirty="0" err="1"/>
              <a:t>Alfeo</a:t>
            </a:r>
            <a:r>
              <a:rPr lang="en-GB" b="1" dirty="0"/>
              <a:t>, Prof. Mario G.C.A Cimino</a:t>
            </a:r>
          </a:p>
        </p:txBody>
      </p:sp>
      <p:pic>
        <p:nvPicPr>
          <p:cNvPr id="35" name="Elemento grafico 34">
            <a:extLst>
              <a:ext uri="{FF2B5EF4-FFF2-40B4-BE49-F238E27FC236}">
                <a16:creationId xmlns:a16="http://schemas.microsoft.com/office/drawing/2014/main" id="{C0FF318C-580E-3F81-C8AF-28BD61298A7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345979" y="2617792"/>
            <a:ext cx="3996902" cy="39723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Elemento grafico 36" descr="Clessidra finita contorno">
            <a:extLst>
              <a:ext uri="{FF2B5EF4-FFF2-40B4-BE49-F238E27FC236}">
                <a16:creationId xmlns:a16="http://schemas.microsoft.com/office/drawing/2014/main" id="{CC27A1D4-5811-6F22-2CB5-DFC4246756E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93267" y="5616956"/>
            <a:ext cx="540227" cy="5402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208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Monica Puccini</dc:creator>
  <cp:lastModifiedBy>luca landi</cp:lastModifiedBy>
  <cp:revision>6</cp:revision>
  <dcterms:created xsi:type="dcterms:W3CDTF">2023-06-19T11:45:48Z</dcterms:created>
  <dcterms:modified xsi:type="dcterms:W3CDTF">2024-04-10T08:22:08Z</dcterms:modified>
</cp:coreProperties>
</file>