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400" d="100"/>
          <a:sy n="400" d="100"/>
        </p:scale>
        <p:origin x="-16588" y="-7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3589-15D9-4CFE-9B4B-26AE81DF1623}" type="datetimeFigureOut">
              <a:rPr lang="it-IT" smtClean="0"/>
              <a:t>09/04/2024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E6542-C006-42EB-AFFB-A9CDF48A3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9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300" b="1" u="sng" dirty="0"/>
              <a:t>Sportello Front-Office </a:t>
            </a:r>
            <a:endParaRPr lang="it-IT" sz="1300" dirty="0"/>
          </a:p>
          <a:p>
            <a:r>
              <a:rPr lang="it-IT" sz="1300" b="1" dirty="0"/>
              <a:t>Il servizio è reso da studenti part time</a:t>
            </a:r>
            <a:r>
              <a:rPr lang="it-IT" sz="1300" dirty="0"/>
              <a:t>. Vengono fornite informazioni sull'offerta didattica, sulle immatricolazioni e iscrizioni rinviando agli esperti di settore. Fornisce inoltre informazioni sui servizi di orientamento, sui servizi per studenti stranieri, sui tirocini, sul dopo laurea ed altre informazioni utili.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E60B4-5E75-47B1-8ECC-4F5809CE13DE}" type="slidenum">
              <a:rPr kumimoji="0" lang="it-IT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5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6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4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  <a:alpha val="5000"/>
              </a:schemeClr>
            </a:gs>
            <a:gs pos="0">
              <a:schemeClr val="accent1">
                <a:lumMod val="60000"/>
                <a:lumOff val="40000"/>
              </a:schemeClr>
            </a:gs>
            <a:gs pos="41500">
              <a:srgbClr val="D3E0EF"/>
            </a:gs>
            <a:gs pos="22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2675991" y="3644434"/>
            <a:ext cx="221229" cy="557321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 dirty="0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6348813" y="0"/>
            <a:ext cx="5843187" cy="4124189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alphaModFix amt="65999"/>
          </a:blip>
          <a:srcRect/>
          <a:stretch>
            <a:fillRect/>
          </a:stretch>
        </p:blipFill>
        <p:spPr>
          <a:xfrm rot="2113473">
            <a:off x="9457791" y="1241140"/>
            <a:ext cx="2391368" cy="164130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12935635">
            <a:off x="8485418" y="1091822"/>
            <a:ext cx="2137901" cy="10689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8395891" y="1169232"/>
            <a:ext cx="1749032" cy="1785725"/>
          </a:xfrm>
          <a:prstGeom prst="rect">
            <a:avLst/>
          </a:prstGeom>
        </p:spPr>
      </p:pic>
      <p:sp>
        <p:nvSpPr>
          <p:cNvPr id="17" name="AutoShape 17"/>
          <p:cNvSpPr/>
          <p:nvPr/>
        </p:nvSpPr>
        <p:spPr>
          <a:xfrm rot="-5400000">
            <a:off x="3325708" y="-2375208"/>
            <a:ext cx="45719" cy="6697136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grpSp>
        <p:nvGrpSpPr>
          <p:cNvPr id="18" name="Group 18"/>
          <p:cNvGrpSpPr/>
          <p:nvPr/>
        </p:nvGrpSpPr>
        <p:grpSpPr>
          <a:xfrm>
            <a:off x="6208692" y="2585628"/>
            <a:ext cx="5542805" cy="3295564"/>
            <a:chOff x="0" y="-28575"/>
            <a:chExt cx="11085609" cy="659112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2857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38469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5904167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B8EA501-835F-484F-B384-C4D371500386}"/>
              </a:ext>
            </a:extLst>
          </p:cNvPr>
          <p:cNvSpPr txBox="1"/>
          <p:nvPr/>
        </p:nvSpPr>
        <p:spPr>
          <a:xfrm>
            <a:off x="5618967" y="4327037"/>
            <a:ext cx="6392703" cy="733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3000"/>
              </a:lnSpc>
            </a:pPr>
            <a:endParaRPr lang="en-US" sz="800" b="1" spc="20" dirty="0">
              <a:solidFill>
                <a:srgbClr val="F2F0F4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09630">
              <a:lnSpc>
                <a:spcPts val="3000"/>
              </a:lnSpc>
            </a:pPr>
            <a:endParaRPr lang="en-US" sz="2000" b="1" spc="20" dirty="0">
              <a:solidFill>
                <a:srgbClr val="F2F0F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18">
            <a:extLst>
              <a:ext uri="{FF2B5EF4-FFF2-40B4-BE49-F238E27FC236}">
                <a16:creationId xmlns:a16="http://schemas.microsoft.com/office/drawing/2014/main" id="{AD235C3A-AD37-456B-8F0E-D2AFFCCF60F9}"/>
              </a:ext>
            </a:extLst>
          </p:cNvPr>
          <p:cNvGrpSpPr/>
          <p:nvPr/>
        </p:nvGrpSpPr>
        <p:grpSpPr>
          <a:xfrm>
            <a:off x="6242796" y="2853404"/>
            <a:ext cx="5542805" cy="3295564"/>
            <a:chOff x="0" y="-28575"/>
            <a:chExt cx="11085609" cy="6591128"/>
          </a:xfrm>
        </p:grpSpPr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6C160FFC-BF29-40F3-9662-4F5DC9DA4EF0}"/>
                </a:ext>
              </a:extLst>
            </p:cNvPr>
            <p:cNvSpPr txBox="1"/>
            <p:nvPr/>
          </p:nvSpPr>
          <p:spPr>
            <a:xfrm>
              <a:off x="0" y="-2857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0">
              <a:extLst>
                <a:ext uri="{FF2B5EF4-FFF2-40B4-BE49-F238E27FC236}">
                  <a16:creationId xmlns:a16="http://schemas.microsoft.com/office/drawing/2014/main" id="{37A003FB-B7AE-4AB2-978F-771A1EA796A4}"/>
                </a:ext>
              </a:extLst>
            </p:cNvPr>
            <p:cNvSpPr txBox="1"/>
            <p:nvPr/>
          </p:nvSpPr>
          <p:spPr>
            <a:xfrm>
              <a:off x="0" y="1098185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44FB01D0-B2AF-4013-BD0D-EE6A420013C5}"/>
                </a:ext>
              </a:extLst>
            </p:cNvPr>
            <p:cNvSpPr txBox="1"/>
            <p:nvPr/>
          </p:nvSpPr>
          <p:spPr>
            <a:xfrm>
              <a:off x="0" y="238469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421DA5D8-F9E7-4C92-A2B2-C01D4DBDAA0F}"/>
                </a:ext>
              </a:extLst>
            </p:cNvPr>
            <p:cNvSpPr txBox="1"/>
            <p:nvPr/>
          </p:nvSpPr>
          <p:spPr>
            <a:xfrm>
              <a:off x="0" y="3511453"/>
              <a:ext cx="11085609" cy="697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lang="en-US" sz="2000" b="1" spc="20" dirty="0">
                <a:solidFill>
                  <a:srgbClr val="F2F0F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23">
              <a:extLst>
                <a:ext uri="{FF2B5EF4-FFF2-40B4-BE49-F238E27FC236}">
                  <a16:creationId xmlns:a16="http://schemas.microsoft.com/office/drawing/2014/main" id="{2D2E34D3-BE8D-4319-910B-C2640377823E}"/>
                </a:ext>
              </a:extLst>
            </p:cNvPr>
            <p:cNvSpPr txBox="1"/>
            <p:nvPr/>
          </p:nvSpPr>
          <p:spPr>
            <a:xfrm>
              <a:off x="0" y="4806831"/>
              <a:ext cx="11085609" cy="620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600"/>
                </a:lnSpc>
              </a:pPr>
              <a:endParaRPr lang="en-US" sz="2000" b="1" spc="180" dirty="0">
                <a:solidFill>
                  <a:srgbClr val="F2F0F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24">
              <a:extLst>
                <a:ext uri="{FF2B5EF4-FFF2-40B4-BE49-F238E27FC236}">
                  <a16:creationId xmlns:a16="http://schemas.microsoft.com/office/drawing/2014/main" id="{46756D82-5ADF-430B-B905-23098C200493}"/>
                </a:ext>
              </a:extLst>
            </p:cNvPr>
            <p:cNvSpPr txBox="1"/>
            <p:nvPr/>
          </p:nvSpPr>
          <p:spPr>
            <a:xfrm>
              <a:off x="0" y="5904167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" name="CasellaDiTesto 3">
            <a:extLst>
              <a:ext uri="{FF2B5EF4-FFF2-40B4-BE49-F238E27FC236}">
                <a16:creationId xmlns:a16="http://schemas.microsoft.com/office/drawing/2014/main" id="{6A00E37B-C9F2-4FCD-F63D-5A5BAAC82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55" y="256643"/>
            <a:ext cx="8833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/>
              <a:t>Corso di </a:t>
            </a:r>
            <a:r>
              <a:rPr lang="en-GB" sz="2800" b="1" dirty="0" err="1"/>
              <a:t>laurea</a:t>
            </a:r>
            <a:r>
              <a:rPr lang="en-GB" sz="2800" b="1" dirty="0"/>
              <a:t> in </a:t>
            </a:r>
            <a:r>
              <a:rPr lang="en-GB" sz="2800" b="1" dirty="0" err="1"/>
              <a:t>Ingegneria</a:t>
            </a:r>
            <a:r>
              <a:rPr lang="en-GB" sz="2800" b="1" dirty="0"/>
              <a:t> Informatica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6DEE76-0B03-A5FD-45DF-EF94C375475D}"/>
              </a:ext>
            </a:extLst>
          </p:cNvPr>
          <p:cNvSpPr txBox="1"/>
          <p:nvPr/>
        </p:nvSpPr>
        <p:spPr>
          <a:xfrm>
            <a:off x="331250" y="3272101"/>
            <a:ext cx="49107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Il lavoro ha riguardato l’approfondimento di un problema di ottimizzazione lineare intera che consiste nell’assegnare dei lavori a dei macchinari identici in modo tale che finiscano il prima possibile.</a:t>
            </a:r>
          </a:p>
          <a:p>
            <a:endParaRPr lang="it-IT" sz="1500" dirty="0"/>
          </a:p>
          <a:p>
            <a:r>
              <a:rPr lang="it-IT" sz="1500" dirty="0"/>
              <a:t>Tale problema può essere risolto in modo «tradizionale», ossia con una sola funzione obiettivo, oppure in modo lessicografico per ottenere soluzioni più bilanciate.</a:t>
            </a:r>
          </a:p>
          <a:p>
            <a:endParaRPr lang="it-IT" sz="1500" dirty="0"/>
          </a:p>
          <a:p>
            <a:r>
              <a:rPr lang="it-IT" sz="1500" dirty="0"/>
              <a:t>Lo studio ha dimostrato la possibilità di creare script MATLAB che producono risultati molto simili a quelli ottenuti da software più costosi e complessi come CPLEX o </a:t>
            </a:r>
            <a:r>
              <a:rPr lang="it-IT" sz="1500" dirty="0" err="1"/>
              <a:t>Gurobi</a:t>
            </a:r>
            <a:r>
              <a:rPr lang="it-IT" sz="1500" dirty="0"/>
              <a:t>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69380-4E78-8FCB-500B-9AFAD29BD2C9}"/>
              </a:ext>
            </a:extLst>
          </p:cNvPr>
          <p:cNvSpPr/>
          <p:nvPr/>
        </p:nvSpPr>
        <p:spPr bwMode="auto">
          <a:xfrm>
            <a:off x="6105011" y="3224346"/>
            <a:ext cx="3685803" cy="33123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it-IT" dirty="0">
              <a:solidFill>
                <a:srgbClr val="99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A7F071-42B3-9EAF-0C29-0191EDA9E415}"/>
              </a:ext>
            </a:extLst>
          </p:cNvPr>
          <p:cNvSpPr txBox="1"/>
          <p:nvPr/>
        </p:nvSpPr>
        <p:spPr>
          <a:xfrm>
            <a:off x="134842" y="1680340"/>
            <a:ext cx="8693912" cy="63094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i="1" dirty="0" err="1"/>
              <a:t>Prova</a:t>
            </a:r>
            <a:r>
              <a:rPr lang="en-GB" sz="2000" b="1" i="1" dirty="0"/>
              <a:t> finale</a:t>
            </a:r>
          </a:p>
          <a:p>
            <a:r>
              <a:rPr lang="en-GB" sz="1500" b="1" dirty="0" err="1"/>
              <a:t>Implementazione</a:t>
            </a:r>
            <a:r>
              <a:rPr lang="en-GB" sz="1500" b="1" dirty="0"/>
              <a:t> MATLAB e test di </a:t>
            </a:r>
            <a:r>
              <a:rPr lang="en-GB" sz="1500" b="1" dirty="0" err="1"/>
              <a:t>problemi</a:t>
            </a:r>
            <a:r>
              <a:rPr lang="en-GB" sz="1500" b="1" dirty="0"/>
              <a:t> di </a:t>
            </a:r>
            <a:r>
              <a:rPr lang="en-GB" sz="1500" b="1" dirty="0" err="1"/>
              <a:t>ottimizzazione</a:t>
            </a:r>
            <a:r>
              <a:rPr lang="en-GB" sz="1500" b="1" dirty="0"/>
              <a:t> </a:t>
            </a:r>
            <a:r>
              <a:rPr lang="en-GB" sz="1500" b="1" dirty="0" err="1"/>
              <a:t>lineare</a:t>
            </a:r>
            <a:r>
              <a:rPr lang="en-GB" sz="1500" b="1" dirty="0"/>
              <a:t> con </a:t>
            </a:r>
            <a:r>
              <a:rPr lang="en-GB" sz="1500" b="1" dirty="0" err="1"/>
              <a:t>obiettivi</a:t>
            </a:r>
            <a:r>
              <a:rPr lang="en-GB" sz="1500" b="1" dirty="0"/>
              <a:t> </a:t>
            </a:r>
            <a:r>
              <a:rPr lang="en-GB" sz="1500" b="1" dirty="0" err="1"/>
              <a:t>multipli</a:t>
            </a:r>
            <a:r>
              <a:rPr lang="en-GB" sz="1500" b="1" dirty="0"/>
              <a:t> e </a:t>
            </a:r>
            <a:r>
              <a:rPr lang="en-GB" sz="1500" b="1" dirty="0" err="1"/>
              <a:t>priorità</a:t>
            </a:r>
            <a:r>
              <a:rPr lang="en-GB" sz="1500" b="1" dirty="0"/>
              <a:t> 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859A3A89-965B-B393-62B8-47A3E3B0CA89}"/>
              </a:ext>
            </a:extLst>
          </p:cNvPr>
          <p:cNvSpPr/>
          <p:nvPr/>
        </p:nvSpPr>
        <p:spPr>
          <a:xfrm rot="16200000" flipH="1">
            <a:off x="2740972" y="253861"/>
            <a:ext cx="91265" cy="5573213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sp>
        <p:nvSpPr>
          <p:cNvPr id="15" name="CasellaDiTesto 3">
            <a:extLst>
              <a:ext uri="{FF2B5EF4-FFF2-40B4-BE49-F238E27FC236}">
                <a16:creationId xmlns:a16="http://schemas.microsoft.com/office/drawing/2014/main" id="{DE6692DC-33FF-DFAD-D600-E030455D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41" y="1066596"/>
            <a:ext cx="64876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 err="1"/>
              <a:t>Laureato</a:t>
            </a:r>
            <a:r>
              <a:rPr lang="en-GB" sz="2800" b="1" dirty="0"/>
              <a:t>: </a:t>
            </a:r>
            <a:r>
              <a:rPr lang="en-GB" sz="2800" b="1" dirty="0" err="1"/>
              <a:t>Dott</a:t>
            </a:r>
            <a:r>
              <a:rPr lang="en-GB" sz="2800" b="1" dirty="0"/>
              <a:t>. Gregorio Maria Manduzio</a:t>
            </a:r>
          </a:p>
        </p:txBody>
      </p:sp>
      <p:sp>
        <p:nvSpPr>
          <p:cNvPr id="20" name="CasellaDiTesto 3">
            <a:extLst>
              <a:ext uri="{FF2B5EF4-FFF2-40B4-BE49-F238E27FC236}">
                <a16:creationId xmlns:a16="http://schemas.microsoft.com/office/drawing/2014/main" id="{27DF14AF-9B67-63E9-85BB-C4F12854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9" y="2491892"/>
            <a:ext cx="4500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 err="1"/>
              <a:t>Relatore</a:t>
            </a:r>
            <a:r>
              <a:rPr lang="en-GB" b="1" dirty="0"/>
              <a:t>/</a:t>
            </a:r>
            <a:r>
              <a:rPr lang="en-GB" b="1" dirty="0" err="1"/>
              <a:t>i</a:t>
            </a:r>
            <a:r>
              <a:rPr lang="en-GB" b="1" dirty="0"/>
              <a:t>: Prof. Marco </a:t>
            </a:r>
            <a:r>
              <a:rPr lang="en-GB" b="1" dirty="0" err="1"/>
              <a:t>Cococcioni</a:t>
            </a:r>
            <a:endParaRPr lang="en-GB" b="1" dirty="0"/>
          </a:p>
        </p:txBody>
      </p:sp>
      <p:pic>
        <p:nvPicPr>
          <p:cNvPr id="117" name="Immagine 116" descr="Immagine che contiene testo, schermata, Rettangolo, linea">
            <a:extLst>
              <a:ext uri="{FF2B5EF4-FFF2-40B4-BE49-F238E27FC236}">
                <a16:creationId xmlns:a16="http://schemas.microsoft.com/office/drawing/2014/main" id="{A28E4765-F74F-1AF1-73F0-E64490514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84" y="3760296"/>
            <a:ext cx="3554056" cy="2074865"/>
          </a:xfrm>
          <a:prstGeom prst="rect">
            <a:avLst/>
          </a:prstGeom>
        </p:spPr>
      </p:pic>
      <p:pic>
        <p:nvPicPr>
          <p:cNvPr id="119" name="Immagine 118" descr="Immagine che contiene Policromia, schermata, Rettangolo">
            <a:extLst>
              <a:ext uri="{FF2B5EF4-FFF2-40B4-BE49-F238E27FC236}">
                <a16:creationId xmlns:a16="http://schemas.microsoft.com/office/drawing/2014/main" id="{3014DEAA-8644-B8B7-8B66-B4E169B902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450" y="4427199"/>
            <a:ext cx="965633" cy="309957"/>
          </a:xfrm>
          <a:prstGeom prst="rect">
            <a:avLst/>
          </a:prstGeom>
        </p:spPr>
      </p:pic>
      <p:pic>
        <p:nvPicPr>
          <p:cNvPr id="121" name="Immagine 120" descr="Immagine che contiene schermata, Carattere, Rettangolo, numero">
            <a:extLst>
              <a:ext uri="{FF2B5EF4-FFF2-40B4-BE49-F238E27FC236}">
                <a16:creationId xmlns:a16="http://schemas.microsoft.com/office/drawing/2014/main" id="{23934E0F-EDD1-959B-9BB7-C49C9159C0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2" y="4430374"/>
            <a:ext cx="959675" cy="306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47 L 0.00026 0.0368 C 0.00026 0.05162 -0.02148 0.06666 -0.03932 0.06666 L -0.0789 0.06666 " pathEditMode="relative" rAng="5400000" ptsTypes="AAAA">
                                      <p:cBhvr>
                                        <p:cTn id="6" dur="5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33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7 L -0.00039 0.0794 C -0.00039 0.10764 -0.04336 0.12615 -0.07878 0.12615 L -0.1582 0.12615 " pathEditMode="relative" rAng="5400000" ptsTypes="AAAA">
                                      <p:cBhvr>
                                        <p:cTn id="8" dur="5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1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176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Monica Puccini</dc:creator>
  <cp:lastModifiedBy>Gregorio Maria Manduzio</cp:lastModifiedBy>
  <cp:revision>7</cp:revision>
  <dcterms:created xsi:type="dcterms:W3CDTF">2023-06-19T11:45:48Z</dcterms:created>
  <dcterms:modified xsi:type="dcterms:W3CDTF">2024-04-09T15:59:55Z</dcterms:modified>
</cp:coreProperties>
</file>