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286" r:id="rId6"/>
    <p:sldId id="259" r:id="rId7"/>
    <p:sldId id="261" r:id="rId8"/>
    <p:sldId id="264" r:id="rId9"/>
    <p:sldId id="263" r:id="rId10"/>
    <p:sldId id="267" r:id="rId11"/>
    <p:sldId id="266" r:id="rId12"/>
    <p:sldId id="265" r:id="rId13"/>
    <p:sldId id="283" r:id="rId14"/>
    <p:sldId id="269" r:id="rId15"/>
    <p:sldId id="268" r:id="rId16"/>
    <p:sldId id="271" r:id="rId17"/>
    <p:sldId id="270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84" r:id="rId26"/>
    <p:sldId id="279" r:id="rId27"/>
    <p:sldId id="280" r:id="rId28"/>
    <p:sldId id="285" r:id="rId29"/>
    <p:sldId id="281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19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3C942-EC60-408F-B581-4B43F5BCF78A}" type="datetimeFigureOut">
              <a:rPr lang="tr-TR" smtClean="0"/>
              <a:t>4.5.2018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2EECE-8C61-4022-A69B-412254A32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8390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4C02A-13FA-4BDF-BAC8-285C86C4E4FC}" type="datetimeFigureOut">
              <a:rPr lang="tr-TR" smtClean="0"/>
              <a:t>4.5.2018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71276-4612-458A-AD8B-78C5C71326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71276-4612-458A-AD8B-78C5C71326E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37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2060A7E9-8D98-40EA-B8EE-DD30475697A1}" type="datetime1">
              <a:rPr lang="tr-TR" smtClean="0"/>
              <a:pPr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D3AB44-B2CF-4412-B8FE-77C122DC690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254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ABC-5581-4B79-9566-12C8742B7F5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55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F0-C426-4F99-9C3D-1419DA7FC7A8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02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741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E46D-60A9-402C-82B5-A62314741EA6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9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7F0-780B-47AF-A4B9-E2DE19EB6499}" type="datetime1">
              <a:rPr lang="tr-TR" smtClean="0"/>
              <a:t>4.5.2018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33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E47E-1754-4F34-9A86-DC0D24103322}" type="datetime1">
              <a:rPr lang="tr-TR" smtClean="0"/>
              <a:t>4.5.2018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1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5D4B-7BBF-4FAB-8D19-03F531BB478D}" type="datetime1">
              <a:rPr lang="tr-TR" smtClean="0"/>
              <a:t>4.5.2018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23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6E5-1AE1-49B6-A868-5372A29A5967}" type="datetime1">
              <a:rPr lang="tr-TR" smtClean="0"/>
              <a:t>4.5.2018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2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3E75-AEE4-4483-9FC3-0695F33697DD}" type="datetime1">
              <a:rPr lang="tr-TR" smtClean="0"/>
              <a:t>4.5.2018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613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0C7C-F41C-4012-8D48-D7E3A636D4D7}" type="datetime1">
              <a:rPr lang="tr-TR" smtClean="0"/>
              <a:t>4.5.2018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2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15000" t="-1000" r="11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B049-CE95-4320-AF43-C3C20D19060F}" type="datetime1">
              <a:rPr lang="tr-TR" smtClean="0"/>
              <a:pPr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B44-B2CF-4412-B8FE-77C122DC690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155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uido_van_Rossu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C_(programming_language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7" Type="http://schemas.openxmlformats.org/officeDocument/2006/relationships/image" Target="../media/image14.tmp"/><Relationship Id="rId2" Type="http://schemas.openxmlformats.org/officeDocument/2006/relationships/hyperlink" Target="https://python-xy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jetbrains.com/pychar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rayGurkan/SIU_20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67" y="182880"/>
            <a:ext cx="5963865" cy="1866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48640" y="2700997"/>
            <a:ext cx="8046720" cy="20679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EĞİTİM SEMİNERİ 4: </a:t>
            </a:r>
          </a:p>
          <a:p>
            <a:pPr algn="ctr"/>
            <a:r>
              <a:rPr lang="tr-TR" sz="3200" b="1" dirty="0" smtClean="0">
                <a:solidFill>
                  <a:srgbClr val="FF0000"/>
                </a:solidFill>
              </a:rPr>
              <a:t>Ipython Notebook (Jupyter) Platformu</a:t>
            </a:r>
            <a:br>
              <a:rPr lang="tr-TR" sz="3200" b="1" dirty="0" smtClean="0">
                <a:solidFill>
                  <a:srgbClr val="FF0000"/>
                </a:solidFill>
              </a:rPr>
            </a:br>
            <a:r>
              <a:rPr lang="tr-TR" sz="3200" b="1" dirty="0" smtClean="0">
                <a:solidFill>
                  <a:srgbClr val="FF0000"/>
                </a:solidFill>
              </a:rPr>
              <a:t> ve</a:t>
            </a:r>
            <a:br>
              <a:rPr lang="tr-TR" sz="3200" b="1" dirty="0" smtClean="0">
                <a:solidFill>
                  <a:srgbClr val="FF0000"/>
                </a:solidFill>
              </a:rPr>
            </a:br>
            <a:r>
              <a:rPr lang="tr-TR" sz="3200" b="1" dirty="0" smtClean="0">
                <a:solidFill>
                  <a:srgbClr val="FF0000"/>
                </a:solidFill>
              </a:rPr>
              <a:t>Sinyal İşleme Uygulamaları</a:t>
            </a:r>
          </a:p>
          <a:p>
            <a:pPr algn="ctr"/>
            <a:endParaRPr lang="tr-TR" sz="3200" dirty="0" smtClean="0"/>
          </a:p>
          <a:p>
            <a:pPr algn="ctr"/>
            <a:endParaRPr lang="tr-T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48639" y="5159485"/>
            <a:ext cx="8046720" cy="5228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2800" b="1" dirty="0" smtClean="0">
                <a:solidFill>
                  <a:srgbClr val="00B0F0"/>
                </a:solidFill>
              </a:rPr>
              <a:t>Dr.Öğr.Üyesi Güray GÜRKAN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5999" y="56823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</a:rPr>
              <a:t>İstanbul Kültür Üniversitesi</a:t>
            </a:r>
            <a:br>
              <a:rPr lang="tr-TR" dirty="0" smtClean="0">
                <a:solidFill>
                  <a:srgbClr val="002060"/>
                </a:solidFill>
              </a:rPr>
            </a:br>
            <a:r>
              <a:rPr lang="tr-TR" dirty="0" smtClean="0">
                <a:solidFill>
                  <a:srgbClr val="002060"/>
                </a:solidFill>
              </a:rPr>
              <a:t>Elektrik-Elektronik Mühendisliği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9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Kısa bir tarihçe…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10</a:t>
            </a:fld>
            <a:endParaRPr lang="tr-T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07" y="2239329"/>
            <a:ext cx="19812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95407" y="495660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 tooltip="Guido van Rossum"/>
              </a:rPr>
              <a:t>Guido van </a:t>
            </a:r>
            <a:r>
              <a:rPr lang="en-US" dirty="0" err="1">
                <a:hlinkClick r:id="rId3" tooltip="Guido van Rossum"/>
              </a:rPr>
              <a:t>Rossum</a:t>
            </a:r>
            <a:endParaRPr lang="he-IL" dirty="0"/>
          </a:p>
        </p:txBody>
      </p:sp>
      <p:pic>
        <p:nvPicPr>
          <p:cNvPr id="9" name="Picture 2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4903" y="5373042"/>
            <a:ext cx="4074193" cy="1376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34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11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353834" y="2996952"/>
            <a:ext cx="83529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rgbClr val="222222"/>
                </a:solidFill>
              </a:rPr>
              <a:t>“...</a:t>
            </a:r>
            <a:r>
              <a:rPr lang="en-GB" i="1" dirty="0">
                <a:solidFill>
                  <a:srgbClr val="222222"/>
                </a:solidFill>
              </a:rPr>
              <a:t>In </a:t>
            </a:r>
            <a:r>
              <a:rPr lang="en-GB" b="1" i="1" dirty="0">
                <a:solidFill>
                  <a:srgbClr val="222222"/>
                </a:solidFill>
              </a:rPr>
              <a:t>December 1989, I was looking for a "hobby" </a:t>
            </a:r>
            <a:r>
              <a:rPr lang="en-GB" i="1" dirty="0">
                <a:solidFill>
                  <a:srgbClr val="222222"/>
                </a:solidFill>
              </a:rPr>
              <a:t>programming project that would keep me occupied during the week around Christmas. My office ... would be closed, but I had a home computer, and not much else on my hands</a:t>
            </a:r>
            <a:r>
              <a:rPr lang="en-GB" b="1" i="1" dirty="0">
                <a:solidFill>
                  <a:srgbClr val="222222"/>
                </a:solidFill>
              </a:rPr>
              <a:t>. I decided to write an interpreter for the new scripting language I had been thinking about lately</a:t>
            </a:r>
            <a:r>
              <a:rPr lang="en-GB" i="1" dirty="0">
                <a:solidFill>
                  <a:srgbClr val="222222"/>
                </a:solidFill>
              </a:rPr>
              <a:t>: a descendant of </a:t>
            </a:r>
            <a:r>
              <a:rPr lang="en-GB" i="1" dirty="0">
                <a:solidFill>
                  <a:srgbClr val="0B0080"/>
                </a:solidFill>
              </a:rPr>
              <a:t>ABC</a:t>
            </a:r>
            <a:r>
              <a:rPr lang="en-GB" i="1" dirty="0">
                <a:solidFill>
                  <a:srgbClr val="222222"/>
                </a:solidFill>
              </a:rPr>
              <a:t> that would appeal to </a:t>
            </a:r>
            <a:r>
              <a:rPr lang="en-GB" i="1" dirty="0">
                <a:solidFill>
                  <a:srgbClr val="0B0080"/>
                </a:solidFill>
              </a:rPr>
              <a:t>Unix</a:t>
            </a:r>
            <a:r>
              <a:rPr lang="en-GB" i="1" dirty="0">
                <a:solidFill>
                  <a:srgbClr val="222222"/>
                </a:solidFill>
              </a:rPr>
              <a:t>/</a:t>
            </a:r>
            <a:r>
              <a:rPr lang="en-GB" i="1" dirty="0">
                <a:solidFill>
                  <a:srgbClr val="0B0080"/>
                </a:solidFill>
                <a:hlinkClick r:id="rId2" tooltip="C (programming language)"/>
              </a:rPr>
              <a:t>C</a:t>
            </a:r>
            <a:r>
              <a:rPr lang="en-GB" i="1" dirty="0">
                <a:solidFill>
                  <a:srgbClr val="222222"/>
                </a:solidFill>
              </a:rPr>
              <a:t> </a:t>
            </a:r>
            <a:r>
              <a:rPr lang="en-GB" i="1" dirty="0">
                <a:solidFill>
                  <a:srgbClr val="0B0080"/>
                </a:solidFill>
              </a:rPr>
              <a:t>hackers</a:t>
            </a:r>
            <a:r>
              <a:rPr lang="en-GB" b="1" i="1" dirty="0">
                <a:solidFill>
                  <a:srgbClr val="222222"/>
                </a:solidFill>
              </a:rPr>
              <a:t>. I chose Python as a working title for the project, being in a slightly irreverent mood (and a big fan of </a:t>
            </a:r>
            <a:r>
              <a:rPr lang="en-GB" b="1" i="1" dirty="0">
                <a:solidFill>
                  <a:srgbClr val="0B0080"/>
                </a:solidFill>
              </a:rPr>
              <a:t>Monty Python's Flying </a:t>
            </a:r>
            <a:r>
              <a:rPr lang="en-GB" b="1" i="1" dirty="0" smtClean="0">
                <a:solidFill>
                  <a:srgbClr val="0B0080"/>
                </a:solidFill>
              </a:rPr>
              <a:t>Circus</a:t>
            </a:r>
            <a:r>
              <a:rPr lang="tr-TR" b="1" i="1" dirty="0" smtClean="0">
                <a:solidFill>
                  <a:srgbClr val="0B0080"/>
                </a:solidFill>
              </a:rPr>
              <a:t>*</a:t>
            </a:r>
            <a:r>
              <a:rPr lang="en-GB" b="1" i="1" dirty="0" smtClean="0">
                <a:solidFill>
                  <a:srgbClr val="222222"/>
                </a:solidFill>
              </a:rPr>
              <a:t>)</a:t>
            </a:r>
            <a:r>
              <a:rPr lang="en-GB" i="1" dirty="0" smtClean="0">
                <a:solidFill>
                  <a:srgbClr val="222222"/>
                </a:solidFill>
              </a:rPr>
              <a:t>…”</a:t>
            </a:r>
            <a:endParaRPr lang="en-GB" i="1" dirty="0">
              <a:solidFill>
                <a:srgbClr val="222222"/>
              </a:solidFill>
            </a:endParaRPr>
          </a:p>
          <a:p>
            <a:pPr algn="r"/>
            <a:r>
              <a:rPr lang="en-GB" i="1" dirty="0">
                <a:solidFill>
                  <a:srgbClr val="222222"/>
                </a:solidFill>
              </a:rPr>
              <a:t>— </a:t>
            </a:r>
            <a:r>
              <a:rPr lang="en-GB" sz="2400" b="1" i="1" dirty="0">
                <a:solidFill>
                  <a:srgbClr val="FF0000"/>
                </a:solidFill>
              </a:rPr>
              <a:t>Guido van Rossum</a:t>
            </a:r>
          </a:p>
        </p:txBody>
      </p:sp>
      <p:pic>
        <p:nvPicPr>
          <p:cNvPr id="8" name="Picture 2" descr="https://upload.wikimedia.org/wikipedia/commons/thumb/6/66/Guido_van_Rossum_OSCON_2006.jpg/800px-Guido_van_Rossum_OSCON_20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4664"/>
            <a:ext cx="1611299" cy="24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34630" y="5397609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400" b="1" i="1" dirty="0" smtClean="0"/>
              <a:t>*1969 – 1974 arasında İngiltere’de yayınlanan komedi serisi</a:t>
            </a:r>
            <a:endParaRPr lang="tr-TR" sz="1400" b="1" i="1" dirty="0"/>
          </a:p>
        </p:txBody>
      </p:sp>
    </p:spTree>
    <p:extLst>
      <p:ext uri="{BB962C8B-B14F-4D97-AF65-F5344CB8AC3E}">
        <p14:creationId xmlns:p14="http://schemas.microsoft.com/office/powerpoint/2010/main" val="34407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Versiyonlar…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12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756288" y="1954237"/>
            <a:ext cx="5935538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auto"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tr-T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1996 : Python 1.0 </a:t>
            </a:r>
          </a:p>
          <a:p>
            <a:pPr marL="342900" lvl="0" indent="-342900" defTabSz="457200" fontAlgn="auto"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tr-T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0" indent="-342900" defTabSz="457200" fontAlgn="auto"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tr-T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2000 : Python 2.0 </a:t>
            </a:r>
            <a:r>
              <a:rPr lang="tr-TR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tr-T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unicode </a:t>
            </a:r>
            <a:r>
              <a:rPr lang="tr-TR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desteği)</a:t>
            </a:r>
            <a:endParaRPr lang="tr-T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0" indent="-342900" defTabSz="457200" fontAlgn="auto"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</a:pPr>
            <a:endParaRPr lang="tr-T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lvl="0" indent="-342900" defTabSz="457200" fontAlgn="auto"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tr-T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2008 : Python 3.0 </a:t>
            </a:r>
          </a:p>
          <a:p>
            <a:pPr lvl="0" defTabSz="457200" fontAlgn="auto"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</a:pPr>
            <a:endParaRPr lang="tr-T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751" y="185738"/>
            <a:ext cx="7886700" cy="82938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Python ile geliştirilen en bilindik internet siteleri…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91" y="1434906"/>
            <a:ext cx="8707901" cy="4586067"/>
          </a:xfrm>
        </p:spPr>
        <p:txBody>
          <a:bodyPr numCol="3">
            <a:normAutofit lnSpcReduction="10000"/>
          </a:bodyPr>
          <a:lstStyle/>
          <a:p>
            <a:r>
              <a:rPr lang="tr-TR" sz="2400" b="1" dirty="0"/>
              <a:t>YouTube</a:t>
            </a:r>
            <a:endParaRPr lang="tr-TR" sz="2400" dirty="0"/>
          </a:p>
          <a:p>
            <a:r>
              <a:rPr lang="tr-TR" sz="2400" b="1" dirty="0"/>
              <a:t>DropBox</a:t>
            </a:r>
            <a:endParaRPr lang="tr-TR" sz="2400" dirty="0"/>
          </a:p>
          <a:p>
            <a:r>
              <a:rPr lang="tr-TR" sz="2400" b="1" dirty="0"/>
              <a:t>Survey Monkey</a:t>
            </a:r>
            <a:endParaRPr lang="tr-TR" sz="2400" dirty="0"/>
          </a:p>
          <a:p>
            <a:r>
              <a:rPr lang="tr-TR" sz="2400" b="1" dirty="0"/>
              <a:t>Google</a:t>
            </a:r>
            <a:endParaRPr lang="tr-TR" sz="2400" dirty="0"/>
          </a:p>
          <a:p>
            <a:r>
              <a:rPr lang="tr-TR" sz="2400" b="1" dirty="0"/>
              <a:t>Quora</a:t>
            </a:r>
            <a:endParaRPr lang="tr-TR" sz="2400" dirty="0"/>
          </a:p>
          <a:p>
            <a:r>
              <a:rPr lang="tr-TR" sz="2400" b="1" dirty="0"/>
              <a:t>Bitly</a:t>
            </a:r>
            <a:endParaRPr lang="tr-TR" sz="2400" dirty="0"/>
          </a:p>
          <a:p>
            <a:r>
              <a:rPr lang="tr-TR" sz="2400" b="1" dirty="0"/>
              <a:t>Reddit</a:t>
            </a:r>
            <a:endParaRPr lang="tr-TR" sz="2400" dirty="0"/>
          </a:p>
          <a:p>
            <a:r>
              <a:rPr lang="tr-TR" sz="2400" b="1" dirty="0"/>
              <a:t>Yahoo Maps</a:t>
            </a:r>
            <a:endParaRPr lang="tr-TR" sz="2400" dirty="0"/>
          </a:p>
          <a:p>
            <a:r>
              <a:rPr lang="tr-TR" sz="2400" b="1" dirty="0"/>
              <a:t>Hipmunk</a:t>
            </a:r>
            <a:endParaRPr lang="tr-TR" sz="2400" dirty="0"/>
          </a:p>
          <a:p>
            <a:r>
              <a:rPr lang="tr-TR" sz="2400" b="1" dirty="0"/>
              <a:t>Pinterest</a:t>
            </a:r>
            <a:endParaRPr lang="tr-TR" sz="2400" dirty="0"/>
          </a:p>
          <a:p>
            <a:r>
              <a:rPr lang="tr-TR" sz="2400" b="1" dirty="0"/>
              <a:t>The Onion</a:t>
            </a:r>
            <a:endParaRPr lang="tr-TR" sz="2400" dirty="0"/>
          </a:p>
          <a:p>
            <a:r>
              <a:rPr lang="tr-TR" sz="2400" b="1" dirty="0"/>
              <a:t>Instagram</a:t>
            </a:r>
            <a:endParaRPr lang="tr-TR" sz="2400" dirty="0"/>
          </a:p>
          <a:p>
            <a:r>
              <a:rPr lang="tr-TR" sz="2400" b="1" dirty="0"/>
              <a:t>Disqus</a:t>
            </a:r>
            <a:endParaRPr lang="tr-TR" sz="2400" dirty="0"/>
          </a:p>
          <a:p>
            <a:r>
              <a:rPr lang="tr-TR" sz="2400" b="1" dirty="0"/>
              <a:t>Spotify</a:t>
            </a:r>
            <a:endParaRPr lang="tr-TR" sz="2400" dirty="0"/>
          </a:p>
          <a:p>
            <a:r>
              <a:rPr lang="tr-TR" sz="2400" b="1" dirty="0"/>
              <a:t>Mahalo</a:t>
            </a:r>
            <a:endParaRPr lang="tr-TR" sz="2400" dirty="0"/>
          </a:p>
          <a:p>
            <a:r>
              <a:rPr lang="tr-TR" sz="2400" b="1" dirty="0"/>
              <a:t>Firefox</a:t>
            </a:r>
            <a:endParaRPr lang="tr-TR" sz="2400" dirty="0"/>
          </a:p>
          <a:p>
            <a:r>
              <a:rPr lang="tr-TR" sz="2400" b="1" dirty="0"/>
              <a:t>NASA</a:t>
            </a:r>
            <a:endParaRPr lang="tr-TR" sz="2400" dirty="0"/>
          </a:p>
          <a:p>
            <a:r>
              <a:rPr lang="tr-TR" sz="2400" b="1" dirty="0"/>
              <a:t>Bitbucket</a:t>
            </a:r>
            <a:endParaRPr lang="tr-TR" sz="2400" dirty="0"/>
          </a:p>
          <a:p>
            <a:r>
              <a:rPr lang="tr-TR" sz="2400" b="1" dirty="0"/>
              <a:t>Prezi</a:t>
            </a:r>
            <a:endParaRPr lang="tr-TR" sz="2400" dirty="0"/>
          </a:p>
          <a:p>
            <a:r>
              <a:rPr lang="tr-TR" sz="2400" b="1" dirty="0"/>
              <a:t>Rdio</a:t>
            </a:r>
            <a:endParaRPr lang="tr-TR" sz="2400" dirty="0"/>
          </a:p>
          <a:p>
            <a:r>
              <a:rPr lang="tr-TR" sz="2400" b="1" dirty="0"/>
              <a:t>Playfire</a:t>
            </a:r>
            <a:endParaRPr lang="tr-TR" sz="2400" dirty="0"/>
          </a:p>
          <a:p>
            <a:r>
              <a:rPr lang="tr-TR" sz="2400" b="1" dirty="0"/>
              <a:t>Eventbrite</a:t>
            </a:r>
            <a:endParaRPr lang="tr-TR" sz="2400" dirty="0"/>
          </a:p>
          <a:p>
            <a:r>
              <a:rPr lang="tr-TR" sz="2400" b="1" dirty="0"/>
              <a:t>Pitchfork</a:t>
            </a:r>
            <a:endParaRPr lang="tr-TR" sz="2400" dirty="0"/>
          </a:p>
          <a:p>
            <a:r>
              <a:rPr lang="tr-TR" sz="2400" b="1" dirty="0"/>
              <a:t>jsfiddle.net</a:t>
            </a:r>
            <a:endParaRPr lang="tr-TR" sz="2400" dirty="0"/>
          </a:p>
          <a:p>
            <a:r>
              <a:rPr lang="tr-TR" sz="2400" b="1" dirty="0"/>
              <a:t>chaturbate.com</a:t>
            </a:r>
            <a:endParaRPr lang="tr-TR" sz="2400" dirty="0"/>
          </a:p>
          <a:p>
            <a:r>
              <a:rPr lang="tr-TR" sz="2400" b="1" dirty="0"/>
              <a:t>thenounproject.com</a:t>
            </a:r>
            <a:endParaRPr lang="tr-TR" sz="2400" dirty="0"/>
          </a:p>
          <a:p>
            <a:r>
              <a:rPr lang="tr-TR" sz="2400" b="1" dirty="0"/>
              <a:t>staroobrad.ru</a:t>
            </a:r>
            <a:endParaRPr lang="tr-TR" sz="2400" dirty="0"/>
          </a:p>
          <a:p>
            <a:r>
              <a:rPr lang="tr-TR" sz="2400" b="1" dirty="0"/>
              <a:t>localbitcoins.com</a:t>
            </a:r>
            <a:endParaRPr lang="tr-TR" sz="2400" dirty="0"/>
          </a:p>
          <a:p>
            <a:r>
              <a:rPr lang="tr-TR" sz="2400" b="1" dirty="0"/>
              <a:t>docs.python.org</a:t>
            </a:r>
            <a:endParaRPr lang="tr-TR" sz="2400" dirty="0"/>
          </a:p>
          <a:p>
            <a:r>
              <a:rPr lang="tr-TR" sz="2400" b="1" dirty="0"/>
              <a:t>odoo.com</a:t>
            </a:r>
            <a:endParaRPr lang="tr-TR" sz="2400" dirty="0"/>
          </a:p>
          <a:p>
            <a:r>
              <a:rPr lang="tr-TR" sz="2400" b="1" dirty="0"/>
              <a:t>cafebazaar.ir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7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Python Programlama</a:t>
            </a:r>
            <a:endParaRPr lang="tr-TR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9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 dizimi karşılaştırma: C ve Python</a:t>
            </a:r>
            <a:endParaRPr lang="tr-TR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5" y="1789163"/>
            <a:ext cx="8708609" cy="3738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2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 dizimi karşılaştırma: C, Java ve Python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16</a:t>
            </a:fld>
            <a:endParaRPr lang="tr-TR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1342301"/>
            <a:ext cx="6286626" cy="4860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8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Kütüphaneler…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0370"/>
            <a:ext cx="7886700" cy="3154338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Numerical Python Library: </a:t>
            </a:r>
            <a:r>
              <a:rPr lang="tr-TR" dirty="0" smtClean="0">
                <a:solidFill>
                  <a:srgbClr val="FF0000"/>
                </a:solidFill>
              </a:rPr>
              <a:t>Numpy</a:t>
            </a:r>
          </a:p>
          <a:p>
            <a:endParaRPr lang="tr-TR" dirty="0"/>
          </a:p>
          <a:p>
            <a:r>
              <a:rPr lang="tr-TR" dirty="0" smtClean="0"/>
              <a:t>Scientific Python Library: </a:t>
            </a:r>
            <a:r>
              <a:rPr lang="tr-TR" dirty="0" smtClean="0">
                <a:solidFill>
                  <a:srgbClr val="FF0000"/>
                </a:solidFill>
              </a:rPr>
              <a:t>SciPy</a:t>
            </a:r>
          </a:p>
          <a:p>
            <a:endParaRPr lang="tr-TR" dirty="0"/>
          </a:p>
          <a:p>
            <a:r>
              <a:rPr lang="tr-TR" dirty="0" smtClean="0"/>
              <a:t>Mathematical Plotting Library: </a:t>
            </a:r>
            <a:r>
              <a:rPr lang="tr-TR" dirty="0" smtClean="0">
                <a:solidFill>
                  <a:srgbClr val="FF0000"/>
                </a:solidFill>
              </a:rPr>
              <a:t>Matplotlib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/>
              <a:t>Symbolic Python Library: </a:t>
            </a:r>
            <a:r>
              <a:rPr lang="tr-TR" dirty="0" smtClean="0">
                <a:solidFill>
                  <a:srgbClr val="FF0000"/>
                </a:solidFill>
              </a:rPr>
              <a:t>SciPy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36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 başlamalı?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18</a:t>
            </a:fld>
            <a:endParaRPr lang="tr-TR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En temel kurulum: </a:t>
            </a:r>
            <a:r>
              <a:rPr lang="tr-TR" dirty="0" smtClean="0">
                <a:hlinkClick r:id="rId2"/>
              </a:rPr>
              <a:t>www.python.org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388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 başlamalı?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19</a:t>
            </a:fld>
            <a:endParaRPr lang="tr-TR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" y="1690689"/>
            <a:ext cx="8454683" cy="37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7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Eğitim Planı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138" y="1793655"/>
            <a:ext cx="6813160" cy="32706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smtClean="0"/>
              <a:t>Neden Python? </a:t>
            </a:r>
            <a:r>
              <a:rPr lang="tr-TR" sz="2400" b="1" dirty="0" smtClean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50000"/>
              </a:lnSpc>
            </a:pPr>
            <a:r>
              <a:rPr lang="tr-TR" sz="2400" b="1" dirty="0" smtClean="0">
                <a:sym typeface="Wingdings" panose="05000000000000000000" pitchFamily="2" charset="2"/>
              </a:rPr>
              <a:t>Kimler kullanıyor?</a:t>
            </a:r>
            <a:endParaRPr lang="tr-TR" sz="2400" b="1" dirty="0" smtClean="0"/>
          </a:p>
          <a:p>
            <a:pPr>
              <a:lnSpc>
                <a:spcPct val="150000"/>
              </a:lnSpc>
            </a:pPr>
            <a:r>
              <a:rPr lang="tr-TR" sz="2400" b="1" dirty="0" smtClean="0"/>
              <a:t>Python Programlama Dili</a:t>
            </a:r>
          </a:p>
          <a:p>
            <a:pPr lvl="1">
              <a:lnSpc>
                <a:spcPct val="150000"/>
              </a:lnSpc>
            </a:pPr>
            <a:r>
              <a:rPr lang="tr-TR" sz="2000" b="1" dirty="0" smtClean="0"/>
              <a:t>Önemli Kütüphaneler</a:t>
            </a:r>
          </a:p>
          <a:p>
            <a:pPr>
              <a:lnSpc>
                <a:spcPct val="150000"/>
              </a:lnSpc>
            </a:pPr>
            <a:r>
              <a:rPr lang="tr-TR" sz="2400" b="1" dirty="0" smtClean="0"/>
              <a:t>Ipython Notebook: Bir not defterinden fazlası!</a:t>
            </a:r>
          </a:p>
          <a:p>
            <a:pPr lvl="1">
              <a:lnSpc>
                <a:spcPct val="150000"/>
              </a:lnSpc>
            </a:pPr>
            <a:r>
              <a:rPr lang="tr-TR" sz="2000" b="1" dirty="0" smtClean="0"/>
              <a:t>Sinyal İşleme Uygulamaları</a:t>
            </a:r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endParaRPr lang="tr-T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1CC5-18D9-4122-BABC-DA9172105813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38138" y="4360985"/>
            <a:ext cx="6320791" cy="105507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5374737" y="4905700"/>
            <a:ext cx="216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rgbClr val="FF0000"/>
                </a:solidFill>
              </a:rPr>
              <a:t>Interaktif</a:t>
            </a:r>
            <a:endParaRPr lang="tr-T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Nasıl başlamalı?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20</a:t>
            </a:fld>
            <a:endParaRPr lang="tr-TR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5" y="1690688"/>
            <a:ext cx="8128050" cy="38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Sade bir başlangıç: IDLE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21</a:t>
            </a:fld>
            <a:endParaRPr lang="tr-TR"/>
          </a:p>
        </p:txBody>
      </p:sp>
      <p:pic>
        <p:nvPicPr>
          <p:cNvPr id="7" name="Picture 6" descr="About ID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92" y="2029297"/>
            <a:ext cx="2829320" cy="4258269"/>
          </a:xfrm>
          <a:prstGeom prst="rect">
            <a:avLst/>
          </a:prstGeom>
        </p:spPr>
      </p:pic>
      <p:pic>
        <p:nvPicPr>
          <p:cNvPr id="8" name="Picture 7" descr="Python 2.7.10 She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7" y="1447262"/>
            <a:ext cx="529524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Önerilen Kurulumlar: Geliştirme Platformları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PythonXY</a:t>
            </a:r>
          </a:p>
          <a:p>
            <a:pPr lvl="1"/>
            <a:r>
              <a:rPr lang="tr-TR" dirty="0" smtClean="0">
                <a:hlinkClick r:id="rId2"/>
              </a:rPr>
              <a:t>https://python-xy.github.io/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tr-TR" dirty="0" smtClean="0"/>
              <a:t> Anaconda (Windows, Mac OS)</a:t>
            </a:r>
          </a:p>
          <a:p>
            <a:pPr lvl="1"/>
            <a:r>
              <a:rPr lang="tr-TR" dirty="0" smtClean="0">
                <a:hlinkClick r:id="rId3"/>
              </a:rPr>
              <a:t>https://anaconda.org/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tr-TR" dirty="0" smtClean="0"/>
              <a:t> PyCharm</a:t>
            </a:r>
          </a:p>
          <a:p>
            <a:pPr lvl="1"/>
            <a:r>
              <a:rPr lang="tr-TR" dirty="0" smtClean="0">
                <a:hlinkClick r:id="rId4"/>
              </a:rPr>
              <a:t>https://www.jetbrains.com/pycharm/</a:t>
            </a:r>
            <a:endParaRPr lang="tr-TR" dirty="0"/>
          </a:p>
          <a:p>
            <a:pPr lvl="1"/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22</a:t>
            </a:fld>
            <a:endParaRPr lang="tr-TR"/>
          </a:p>
        </p:txBody>
      </p:sp>
      <p:pic>
        <p:nvPicPr>
          <p:cNvPr id="1026" name="Picture 2" descr="pythonXY ile ilgili gÃ¶rsel sonu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27" y="1646237"/>
            <a:ext cx="1114523" cy="111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Ã¶rsel sonuc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13" y="3010486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10" y="4424966"/>
            <a:ext cx="1726849" cy="17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9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‘Spyder’ </a:t>
            </a:r>
            <a:r>
              <a:rPr lang="tr-TR" b="0" dirty="0" smtClean="0"/>
              <a:t>Geliştirme Platformu</a:t>
            </a:r>
            <a:r>
              <a:rPr lang="tr-TR" dirty="0" smtClean="0"/>
              <a:t>: 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PythonXY ve Anaconda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Çoklu dosya açma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Birden fazla komut penceresi (konsol)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Pratik kod geliştirme imkanı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23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3028950" y="1027907"/>
            <a:ext cx="3764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i="1" dirty="0"/>
              <a:t>Başka bir sürüngen daha mı?</a:t>
            </a:r>
          </a:p>
        </p:txBody>
      </p:sp>
    </p:spTree>
    <p:extLst>
      <p:ext uri="{BB962C8B-B14F-4D97-AF65-F5344CB8AC3E}">
        <p14:creationId xmlns:p14="http://schemas.microsoft.com/office/powerpoint/2010/main" val="35196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PythonXY – Spyder Başlatma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24</a:t>
            </a:fld>
            <a:endParaRPr lang="tr-TR"/>
          </a:p>
        </p:txBody>
      </p:sp>
      <p:pic>
        <p:nvPicPr>
          <p:cNvPr id="7" name="Picture 6" descr="Python(x,y) H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98" y="1884859"/>
            <a:ext cx="2724530" cy="42773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6730" y="3391917"/>
            <a:ext cx="34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Spyder Platformunu başlatır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519692" y="3359334"/>
            <a:ext cx="720080" cy="43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30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Anaconda – Spyder Başlatma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12" y="1308126"/>
            <a:ext cx="6426174" cy="47985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8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26</a:t>
            </a:fld>
            <a:endParaRPr lang="tr-TR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3" y="1870579"/>
            <a:ext cx="6779221" cy="3362602"/>
          </a:xfrm>
        </p:spPr>
      </p:pic>
    </p:spTree>
    <p:extLst>
      <p:ext uri="{BB962C8B-B14F-4D97-AF65-F5344CB8AC3E}">
        <p14:creationId xmlns:p14="http://schemas.microsoft.com/office/powerpoint/2010/main" val="36651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yder (Python 2.7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184"/>
            <a:ext cx="9144000" cy="4783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Spyder - En sık kullanılan pencereler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27</a:t>
            </a:fld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927585" y="1578813"/>
            <a:ext cx="355577" cy="292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310860" y="3429000"/>
            <a:ext cx="3487418" cy="10772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 smtClean="0">
                <a:solidFill>
                  <a:schemeClr val="bg1"/>
                </a:solidFill>
              </a:rPr>
              <a:t>Komut dosyası yazma (File Editör) penceresi</a:t>
            </a:r>
          </a:p>
          <a:p>
            <a:endParaRPr lang="tr-TR" sz="1600" dirty="0">
              <a:solidFill>
                <a:schemeClr val="bg1"/>
              </a:solidFill>
            </a:endParaRPr>
          </a:p>
          <a:p>
            <a:pPr algn="ctr"/>
            <a:r>
              <a:rPr lang="tr-TR" sz="1600" dirty="0" smtClean="0">
                <a:solidFill>
                  <a:schemeClr val="bg1"/>
                </a:solidFill>
              </a:rPr>
              <a:t>Satır numaraları otomatik ekleniyor.</a:t>
            </a:r>
            <a:endParaRPr lang="tr-TR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7167" y="3844498"/>
            <a:ext cx="2320485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bg1"/>
                </a:solidFill>
              </a:rPr>
              <a:t>Komut Penceresi (Konsol) </a:t>
            </a:r>
            <a:endParaRPr lang="tr-T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133" y="2766218"/>
            <a:ext cx="530791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IPython  Platformu </a:t>
            </a:r>
            <a:br>
              <a:rPr lang="tr-TR" dirty="0" smtClean="0"/>
            </a:br>
            <a:r>
              <a:rPr lang="tr-TR" dirty="0" smtClean="0"/>
              <a:t>ve</a:t>
            </a:r>
            <a:br>
              <a:rPr lang="tr-TR" dirty="0" smtClean="0"/>
            </a:br>
            <a:r>
              <a:rPr lang="tr-TR" dirty="0" smtClean="0"/>
              <a:t>Notebook Uygulaması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89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Düz yazı ve Python kodu çalıştırma…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Ders notları</a:t>
            </a:r>
          </a:p>
          <a:p>
            <a:pPr lvl="1"/>
            <a:r>
              <a:rPr lang="tr-TR" dirty="0" smtClean="0"/>
              <a:t>Düz yazı</a:t>
            </a:r>
          </a:p>
          <a:p>
            <a:pPr lvl="1"/>
            <a:r>
              <a:rPr lang="tr-TR" dirty="0" smtClean="0"/>
              <a:t>Eşitlikler</a:t>
            </a:r>
          </a:p>
          <a:p>
            <a:pPr lvl="1"/>
            <a:r>
              <a:rPr lang="tr-TR" dirty="0" smtClean="0"/>
              <a:t>Şekiller</a:t>
            </a:r>
          </a:p>
          <a:p>
            <a:endParaRPr lang="tr-TR" dirty="0" smtClean="0"/>
          </a:p>
          <a:p>
            <a:r>
              <a:rPr lang="tr-TR" dirty="0" smtClean="0"/>
              <a:t>Ders kodları</a:t>
            </a:r>
          </a:p>
          <a:p>
            <a:pPr lvl="1"/>
            <a:r>
              <a:rPr lang="tr-TR" dirty="0" smtClean="0"/>
              <a:t>Tekrar dokunulabilir mi?</a:t>
            </a:r>
          </a:p>
          <a:p>
            <a:pPr lvl="1"/>
            <a:r>
              <a:rPr lang="tr-TR" dirty="0" smtClean="0"/>
              <a:t>Çalıştırılabilir mi?</a:t>
            </a:r>
          </a:p>
          <a:p>
            <a:pPr lvl="1"/>
            <a:r>
              <a:rPr lang="tr-TR" dirty="0" smtClean="0"/>
              <a:t>Şekil üretebilir mi?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MATLAB serüveni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0">
              <a:buNone/>
            </a:pPr>
            <a:r>
              <a:rPr lang="tr-TR" b="1" dirty="0" smtClean="0"/>
              <a:t>Yüksek Lisans:</a:t>
            </a:r>
          </a:p>
          <a:p>
            <a:pPr marL="342900" lvl="1" indent="0">
              <a:buNone/>
            </a:pPr>
            <a:r>
              <a:rPr lang="tr-TR" dirty="0"/>
              <a:t>	</a:t>
            </a:r>
            <a:r>
              <a:rPr lang="tr-TR" dirty="0" smtClean="0"/>
              <a:t>‘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Gabor Süzgeçler ile İris Tanıma</a:t>
            </a:r>
            <a:r>
              <a:rPr lang="tr-TR" dirty="0" smtClean="0"/>
              <a:t>’, 2005 </a:t>
            </a:r>
          </a:p>
          <a:p>
            <a:pPr marL="342900" lvl="1" indent="0">
              <a:buNone/>
            </a:pPr>
            <a:endParaRPr lang="tr-TR" dirty="0"/>
          </a:p>
          <a:p>
            <a:pPr lvl="1">
              <a:buFontTx/>
              <a:buChar char="-"/>
            </a:pPr>
            <a:r>
              <a:rPr lang="tr-TR" dirty="0" smtClean="0"/>
              <a:t>Kızılötesi aydınlatma ve CCD Kamera </a:t>
            </a:r>
          </a:p>
          <a:p>
            <a:pPr lvl="1">
              <a:buFontTx/>
              <a:buChar char="-"/>
            </a:pPr>
            <a:endParaRPr lang="tr-TR" dirty="0" smtClean="0"/>
          </a:p>
          <a:p>
            <a:pPr lvl="1">
              <a:buFontTx/>
              <a:buChar char="-"/>
            </a:pPr>
            <a:r>
              <a:rPr lang="tr-TR" dirty="0" smtClean="0"/>
              <a:t>Algoritmanın MATLAB ile oluşturulması </a:t>
            </a:r>
          </a:p>
          <a:p>
            <a:pPr lvl="1">
              <a:buFontTx/>
              <a:buChar char="-"/>
            </a:pPr>
            <a:endParaRPr lang="tr-TR" dirty="0"/>
          </a:p>
          <a:p>
            <a:pPr lvl="1">
              <a:buFontTx/>
              <a:buChar char="-"/>
            </a:pPr>
            <a:r>
              <a:rPr lang="tr-TR" dirty="0" smtClean="0"/>
              <a:t>MATLAB ile kullanıcı arayüzü tasarımı</a:t>
            </a:r>
          </a:p>
          <a:p>
            <a:pPr lvl="2">
              <a:buFontTx/>
              <a:buChar char="-"/>
            </a:pPr>
            <a:r>
              <a:rPr lang="tr-TR" dirty="0" smtClean="0">
                <a:sym typeface="Wingdings" panose="05000000000000000000" pitchFamily="2" charset="2"/>
              </a:rPr>
              <a:t>Çok yavaş </a:t>
            </a:r>
          </a:p>
          <a:p>
            <a:pPr lvl="2">
              <a:buFontTx/>
              <a:buChar char="-"/>
            </a:pPr>
            <a:r>
              <a:rPr lang="tr-TR" dirty="0" smtClean="0">
                <a:sym typeface="Wingdings" panose="05000000000000000000" pitchFamily="2" charset="2"/>
              </a:rPr>
              <a:t>Matlab bulunmayan PC ? </a:t>
            </a:r>
          </a:p>
          <a:p>
            <a:pPr lvl="2">
              <a:buFontTx/>
              <a:buChar char="-"/>
            </a:pPr>
            <a:endParaRPr lang="tr-TR" dirty="0" smtClean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tr-TR" dirty="0" smtClean="0">
                <a:sym typeface="Wingdings" panose="05000000000000000000" pitchFamily="2" charset="2"/>
              </a:rPr>
              <a:t>Borland Delphi ile arayüz ve «exe» dosyası oluşturma </a:t>
            </a:r>
          </a:p>
          <a:p>
            <a:pPr lvl="1">
              <a:buFontTx/>
              <a:buChar char="-"/>
            </a:pP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3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30</a:t>
            </a:fld>
            <a:endParaRPr lang="tr-TR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483"/>
            <a:ext cx="9144000" cy="503488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55" y="384729"/>
            <a:ext cx="3195889" cy="4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1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31</a:t>
            </a:fld>
            <a:endParaRPr lang="tr-TR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4" y="571765"/>
            <a:ext cx="832601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42" y="2489347"/>
            <a:ext cx="7886700" cy="3867004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Ipython Notebook </a:t>
            </a:r>
            <a:br>
              <a:rPr lang="tr-TR" dirty="0" smtClean="0"/>
            </a:br>
            <a:r>
              <a:rPr lang="tr-TR" dirty="0" smtClean="0"/>
              <a:t>Interaktif Seans</a:t>
            </a:r>
            <a:br>
              <a:rPr lang="tr-TR" dirty="0" smtClean="0"/>
            </a:br>
            <a:r>
              <a:rPr lang="tr-TR"/>
              <a:t/>
            </a:r>
            <a:br>
              <a:rPr lang="tr-TR"/>
            </a:br>
            <a:r>
              <a:rPr lang="tr-TR" smtClean="0"/>
              <a:t>Demo dosyası:</a:t>
            </a:r>
            <a:br>
              <a:rPr lang="tr-TR" smtClean="0"/>
            </a:br>
            <a:r>
              <a:rPr lang="tr-TR" sz="2400" smtClean="0">
                <a:hlinkClick r:id="rId2"/>
              </a:rPr>
              <a:t>https</a:t>
            </a:r>
            <a:r>
              <a:rPr lang="tr-TR" sz="2400" dirty="0">
                <a:hlinkClick r:id="rId2"/>
              </a:rPr>
              <a:t>://</a:t>
            </a:r>
            <a:r>
              <a:rPr lang="tr-TR" sz="2400" dirty="0" smtClean="0">
                <a:hlinkClick r:id="rId2"/>
              </a:rPr>
              <a:t>github.com/GurayGurkan/SIU_2018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55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MATLAB serüveni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4</a:t>
            </a:fld>
            <a:endParaRPr lang="tr-T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tr-TR" b="1" dirty="0" smtClean="0"/>
              <a:t>Doktora:</a:t>
            </a:r>
          </a:p>
          <a:p>
            <a:pPr marL="342900" lvl="1" indent="0">
              <a:buNone/>
            </a:pPr>
            <a:r>
              <a:rPr lang="tr-TR" dirty="0"/>
              <a:t>	</a:t>
            </a:r>
            <a:r>
              <a:rPr lang="tr-TR" dirty="0" smtClean="0"/>
              <a:t>‘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EEG ile anestezi derinliği tespiti</a:t>
            </a:r>
            <a:r>
              <a:rPr lang="tr-TR" dirty="0" smtClean="0"/>
              <a:t>’’, 2011 </a:t>
            </a:r>
          </a:p>
          <a:p>
            <a:pPr marL="342900" lvl="1" indent="0">
              <a:buNone/>
            </a:pPr>
            <a:endParaRPr lang="tr-TR" dirty="0"/>
          </a:p>
          <a:p>
            <a:pPr lvl="1">
              <a:buFontTx/>
              <a:buChar char="-"/>
            </a:pPr>
            <a:r>
              <a:rPr lang="tr-TR" dirty="0" smtClean="0"/>
              <a:t>İstanbul Tıp Fakültesi Fizyoloji ve Anesteziyoloji ABD ile ortak çalışma</a:t>
            </a:r>
          </a:p>
          <a:p>
            <a:pPr lvl="1">
              <a:buFontTx/>
              <a:buChar char="-"/>
            </a:pPr>
            <a:endParaRPr lang="tr-TR" dirty="0" smtClean="0"/>
          </a:p>
          <a:p>
            <a:pPr lvl="1">
              <a:buFontTx/>
              <a:buChar char="-"/>
            </a:pPr>
            <a:r>
              <a:rPr lang="tr-TR" dirty="0" smtClean="0"/>
              <a:t>Mevcut (İthal) Cihazlar ve geri mühendislik</a:t>
            </a:r>
          </a:p>
          <a:p>
            <a:pPr lvl="1">
              <a:buFontTx/>
              <a:buChar char="-"/>
            </a:pPr>
            <a:endParaRPr lang="tr-TR" dirty="0"/>
          </a:p>
          <a:p>
            <a:pPr lvl="1">
              <a:buFontTx/>
              <a:buChar char="-"/>
            </a:pPr>
            <a:r>
              <a:rPr lang="tr-TR" dirty="0" smtClean="0"/>
              <a:t>MATLAB ile algoritmalar oluşturuldu </a:t>
            </a:r>
          </a:p>
          <a:p>
            <a:pPr lvl="1">
              <a:buFontTx/>
              <a:buChar char="-"/>
            </a:pPr>
            <a:endParaRPr lang="tr-TR" dirty="0" smtClean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tr-TR" dirty="0" smtClean="0">
                <a:sym typeface="Wingdings" panose="05000000000000000000" pitchFamily="2" charset="2"/>
              </a:rPr>
              <a:t>Biz de cihaz yapsak? </a:t>
            </a:r>
          </a:p>
        </p:txBody>
      </p:sp>
    </p:spTree>
    <p:extLst>
      <p:ext uri="{BB962C8B-B14F-4D97-AF65-F5344CB8AC3E}">
        <p14:creationId xmlns:p14="http://schemas.microsoft.com/office/powerpoint/2010/main" val="39298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MATLAB serüveni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5</a:t>
            </a:fld>
            <a:endParaRPr lang="tr-T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491175"/>
            <a:ext cx="7886700" cy="4685788"/>
          </a:xfrm>
        </p:spPr>
        <p:txBody>
          <a:bodyPr>
            <a:normAutofit lnSpcReduction="10000"/>
          </a:bodyPr>
          <a:lstStyle/>
          <a:p>
            <a:pPr marL="342900" lvl="1" indent="0">
              <a:buNone/>
            </a:pPr>
            <a:r>
              <a:rPr lang="tr-TR" b="1" dirty="0" smtClean="0"/>
              <a:t>Yedek Subaylık Dönemi:</a:t>
            </a:r>
          </a:p>
          <a:p>
            <a:pPr marL="342900" lvl="1" indent="0">
              <a:buNone/>
            </a:pPr>
            <a:r>
              <a:rPr lang="tr-TR" dirty="0"/>
              <a:t>	</a:t>
            </a:r>
            <a:r>
              <a:rPr lang="tr-TR" dirty="0" smtClean="0"/>
              <a:t>‘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EOG ile ALS hastalarının kullanabileceği kablosuz iletişim cihazı</a:t>
            </a:r>
            <a:r>
              <a:rPr lang="tr-TR" dirty="0" smtClean="0"/>
              <a:t>’’, 2011-2012</a:t>
            </a:r>
          </a:p>
          <a:p>
            <a:pPr marL="342900" lvl="1" indent="0">
              <a:buNone/>
            </a:pPr>
            <a:endParaRPr lang="tr-TR" dirty="0"/>
          </a:p>
          <a:p>
            <a:pPr lvl="1">
              <a:buFontTx/>
              <a:buChar char="-"/>
            </a:pPr>
            <a:r>
              <a:rPr lang="tr-TR" dirty="0" smtClean="0"/>
              <a:t>KKK Balıkesir Astsubay MYO Elektronik Teknojileri Böl. </a:t>
            </a:r>
          </a:p>
          <a:p>
            <a:pPr lvl="1">
              <a:buFontTx/>
              <a:buChar char="-"/>
            </a:pPr>
            <a:endParaRPr lang="tr-TR" dirty="0" smtClean="0"/>
          </a:p>
          <a:p>
            <a:pPr lvl="1">
              <a:buFontTx/>
              <a:buChar char="-"/>
            </a:pPr>
            <a:r>
              <a:rPr lang="tr-TR" dirty="0" smtClean="0"/>
              <a:t>EOG biyooyükselteç donanımı</a:t>
            </a:r>
          </a:p>
          <a:p>
            <a:pPr lvl="1">
              <a:buFontTx/>
              <a:buChar char="-"/>
            </a:pPr>
            <a:endParaRPr lang="tr-TR" dirty="0"/>
          </a:p>
          <a:p>
            <a:pPr lvl="1">
              <a:buFontTx/>
              <a:buChar char="-"/>
            </a:pPr>
            <a:r>
              <a:rPr lang="tr-TR" dirty="0" smtClean="0"/>
              <a:t>MATLAB ile göz hareket yönü belirleme algoritması </a:t>
            </a:r>
          </a:p>
          <a:p>
            <a:pPr lvl="1">
              <a:buFontTx/>
              <a:buChar char="-"/>
            </a:pPr>
            <a:endParaRPr lang="tr-TR" dirty="0"/>
          </a:p>
          <a:p>
            <a:pPr lvl="1">
              <a:buFontTx/>
              <a:buChar char="-"/>
            </a:pPr>
            <a:r>
              <a:rPr lang="tr-TR" dirty="0" smtClean="0"/>
              <a:t>MATLAB ile arayüz oluşturuldu</a:t>
            </a:r>
          </a:p>
          <a:p>
            <a:pPr lvl="1">
              <a:buFontTx/>
              <a:buChar char="-"/>
            </a:pPr>
            <a:endParaRPr lang="tr-TR" dirty="0"/>
          </a:p>
          <a:p>
            <a:pPr lvl="1">
              <a:buFontTx/>
              <a:buChar char="-"/>
            </a:pPr>
            <a:r>
              <a:rPr lang="tr-TR" dirty="0" smtClean="0">
                <a:sym typeface="Wingdings" panose="05000000000000000000" pitchFamily="2" charset="2"/>
              </a:rPr>
              <a:t>Gömülü sistem için kullanılamadı!</a:t>
            </a:r>
          </a:p>
        </p:txBody>
      </p:sp>
    </p:spTree>
    <p:extLst>
      <p:ext uri="{BB962C8B-B14F-4D97-AF65-F5344CB8AC3E}">
        <p14:creationId xmlns:p14="http://schemas.microsoft.com/office/powerpoint/2010/main" val="38528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MATLAB serüvenine devam…mı?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2012 – 2014</a:t>
            </a:r>
          </a:p>
          <a:p>
            <a:pPr marL="0" indent="0">
              <a:buNone/>
            </a:pPr>
            <a:r>
              <a:rPr lang="tr-TR" dirty="0" smtClean="0"/>
              <a:t>‘ Yapı sağlığı izleme ve uyarı sistemi’</a:t>
            </a:r>
          </a:p>
          <a:p>
            <a:pPr lvl="1"/>
            <a:r>
              <a:rPr lang="tr-TR" dirty="0" smtClean="0"/>
              <a:t>İstanbul Kültür Üniversitesi İnşaat Mühendisliği ile ortak</a:t>
            </a:r>
          </a:p>
          <a:p>
            <a:pPr lvl="1"/>
            <a:endParaRPr lang="tr-TR" dirty="0"/>
          </a:p>
          <a:p>
            <a:pPr lvl="1"/>
            <a:r>
              <a:rPr lang="tr-TR" dirty="0" smtClean="0"/>
              <a:t>Tüm algoritmalar MATLAB ortamında…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Kampüs dışı Lisans Problemi!</a:t>
            </a:r>
          </a:p>
          <a:p>
            <a:pPr lvl="1"/>
            <a:r>
              <a:rPr lang="tr-TR" dirty="0" smtClean="0"/>
              <a:t>Cihaz prototipi MATLAB ile yapılamıyor!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146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Ayrılık zamanı…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İlk Python denemelerim ( 2014 – Temmuz)</a:t>
            </a:r>
          </a:p>
          <a:p>
            <a:r>
              <a:rPr lang="tr-TR" dirty="0" smtClean="0"/>
              <a:t>Linux ve Windows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Arayüz geliştirme (Qt Designer)</a:t>
            </a:r>
          </a:p>
          <a:p>
            <a:pPr marL="0" indent="0">
              <a:buNone/>
            </a:pPr>
            <a:endParaRPr lang="tr-T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2015- 2016 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Şirket Kurulumu (LKG)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Beagle Bone/ Panda Board entegrasyonu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Python ile İnkübator içi görüntüleme Cihazı!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(Atmega328 + Python + Mekanik Tasarım) 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1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Python?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Ücretsiz</a:t>
            </a:r>
          </a:p>
          <a:p>
            <a:endParaRPr lang="tr-TR" dirty="0"/>
          </a:p>
          <a:p>
            <a:r>
              <a:rPr lang="tr-TR" dirty="0" smtClean="0"/>
              <a:t>Kolay okunur ve yazılır (girinti tabanlı)</a:t>
            </a:r>
          </a:p>
          <a:p>
            <a:endParaRPr lang="tr-TR" dirty="0"/>
          </a:p>
          <a:p>
            <a:r>
              <a:rPr lang="tr-TR" dirty="0" smtClean="0"/>
              <a:t>Değişken tanımlama basit</a:t>
            </a:r>
          </a:p>
          <a:p>
            <a:endParaRPr lang="tr-TR" dirty="0"/>
          </a:p>
          <a:p>
            <a:r>
              <a:rPr lang="tr-TR" dirty="0" smtClean="0"/>
              <a:t>Açık kaynak</a:t>
            </a:r>
          </a:p>
          <a:p>
            <a:endParaRPr lang="tr-TR" dirty="0"/>
          </a:p>
          <a:p>
            <a:r>
              <a:rPr lang="tr-TR" dirty="0" smtClean="0"/>
              <a:t>Zengin geliştirici topluluğu</a:t>
            </a:r>
          </a:p>
          <a:p>
            <a:endParaRPr lang="tr-TR" dirty="0"/>
          </a:p>
          <a:p>
            <a:r>
              <a:rPr lang="tr-TR" dirty="0" smtClean="0"/>
              <a:t>Gömülü sistem entegrasyonuna uygun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7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Lisans Programımız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777A-52C0-4D50-92B8-05A74660C035}" type="datetime1">
              <a:rPr lang="tr-TR" smtClean="0"/>
              <a:t>4.5.2018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Güray Gürkan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AB44-B2CF-4412-B8FE-77C122DC6904}" type="slidenum">
              <a:rPr lang="tr-TR" smtClean="0"/>
              <a:t>9</a:t>
            </a:fld>
            <a:endParaRPr lang="tr-T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690689"/>
            <a:ext cx="8827477" cy="4525963"/>
          </a:xfrm>
        </p:spPr>
        <p:txBody>
          <a:bodyPr/>
          <a:lstStyle/>
          <a:p>
            <a:r>
              <a:rPr lang="tr-TR" dirty="0" smtClean="0"/>
              <a:t>1. YY.</a:t>
            </a:r>
            <a:endParaRPr lang="tr-TR" sz="2800" dirty="0" smtClean="0"/>
          </a:p>
          <a:p>
            <a:pPr lvl="1"/>
            <a:r>
              <a:rPr lang="tr-TR" sz="2400" b="1" dirty="0" smtClean="0"/>
              <a:t>Computer Programming (</a:t>
            </a:r>
            <a:r>
              <a:rPr lang="tr-TR" sz="2400" b="1" dirty="0" smtClean="0">
                <a:solidFill>
                  <a:srgbClr val="FF0000"/>
                </a:solidFill>
              </a:rPr>
              <a:t>Python</a:t>
            </a:r>
            <a:r>
              <a:rPr lang="tr-TR" sz="2400" b="1" dirty="0" smtClean="0"/>
              <a:t>)</a:t>
            </a:r>
          </a:p>
          <a:p>
            <a:r>
              <a:rPr lang="tr-TR" sz="2800" dirty="0" smtClean="0"/>
              <a:t>5. YY.</a:t>
            </a:r>
          </a:p>
          <a:p>
            <a:pPr lvl="1"/>
            <a:r>
              <a:rPr lang="tr-TR" sz="2400" dirty="0" smtClean="0"/>
              <a:t>Microprocessors (C Programlama, MSP430G2553)</a:t>
            </a:r>
          </a:p>
          <a:p>
            <a:r>
              <a:rPr lang="tr-TR" sz="2800" dirty="0" smtClean="0"/>
              <a:t>6. YY ve üstü</a:t>
            </a:r>
          </a:p>
          <a:p>
            <a:pPr lvl="1"/>
            <a:r>
              <a:rPr lang="tr-TR" sz="2400" dirty="0" smtClean="0"/>
              <a:t>Control Systems (</a:t>
            </a:r>
            <a:r>
              <a:rPr lang="tr-TR" sz="2400" b="1" dirty="0" smtClean="0">
                <a:solidFill>
                  <a:srgbClr val="FF0000"/>
                </a:solidFill>
              </a:rPr>
              <a:t>Python</a:t>
            </a:r>
            <a:r>
              <a:rPr lang="tr-TR" sz="2400" dirty="0" smtClean="0"/>
              <a:t>)</a:t>
            </a:r>
          </a:p>
          <a:p>
            <a:pPr lvl="1"/>
            <a:r>
              <a:rPr lang="tr-TR" sz="2400" b="1" dirty="0" smtClean="0"/>
              <a:t>Signal Processing Applications </a:t>
            </a:r>
            <a:r>
              <a:rPr lang="tr-TR" sz="2400" dirty="0" smtClean="0"/>
              <a:t>(</a:t>
            </a:r>
            <a:r>
              <a:rPr lang="tr-TR" sz="2400" b="1" dirty="0" smtClean="0">
                <a:solidFill>
                  <a:srgbClr val="FF0000"/>
                </a:solidFill>
              </a:rPr>
              <a:t>Python</a:t>
            </a:r>
            <a:r>
              <a:rPr lang="tr-TR" sz="2400" dirty="0" smtClean="0"/>
              <a:t>)</a:t>
            </a:r>
          </a:p>
          <a:p>
            <a:pPr lvl="1"/>
            <a:r>
              <a:rPr lang="tr-TR" sz="2400" dirty="0" smtClean="0"/>
              <a:t>Embedded System Applications (C Programlama, Atmega328)</a:t>
            </a:r>
          </a:p>
          <a:p>
            <a:pPr lvl="1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133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669</Words>
  <Application>Microsoft Office PowerPoint</Application>
  <PresentationFormat>On-screen Show (4:3)</PresentationFormat>
  <Paragraphs>282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PowerPoint Presentation</vt:lpstr>
      <vt:lpstr>Eğitim Planı</vt:lpstr>
      <vt:lpstr>MATLAB serüveni</vt:lpstr>
      <vt:lpstr>MATLAB serüveni</vt:lpstr>
      <vt:lpstr>MATLAB serüveni</vt:lpstr>
      <vt:lpstr>MATLAB serüvenine devam…mı?</vt:lpstr>
      <vt:lpstr>Ayrılık zamanı… </vt:lpstr>
      <vt:lpstr>Neden Python? </vt:lpstr>
      <vt:lpstr>Lisans Programımız</vt:lpstr>
      <vt:lpstr>Kısa bir tarihçe…</vt:lpstr>
      <vt:lpstr>PowerPoint Presentation</vt:lpstr>
      <vt:lpstr>Versiyonlar…</vt:lpstr>
      <vt:lpstr>Python ile geliştirilen en bilindik internet siteleri…</vt:lpstr>
      <vt:lpstr>Python Programlama</vt:lpstr>
      <vt:lpstr>Söz dizimi karşılaştırma: C ve Python</vt:lpstr>
      <vt:lpstr>Söz dizimi karşılaştırma: C, Java ve Python</vt:lpstr>
      <vt:lpstr>Kütüphaneler…</vt:lpstr>
      <vt:lpstr>Nasıl başlamalı?</vt:lpstr>
      <vt:lpstr>Nasıl başlamalı?</vt:lpstr>
      <vt:lpstr>Nasıl başlamalı?</vt:lpstr>
      <vt:lpstr>Sade bir başlangıç: IDLE</vt:lpstr>
      <vt:lpstr>Önerilen Kurulumlar: Geliştirme Platformları</vt:lpstr>
      <vt:lpstr>‘Spyder’ Geliştirme Platformu:  </vt:lpstr>
      <vt:lpstr>PythonXY – Spyder Başlatma</vt:lpstr>
      <vt:lpstr>Anaconda – Spyder Başlatma</vt:lpstr>
      <vt:lpstr>PowerPoint Presentation</vt:lpstr>
      <vt:lpstr>Spyder - En sık kullanılan pencereler</vt:lpstr>
      <vt:lpstr>IPython  Platformu  ve Notebook Uygulaması</vt:lpstr>
      <vt:lpstr>Düz yazı ve Python kodu çalıştırma… </vt:lpstr>
      <vt:lpstr>PowerPoint Presentation</vt:lpstr>
      <vt:lpstr>PowerPoint Presentation</vt:lpstr>
      <vt:lpstr>Ipython Notebook  Interaktif Seans  Demo dosyası: https://github.com/GurayGurkan/SIU_2018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Guray Gurkan</dc:creator>
  <cp:lastModifiedBy>Guray Gurkan</cp:lastModifiedBy>
  <cp:revision>35</cp:revision>
  <dcterms:created xsi:type="dcterms:W3CDTF">2018-05-03T10:41:42Z</dcterms:created>
  <dcterms:modified xsi:type="dcterms:W3CDTF">2018-05-04T08:35:01Z</dcterms:modified>
</cp:coreProperties>
</file>