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2F304259-1FC2-457E-B8C1-6BFB2C4F2266}" type="datetimeFigureOut">
              <a:rPr lang="en-US" smtClean="0"/>
              <a:pPr/>
              <a:t>8/16/2024</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1A277E44-0595-462C-B4DF-33F3F7298B0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304259-1FC2-457E-B8C1-6BFB2C4F2266}" type="datetimeFigureOut">
              <a:rPr lang="en-US" smtClean="0"/>
              <a:pPr/>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277E44-0595-462C-B4DF-33F3F7298B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304259-1FC2-457E-B8C1-6BFB2C4F2266}" type="datetimeFigureOut">
              <a:rPr lang="en-US" smtClean="0"/>
              <a:pPr/>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277E44-0595-462C-B4DF-33F3F7298B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2F304259-1FC2-457E-B8C1-6BFB2C4F2266}" type="datetimeFigureOut">
              <a:rPr lang="en-US" smtClean="0"/>
              <a:pPr/>
              <a:t>8/16/2024</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1A277E44-0595-462C-B4DF-33F3F7298B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2F304259-1FC2-457E-B8C1-6BFB2C4F2266}" type="datetimeFigureOut">
              <a:rPr lang="en-US" smtClean="0"/>
              <a:pPr/>
              <a:t>8/16/2024</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1A277E44-0595-462C-B4DF-33F3F7298B05}"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2F304259-1FC2-457E-B8C1-6BFB2C4F2266}" type="datetimeFigureOut">
              <a:rPr lang="en-US" smtClean="0"/>
              <a:pPr/>
              <a:t>8/16/2024</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1A277E44-0595-462C-B4DF-33F3F7298B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2F304259-1FC2-457E-B8C1-6BFB2C4F2266}" type="datetimeFigureOut">
              <a:rPr lang="en-US" smtClean="0"/>
              <a:pPr/>
              <a:t>8/16/2024</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1A277E44-0595-462C-B4DF-33F3F7298B0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F304259-1FC2-457E-B8C1-6BFB2C4F2266}" type="datetimeFigureOut">
              <a:rPr lang="en-US" smtClean="0"/>
              <a:pPr/>
              <a:t>8/16/2024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277E44-0595-462C-B4DF-33F3F7298B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2F304259-1FC2-457E-B8C1-6BFB2C4F2266}" type="datetimeFigureOut">
              <a:rPr lang="en-US" smtClean="0"/>
              <a:pPr/>
              <a:t>8/16/2024</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1A277E44-0595-462C-B4DF-33F3F7298B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2F304259-1FC2-457E-B8C1-6BFB2C4F2266}" type="datetimeFigureOut">
              <a:rPr lang="en-US" smtClean="0"/>
              <a:pPr/>
              <a:t>8/16/2024</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1A277E44-0595-462C-B4DF-33F3F7298B0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2F304259-1FC2-457E-B8C1-6BFB2C4F2266}" type="datetimeFigureOut">
              <a:rPr lang="en-US" smtClean="0"/>
              <a:pPr/>
              <a:t>8/16/2024</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1A277E44-0595-462C-B4DF-33F3F7298B0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2F304259-1FC2-457E-B8C1-6BFB2C4F2266}" type="datetimeFigureOut">
              <a:rPr lang="en-US" smtClean="0"/>
              <a:pPr/>
              <a:t>8/16/2024</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1A277E44-0595-462C-B4DF-33F3F7298B0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Mahabharata" TargetMode="External"/><Relationship Id="rId3" Type="http://schemas.openxmlformats.org/officeDocument/2006/relationships/hyperlink" Target="https://en.wikipedia.org/wiki/Bharatas_(tribe)" TargetMode="External"/><Relationship Id="rId7" Type="http://schemas.openxmlformats.org/officeDocument/2006/relationships/hyperlink" Target="https://en.wikipedia.org/wiki/Bharata_(Mahabharata)" TargetMode="External"/><Relationship Id="rId2" Type="http://schemas.openxmlformats.org/officeDocument/2006/relationships/hyperlink" Target="https://en.wikipedia.org/wiki/Vedic_period" TargetMode="External"/><Relationship Id="rId1" Type="http://schemas.openxmlformats.org/officeDocument/2006/relationships/slideLayout" Target="../slideLayouts/slideLayout2.xml"/><Relationship Id="rId6" Type="http://schemas.openxmlformats.org/officeDocument/2006/relationships/hyperlink" Target="https://en.wikipedia.org/wiki/Dushyanta" TargetMode="External"/><Relationship Id="rId11" Type="http://schemas.openxmlformats.org/officeDocument/2006/relationships/hyperlink" Target="https://en.wikipedia.org/wiki/Greater_India" TargetMode="External"/><Relationship Id="rId5" Type="http://schemas.openxmlformats.org/officeDocument/2006/relationships/hyperlink" Target="https://en.wikipedia.org/wiki/%C4%80ry%C4%81varta" TargetMode="External"/><Relationship Id="rId10" Type="http://schemas.openxmlformats.org/officeDocument/2006/relationships/hyperlink" Target="https://en.wikipedia.org/wiki/Indian_subcontinent" TargetMode="External"/><Relationship Id="rId4" Type="http://schemas.openxmlformats.org/officeDocument/2006/relationships/hyperlink" Target="https://en.wikipedia.org/wiki/Rigveda" TargetMode="External"/><Relationship Id="rId9" Type="http://schemas.openxmlformats.org/officeDocument/2006/relationships/hyperlink" Target="https://en.wikipedia.org/wiki/Ganges_Bas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8062912" cy="1676400"/>
          </a:xfrm>
        </p:spPr>
        <p:txBody>
          <a:bodyPr>
            <a:noAutofit/>
          </a:bodyPr>
          <a:lstStyle/>
          <a:p>
            <a:r>
              <a:rPr lang="en-US" sz="5400" b="1" i="1" u="sng" dirty="0" smtClean="0">
                <a:solidFill>
                  <a:schemeClr val="tx1"/>
                </a:solidFill>
                <a:latin typeface="Algerian" pitchFamily="82" charset="0"/>
              </a:rPr>
              <a:t>INDIAN KNOWLEDGE SYSTEM</a:t>
            </a:r>
            <a:endParaRPr lang="en-US" sz="5400" b="1" i="1" u="sng" dirty="0">
              <a:solidFill>
                <a:schemeClr val="tx1"/>
              </a:solidFill>
              <a:latin typeface="Algerian" pitchFamily="82" charset="0"/>
            </a:endParaRPr>
          </a:p>
        </p:txBody>
      </p:sp>
      <p:pic>
        <p:nvPicPr>
          <p:cNvPr id="3" name="Picture 2" descr="India_78.40398E_20.74980N.jpg"/>
          <p:cNvPicPr>
            <a:picLocks noChangeAspect="1"/>
          </p:cNvPicPr>
          <p:nvPr/>
        </p:nvPicPr>
        <p:blipFill>
          <a:blip r:embed="rId2"/>
          <a:stretch>
            <a:fillRect/>
          </a:stretch>
        </p:blipFill>
        <p:spPr>
          <a:xfrm>
            <a:off x="381000" y="1905000"/>
            <a:ext cx="8305800" cy="4724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The disappearance of the </a:t>
            </a:r>
            <a:r>
              <a:rPr lang="en-US" b="1" i="1" u="sng" dirty="0" err="1" smtClean="0"/>
              <a:t>Saraswati</a:t>
            </a:r>
            <a:r>
              <a:rPr lang="en-US" b="1" i="1" u="sng" dirty="0" smtClean="0"/>
              <a:t> River</a:t>
            </a:r>
            <a:endParaRPr lang="en-US" b="1" i="1" u="sng" dirty="0"/>
          </a:p>
        </p:txBody>
      </p:sp>
      <p:sp>
        <p:nvSpPr>
          <p:cNvPr id="3" name="Content Placeholder 2"/>
          <p:cNvSpPr>
            <a:spLocks noGrp="1"/>
          </p:cNvSpPr>
          <p:nvPr>
            <p:ph idx="1"/>
          </p:nvPr>
        </p:nvSpPr>
        <p:spPr/>
        <p:txBody>
          <a:bodyPr>
            <a:normAutofit fontScale="70000" lnSpcReduction="20000"/>
          </a:bodyPr>
          <a:lstStyle/>
          <a:p>
            <a:r>
              <a:rPr lang="en-US" b="1" dirty="0" smtClean="0"/>
              <a:t>1.Tectonic Activity: Shifts in tectonic plates could have altered the river’s course or caused it to change its flow. The region where the </a:t>
            </a:r>
            <a:r>
              <a:rPr lang="en-US" b="1" dirty="0" err="1" smtClean="0"/>
              <a:t>Saraswati</a:t>
            </a:r>
            <a:r>
              <a:rPr lang="en-US" b="1" dirty="0" smtClean="0"/>
              <a:t> River was believed to flow is seismically active, and tectonic movements could have led to the river's diversion or disappearance.</a:t>
            </a:r>
          </a:p>
          <a:p>
            <a:r>
              <a:rPr lang="en-US" b="1" dirty="0" smtClean="0"/>
              <a:t>2. Climate Change: Changes in climate over millennia could have led to significant alterations in the river's flow. The region might have experienced periods of drought or shifts in precipitation patterns that reduced the river's water flow or caused it to dry up.</a:t>
            </a:r>
          </a:p>
          <a:p>
            <a:r>
              <a:rPr lang="en-US" b="1" dirty="0" smtClean="0"/>
              <a:t>3. Sedimentation: Over time, sediment carried by the river could have accumulated, blocking its flow and causing the river to change course or eventually disappear. Sedimentation could have filled the riverbed, leading to the river being buried under layers of silt and debris.4</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Continued…</a:t>
            </a:r>
            <a:endParaRPr lang="en-US" b="1" u="sng" dirty="0"/>
          </a:p>
        </p:txBody>
      </p:sp>
      <p:sp>
        <p:nvSpPr>
          <p:cNvPr id="3" name="Content Placeholder 2"/>
          <p:cNvSpPr>
            <a:spLocks noGrp="1"/>
          </p:cNvSpPr>
          <p:nvPr>
            <p:ph idx="1"/>
          </p:nvPr>
        </p:nvSpPr>
        <p:spPr/>
        <p:txBody>
          <a:bodyPr>
            <a:normAutofit fontScale="77500" lnSpcReduction="20000"/>
          </a:bodyPr>
          <a:lstStyle/>
          <a:p>
            <a:pPr algn="just"/>
            <a:r>
              <a:rPr lang="en-US" b="1" dirty="0" smtClean="0"/>
              <a:t>4. Glacial Melting and Shifts: The </a:t>
            </a:r>
            <a:r>
              <a:rPr lang="en-US" b="1" dirty="0" err="1" smtClean="0"/>
              <a:t>Saraswati</a:t>
            </a:r>
            <a:r>
              <a:rPr lang="en-US" b="1" dirty="0" smtClean="0"/>
              <a:t> River is believed to have had its origins in the Himalayas. Changes in glacial melt patterns and the retreat of glaciers could have impacted the river’s flow, potentially reducing its volume or altering its course.</a:t>
            </a:r>
          </a:p>
          <a:p>
            <a:pPr algn="just"/>
            <a:r>
              <a:rPr lang="en-US" b="1" dirty="0" smtClean="0"/>
              <a:t>5. River Capture: The river might have been captured by neighboring river systems. This occurs when a river erodes a path into another river's basin, diverting its flow away from its original course.</a:t>
            </a:r>
          </a:p>
          <a:p>
            <a:pPr algn="just"/>
            <a:r>
              <a:rPr lang="en-US" b="1" dirty="0" smtClean="0"/>
              <a:t>6. Human Activity: Although less documented for ancient times, human activities such as irrigation and deforestation could have impacted river systems, potentially contributing to the river’s decline.</a:t>
            </a:r>
          </a:p>
          <a:p>
            <a:pPr algn="just"/>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Indus Valley Civilization</a:t>
            </a:r>
            <a:endParaRPr lang="en-US" b="1" i="1" u="sng" dirty="0"/>
          </a:p>
        </p:txBody>
      </p:sp>
      <p:sp>
        <p:nvSpPr>
          <p:cNvPr id="3" name="Content Placeholder 2"/>
          <p:cNvSpPr>
            <a:spLocks noGrp="1"/>
          </p:cNvSpPr>
          <p:nvPr>
            <p:ph idx="1"/>
          </p:nvPr>
        </p:nvSpPr>
        <p:spPr>
          <a:xfrm>
            <a:off x="457200" y="1752600"/>
            <a:ext cx="8229600" cy="4702208"/>
          </a:xfrm>
        </p:spPr>
        <p:txBody>
          <a:bodyPr>
            <a:noAutofit/>
          </a:bodyPr>
          <a:lstStyle/>
          <a:p>
            <a:pPr algn="just"/>
            <a:r>
              <a:rPr lang="en-US" sz="1800" b="1" dirty="0" smtClean="0"/>
              <a:t>1. Geographical Extent: The civilization spanned over 1.25 million square kilometers, with major urban centers including Harappa and Mohenjo-Daro. Other notable sites include </a:t>
            </a:r>
            <a:r>
              <a:rPr lang="en-US" sz="1800" b="1" dirty="0" err="1" smtClean="0"/>
              <a:t>Dholavira</a:t>
            </a:r>
            <a:r>
              <a:rPr lang="en-US" sz="1800" b="1" dirty="0" smtClean="0"/>
              <a:t>, </a:t>
            </a:r>
            <a:r>
              <a:rPr lang="en-US" sz="1800" b="1" dirty="0" err="1" smtClean="0"/>
              <a:t>Lothal</a:t>
            </a:r>
            <a:r>
              <a:rPr lang="en-US" sz="1800" b="1" dirty="0" smtClean="0"/>
              <a:t>, and </a:t>
            </a:r>
            <a:r>
              <a:rPr lang="en-US" sz="1800" b="1" dirty="0" err="1" smtClean="0"/>
              <a:t>Kalibangan</a:t>
            </a:r>
            <a:r>
              <a:rPr lang="en-US" sz="1800" b="1" dirty="0" smtClean="0"/>
              <a:t>.</a:t>
            </a:r>
          </a:p>
          <a:p>
            <a:pPr algn="just"/>
            <a:r>
              <a:rPr lang="en-US" sz="1800" b="1" dirty="0" smtClean="0"/>
              <a:t>2. Urban Planning: The Indus Valley cities were known for their advanced urban planning. They had well-organized street grids, sophisticated drainage systems, and standardized fired-brick buildings.</a:t>
            </a:r>
          </a:p>
          <a:p>
            <a:pPr algn="just"/>
            <a:r>
              <a:rPr lang="en-US" sz="1800" b="1" dirty="0" smtClean="0"/>
              <a:t>3. Architecture: Buildings included residential homes, public baths (such as the Great Bath of Mohenjo-Daro), granaries, and warehouses. The use of uniform brick sizes indicates a level of standardization in construction.</a:t>
            </a:r>
          </a:p>
          <a:p>
            <a:pPr algn="just"/>
            <a:r>
              <a:rPr lang="en-US" sz="1800" b="1" dirty="0" smtClean="0"/>
              <a:t>4. Economy: The economy was primarily based on agriculture, with evidence of irrigation systems to support farming. The civilization also engaged in trade, both internal and with distant regions like Mesopotamia. Artifacts suggest that they traded goods such as beads, metals, and textiles.5. </a:t>
            </a:r>
            <a:endParaRPr lang="en-US" sz="18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Indus Valley Civilization</a:t>
            </a:r>
            <a:endParaRPr lang="en-US" dirty="0"/>
          </a:p>
        </p:txBody>
      </p:sp>
      <p:sp>
        <p:nvSpPr>
          <p:cNvPr id="3" name="Content Placeholder 2"/>
          <p:cNvSpPr>
            <a:spLocks noGrp="1"/>
          </p:cNvSpPr>
          <p:nvPr>
            <p:ph idx="1"/>
          </p:nvPr>
        </p:nvSpPr>
        <p:spPr/>
        <p:txBody>
          <a:bodyPr>
            <a:noAutofit/>
          </a:bodyPr>
          <a:lstStyle/>
          <a:p>
            <a:pPr algn="just"/>
            <a:r>
              <a:rPr lang="en-US" sz="1800" b="1" dirty="0" smtClean="0"/>
              <a:t>5. Writing System: The Indus Valley Civilization had a script that remains </a:t>
            </a:r>
            <a:r>
              <a:rPr lang="en-US" sz="1800" b="1" dirty="0" err="1" smtClean="0"/>
              <a:t>undeciphered</a:t>
            </a:r>
            <a:r>
              <a:rPr lang="en-US" sz="1800" b="1" dirty="0" smtClean="0"/>
              <a:t>. It consists of a series of seals and inscriptions found at various sites, which suggests a form of writing used for administrative or commercial purposes.</a:t>
            </a:r>
          </a:p>
          <a:p>
            <a:pPr algn="just"/>
            <a:r>
              <a:rPr lang="en-US" sz="1800" b="1" dirty="0" smtClean="0"/>
              <a:t>6. Social Organization: While the exact social structure is not fully understood, evidence suggests a relatively uniform society with a focus on communal planning and organization. There is little evidence of monumental religious structures, which has led some scholars to speculate about the nature of their religious practices.</a:t>
            </a:r>
          </a:p>
          <a:p>
            <a:pPr algn="just"/>
            <a:r>
              <a:rPr lang="en-US" sz="1800" b="1" dirty="0" smtClean="0"/>
              <a:t>7. Art and Craftsmanship: The civilization is known for its intricate beadwork, pottery, and terracotta figurines. Artifacts such as the dancing girl statue from Mohenjo-Daro showcase their skill in artistry.</a:t>
            </a:r>
          </a:p>
          <a:p>
            <a:pPr algn="just"/>
            <a:r>
              <a:rPr lang="en-US" sz="1800" b="1" dirty="0" smtClean="0"/>
              <a:t>8. Decline: The reasons for the decline of the Indus Valley Civilization around 1900 BCE are not entirely clear. Theories include environmental changes (such as shifting river courses and climatic changes), overuse of resources, and possibly invasions or conflicts.</a:t>
            </a:r>
          </a:p>
          <a:p>
            <a:pPr algn="just"/>
            <a:endParaRPr lang="en-US" sz="18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smtClean="0"/>
              <a:t>Harappa, Mohenjo-Daro  in Pakistan</a:t>
            </a:r>
            <a:endParaRPr lang="en-US" b="1" i="1" u="sng" dirty="0"/>
          </a:p>
        </p:txBody>
      </p:sp>
      <p:pic>
        <p:nvPicPr>
          <p:cNvPr id="4" name="Content Placeholder 3" descr="1_68T2gZHbtvFw-eDBSyZP0g.jpg"/>
          <p:cNvPicPr>
            <a:picLocks noGrp="1" noChangeAspect="1"/>
          </p:cNvPicPr>
          <p:nvPr>
            <p:ph idx="1"/>
          </p:nvPr>
        </p:nvPicPr>
        <p:blipFill>
          <a:blip r:embed="rId2"/>
          <a:stretch>
            <a:fillRect/>
          </a:stretch>
        </p:blipFill>
        <p:spPr>
          <a:xfrm>
            <a:off x="304800" y="1905000"/>
            <a:ext cx="4191000" cy="2362200"/>
          </a:xfrm>
        </p:spPr>
      </p:pic>
      <p:pic>
        <p:nvPicPr>
          <p:cNvPr id="5" name="Picture 4" descr="12856.jpg"/>
          <p:cNvPicPr>
            <a:picLocks noChangeAspect="1"/>
          </p:cNvPicPr>
          <p:nvPr/>
        </p:nvPicPr>
        <p:blipFill>
          <a:blip r:embed="rId3" cstate="print"/>
          <a:stretch>
            <a:fillRect/>
          </a:stretch>
        </p:blipFill>
        <p:spPr>
          <a:xfrm>
            <a:off x="4724400" y="1905000"/>
            <a:ext cx="4267200" cy="2362200"/>
          </a:xfrm>
          <a:prstGeom prst="rect">
            <a:avLst/>
          </a:prstGeom>
        </p:spPr>
      </p:pic>
      <p:pic>
        <p:nvPicPr>
          <p:cNvPr id="6" name="Picture 5" descr="Mohenjo-Daro-Archaeological-Site-featured_image.jpg"/>
          <p:cNvPicPr>
            <a:picLocks noChangeAspect="1"/>
          </p:cNvPicPr>
          <p:nvPr/>
        </p:nvPicPr>
        <p:blipFill>
          <a:blip r:embed="rId4"/>
          <a:stretch>
            <a:fillRect/>
          </a:stretch>
        </p:blipFill>
        <p:spPr>
          <a:xfrm>
            <a:off x="2057400" y="4343400"/>
            <a:ext cx="5181600" cy="2133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err="1" smtClean="0"/>
              <a:t>Lothal</a:t>
            </a:r>
            <a:r>
              <a:rPr lang="en-US" b="1" i="1" u="sng" dirty="0" smtClean="0"/>
              <a:t>, </a:t>
            </a:r>
            <a:r>
              <a:rPr lang="en-US" b="1" i="1" u="sng" dirty="0" err="1" smtClean="0"/>
              <a:t>D</a:t>
            </a:r>
            <a:r>
              <a:rPr lang="en-US" b="1" i="1" u="sng" dirty="0" err="1" smtClean="0"/>
              <a:t>haulavira</a:t>
            </a:r>
            <a:r>
              <a:rPr lang="en-US" b="1" i="1" u="sng" dirty="0" smtClean="0"/>
              <a:t> in India</a:t>
            </a:r>
            <a:endParaRPr lang="en-US" b="1" i="1" u="sng" dirty="0"/>
          </a:p>
        </p:txBody>
      </p:sp>
      <p:pic>
        <p:nvPicPr>
          <p:cNvPr id="4" name="Content Placeholder 3" descr="Dholavira-Thumbnail.jpg"/>
          <p:cNvPicPr>
            <a:picLocks noGrp="1" noChangeAspect="1"/>
          </p:cNvPicPr>
          <p:nvPr>
            <p:ph idx="1"/>
          </p:nvPr>
        </p:nvPicPr>
        <p:blipFill>
          <a:blip r:embed="rId2"/>
          <a:stretch>
            <a:fillRect/>
          </a:stretch>
        </p:blipFill>
        <p:spPr>
          <a:xfrm>
            <a:off x="381000" y="1600200"/>
            <a:ext cx="3200400" cy="2667000"/>
          </a:xfrm>
        </p:spPr>
      </p:pic>
      <p:pic>
        <p:nvPicPr>
          <p:cNvPr id="5" name="Picture 4" descr="Excavation-site-of-Saraswati-Indus-Civilization-lothal.jpg"/>
          <p:cNvPicPr>
            <a:picLocks noChangeAspect="1"/>
          </p:cNvPicPr>
          <p:nvPr/>
        </p:nvPicPr>
        <p:blipFill>
          <a:blip r:embed="rId3"/>
          <a:stretch>
            <a:fillRect/>
          </a:stretch>
        </p:blipFill>
        <p:spPr>
          <a:xfrm>
            <a:off x="3810000" y="1447800"/>
            <a:ext cx="5048250" cy="2895600"/>
          </a:xfrm>
          <a:prstGeom prst="rect">
            <a:avLst/>
          </a:prstGeom>
        </p:spPr>
      </p:pic>
      <p:pic>
        <p:nvPicPr>
          <p:cNvPr id="6" name="Picture 5" descr="Lothal-Banner.jpg"/>
          <p:cNvPicPr>
            <a:picLocks noChangeAspect="1"/>
          </p:cNvPicPr>
          <p:nvPr/>
        </p:nvPicPr>
        <p:blipFill>
          <a:blip r:embed="rId4" cstate="print"/>
          <a:stretch>
            <a:fillRect/>
          </a:stretch>
        </p:blipFill>
        <p:spPr>
          <a:xfrm>
            <a:off x="1828800" y="4495800"/>
            <a:ext cx="5943600" cy="212369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smtClean="0"/>
              <a:t>Script </a:t>
            </a:r>
            <a:endParaRPr lang="en-US" b="1" i="1" u="sng" dirty="0"/>
          </a:p>
        </p:txBody>
      </p:sp>
      <p:pic>
        <p:nvPicPr>
          <p:cNvPr id="4" name="Content Placeholder 3" descr="1651821445_image3.jpg"/>
          <p:cNvPicPr>
            <a:picLocks noGrp="1" noChangeAspect="1"/>
          </p:cNvPicPr>
          <p:nvPr>
            <p:ph idx="1"/>
          </p:nvPr>
        </p:nvPicPr>
        <p:blipFill>
          <a:blip r:embed="rId2"/>
          <a:stretch>
            <a:fillRect/>
          </a:stretch>
        </p:blipFill>
        <p:spPr>
          <a:xfrm>
            <a:off x="304800" y="1828800"/>
            <a:ext cx="5025483" cy="4572000"/>
          </a:xfrm>
        </p:spPr>
      </p:pic>
      <p:pic>
        <p:nvPicPr>
          <p:cNvPr id="5" name="Picture 4" descr="seals-and-sealing.jpg"/>
          <p:cNvPicPr>
            <a:picLocks noChangeAspect="1"/>
          </p:cNvPicPr>
          <p:nvPr/>
        </p:nvPicPr>
        <p:blipFill>
          <a:blip r:embed="rId3"/>
          <a:stretch>
            <a:fillRect/>
          </a:stretch>
        </p:blipFill>
        <p:spPr>
          <a:xfrm>
            <a:off x="5486400" y="1524000"/>
            <a:ext cx="3429000" cy="4876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in-qimg-b27d27c7b42666bb977abe3ebdafa050-lq.jfif"/>
          <p:cNvPicPr>
            <a:picLocks noGrp="1" noChangeAspect="1"/>
          </p:cNvPicPr>
          <p:nvPr>
            <p:ph idx="1"/>
          </p:nvPr>
        </p:nvPicPr>
        <p:blipFill>
          <a:blip r:embed="rId2"/>
          <a:stretch>
            <a:fillRect/>
          </a:stretch>
        </p:blipFill>
        <p:spPr>
          <a:xfrm>
            <a:off x="1143000" y="1600200"/>
            <a:ext cx="6858000" cy="4980305"/>
          </a:xfrm>
        </p:spPr>
      </p:pic>
      <p:sp>
        <p:nvSpPr>
          <p:cNvPr id="5" name="TextBox 4"/>
          <p:cNvSpPr txBox="1"/>
          <p:nvPr/>
        </p:nvSpPr>
        <p:spPr>
          <a:xfrm>
            <a:off x="990600" y="533400"/>
            <a:ext cx="7010400" cy="923330"/>
          </a:xfrm>
          <a:prstGeom prst="rect">
            <a:avLst/>
          </a:prstGeom>
          <a:noFill/>
        </p:spPr>
        <p:txBody>
          <a:bodyPr wrap="square" rtlCol="0">
            <a:spAutoFit/>
          </a:bodyPr>
          <a:lstStyle/>
          <a:p>
            <a:pPr algn="ctr"/>
            <a:r>
              <a:rPr lang="hi-IN" sz="5400" b="1" u="sng" dirty="0" smtClean="0">
                <a:latin typeface="Arial Unicode MS" pitchFamily="34" charset="-128"/>
                <a:ea typeface="Arial Unicode MS" pitchFamily="34" charset="-128"/>
                <a:cs typeface="Arial Unicode MS" pitchFamily="34" charset="-128"/>
              </a:rPr>
              <a:t>भारतभूमि</a:t>
            </a:r>
            <a:endParaRPr lang="en-US" sz="5400" b="1" u="sng" dirty="0">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a:t>
            </a:r>
            <a:r>
              <a:rPr lang="en-US" b="1" i="1" u="sng" dirty="0" err="1" smtClean="0"/>
              <a:t>Bharatbhumi</a:t>
            </a:r>
            <a:r>
              <a:rPr lang="en-US" b="1" i="1" u="sng" dirty="0" smtClean="0"/>
              <a:t>”</a:t>
            </a:r>
            <a:endParaRPr lang="en-US" b="1" i="1" u="sng" dirty="0"/>
          </a:p>
        </p:txBody>
      </p:sp>
      <p:sp>
        <p:nvSpPr>
          <p:cNvPr id="3" name="Content Placeholder 2"/>
          <p:cNvSpPr>
            <a:spLocks noGrp="1"/>
          </p:cNvSpPr>
          <p:nvPr>
            <p:ph idx="1"/>
          </p:nvPr>
        </p:nvSpPr>
        <p:spPr/>
        <p:txBody>
          <a:bodyPr>
            <a:noAutofit/>
          </a:bodyPr>
          <a:lstStyle/>
          <a:p>
            <a:pPr algn="just"/>
            <a:r>
              <a:rPr lang="en-US" sz="1800" b="1" dirty="0" smtClean="0"/>
              <a:t>"</a:t>
            </a:r>
            <a:r>
              <a:rPr lang="en-US" sz="1800" b="1" dirty="0" err="1" smtClean="0"/>
              <a:t>Bharatbhumi</a:t>
            </a:r>
            <a:r>
              <a:rPr lang="en-US" sz="1800" b="1" dirty="0" smtClean="0"/>
              <a:t>" is a term that combines "Bharat" (an ancient name for India) and "</a:t>
            </a:r>
            <a:r>
              <a:rPr lang="en-US" sz="1800" b="1" dirty="0" err="1" smtClean="0"/>
              <a:t>bhumi</a:t>
            </a:r>
            <a:r>
              <a:rPr lang="en-US" sz="1800" b="1" dirty="0" smtClean="0"/>
              <a:t>" (meaning land or earth). It refers to the land of Bharat, symbolizing India. The term is often used to evoke a sense of national pride, heritage, and connection to the historical and cultural roots of the Indian subcontinent</a:t>
            </a:r>
            <a:r>
              <a:rPr lang="en-US" sz="1800" b="1" dirty="0" smtClean="0"/>
              <a:t>.</a:t>
            </a:r>
          </a:p>
          <a:p>
            <a:pPr algn="just"/>
            <a:r>
              <a:rPr lang="en-US" sz="1800" b="1" dirty="0" smtClean="0"/>
              <a:t>"</a:t>
            </a:r>
            <a:r>
              <a:rPr lang="en-US" sz="1800" b="1" dirty="0" err="1" smtClean="0"/>
              <a:t>Bhārata</a:t>
            </a:r>
            <a:r>
              <a:rPr lang="en-US" sz="1800" b="1" dirty="0" smtClean="0"/>
              <a:t>" gained popularity in India during the nineteenth century. It is the shortened form of the term "</a:t>
            </a:r>
            <a:r>
              <a:rPr lang="en-US" sz="1800" b="1" dirty="0" err="1" smtClean="0"/>
              <a:t>Bhāratavarṣa</a:t>
            </a:r>
            <a:r>
              <a:rPr lang="en-US" sz="1800" b="1" dirty="0" smtClean="0"/>
              <a:t>" which was first used in the first century AD in the </a:t>
            </a:r>
            <a:r>
              <a:rPr lang="en-US" sz="1800" b="1" dirty="0" err="1" smtClean="0"/>
              <a:t>Puranas</a:t>
            </a:r>
            <a:r>
              <a:rPr lang="en-US" sz="1800" b="1" dirty="0" smtClean="0"/>
              <a:t>. "</a:t>
            </a:r>
            <a:r>
              <a:rPr lang="en-US" sz="1800" b="1" dirty="0" err="1" smtClean="0"/>
              <a:t>Bhāratavarṣa</a:t>
            </a:r>
            <a:r>
              <a:rPr lang="en-US" sz="1800" b="1" dirty="0" smtClean="0"/>
              <a:t>" is derived from the name of the </a:t>
            </a:r>
            <a:r>
              <a:rPr lang="en-US" sz="1800" b="1" dirty="0" smtClean="0">
                <a:hlinkClick r:id="rId2" tooltip="Vedic period"/>
              </a:rPr>
              <a:t>Vedic</a:t>
            </a:r>
            <a:r>
              <a:rPr lang="en-US" sz="1800" b="1" dirty="0" smtClean="0"/>
              <a:t> community of </a:t>
            </a:r>
            <a:r>
              <a:rPr lang="en-US" sz="1800" b="1" dirty="0" err="1" smtClean="0">
                <a:hlinkClick r:id="rId3" tooltip="Bharatas (tribe)"/>
              </a:rPr>
              <a:t>Bharatas</a:t>
            </a:r>
            <a:r>
              <a:rPr lang="en-US" sz="1800" b="1" dirty="0" smtClean="0"/>
              <a:t> who are mentioned in the </a:t>
            </a:r>
            <a:r>
              <a:rPr lang="en-US" sz="1800" b="1" dirty="0" err="1" smtClean="0">
                <a:hlinkClick r:id="rId4" tooltip="Rigveda"/>
              </a:rPr>
              <a:t>Rigveda</a:t>
            </a:r>
            <a:r>
              <a:rPr lang="en-US" sz="1800" b="1" dirty="0" smtClean="0"/>
              <a:t> as one of the principal kingdoms of the </a:t>
            </a:r>
            <a:r>
              <a:rPr lang="en-US" sz="1800" b="1" dirty="0" err="1" smtClean="0">
                <a:hlinkClick r:id="rId5" tooltip="Āryāvarta"/>
              </a:rPr>
              <a:t>Aryavarta</a:t>
            </a:r>
            <a:r>
              <a:rPr lang="en-US" sz="1800" b="1" dirty="0" smtClean="0"/>
              <a:t>. It is also variously said to be derived from the name of either </a:t>
            </a:r>
            <a:r>
              <a:rPr lang="en-US" sz="1800" b="1" dirty="0" err="1" smtClean="0">
                <a:hlinkClick r:id="rId6" tooltip="Dushyanta"/>
              </a:rPr>
              <a:t>Dushyanta</a:t>
            </a:r>
            <a:r>
              <a:rPr lang="en-US" sz="1800" b="1" dirty="0" err="1" smtClean="0"/>
              <a:t>'s</a:t>
            </a:r>
            <a:r>
              <a:rPr lang="en-US" sz="1800" b="1" dirty="0" smtClean="0"/>
              <a:t> son </a:t>
            </a:r>
            <a:r>
              <a:rPr lang="en-US" sz="1800" b="1" dirty="0" err="1" smtClean="0">
                <a:hlinkClick r:id="rId7" tooltip="Bharata (Mahabharata)"/>
              </a:rPr>
              <a:t>Bharata</a:t>
            </a:r>
            <a:r>
              <a:rPr lang="en-US" sz="1800" b="1" dirty="0" smtClean="0"/>
              <a:t> or </a:t>
            </a:r>
            <a:r>
              <a:rPr lang="en-US" sz="1800" b="1" dirty="0" smtClean="0">
                <a:hlinkClick r:id="rId8" tooltip="Mahabharata"/>
              </a:rPr>
              <a:t>Mahabharata</a:t>
            </a:r>
            <a:r>
              <a:rPr lang="en-US" sz="1800" b="1" dirty="0" smtClean="0"/>
              <a:t>.</a:t>
            </a:r>
            <a:r>
              <a:rPr lang="en-US" sz="1800" b="1" baseline="30000" dirty="0" smtClean="0"/>
              <a:t> </a:t>
            </a:r>
            <a:r>
              <a:rPr lang="en-US" sz="1800" b="1" dirty="0" smtClean="0"/>
              <a:t>At </a:t>
            </a:r>
            <a:r>
              <a:rPr lang="en-US" sz="1800" b="1" dirty="0" smtClean="0"/>
              <a:t>first the name </a:t>
            </a:r>
            <a:r>
              <a:rPr lang="en-US" sz="1800" b="1" dirty="0" err="1" smtClean="0"/>
              <a:t>Bhāratavarṣa</a:t>
            </a:r>
            <a:r>
              <a:rPr lang="en-US" sz="1800" b="1" dirty="0" smtClean="0"/>
              <a:t> referred only to the western part of the </a:t>
            </a:r>
            <a:r>
              <a:rPr lang="en-US" sz="1800" b="1" dirty="0" err="1" smtClean="0">
                <a:hlinkClick r:id="rId9" tooltip="Ganges Basin"/>
              </a:rPr>
              <a:t>Gangetic</a:t>
            </a:r>
            <a:r>
              <a:rPr lang="en-US" sz="1800" b="1" dirty="0" smtClean="0">
                <a:hlinkClick r:id="rId9" tooltip="Ganges Basin"/>
              </a:rPr>
              <a:t> </a:t>
            </a:r>
            <a:r>
              <a:rPr lang="en-US" sz="1800" b="1" dirty="0" smtClean="0">
                <a:hlinkClick r:id="rId9" tooltip="Ganges Basin"/>
              </a:rPr>
              <a:t>Valley</a:t>
            </a:r>
            <a:r>
              <a:rPr lang="en-US" sz="1800" b="1" dirty="0" smtClean="0"/>
              <a:t>,</a:t>
            </a:r>
            <a:r>
              <a:rPr lang="en-US" sz="1800" b="1" baseline="30000" dirty="0" smtClean="0"/>
              <a:t> </a:t>
            </a:r>
            <a:r>
              <a:rPr lang="en-US" sz="1800" b="1" dirty="0" smtClean="0"/>
              <a:t>but </a:t>
            </a:r>
            <a:r>
              <a:rPr lang="en-US" sz="1800" b="1" dirty="0" smtClean="0"/>
              <a:t>was later more broadly applied to the </a:t>
            </a:r>
            <a:r>
              <a:rPr lang="en-US" sz="1800" b="1" dirty="0" smtClean="0">
                <a:hlinkClick r:id="rId10" tooltip="Indian subcontinent"/>
              </a:rPr>
              <a:t>Indian subcontinent</a:t>
            </a:r>
            <a:r>
              <a:rPr lang="en-US" sz="1800" b="1" dirty="0" smtClean="0"/>
              <a:t> and the region of </a:t>
            </a:r>
            <a:r>
              <a:rPr lang="en-US" sz="1800" b="1" dirty="0" smtClean="0">
                <a:hlinkClick r:id="rId11" tooltip="Greater India"/>
              </a:rPr>
              <a:t>Greater India</a:t>
            </a:r>
            <a:r>
              <a:rPr lang="en-US" sz="1800" b="1" dirty="0" smtClean="0"/>
              <a:t>. </a:t>
            </a:r>
            <a:endParaRPr lang="en-US" sz="1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err="1" smtClean="0"/>
              <a:t>Bharatbhumi</a:t>
            </a:r>
            <a:endParaRPr lang="en-US" b="1" i="1" u="sng" dirty="0"/>
          </a:p>
        </p:txBody>
      </p:sp>
      <p:sp>
        <p:nvSpPr>
          <p:cNvPr id="3" name="Content Placeholder 2"/>
          <p:cNvSpPr>
            <a:spLocks noGrp="1"/>
          </p:cNvSpPr>
          <p:nvPr>
            <p:ph idx="1"/>
          </p:nvPr>
        </p:nvSpPr>
        <p:spPr/>
        <p:txBody>
          <a:bodyPr>
            <a:normAutofit fontScale="62500" lnSpcReduction="20000"/>
          </a:bodyPr>
          <a:lstStyle/>
          <a:p>
            <a:pPr algn="just"/>
            <a:r>
              <a:rPr lang="en-US" b="1" dirty="0" smtClean="0"/>
              <a:t>"</a:t>
            </a:r>
            <a:r>
              <a:rPr lang="en-US" b="1" dirty="0" err="1" smtClean="0"/>
              <a:t>Bharatbhumi</a:t>
            </a:r>
            <a:r>
              <a:rPr lang="en-US" b="1" dirty="0" smtClean="0"/>
              <a:t>," or the land of Bharat (India), is characterized by several distinctive features:</a:t>
            </a:r>
          </a:p>
          <a:p>
            <a:pPr algn="just"/>
            <a:r>
              <a:rPr lang="en-US" b="1" dirty="0" smtClean="0"/>
              <a:t>1.Cultural Diversity: India is renowned for its rich tapestry of languages, religions, traditions, and festivals, reflecting its diverse cultural heritage.</a:t>
            </a:r>
          </a:p>
          <a:p>
            <a:pPr algn="just"/>
            <a:r>
              <a:rPr lang="en-US" b="1" dirty="0" smtClean="0"/>
              <a:t>2. Historical Legacy: The region boasts a long and complex history, with ancient civilizations like the Indus Valley Civilization, and significant historical periods such as the </a:t>
            </a:r>
            <a:r>
              <a:rPr lang="en-US" b="1" dirty="0" err="1" smtClean="0"/>
              <a:t>Maurya</a:t>
            </a:r>
            <a:r>
              <a:rPr lang="en-US" b="1" dirty="0" smtClean="0"/>
              <a:t>, Gupta, </a:t>
            </a:r>
            <a:r>
              <a:rPr lang="en-US" b="1" dirty="0" err="1" smtClean="0"/>
              <a:t>Mughal</a:t>
            </a:r>
            <a:r>
              <a:rPr lang="en-US" b="1" dirty="0" smtClean="0"/>
              <a:t>, and British empires.</a:t>
            </a:r>
          </a:p>
          <a:p>
            <a:pPr algn="just"/>
            <a:r>
              <a:rPr lang="en-US" b="1" dirty="0" smtClean="0"/>
              <a:t>3. Geographical Diversity: </a:t>
            </a:r>
            <a:r>
              <a:rPr lang="en-US" b="1" dirty="0" err="1" smtClean="0"/>
              <a:t>Bharatbhumi</a:t>
            </a:r>
            <a:r>
              <a:rPr lang="en-US" b="1" dirty="0" smtClean="0"/>
              <a:t> encompasses a variety of landscapes, from the towering Himalayas in the north to the coastal plains in the south, and from the arid deserts of the west to the lush rainforests in the northeast.</a:t>
            </a:r>
          </a:p>
          <a:p>
            <a:pPr algn="just"/>
            <a:r>
              <a:rPr lang="en-US" b="1" dirty="0" smtClean="0"/>
              <a:t>4. Religious Significance: It is the birthplace of major religions like Hinduism, Buddhism, Jainism, and Sikhism, and is home to a multitude of other religious communities, including Islam and Christianity.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80306"/>
          </a:xfrm>
        </p:spPr>
        <p:txBody>
          <a:bodyPr/>
          <a:lstStyle/>
          <a:p>
            <a:pPr algn="ctr"/>
            <a:r>
              <a:rPr lang="en-US" b="1" i="1" u="sng" dirty="0" err="1" smtClean="0"/>
              <a:t>Bharatbhummi</a:t>
            </a:r>
            <a:endParaRPr lang="en-US" b="1" i="1" u="sng" dirty="0"/>
          </a:p>
        </p:txBody>
      </p:sp>
      <p:sp>
        <p:nvSpPr>
          <p:cNvPr id="3" name="Content Placeholder 2"/>
          <p:cNvSpPr>
            <a:spLocks noGrp="1"/>
          </p:cNvSpPr>
          <p:nvPr>
            <p:ph idx="1"/>
          </p:nvPr>
        </p:nvSpPr>
        <p:spPr/>
        <p:txBody>
          <a:bodyPr>
            <a:normAutofit fontScale="77500" lnSpcReduction="20000"/>
          </a:bodyPr>
          <a:lstStyle/>
          <a:p>
            <a:pPr algn="just"/>
            <a:r>
              <a:rPr lang="en-US" dirty="0" smtClean="0"/>
              <a:t>5. Economic Variedness: The economy of </a:t>
            </a:r>
            <a:r>
              <a:rPr lang="en-US" dirty="0" err="1" smtClean="0"/>
              <a:t>Bharatbhumi</a:t>
            </a:r>
            <a:r>
              <a:rPr lang="en-US" dirty="0" smtClean="0"/>
              <a:t> is diverse, with a mix of agriculture, industry, and services sectors. It includes both highly developed urban areas and rural regions.</a:t>
            </a:r>
          </a:p>
          <a:p>
            <a:pPr algn="just"/>
            <a:r>
              <a:rPr lang="en-US" dirty="0" smtClean="0"/>
              <a:t>6. Political Structure: India is a federal parliamentary democratic republic, with a complex political structure that includes central and state governments.</a:t>
            </a:r>
          </a:p>
          <a:p>
            <a:pPr algn="just"/>
            <a:r>
              <a:rPr lang="en-US" dirty="0" smtClean="0"/>
              <a:t>7. Natural Resources: The country is rich in natural resources, including minerals, forests, and water bodies, which support various industries and agriculture.</a:t>
            </a:r>
          </a:p>
          <a:p>
            <a:pPr algn="just"/>
            <a:r>
              <a:rPr lang="en-US" dirty="0" smtClean="0"/>
              <a:t>8. Spiritual Heritage: The land is also known for its spiritual practices and philosophical traditions, influencing both local and global thought.</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lstStyle/>
          <a:p>
            <a:pPr algn="ctr"/>
            <a:r>
              <a:rPr lang="en-US" b="1" i="1" u="sng" dirty="0" err="1" smtClean="0"/>
              <a:t>Saraswati</a:t>
            </a:r>
            <a:r>
              <a:rPr lang="en-US" b="1" i="1" u="sng" dirty="0" smtClean="0"/>
              <a:t> River</a:t>
            </a:r>
            <a:endParaRPr lang="en-US" b="1" i="1" u="sng" dirty="0"/>
          </a:p>
        </p:txBody>
      </p:sp>
      <p:sp>
        <p:nvSpPr>
          <p:cNvPr id="3" name="Content Placeholder 2"/>
          <p:cNvSpPr>
            <a:spLocks noGrp="1"/>
          </p:cNvSpPr>
          <p:nvPr>
            <p:ph idx="1"/>
          </p:nvPr>
        </p:nvSpPr>
        <p:spPr/>
        <p:txBody>
          <a:bodyPr>
            <a:normAutofit/>
          </a:bodyPr>
          <a:lstStyle/>
          <a:p>
            <a:pPr algn="just">
              <a:buNone/>
            </a:pPr>
            <a:r>
              <a:rPr lang="en-US" sz="3200" b="1" dirty="0" smtClean="0"/>
              <a:t>The </a:t>
            </a:r>
            <a:r>
              <a:rPr lang="en-US" sz="3200" b="1" dirty="0" err="1" smtClean="0"/>
              <a:t>Saraswati</a:t>
            </a:r>
            <a:r>
              <a:rPr lang="en-US" sz="3200" b="1" dirty="0" smtClean="0"/>
              <a:t> River is a significant river in ancient Indian texts and mythology, often mentioned in the Vedas and other ancient scriptures. It is believed to have been a major river in the northwestern part of the Indian subcontinent, flowing through what is now modern-day India and Pakistan.</a:t>
            </a:r>
            <a:endParaRPr lang="en-US" sz="32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i="1" u="sng" dirty="0" err="1" smtClean="0"/>
              <a:t>Saraswati</a:t>
            </a:r>
            <a:r>
              <a:rPr lang="en-US" sz="4400" b="1" i="1" u="sng" dirty="0" smtClean="0"/>
              <a:t> River</a:t>
            </a:r>
            <a:endParaRPr lang="en-US" sz="4400" b="1" i="1" u="sng" dirty="0"/>
          </a:p>
        </p:txBody>
      </p:sp>
      <p:pic>
        <p:nvPicPr>
          <p:cNvPr id="4" name="Content Placeholder 3" descr="images.jfif"/>
          <p:cNvPicPr>
            <a:picLocks noGrp="1" noChangeAspect="1"/>
          </p:cNvPicPr>
          <p:nvPr>
            <p:ph idx="1"/>
          </p:nvPr>
        </p:nvPicPr>
        <p:blipFill>
          <a:blip r:embed="rId2"/>
          <a:stretch>
            <a:fillRect/>
          </a:stretch>
        </p:blipFill>
        <p:spPr>
          <a:xfrm>
            <a:off x="457200" y="2057400"/>
            <a:ext cx="3962400" cy="3962400"/>
          </a:xfrm>
        </p:spPr>
      </p:pic>
      <p:pic>
        <p:nvPicPr>
          <p:cNvPr id="5" name="Picture 4" descr="main-qimg-e65805f41220f6cf3f3f45b085ce4e35-pjlq.jfif"/>
          <p:cNvPicPr>
            <a:picLocks noChangeAspect="1"/>
          </p:cNvPicPr>
          <p:nvPr/>
        </p:nvPicPr>
        <p:blipFill>
          <a:blip r:embed="rId3"/>
          <a:stretch>
            <a:fillRect/>
          </a:stretch>
        </p:blipFill>
        <p:spPr>
          <a:xfrm>
            <a:off x="4648200" y="2057400"/>
            <a:ext cx="4053840" cy="3886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err="1" smtClean="0"/>
              <a:t>Saraswati</a:t>
            </a:r>
            <a:r>
              <a:rPr lang="en-US" b="1" i="1" u="sng" dirty="0" smtClean="0"/>
              <a:t> River</a:t>
            </a:r>
            <a:endParaRPr lang="en-US" b="1" i="1" u="sng" dirty="0"/>
          </a:p>
        </p:txBody>
      </p:sp>
      <p:sp>
        <p:nvSpPr>
          <p:cNvPr id="3" name="Content Placeholder 2"/>
          <p:cNvSpPr>
            <a:spLocks noGrp="1"/>
          </p:cNvSpPr>
          <p:nvPr>
            <p:ph idx="1"/>
          </p:nvPr>
        </p:nvSpPr>
        <p:spPr/>
        <p:txBody>
          <a:bodyPr>
            <a:normAutofit fontScale="85000" lnSpcReduction="20000"/>
          </a:bodyPr>
          <a:lstStyle/>
          <a:p>
            <a:pPr algn="just"/>
            <a:r>
              <a:rPr lang="en-US" b="1" dirty="0" smtClean="0"/>
              <a:t>1. Historical and Mythological Importance: In Hindu mythology, the </a:t>
            </a:r>
            <a:r>
              <a:rPr lang="en-US" b="1" dirty="0" err="1" smtClean="0"/>
              <a:t>Saraswati</a:t>
            </a:r>
            <a:r>
              <a:rPr lang="en-US" b="1" dirty="0" smtClean="0"/>
              <a:t> River is personified as a goddess of wisdom, learning, and arts. The river is considered sacred, and numerous hymns and prayers are dedicated to it in the Vedas.</a:t>
            </a:r>
          </a:p>
          <a:p>
            <a:pPr algn="just"/>
            <a:r>
              <a:rPr lang="en-US" b="1" dirty="0" smtClean="0"/>
              <a:t>2. Geographical Context: Historically, the </a:t>
            </a:r>
            <a:r>
              <a:rPr lang="en-US" b="1" dirty="0" err="1" smtClean="0"/>
              <a:t>Saraswati</a:t>
            </a:r>
            <a:r>
              <a:rPr lang="en-US" b="1" dirty="0" smtClean="0"/>
              <a:t> River is described as originating from the Himalayas and flowing through the regions of present-day Haryana and Punjab before eventually merging into the Arabian Sea. However, its exact course is a subject of historical and archaeological debate.</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err="1" smtClean="0"/>
              <a:t>Saraswati</a:t>
            </a:r>
            <a:r>
              <a:rPr lang="en-US" b="1" i="1" u="sng" dirty="0" smtClean="0"/>
              <a:t> River</a:t>
            </a:r>
            <a:endParaRPr lang="en-US" b="1" i="1" u="sng" dirty="0"/>
          </a:p>
        </p:txBody>
      </p:sp>
      <p:sp>
        <p:nvSpPr>
          <p:cNvPr id="3" name="Content Placeholder 2"/>
          <p:cNvSpPr>
            <a:spLocks noGrp="1"/>
          </p:cNvSpPr>
          <p:nvPr>
            <p:ph idx="1"/>
          </p:nvPr>
        </p:nvSpPr>
        <p:spPr/>
        <p:txBody>
          <a:bodyPr>
            <a:normAutofit fontScale="70000" lnSpcReduction="20000"/>
          </a:bodyPr>
          <a:lstStyle/>
          <a:p>
            <a:pPr algn="just"/>
            <a:r>
              <a:rPr lang="en-US" b="1" dirty="0" smtClean="0"/>
              <a:t>3.Rivers and Civilizations: The </a:t>
            </a:r>
            <a:r>
              <a:rPr lang="en-US" b="1" dirty="0" err="1" smtClean="0"/>
              <a:t>Saraswati</a:t>
            </a:r>
            <a:r>
              <a:rPr lang="en-US" b="1" dirty="0" smtClean="0"/>
              <a:t> River is often associated with the Indus Valley Civilization, with some theories suggesting that it played a crucial role in the life and culture of this ancient civilization. It is mentioned alongside other major rivers such as the Indus and the Ganges in ancient texts.</a:t>
            </a:r>
          </a:p>
          <a:p>
            <a:pPr algn="just"/>
            <a:r>
              <a:rPr lang="en-US" b="1" dirty="0" smtClean="0"/>
              <a:t>4. Current Status: The river is largely considered to be a mythical or lost river in modern times, with no clear physical evidence of its existence in the present geographical landscape. Some theories suggest that it may have dried up or changed course over millennia.</a:t>
            </a:r>
          </a:p>
          <a:p>
            <a:pPr algn="just"/>
            <a:r>
              <a:rPr lang="en-US" b="1" dirty="0" smtClean="0"/>
              <a:t>5. Archaeological Interest: Various archaeological surveys and studies have sought to trace the ancient course of the </a:t>
            </a:r>
            <a:r>
              <a:rPr lang="en-US" b="1" dirty="0" err="1" smtClean="0"/>
              <a:t>Saraswati</a:t>
            </a:r>
            <a:r>
              <a:rPr lang="en-US" b="1" dirty="0" smtClean="0"/>
              <a:t> River, often through the examination of ancient riverbed deposits and other geological evidence.</a:t>
            </a:r>
            <a:endParaRPr lang="en-US"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96</TotalTime>
  <Words>1317</Words>
  <Application>Microsoft Office PowerPoint</Application>
  <PresentationFormat>On-screen Show (4:3)</PresentationFormat>
  <Paragraphs>47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Verve</vt:lpstr>
      <vt:lpstr>INDIAN KNOWLEDGE SYSTEM</vt:lpstr>
      <vt:lpstr>Slide 2</vt:lpstr>
      <vt:lpstr>“Bharatbhumi”</vt:lpstr>
      <vt:lpstr>Bharatbhumi</vt:lpstr>
      <vt:lpstr>Bharatbhummi</vt:lpstr>
      <vt:lpstr>Saraswati River</vt:lpstr>
      <vt:lpstr>Saraswati River</vt:lpstr>
      <vt:lpstr>Saraswati River</vt:lpstr>
      <vt:lpstr>Saraswati River</vt:lpstr>
      <vt:lpstr>The disappearance of the Saraswati River</vt:lpstr>
      <vt:lpstr>Continued…</vt:lpstr>
      <vt:lpstr>Indus Valley Civilization</vt:lpstr>
      <vt:lpstr>Indus Valley Civilization</vt:lpstr>
      <vt:lpstr>Harappa, Mohenjo-Daro  in Pakistan</vt:lpstr>
      <vt:lpstr>Lothal, Dhaulavira in India</vt:lpstr>
      <vt:lpstr>Script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client1</dc:creator>
  <cp:lastModifiedBy>HGPI</cp:lastModifiedBy>
  <cp:revision>13</cp:revision>
  <dcterms:created xsi:type="dcterms:W3CDTF">2024-08-16T02:29:59Z</dcterms:created>
  <dcterms:modified xsi:type="dcterms:W3CDTF">2024-08-16T10:51:50Z</dcterms:modified>
</cp:coreProperties>
</file>