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3" r:id="rId5"/>
    <p:sldId id="269" r:id="rId6"/>
    <p:sldId id="264" r:id="rId7"/>
    <p:sldId id="265" r:id="rId8"/>
    <p:sldId id="259" r:id="rId9"/>
    <p:sldId id="260" r:id="rId10"/>
    <p:sldId id="266" r:id="rId11"/>
    <p:sldId id="261" r:id="rId12"/>
    <p:sldId id="262" r:id="rId13"/>
    <p:sldId id="267" r:id="rId14"/>
    <p:sldId id="268"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164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C6FA74ED-F291-4DAC-9978-E86907A1B8D2}"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FA74ED-F291-4DAC-9978-E86907A1B8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FA74ED-F291-4DAC-9978-E86907A1B8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FA74ED-F291-4DAC-9978-E86907A1B8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6FA74ED-F291-4DAC-9978-E86907A1B8D2}"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FA74ED-F291-4DAC-9978-E86907A1B8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6FA74ED-F291-4DAC-9978-E86907A1B8D2}"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6FA74ED-F291-4DAC-9978-E86907A1B8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6FA74ED-F291-4DAC-9978-E86907A1B8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92FE404-01CA-4C09-BB3D-7BFF1E6A5F01}" type="datetimeFigureOut">
              <a:rPr lang="en-US" smtClean="0"/>
              <a:pPr/>
              <a:t>8/23/2024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6FA74ED-F291-4DAC-9978-E86907A1B8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492FE404-01CA-4C09-BB3D-7BFF1E6A5F01}" type="datetimeFigureOut">
              <a:rPr lang="en-US" smtClean="0"/>
              <a:pPr/>
              <a:t>8/23/2024</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C6FA74ED-F291-4DAC-9978-E86907A1B8D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492FE404-01CA-4C09-BB3D-7BFF1E6A5F01}" type="datetimeFigureOut">
              <a:rPr lang="en-US" smtClean="0"/>
              <a:pPr/>
              <a:t>8/23/2024</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C6FA74ED-F291-4DAC-9978-E86907A1B8D2}"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772400" cy="1981200"/>
          </a:xfrm>
        </p:spPr>
        <p:txBody>
          <a:bodyPr/>
          <a:lstStyle/>
          <a:p>
            <a:r>
              <a:rPr lang="en-US" sz="5400" dirty="0" smtClean="0">
                <a:solidFill>
                  <a:schemeClr val="tx1"/>
                </a:solidFill>
                <a:latin typeface="Algerian" pitchFamily="82" charset="0"/>
              </a:rPr>
              <a:t>INDIAN KNOWLEDGE SYSTEM</a:t>
            </a:r>
            <a:br>
              <a:rPr lang="en-US" sz="5400" dirty="0" smtClean="0">
                <a:solidFill>
                  <a:schemeClr val="tx1"/>
                </a:solidFill>
                <a:latin typeface="Algerian" pitchFamily="82" charset="0"/>
              </a:rPr>
            </a:br>
            <a:endParaRPr lang="en-US" sz="5400" dirty="0">
              <a:solidFill>
                <a:schemeClr val="tx1"/>
              </a:solidFill>
              <a:latin typeface="Algerian" pitchFamily="82" charset="0"/>
            </a:endParaRPr>
          </a:p>
        </p:txBody>
      </p:sp>
      <p:sp>
        <p:nvSpPr>
          <p:cNvPr id="4" name="TextBox 3"/>
          <p:cNvSpPr txBox="1"/>
          <p:nvPr/>
        </p:nvSpPr>
        <p:spPr>
          <a:xfrm>
            <a:off x="1143000" y="2819400"/>
            <a:ext cx="7162800" cy="1754326"/>
          </a:xfrm>
          <a:prstGeom prst="rect">
            <a:avLst/>
          </a:prstGeom>
          <a:noFill/>
        </p:spPr>
        <p:txBody>
          <a:bodyPr wrap="square" rtlCol="0">
            <a:spAutoFit/>
          </a:bodyPr>
          <a:lstStyle/>
          <a:p>
            <a:pPr algn="ctr"/>
            <a:r>
              <a:rPr lang="en-US" sz="3600" b="1" i="1" u="sng" dirty="0" smtClean="0">
                <a:latin typeface="Times New Roman" pitchFamily="18" charset="0"/>
                <a:cs typeface="Times New Roman" pitchFamily="18" charset="0"/>
              </a:rPr>
              <a:t>Traditional Knowledge System</a:t>
            </a:r>
          </a:p>
          <a:p>
            <a:pPr algn="ctr"/>
            <a:endParaRPr lang="en-US" sz="3600" b="1" i="1" u="sng" dirty="0" smtClean="0">
              <a:latin typeface="Times New Roman" pitchFamily="18" charset="0"/>
              <a:cs typeface="Times New Roman" pitchFamily="18" charset="0"/>
            </a:endParaRPr>
          </a:p>
          <a:p>
            <a:pPr algn="ctr"/>
            <a:r>
              <a:rPr lang="en-US" sz="3600" b="1" i="1" u="sng" dirty="0" smtClean="0">
                <a:latin typeface="Times New Roman" pitchFamily="18" charset="0"/>
                <a:cs typeface="Times New Roman" pitchFamily="18" charset="0"/>
              </a:rPr>
              <a:t>Indian Ancient Education System</a:t>
            </a:r>
            <a:endParaRPr lang="en-US" sz="3600" b="1" i="1" u="sng"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b="1" i="1" u="sng" dirty="0" smtClean="0">
                <a:solidFill>
                  <a:schemeClr val="tx1"/>
                </a:solidFill>
                <a:latin typeface="Times New Roman" pitchFamily="18" charset="0"/>
                <a:cs typeface="Times New Roman" pitchFamily="18" charset="0"/>
              </a:rPr>
              <a:t>SALIENT FEATURES OF ANCIENT EDUCATION SYSTEM</a:t>
            </a:r>
            <a:endParaRPr lang="en-US" sz="2800" b="1" i="1" u="sng"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400" dirty="0" smtClean="0">
                <a:latin typeface="Times New Roman" pitchFamily="18" charset="0"/>
                <a:cs typeface="Times New Roman" pitchFamily="18" charset="0"/>
              </a:rPr>
              <a:t>Physical education too was an important curricular area and pupils participated in </a:t>
            </a:r>
            <a:r>
              <a:rPr lang="en-US" sz="2400" dirty="0" err="1" smtClean="0">
                <a:latin typeface="Times New Roman" pitchFamily="18" charset="0"/>
                <a:cs typeface="Times New Roman" pitchFamily="18" charset="0"/>
              </a:rPr>
              <a:t>krida</a:t>
            </a:r>
            <a:r>
              <a:rPr lang="en-US" sz="2400" dirty="0" smtClean="0">
                <a:latin typeface="Times New Roman" pitchFamily="18" charset="0"/>
                <a:cs typeface="Times New Roman" pitchFamily="18" charset="0"/>
              </a:rPr>
              <a:t> (games, recreational activities), </a:t>
            </a:r>
            <a:r>
              <a:rPr lang="en-US" sz="2400" dirty="0" err="1" smtClean="0">
                <a:latin typeface="Times New Roman" pitchFamily="18" charset="0"/>
                <a:cs typeface="Times New Roman" pitchFamily="18" charset="0"/>
              </a:rPr>
              <a:t>vyayamaprakara</a:t>
            </a:r>
            <a:r>
              <a:rPr lang="en-US" sz="2400" dirty="0" smtClean="0">
                <a:latin typeface="Times New Roman" pitchFamily="18" charset="0"/>
                <a:cs typeface="Times New Roman" pitchFamily="18" charset="0"/>
              </a:rPr>
              <a:t> (exercises), </a:t>
            </a:r>
            <a:r>
              <a:rPr lang="en-US" sz="2400" dirty="0" err="1" smtClean="0">
                <a:latin typeface="Times New Roman" pitchFamily="18" charset="0"/>
                <a:cs typeface="Times New Roman" pitchFamily="18" charset="0"/>
              </a:rPr>
              <a:t>dhanurvidya</a:t>
            </a:r>
            <a:r>
              <a:rPr lang="en-US" sz="2400" dirty="0" smtClean="0">
                <a:latin typeface="Times New Roman" pitchFamily="18" charset="0"/>
                <a:cs typeface="Times New Roman" pitchFamily="18" charset="0"/>
              </a:rPr>
              <a:t> (archery) for acquiring martial skills, and </a:t>
            </a:r>
            <a:r>
              <a:rPr lang="en-US" sz="2400" dirty="0" err="1" smtClean="0">
                <a:latin typeface="Times New Roman" pitchFamily="18" charset="0"/>
                <a:cs typeface="Times New Roman" pitchFamily="18" charset="0"/>
              </a:rPr>
              <a:t>yogasadhana</a:t>
            </a:r>
            <a:r>
              <a:rPr lang="en-US" sz="2400" dirty="0" smtClean="0">
                <a:latin typeface="Times New Roman" pitchFamily="18" charset="0"/>
                <a:cs typeface="Times New Roman" pitchFamily="18" charset="0"/>
              </a:rPr>
              <a:t> (training the mind and body) among </a:t>
            </a:r>
            <a:r>
              <a:rPr lang="en-US" sz="2400" dirty="0" smtClean="0">
                <a:latin typeface="Times New Roman" pitchFamily="18" charset="0"/>
                <a:cs typeface="Times New Roman" pitchFamily="18" charset="0"/>
              </a:rPr>
              <a:t>others.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Gurus and their pupils worked conscientiously together to become proficient in all aspects of learning. In order to assess pupils' learning, </a:t>
            </a:r>
            <a:r>
              <a:rPr lang="en-US" sz="2400" dirty="0" err="1" smtClean="0">
                <a:latin typeface="Times New Roman" pitchFamily="18" charset="0"/>
                <a:cs typeface="Times New Roman" pitchFamily="18" charset="0"/>
              </a:rPr>
              <a:t>shastrartha</a:t>
            </a:r>
            <a:r>
              <a:rPr lang="en-US" sz="2400" dirty="0" smtClean="0">
                <a:latin typeface="Times New Roman" pitchFamily="18" charset="0"/>
                <a:cs typeface="Times New Roman" pitchFamily="18" charset="0"/>
              </a:rPr>
              <a:t> (learned debates) were </a:t>
            </a:r>
            <a:r>
              <a:rPr lang="en-US" sz="2400" dirty="0" err="1" smtClean="0">
                <a:latin typeface="Times New Roman" pitchFamily="18" charset="0"/>
                <a:cs typeface="Times New Roman" pitchFamily="18" charset="0"/>
              </a:rPr>
              <a:t>organised</a:t>
            </a:r>
            <a:r>
              <a:rPr lang="en-US" sz="2400" dirty="0" smtClean="0">
                <a:latin typeface="Times New Roman" pitchFamily="18" charset="0"/>
                <a:cs typeface="Times New Roman" pitchFamily="18" charset="0"/>
              </a:rPr>
              <a:t>. Pupils at an advanced stage of learning guided younger pupils. There also existed the system of peer learning, like you have group/peer work.</a:t>
            </a:r>
            <a:endParaRPr lang="en-US" sz="24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200" b="1" i="1" u="sng" dirty="0" smtClean="0">
                <a:latin typeface="Times New Roman" pitchFamily="18" charset="0"/>
                <a:cs typeface="Times New Roman" pitchFamily="18" charset="0"/>
              </a:rPr>
              <a:t>ANCIENT EDUCATION SYSTEM IN INDIA </a:t>
            </a:r>
            <a:r>
              <a:rPr lang="en-US" sz="3200" b="1" i="1" u="sng" dirty="0" smtClean="0">
                <a:latin typeface="Times New Roman" pitchFamily="18" charset="0"/>
                <a:cs typeface="Times New Roman" pitchFamily="18" charset="0"/>
              </a:rPr>
              <a:t>A </a:t>
            </a:r>
            <a:r>
              <a:rPr lang="en-US" sz="3200" b="1" i="1" u="sng" dirty="0" smtClean="0">
                <a:latin typeface="Times New Roman" pitchFamily="18" charset="0"/>
                <a:cs typeface="Times New Roman" pitchFamily="18" charset="0"/>
              </a:rPr>
              <a:t>WAY OF LIFE</a:t>
            </a:r>
            <a:endParaRPr lang="en-US" sz="3200" b="1" i="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buFont typeface="Wingdings" pitchFamily="2" charset="2"/>
              <a:buChar char="Ø"/>
            </a:pPr>
            <a:r>
              <a:rPr lang="en-US" dirty="0" smtClean="0">
                <a:latin typeface="Times New Roman" pitchFamily="18" charset="0"/>
                <a:cs typeface="Times New Roman" pitchFamily="18" charset="0"/>
              </a:rPr>
              <a:t>In ancient India, both formal and informal ways of education system existed. Indigenous education was imparted at home, in temples, </a:t>
            </a:r>
            <a:r>
              <a:rPr lang="en-US" dirty="0" err="1" smtClean="0">
                <a:latin typeface="Times New Roman" pitchFamily="18" charset="0"/>
                <a:cs typeface="Times New Roman" pitchFamily="18" charset="0"/>
              </a:rPr>
              <a:t>pathshalas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tols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chatuspadis</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gurukuls</a:t>
            </a:r>
            <a:r>
              <a:rPr lang="en-US" dirty="0" smtClean="0">
                <a:latin typeface="Times New Roman" pitchFamily="18" charset="0"/>
                <a:cs typeface="Times New Roman" pitchFamily="18" charset="0"/>
              </a:rPr>
              <a:t>. There were people in homes, villages and temples who guided young children in imbibing pious ways of life. Temples were also the </a:t>
            </a:r>
            <a:r>
              <a:rPr lang="en-US" dirty="0" err="1" smtClean="0">
                <a:latin typeface="Times New Roman" pitchFamily="18" charset="0"/>
                <a:cs typeface="Times New Roman" pitchFamily="18" charset="0"/>
              </a:rPr>
              <a:t>centres</a:t>
            </a:r>
            <a:r>
              <a:rPr lang="en-US" dirty="0" smtClean="0">
                <a:latin typeface="Times New Roman" pitchFamily="18" charset="0"/>
                <a:cs typeface="Times New Roman" pitchFamily="18" charset="0"/>
              </a:rPr>
              <a:t> of learning and took interest in the promotion of knowledge of our ancient system.</a:t>
            </a:r>
            <a:endParaRPr lang="en-US"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85800"/>
            <a:ext cx="7772400" cy="5669760"/>
          </a:xfrm>
        </p:spPr>
        <p:txBody>
          <a:bodyPr>
            <a:normAutofit/>
          </a:bodyPr>
          <a:lstStyle/>
          <a:p>
            <a:pPr algn="just"/>
            <a:r>
              <a:rPr lang="en-US" sz="2400" dirty="0" smtClean="0">
                <a:latin typeface="Times New Roman" pitchFamily="18" charset="0"/>
                <a:cs typeface="Times New Roman" pitchFamily="18" charset="0"/>
              </a:rPr>
              <a:t>Students went to </a:t>
            </a:r>
            <a:r>
              <a:rPr lang="en-US" sz="2400" dirty="0" err="1" smtClean="0">
                <a:latin typeface="Times New Roman" pitchFamily="18" charset="0"/>
                <a:cs typeface="Times New Roman" pitchFamily="18" charset="0"/>
              </a:rPr>
              <a:t>viharas</a:t>
            </a:r>
            <a:r>
              <a:rPr lang="en-US" sz="2400" dirty="0" smtClean="0">
                <a:latin typeface="Times New Roman" pitchFamily="18" charset="0"/>
                <a:cs typeface="Times New Roman" pitchFamily="18" charset="0"/>
              </a:rPr>
              <a:t> and universities for higher knowledge. Teaching was largely oral and students remembered and meditated upon what was taught in the class</a:t>
            </a:r>
            <a:r>
              <a:rPr lang="en-US" sz="2400" dirty="0" smtClean="0">
                <a:latin typeface="Times New Roman" pitchFamily="18" charset="0"/>
                <a:cs typeface="Times New Roman" pitchFamily="18" charset="0"/>
              </a:rPr>
              <a:t>.</a:t>
            </a:r>
          </a:p>
          <a:p>
            <a:pPr algn="just"/>
            <a:r>
              <a:rPr lang="en-US" sz="2400" dirty="0" err="1" smtClean="0">
                <a:latin typeface="Times New Roman" pitchFamily="18" charset="0"/>
                <a:cs typeface="Times New Roman" pitchFamily="18" charset="0"/>
              </a:rPr>
              <a:t>Gurukuls</a:t>
            </a:r>
            <a:r>
              <a:rPr lang="en-US" sz="2400" dirty="0" smtClean="0">
                <a:latin typeface="Times New Roman" pitchFamily="18" charset="0"/>
                <a:cs typeface="Times New Roman" pitchFamily="18" charset="0"/>
              </a:rPr>
              <a:t>, also known as ashrams, were the residential places of learning. Many of these were named after the sages. Situated in forests, in serene and peaceful surroundings, hundreds of students used to learn together in </a:t>
            </a:r>
            <a:r>
              <a:rPr lang="en-US" sz="2400" dirty="0" err="1" smtClean="0">
                <a:latin typeface="Times New Roman" pitchFamily="18" charset="0"/>
                <a:cs typeface="Times New Roman" pitchFamily="18" charset="0"/>
              </a:rPr>
              <a:t>gurukuls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Women too had access to education during the early Vedic period. Among the prominent women Vedic scholars, we find references to </a:t>
            </a:r>
            <a:r>
              <a:rPr lang="en-US" sz="2400" dirty="0" err="1" smtClean="0">
                <a:latin typeface="Times New Roman" pitchFamily="18" charset="0"/>
                <a:cs typeface="Times New Roman" pitchFamily="18" charset="0"/>
              </a:rPr>
              <a:t>Maitreyi</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Viswambhara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Apala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Gargi</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Lopamudra</a:t>
            </a:r>
            <a:r>
              <a:rPr lang="en-US" sz="2400" dirty="0" smtClean="0">
                <a:latin typeface="Times New Roman" pitchFamily="18" charset="0"/>
                <a:cs typeface="Times New Roman" pitchFamily="18" charset="0"/>
              </a:rPr>
              <a:t>, to name a few.</a:t>
            </a: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609600"/>
            <a:ext cx="7772400" cy="5745960"/>
          </a:xfrm>
        </p:spPr>
        <p:txBody>
          <a:bodyPr>
            <a:normAutofit fontScale="92500" lnSpcReduction="10000"/>
          </a:bodyPr>
          <a:lstStyle/>
          <a:p>
            <a:pPr algn="just"/>
            <a:r>
              <a:rPr lang="en-US" dirty="0" smtClean="0">
                <a:latin typeface="Times New Roman" pitchFamily="18" charset="0"/>
                <a:cs typeface="Times New Roman" pitchFamily="18" charset="0"/>
              </a:rPr>
              <a:t>During that period, the gurus and their </a:t>
            </a:r>
            <a:r>
              <a:rPr lang="en-US" dirty="0" err="1" smtClean="0">
                <a:latin typeface="Times New Roman" pitchFamily="18" charset="0"/>
                <a:cs typeface="Times New Roman" pitchFamily="18" charset="0"/>
              </a:rPr>
              <a:t>shishyas</a:t>
            </a:r>
            <a:r>
              <a:rPr lang="en-US" dirty="0" smtClean="0">
                <a:latin typeface="Times New Roman" pitchFamily="18" charset="0"/>
                <a:cs typeface="Times New Roman" pitchFamily="18" charset="0"/>
              </a:rPr>
              <a:t> lived together helping each other in day-to-day life. The main objective was to have complete learning, leading a disciplined life and </a:t>
            </a:r>
            <a:r>
              <a:rPr lang="en-US" dirty="0" err="1" smtClean="0">
                <a:latin typeface="Times New Roman" pitchFamily="18" charset="0"/>
                <a:cs typeface="Times New Roman" pitchFamily="18" charset="0"/>
              </a:rPr>
              <a:t>realising</a:t>
            </a:r>
            <a:r>
              <a:rPr lang="en-US" dirty="0" smtClean="0">
                <a:latin typeface="Times New Roman" pitchFamily="18" charset="0"/>
                <a:cs typeface="Times New Roman" pitchFamily="18" charset="0"/>
              </a:rPr>
              <a:t> one's inner potential</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Students lived away from their homes for years together till they achieved their goals. The </a:t>
            </a:r>
            <a:r>
              <a:rPr lang="en-US" dirty="0" err="1" smtClean="0">
                <a:latin typeface="Times New Roman" pitchFamily="18" charset="0"/>
                <a:cs typeface="Times New Roman" pitchFamily="18" charset="0"/>
              </a:rPr>
              <a:t>gurukul</a:t>
            </a:r>
            <a:r>
              <a:rPr lang="en-US" dirty="0" smtClean="0">
                <a:latin typeface="Times New Roman" pitchFamily="18" charset="0"/>
                <a:cs typeface="Times New Roman" pitchFamily="18" charset="0"/>
              </a:rPr>
              <a:t> was also the place where the relationship of the guru and </a:t>
            </a:r>
            <a:r>
              <a:rPr lang="en-US" dirty="0" err="1" smtClean="0">
                <a:latin typeface="Times New Roman" pitchFamily="18" charset="0"/>
                <a:cs typeface="Times New Roman" pitchFamily="18" charset="0"/>
              </a:rPr>
              <a:t>shishya</a:t>
            </a:r>
            <a:r>
              <a:rPr lang="en-US" dirty="0" smtClean="0">
                <a:latin typeface="Times New Roman" pitchFamily="18" charset="0"/>
                <a:cs typeface="Times New Roman" pitchFamily="18" charset="0"/>
              </a:rPr>
              <a:t> strengthened with time. While pursuing their education in different disciplines like history, art of debate, law, medicine, etc., the emphasis was not only on the outer dimensions of the discipline but also on enriching inner dimensions of the personality. </a:t>
            </a:r>
            <a:endParaRPr lang="en-US"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Times New Roman" pitchFamily="18" charset="0"/>
                <a:cs typeface="Times New Roman" pitchFamily="18" charset="0"/>
              </a:rPr>
              <a:t>VIHARAS AND UNIVERSITIES</a:t>
            </a:r>
            <a:endParaRPr lang="en-US" b="1" i="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smtClean="0">
                <a:latin typeface="Times New Roman" pitchFamily="18" charset="0"/>
                <a:cs typeface="Times New Roman" pitchFamily="18" charset="0"/>
              </a:rPr>
              <a:t>The </a:t>
            </a:r>
            <a:r>
              <a:rPr lang="en-US" dirty="0" err="1" smtClean="0">
                <a:latin typeface="Times New Roman" pitchFamily="18" charset="0"/>
                <a:cs typeface="Times New Roman" pitchFamily="18" charset="0"/>
              </a:rPr>
              <a:t>Jataka</a:t>
            </a:r>
            <a:r>
              <a:rPr lang="en-US" dirty="0" smtClean="0">
                <a:latin typeface="Times New Roman" pitchFamily="18" charset="0"/>
                <a:cs typeface="Times New Roman" pitchFamily="18" charset="0"/>
              </a:rPr>
              <a:t> tales, accounts given by </a:t>
            </a:r>
            <a:r>
              <a:rPr lang="en-US" dirty="0" err="1" smtClean="0">
                <a:latin typeface="Times New Roman" pitchFamily="18" charset="0"/>
                <a:cs typeface="Times New Roman" pitchFamily="18" charset="0"/>
              </a:rPr>
              <a:t>Xuan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Zang</a:t>
            </a:r>
            <a:r>
              <a:rPr lang="en-US" dirty="0" smtClean="0">
                <a:latin typeface="Times New Roman" pitchFamily="18" charset="0"/>
                <a:cs typeface="Times New Roman" pitchFamily="18" charset="0"/>
              </a:rPr>
              <a:t> and I-Qing (Chinese scholars), as well as other sources tell us that kings and society took active interest in promoting education</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As a result many famous educational </a:t>
            </a:r>
            <a:r>
              <a:rPr lang="en-US" dirty="0" err="1" smtClean="0">
                <a:latin typeface="Times New Roman" pitchFamily="18" charset="0"/>
                <a:cs typeface="Times New Roman" pitchFamily="18" charset="0"/>
              </a:rPr>
              <a:t>centres</a:t>
            </a:r>
            <a:r>
              <a:rPr lang="en-US" dirty="0" smtClean="0">
                <a:latin typeface="Times New Roman" pitchFamily="18" charset="0"/>
                <a:cs typeface="Times New Roman" pitchFamily="18" charset="0"/>
              </a:rPr>
              <a:t> came into existence. Among the most notable universities that evolved during this period were situated at </a:t>
            </a:r>
            <a:r>
              <a:rPr lang="en-US" dirty="0" err="1" smtClean="0">
                <a:latin typeface="Times New Roman" pitchFamily="18" charset="0"/>
                <a:cs typeface="Times New Roman" pitchFamily="18" charset="0"/>
              </a:rPr>
              <a:t>Takshashila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Nalanda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Valabhi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Vikramshila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Odantapuri</a:t>
            </a:r>
            <a:r>
              <a:rPr lang="en-US" dirty="0" smtClean="0">
                <a:latin typeface="Times New Roman" pitchFamily="18" charset="0"/>
                <a:cs typeface="Times New Roman" pitchFamily="18" charset="0"/>
              </a:rPr>
              <a:t> and </a:t>
            </a:r>
            <a:r>
              <a:rPr lang="en-US" dirty="0" err="1" smtClean="0">
                <a:latin typeface="Times New Roman" pitchFamily="18" charset="0"/>
                <a:cs typeface="Times New Roman" pitchFamily="18" charset="0"/>
              </a:rPr>
              <a:t>Jagaddala</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3).jpg"/>
          <p:cNvPicPr>
            <a:picLocks noGrp="1" noChangeAspect="1"/>
          </p:cNvPicPr>
          <p:nvPr>
            <p:ph idx="1"/>
          </p:nvPr>
        </p:nvPicPr>
        <p:blipFill>
          <a:blip r:embed="rId2"/>
          <a:stretch>
            <a:fillRect/>
          </a:stretch>
        </p:blipFill>
        <p:spPr>
          <a:xfrm>
            <a:off x="457200" y="228599"/>
            <a:ext cx="4038600" cy="2687505"/>
          </a:xfrm>
        </p:spPr>
      </p:pic>
      <p:pic>
        <p:nvPicPr>
          <p:cNvPr id="5" name="Picture 4" descr="1_-dlcVZBPPDPJvk71zJT09Q.jpg"/>
          <p:cNvPicPr>
            <a:picLocks noChangeAspect="1"/>
          </p:cNvPicPr>
          <p:nvPr/>
        </p:nvPicPr>
        <p:blipFill>
          <a:blip r:embed="rId3"/>
          <a:stretch>
            <a:fillRect/>
          </a:stretch>
        </p:blipFill>
        <p:spPr>
          <a:xfrm>
            <a:off x="5791200" y="76200"/>
            <a:ext cx="3200400" cy="3275215"/>
          </a:xfrm>
          <a:prstGeom prst="rect">
            <a:avLst/>
          </a:prstGeom>
        </p:spPr>
      </p:pic>
      <p:pic>
        <p:nvPicPr>
          <p:cNvPr id="6" name="Picture 5" descr="1_dKh5uBXNGXKihsMFi2bTqQ.jpg"/>
          <p:cNvPicPr>
            <a:picLocks noChangeAspect="1"/>
          </p:cNvPicPr>
          <p:nvPr/>
        </p:nvPicPr>
        <p:blipFill>
          <a:blip r:embed="rId4"/>
          <a:stretch>
            <a:fillRect/>
          </a:stretch>
        </p:blipFill>
        <p:spPr>
          <a:xfrm>
            <a:off x="533400" y="3733800"/>
            <a:ext cx="4547921" cy="2305050"/>
          </a:xfrm>
          <a:prstGeom prst="rect">
            <a:avLst/>
          </a:prstGeom>
        </p:spPr>
      </p:pic>
      <p:pic>
        <p:nvPicPr>
          <p:cNvPr id="7" name="Picture 6" descr="images (4).jpg"/>
          <p:cNvPicPr>
            <a:picLocks noChangeAspect="1"/>
          </p:cNvPicPr>
          <p:nvPr/>
        </p:nvPicPr>
        <p:blipFill>
          <a:blip r:embed="rId5"/>
          <a:stretch>
            <a:fillRect/>
          </a:stretch>
        </p:blipFill>
        <p:spPr>
          <a:xfrm>
            <a:off x="5105400" y="4114800"/>
            <a:ext cx="3872737" cy="2466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u="sng" dirty="0" smtClean="0">
                <a:latin typeface="Arial Rounded MT Bold" pitchFamily="34" charset="0"/>
              </a:rPr>
              <a:t>Traditional </a:t>
            </a:r>
            <a:r>
              <a:rPr lang="en-US" b="1" i="1" u="sng" dirty="0" smtClean="0">
                <a:latin typeface="Arial Rounded MT Bold" pitchFamily="34" charset="0"/>
              </a:rPr>
              <a:t>Knowledge System</a:t>
            </a:r>
            <a:endParaRPr lang="en-US" b="1" i="1" u="sng" dirty="0">
              <a:latin typeface="Arial Rounded MT Bold" pitchFamily="34" charset="0"/>
            </a:endParaRPr>
          </a:p>
        </p:txBody>
      </p:sp>
      <p:sp>
        <p:nvSpPr>
          <p:cNvPr id="3" name="Content Placeholder 2"/>
          <p:cNvSpPr>
            <a:spLocks noGrp="1"/>
          </p:cNvSpPr>
          <p:nvPr>
            <p:ph idx="1"/>
          </p:nvPr>
        </p:nvSpPr>
        <p:spPr/>
        <p:txBody>
          <a:bodyPr>
            <a:noAutofit/>
          </a:bodyPr>
          <a:lstStyle/>
          <a:p>
            <a:pPr algn="just"/>
            <a:r>
              <a:rPr lang="en-US" sz="2800" b="1" dirty="0" smtClean="0">
                <a:latin typeface="Times New Roman" pitchFamily="18" charset="0"/>
                <a:cs typeface="Times New Roman" pitchFamily="18" charset="0"/>
              </a:rPr>
              <a:t>Traditional knowledge systems encompass the collective wisdom and practices developed over generations within various cultures. These systems often include understanding of the environment, medicinal practices, rituals, and social norms. They offer insights into sustainable living and cultural heritage, providing an ultimate connection to ancestral ways of life and a profound understanding of the world</a:t>
            </a:r>
            <a:r>
              <a:rPr lang="en-US" sz="2800" b="1" dirty="0" smtClean="0">
                <a:latin typeface="Times New Roman" pitchFamily="18" charset="0"/>
                <a:cs typeface="Times New Roman" pitchFamily="18" charset="0"/>
              </a:rPr>
              <a:t>.</a:t>
            </a:r>
          </a:p>
          <a:p>
            <a:pPr algn="just"/>
            <a:endParaRPr lang="en-US" sz="28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i="1" u="sng" dirty="0" smtClean="0">
                <a:latin typeface="Arial Rounded MT Bold" pitchFamily="34" charset="0"/>
              </a:rPr>
              <a:t>Indian Traditional </a:t>
            </a:r>
            <a:r>
              <a:rPr lang="en-US" sz="3200" b="1" i="1" u="sng" dirty="0" smtClean="0">
                <a:latin typeface="Arial Rounded MT Bold" pitchFamily="34" charset="0"/>
              </a:rPr>
              <a:t>Knowledge System</a:t>
            </a:r>
            <a:endParaRPr lang="en-US" sz="3200" u="sng" dirty="0">
              <a:latin typeface="Algerian" pitchFamily="82"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3200" b="1" dirty="0" smtClean="0">
                <a:latin typeface="Times New Roman" pitchFamily="18" charset="0"/>
                <a:cs typeface="Times New Roman" pitchFamily="18" charset="0"/>
              </a:rPr>
              <a:t>In the Indian context, traditional knowledge systems are diverse and deeply rooted in the country’s rich cultural and historical heritage. These systems encompass various fields such as agriculture, medicine, astronomy, and spirituality, often passed down through generations within communities. </a:t>
            </a:r>
            <a:endParaRPr lang="en-US" sz="3200" b="1"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i="1" u="sng" dirty="0" smtClean="0">
                <a:latin typeface="Times New Roman" pitchFamily="18" charset="0"/>
                <a:cs typeface="Times New Roman" pitchFamily="18" charset="0"/>
              </a:rPr>
              <a:t>Features</a:t>
            </a:r>
            <a:endParaRPr lang="en-US" sz="5400" b="1" i="1"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b="1" dirty="0" err="1" smtClean="0"/>
              <a:t>Ayurveda</a:t>
            </a:r>
            <a:r>
              <a:rPr lang="en-US" b="1" dirty="0" smtClean="0"/>
              <a:t>: One of the oldest systems of medicine, </a:t>
            </a:r>
            <a:r>
              <a:rPr lang="en-US" b="1" dirty="0" err="1" smtClean="0"/>
              <a:t>Ayurveda</a:t>
            </a:r>
            <a:r>
              <a:rPr lang="en-US" b="1" dirty="0" smtClean="0"/>
              <a:t> focuses on balancing bodily energies (</a:t>
            </a:r>
            <a:r>
              <a:rPr lang="en-US" b="1" dirty="0" err="1" smtClean="0"/>
              <a:t>doshas</a:t>
            </a:r>
            <a:r>
              <a:rPr lang="en-US" b="1" dirty="0" smtClean="0"/>
              <a:t>) through diet, herbs, and lifestyle practices to maintain health and prevent illness</a:t>
            </a:r>
            <a:r>
              <a:rPr lang="en-US" b="1" dirty="0" smtClean="0"/>
              <a:t>.</a:t>
            </a:r>
          </a:p>
          <a:p>
            <a:pPr algn="just"/>
            <a:r>
              <a:rPr lang="en-US" b="1" dirty="0" smtClean="0"/>
              <a:t>Yoga and Meditation: These practices, originating in ancient India, emphasize physical postures, breathing techniques, and mental discipline to achieve physical health, mental clarity, and spiritual growth.</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1).jpg"/>
          <p:cNvPicPr>
            <a:picLocks noGrp="1" noChangeAspect="1"/>
          </p:cNvPicPr>
          <p:nvPr>
            <p:ph idx="1"/>
          </p:nvPr>
        </p:nvPicPr>
        <p:blipFill>
          <a:blip r:embed="rId2"/>
          <a:stretch>
            <a:fillRect/>
          </a:stretch>
        </p:blipFill>
        <p:spPr>
          <a:xfrm>
            <a:off x="1143000" y="304800"/>
            <a:ext cx="3526064" cy="1981200"/>
          </a:xfrm>
        </p:spPr>
      </p:pic>
      <p:pic>
        <p:nvPicPr>
          <p:cNvPr id="5" name="Picture 4" descr="main-qimg-2fd57e78df893217a9812bf53bad7a29.jpg"/>
          <p:cNvPicPr>
            <a:picLocks noChangeAspect="1"/>
          </p:cNvPicPr>
          <p:nvPr/>
        </p:nvPicPr>
        <p:blipFill>
          <a:blip r:embed="rId3"/>
          <a:stretch>
            <a:fillRect/>
          </a:stretch>
        </p:blipFill>
        <p:spPr>
          <a:xfrm>
            <a:off x="5334000" y="228600"/>
            <a:ext cx="3503038" cy="3357563"/>
          </a:xfrm>
          <a:prstGeom prst="rect">
            <a:avLst/>
          </a:prstGeom>
        </p:spPr>
      </p:pic>
      <p:pic>
        <p:nvPicPr>
          <p:cNvPr id="6" name="Picture 5" descr="vastushastra001.jpg"/>
          <p:cNvPicPr>
            <a:picLocks noChangeAspect="1"/>
          </p:cNvPicPr>
          <p:nvPr/>
        </p:nvPicPr>
        <p:blipFill>
          <a:blip r:embed="rId4"/>
          <a:stretch>
            <a:fillRect/>
          </a:stretch>
        </p:blipFill>
        <p:spPr>
          <a:xfrm>
            <a:off x="990600" y="2819400"/>
            <a:ext cx="3911600" cy="2933700"/>
          </a:xfrm>
          <a:prstGeom prst="rect">
            <a:avLst/>
          </a:prstGeom>
        </p:spPr>
      </p:pic>
      <p:pic>
        <p:nvPicPr>
          <p:cNvPr id="7" name="Picture 6" descr="images (2).jpg"/>
          <p:cNvPicPr>
            <a:picLocks noChangeAspect="1"/>
          </p:cNvPicPr>
          <p:nvPr/>
        </p:nvPicPr>
        <p:blipFill>
          <a:blip r:embed="rId5"/>
          <a:stretch>
            <a:fillRect/>
          </a:stretch>
        </p:blipFill>
        <p:spPr>
          <a:xfrm>
            <a:off x="5791200" y="3685380"/>
            <a:ext cx="2743200" cy="301545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400" b="1" i="1" u="sng" dirty="0" smtClean="0">
                <a:latin typeface="Times New Roman" pitchFamily="18" charset="0"/>
                <a:cs typeface="Times New Roman" pitchFamily="18" charset="0"/>
              </a:rPr>
              <a:t>Features</a:t>
            </a:r>
            <a:endParaRPr lang="en-US" sz="5400" dirty="0"/>
          </a:p>
        </p:txBody>
      </p:sp>
      <p:sp>
        <p:nvSpPr>
          <p:cNvPr id="3" name="Content Placeholder 2"/>
          <p:cNvSpPr>
            <a:spLocks noGrp="1"/>
          </p:cNvSpPr>
          <p:nvPr>
            <p:ph idx="1"/>
          </p:nvPr>
        </p:nvSpPr>
        <p:spPr/>
        <p:txBody>
          <a:bodyPr>
            <a:normAutofit fontScale="92500" lnSpcReduction="10000"/>
          </a:bodyPr>
          <a:lstStyle/>
          <a:p>
            <a:pPr algn="just"/>
            <a:r>
              <a:rPr lang="en-US" b="1" dirty="0" err="1" smtClean="0"/>
              <a:t>Vastu</a:t>
            </a:r>
            <a:r>
              <a:rPr lang="en-US" b="1" dirty="0" smtClean="0"/>
              <a:t> </a:t>
            </a:r>
            <a:r>
              <a:rPr lang="en-US" b="1" dirty="0" err="1" smtClean="0"/>
              <a:t>Shastra</a:t>
            </a:r>
            <a:r>
              <a:rPr lang="en-US" b="1" dirty="0" smtClean="0"/>
              <a:t>: This traditional architectural science involves designing buildings and spaces according to principles believed to align with cosmic and earthly energies to ensure harmony and prosperity</a:t>
            </a:r>
            <a:r>
              <a:rPr lang="en-US" b="1" dirty="0" smtClean="0"/>
              <a:t>.</a:t>
            </a:r>
          </a:p>
          <a:p>
            <a:pPr algn="just"/>
            <a:r>
              <a:rPr lang="en-US" b="1" dirty="0" smtClean="0"/>
              <a:t>Indigenous Agricultural Practices: Traditional farming methods, including crop rotation, organic farming, and rainwater harvesting, reflect deep ecological knowledge and sustainable practices tailored to local environments.</a:t>
            </a:r>
          </a:p>
          <a:p>
            <a:pPr algn="just"/>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b="1" i="1" u="sng" dirty="0" smtClean="0">
                <a:latin typeface="Times New Roman" pitchFamily="18" charset="0"/>
                <a:cs typeface="Times New Roman" pitchFamily="18" charset="0"/>
              </a:rPr>
              <a:t>Features</a:t>
            </a:r>
            <a:endParaRPr lang="en-US" sz="4800" dirty="0"/>
          </a:p>
        </p:txBody>
      </p:sp>
      <p:sp>
        <p:nvSpPr>
          <p:cNvPr id="3" name="Content Placeholder 2"/>
          <p:cNvSpPr>
            <a:spLocks noGrp="1"/>
          </p:cNvSpPr>
          <p:nvPr>
            <p:ph idx="1"/>
          </p:nvPr>
        </p:nvSpPr>
        <p:spPr/>
        <p:txBody>
          <a:bodyPr>
            <a:normAutofit fontScale="92500"/>
          </a:bodyPr>
          <a:lstStyle/>
          <a:p>
            <a:pPr algn="just"/>
            <a:r>
              <a:rPr lang="en-US" b="1" dirty="0" smtClean="0"/>
              <a:t>Oral Traditions and Folklore: Stories, myths, and oral histories preserved in diverse languages and dialects form an integral part of Indian cultural heritage, providing insights into societal values, beliefs, and history.</a:t>
            </a:r>
          </a:p>
          <a:p>
            <a:pPr algn="just"/>
            <a:r>
              <a:rPr lang="en-US" b="1" dirty="0" smtClean="0"/>
              <a:t>Traditional Craftsmanship: Techniques in weaving, pottery, and metalwork are passed down through generations, reflecting regional styles and skills that contribute to India's rich artisanal heritage.</a:t>
            </a:r>
          </a:p>
          <a:p>
            <a:pPr algn="just"/>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i="1" u="sng" dirty="0" smtClean="0">
                <a:latin typeface="Times New Roman" pitchFamily="18" charset="0"/>
                <a:cs typeface="Times New Roman" pitchFamily="18" charset="0"/>
              </a:rPr>
              <a:t>ANCIENT EDUCATION SYSTEM</a:t>
            </a:r>
            <a:endParaRPr lang="en-US" sz="3600" b="1" i="1" u="sng" dirty="0">
              <a:latin typeface="Times New Roman" pitchFamily="18" charset="0"/>
              <a:cs typeface="Times New Roman" pitchFamily="18" charset="0"/>
            </a:endParaRPr>
          </a:p>
        </p:txBody>
      </p:sp>
      <p:sp>
        <p:nvSpPr>
          <p:cNvPr id="7" name="Content Placeholder 6"/>
          <p:cNvSpPr>
            <a:spLocks noGrp="1"/>
          </p:cNvSpPr>
          <p:nvPr>
            <p:ph idx="1"/>
          </p:nvPr>
        </p:nvSpPr>
        <p:spPr/>
        <p:txBody>
          <a:bodyPr>
            <a:normAutofit lnSpcReduction="10000"/>
          </a:bodyPr>
          <a:lstStyle/>
          <a:p>
            <a:pPr algn="just"/>
            <a:r>
              <a:rPr lang="en-US" b="1" dirty="0" smtClean="0"/>
              <a:t>From the time of </a:t>
            </a:r>
            <a:r>
              <a:rPr lang="en-US" b="1" dirty="0" err="1" smtClean="0"/>
              <a:t>Rigveda</a:t>
            </a:r>
            <a:r>
              <a:rPr lang="en-US" b="1" dirty="0" smtClean="0"/>
              <a:t> onwards, our ancient education system evolved over the period and focused on the holistic development of the individual by taking care of both the </a:t>
            </a:r>
            <a:r>
              <a:rPr lang="en-US" b="1" dirty="0" smtClean="0"/>
              <a:t>inner </a:t>
            </a:r>
            <a:r>
              <a:rPr lang="en-US" b="1" dirty="0" smtClean="0"/>
              <a:t>and the outer self</a:t>
            </a:r>
            <a:r>
              <a:rPr lang="en-US" b="1" dirty="0" smtClean="0"/>
              <a:t>.</a:t>
            </a:r>
          </a:p>
          <a:p>
            <a:pPr algn="just"/>
            <a:r>
              <a:rPr lang="en-US" b="1" dirty="0" smtClean="0"/>
              <a:t>The system focused on the moral, physical, spiritual and intellectual aspects of life. It </a:t>
            </a:r>
            <a:r>
              <a:rPr lang="en-US" b="1" dirty="0" err="1" smtClean="0"/>
              <a:t>emphasised</a:t>
            </a:r>
            <a:r>
              <a:rPr lang="en-US" b="1" dirty="0" smtClean="0"/>
              <a:t> on values such as humility, truthfulness, discipline, self-reliance and respect for all creations.</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752600"/>
            <a:ext cx="7924800" cy="4800600"/>
          </a:xfrm>
        </p:spPr>
        <p:txBody>
          <a:bodyPr>
            <a:noAutofit/>
          </a:bodyPr>
          <a:lstStyle/>
          <a:p>
            <a:pPr algn="just">
              <a:buFont typeface="Wingdings" pitchFamily="2" charset="2"/>
              <a:buChar char="Ø"/>
            </a:pPr>
            <a:r>
              <a:rPr lang="en-US" sz="2400" b="1" dirty="0" smtClean="0">
                <a:latin typeface="Times New Roman" pitchFamily="18" charset="0"/>
                <a:cs typeface="Times New Roman" pitchFamily="18" charset="0"/>
              </a:rPr>
              <a:t>SOURCES OF </a:t>
            </a:r>
            <a:r>
              <a:rPr lang="en-US" sz="2400" b="1" dirty="0" smtClean="0">
                <a:latin typeface="Times New Roman" pitchFamily="18" charset="0"/>
                <a:cs typeface="Times New Roman" pitchFamily="18" charset="0"/>
              </a:rPr>
              <a:t>EDUCATION:-  </a:t>
            </a:r>
            <a:r>
              <a:rPr lang="en-US" sz="2400" dirty="0" smtClean="0">
                <a:latin typeface="Times New Roman" pitchFamily="18" charset="0"/>
                <a:cs typeface="Times New Roman" pitchFamily="18" charset="0"/>
              </a:rPr>
              <a:t>The ancient system of education was the education of the Vedas, </a:t>
            </a:r>
            <a:r>
              <a:rPr lang="en-US" sz="2400" dirty="0" err="1" smtClean="0">
                <a:latin typeface="Times New Roman" pitchFamily="18" charset="0"/>
                <a:cs typeface="Times New Roman" pitchFamily="18" charset="0"/>
              </a:rPr>
              <a:t>Brahmanas</a:t>
            </a:r>
            <a:r>
              <a:rPr lang="en-US" sz="2400" dirty="0" smtClean="0">
                <a:latin typeface="Times New Roman" pitchFamily="18" charset="0"/>
                <a:cs typeface="Times New Roman" pitchFamily="18" charset="0"/>
              </a:rPr>
              <a:t>, Upanishads and </a:t>
            </a:r>
            <a:r>
              <a:rPr lang="en-US" sz="2400" dirty="0" err="1" smtClean="0">
                <a:latin typeface="Times New Roman" pitchFamily="18" charset="0"/>
                <a:cs typeface="Times New Roman" pitchFamily="18" charset="0"/>
              </a:rPr>
              <a:t>Dharmasutras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Aryabhata</a:t>
            </a:r>
            <a:r>
              <a:rPr lang="en-US" sz="2400" dirty="0" smtClean="0">
                <a:latin typeface="Times New Roman" pitchFamily="18" charset="0"/>
                <a:cs typeface="Times New Roman" pitchFamily="18" charset="0"/>
              </a:rPr>
              <a:t>, Panini, </a:t>
            </a:r>
            <a:r>
              <a:rPr lang="en-US" sz="2400" dirty="0" err="1" smtClean="0">
                <a:latin typeface="Times New Roman" pitchFamily="18" charset="0"/>
                <a:cs typeface="Times New Roman" pitchFamily="18" charset="0"/>
              </a:rPr>
              <a:t>Katyayana</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Patanjali</a:t>
            </a:r>
            <a:r>
              <a:rPr lang="en-US" sz="2400" dirty="0" smtClean="0">
                <a:latin typeface="Times New Roman" pitchFamily="18" charset="0"/>
                <a:cs typeface="Times New Roman" pitchFamily="18" charset="0"/>
              </a:rPr>
              <a:t>, Their writings and the medical treatises of </a:t>
            </a:r>
            <a:r>
              <a:rPr lang="en-US" sz="2400" dirty="0" err="1" smtClean="0">
                <a:latin typeface="Times New Roman" pitchFamily="18" charset="0"/>
                <a:cs typeface="Times New Roman" pitchFamily="18" charset="0"/>
              </a:rPr>
              <a:t>Charaka</a:t>
            </a:r>
            <a:r>
              <a:rPr lang="en-US" sz="2400" dirty="0" smtClean="0">
                <a:latin typeface="Times New Roman" pitchFamily="18" charset="0"/>
                <a:cs typeface="Times New Roman" pitchFamily="18" charset="0"/>
              </a:rPr>
              <a:t> and </a:t>
            </a:r>
            <a:r>
              <a:rPr lang="en-US" sz="2400" dirty="0" err="1" smtClean="0">
                <a:latin typeface="Times New Roman" pitchFamily="18" charset="0"/>
                <a:cs typeface="Times New Roman" pitchFamily="18" charset="0"/>
              </a:rPr>
              <a:t>Sushruta</a:t>
            </a:r>
            <a:r>
              <a:rPr lang="en-US" sz="2400" dirty="0" smtClean="0">
                <a:latin typeface="Times New Roman" pitchFamily="18" charset="0"/>
                <a:cs typeface="Times New Roman" pitchFamily="18" charset="0"/>
              </a:rPr>
              <a:t> were also some of the sources of learning. Distinction was also drawn between </a:t>
            </a:r>
            <a:r>
              <a:rPr lang="en-US" sz="2400" dirty="0" err="1" smtClean="0">
                <a:latin typeface="Times New Roman" pitchFamily="18" charset="0"/>
                <a:cs typeface="Times New Roman" pitchFamily="18" charset="0"/>
              </a:rPr>
              <a:t>Shastras</a:t>
            </a:r>
            <a:r>
              <a:rPr lang="en-US" sz="2400" dirty="0" smtClean="0">
                <a:latin typeface="Times New Roman" pitchFamily="18" charset="0"/>
                <a:cs typeface="Times New Roman" pitchFamily="18" charset="0"/>
              </a:rPr>
              <a:t> (learned disciplines) and </a:t>
            </a:r>
            <a:r>
              <a:rPr lang="en-US" sz="2400" dirty="0" err="1" smtClean="0">
                <a:latin typeface="Times New Roman" pitchFamily="18" charset="0"/>
                <a:cs typeface="Times New Roman" pitchFamily="18" charset="0"/>
              </a:rPr>
              <a:t>Kavyas</a:t>
            </a:r>
            <a:r>
              <a:rPr lang="en-US" sz="2400" dirty="0" smtClean="0">
                <a:latin typeface="Times New Roman" pitchFamily="18" charset="0"/>
                <a:cs typeface="Times New Roman" pitchFamily="18" charset="0"/>
              </a:rPr>
              <a:t> (imaginative and creative literature). Sources of learning were drawn from various disciplines such as </a:t>
            </a:r>
            <a:r>
              <a:rPr lang="en-US" sz="2400" dirty="0" err="1" smtClean="0">
                <a:latin typeface="Times New Roman" pitchFamily="18" charset="0"/>
                <a:cs typeface="Times New Roman" pitchFamily="18" charset="0"/>
              </a:rPr>
              <a:t>Itihas</a:t>
            </a:r>
            <a:r>
              <a:rPr lang="en-US" sz="2400" dirty="0" smtClean="0">
                <a:latin typeface="Times New Roman" pitchFamily="18" charset="0"/>
                <a:cs typeface="Times New Roman" pitchFamily="18" charset="0"/>
              </a:rPr>
              <a:t> (history), </a:t>
            </a:r>
            <a:r>
              <a:rPr lang="en-US" sz="2400" dirty="0" err="1" smtClean="0">
                <a:latin typeface="Times New Roman" pitchFamily="18" charset="0"/>
                <a:cs typeface="Times New Roman" pitchFamily="18" charset="0"/>
              </a:rPr>
              <a:t>Anviksiki</a:t>
            </a:r>
            <a:r>
              <a:rPr lang="en-US" sz="2400" dirty="0" smtClean="0">
                <a:latin typeface="Times New Roman" pitchFamily="18" charset="0"/>
                <a:cs typeface="Times New Roman" pitchFamily="18" charset="0"/>
              </a:rPr>
              <a:t> (logic), </a:t>
            </a:r>
            <a:r>
              <a:rPr lang="en-US" sz="2400" dirty="0" err="1" smtClean="0">
                <a:latin typeface="Times New Roman" pitchFamily="18" charset="0"/>
                <a:cs typeface="Times New Roman" pitchFamily="18" charset="0"/>
              </a:rPr>
              <a:t>Mimamsa</a:t>
            </a:r>
            <a:r>
              <a:rPr lang="en-US" sz="2400" dirty="0" smtClean="0">
                <a:latin typeface="Times New Roman" pitchFamily="18" charset="0"/>
                <a:cs typeface="Times New Roman" pitchFamily="18" charset="0"/>
              </a:rPr>
              <a:t> (interpretation) </a:t>
            </a:r>
            <a:r>
              <a:rPr lang="en-US" sz="2400" dirty="0" err="1" smtClean="0">
                <a:latin typeface="Times New Roman" pitchFamily="18" charset="0"/>
                <a:cs typeface="Times New Roman" pitchFamily="18" charset="0"/>
              </a:rPr>
              <a:t>Shilpashastra</a:t>
            </a:r>
            <a:r>
              <a:rPr lang="en-US" sz="2400" dirty="0" smtClean="0">
                <a:latin typeface="Times New Roman" pitchFamily="18" charset="0"/>
                <a:cs typeface="Times New Roman" pitchFamily="18" charset="0"/>
              </a:rPr>
              <a:t> (architecture), </a:t>
            </a:r>
            <a:r>
              <a:rPr lang="en-US" sz="2400" dirty="0" err="1" smtClean="0">
                <a:latin typeface="Times New Roman" pitchFamily="18" charset="0"/>
                <a:cs typeface="Times New Roman" pitchFamily="18" charset="0"/>
              </a:rPr>
              <a:t>Arthashastra</a:t>
            </a:r>
            <a:r>
              <a:rPr lang="en-US" sz="2400" dirty="0" smtClean="0">
                <a:latin typeface="Times New Roman" pitchFamily="18" charset="0"/>
                <a:cs typeface="Times New Roman" pitchFamily="18" charset="0"/>
              </a:rPr>
              <a:t> (polity), </a:t>
            </a:r>
            <a:r>
              <a:rPr lang="en-US" sz="2400" dirty="0" err="1" smtClean="0">
                <a:latin typeface="Times New Roman" pitchFamily="18" charset="0"/>
                <a:cs typeface="Times New Roman" pitchFamily="18" charset="0"/>
              </a:rPr>
              <a:t>Varta</a:t>
            </a:r>
            <a:r>
              <a:rPr lang="en-US" sz="2400" dirty="0" smtClean="0">
                <a:latin typeface="Times New Roman" pitchFamily="18" charset="0"/>
                <a:cs typeface="Times New Roman" pitchFamily="18" charset="0"/>
              </a:rPr>
              <a:t> (agriculture, trade, commerce, animal husbandry) and </a:t>
            </a:r>
            <a:r>
              <a:rPr lang="en-US" sz="2400" dirty="0" err="1" smtClean="0">
                <a:latin typeface="Times New Roman" pitchFamily="18" charset="0"/>
                <a:cs typeface="Times New Roman" pitchFamily="18" charset="0"/>
              </a:rPr>
              <a:t>Dhanurvidya</a:t>
            </a:r>
            <a:r>
              <a:rPr lang="en-US" sz="2400" dirty="0" smtClean="0">
                <a:latin typeface="Times New Roman" pitchFamily="18" charset="0"/>
                <a:cs typeface="Times New Roman" pitchFamily="18" charset="0"/>
              </a:rPr>
              <a:t> (archery).</a:t>
            </a:r>
          </a:p>
          <a:p>
            <a:pPr algn="just">
              <a:buNone/>
            </a:pPr>
            <a:endParaRPr lang="en-US" sz="2400" dirty="0" smtClean="0">
              <a:latin typeface="Times New Roman" pitchFamily="18" charset="0"/>
              <a:cs typeface="Times New Roman" pitchFamily="18" charset="0"/>
            </a:endParaRPr>
          </a:p>
          <a:p>
            <a:endParaRPr lang="en-US" sz="2000" b="1" dirty="0" smtClean="0">
              <a:latin typeface="Times New Roman" pitchFamily="18" charset="0"/>
              <a:cs typeface="Times New Roman" pitchFamily="18" charset="0"/>
            </a:endParaRPr>
          </a:p>
        </p:txBody>
      </p:sp>
      <p:sp>
        <p:nvSpPr>
          <p:cNvPr id="4" name="TextBox 3"/>
          <p:cNvSpPr txBox="1"/>
          <p:nvPr/>
        </p:nvSpPr>
        <p:spPr>
          <a:xfrm>
            <a:off x="1143000" y="457200"/>
            <a:ext cx="7162800" cy="830997"/>
          </a:xfrm>
          <a:prstGeom prst="rect">
            <a:avLst/>
          </a:prstGeom>
          <a:noFill/>
        </p:spPr>
        <p:txBody>
          <a:bodyPr wrap="square" rtlCol="0">
            <a:spAutoFit/>
          </a:bodyPr>
          <a:lstStyle/>
          <a:p>
            <a:pPr algn="ctr"/>
            <a:r>
              <a:rPr lang="en-US" sz="2400" b="1" i="1" u="sng" dirty="0" smtClean="0">
                <a:latin typeface="Times New Roman" pitchFamily="18" charset="0"/>
                <a:cs typeface="Times New Roman" pitchFamily="18" charset="0"/>
              </a:rPr>
              <a:t>SALIENT FEATURES OF ANCIENT EDUCATION SYSTEM</a:t>
            </a:r>
            <a:endParaRPr lang="en-US" sz="2400" b="1" i="1" u="sng"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103</TotalTime>
  <Words>998</Words>
  <Application>Microsoft Office PowerPoint</Application>
  <PresentationFormat>On-screen Show (4:3)</PresentationFormat>
  <Paragraphs>36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Metro</vt:lpstr>
      <vt:lpstr>INDIAN KNOWLEDGE SYSTEM </vt:lpstr>
      <vt:lpstr>Traditional Knowledge System</vt:lpstr>
      <vt:lpstr>Indian Traditional Knowledge System</vt:lpstr>
      <vt:lpstr>Features</vt:lpstr>
      <vt:lpstr>Slide 5</vt:lpstr>
      <vt:lpstr>Features</vt:lpstr>
      <vt:lpstr>Features</vt:lpstr>
      <vt:lpstr>ANCIENT EDUCATION SYSTEM</vt:lpstr>
      <vt:lpstr>Slide 9</vt:lpstr>
      <vt:lpstr>SALIENT FEATURES OF ANCIENT EDUCATION SYSTEM</vt:lpstr>
      <vt:lpstr>ANCIENT EDUCATION SYSTEM IN INDIA A WAY OF LIFE</vt:lpstr>
      <vt:lpstr>Slide 12</vt:lpstr>
      <vt:lpstr>Slide 13</vt:lpstr>
      <vt:lpstr>VIHARAS AND UNIVERSITIES</vt:lpstr>
      <vt:lpstr>Slide 15</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KNOWLEDGE SYSTEM</dc:title>
  <dc:creator>HGPI</dc:creator>
  <cp:lastModifiedBy>HGPI</cp:lastModifiedBy>
  <cp:revision>19</cp:revision>
  <dcterms:created xsi:type="dcterms:W3CDTF">2024-08-13T09:35:57Z</dcterms:created>
  <dcterms:modified xsi:type="dcterms:W3CDTF">2024-08-23T03:51:07Z</dcterms:modified>
</cp:coreProperties>
</file>