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73" r:id="rId9"/>
    <p:sldId id="262" r:id="rId10"/>
    <p:sldId id="263" r:id="rId11"/>
    <p:sldId id="265" r:id="rId12"/>
    <p:sldId id="266" r:id="rId13"/>
    <p:sldId id="267" r:id="rId14"/>
    <p:sldId id="268" r:id="rId15"/>
    <p:sldId id="269" r:id="rId16"/>
    <p:sldId id="270" r:id="rId17"/>
    <p:sldId id="271" r:id="rId18"/>
    <p:sldId id="274" r:id="rId19"/>
    <p:sldId id="27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24DB53-E98E-45FD-98EE-1AE750EB862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3834080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4DB53-E98E-45FD-98EE-1AE750EB862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372183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4DB53-E98E-45FD-98EE-1AE750EB862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296620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24DB53-E98E-45FD-98EE-1AE750EB862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155615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24DB53-E98E-45FD-98EE-1AE750EB8625}"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421560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24DB53-E98E-45FD-98EE-1AE750EB8625}"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121424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24DB53-E98E-45FD-98EE-1AE750EB8625}"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215879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24DB53-E98E-45FD-98EE-1AE750EB8625}"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353439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24DB53-E98E-45FD-98EE-1AE750EB8625}"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366858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24DB53-E98E-45FD-98EE-1AE750EB8625}"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159380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24DB53-E98E-45FD-98EE-1AE750EB8625}"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4FD876-7C07-431E-A275-2668AB9925E5}" type="slidenum">
              <a:rPr lang="en-US" smtClean="0"/>
              <a:t>‹#›</a:t>
            </a:fld>
            <a:endParaRPr lang="en-US"/>
          </a:p>
        </p:txBody>
      </p:sp>
    </p:spTree>
    <p:extLst>
      <p:ext uri="{BB962C8B-B14F-4D97-AF65-F5344CB8AC3E}">
        <p14:creationId xmlns:p14="http://schemas.microsoft.com/office/powerpoint/2010/main" val="165122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24DB53-E98E-45FD-98EE-1AE750EB8625}" type="datetimeFigureOut">
              <a:rPr lang="en-US" smtClean="0"/>
              <a:t>8/30/2024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4FD876-7C07-431E-A275-2668AB9925E5}" type="slidenum">
              <a:rPr lang="en-US" smtClean="0"/>
              <a:t>‹#›</a:t>
            </a:fld>
            <a:endParaRPr lang="en-US"/>
          </a:p>
        </p:txBody>
      </p:sp>
    </p:spTree>
    <p:extLst>
      <p:ext uri="{BB962C8B-B14F-4D97-AF65-F5344CB8AC3E}">
        <p14:creationId xmlns:p14="http://schemas.microsoft.com/office/powerpoint/2010/main" val="419155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e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445085"/>
          </a:xfrm>
        </p:spPr>
        <p:txBody>
          <a:bodyPr>
            <a:normAutofit/>
          </a:bodyPr>
          <a:lstStyle/>
          <a:p>
            <a:r>
              <a:rPr lang="en-US" sz="6600" b="1" i="1" u="sng" dirty="0" smtClean="0"/>
              <a:t>INDIAN KNOWLEDGE SYSTEMS</a:t>
            </a:r>
            <a:endParaRPr lang="en-US" sz="6600" b="1" i="1" u="sng" dirty="0"/>
          </a:p>
        </p:txBody>
      </p:sp>
      <p:sp>
        <p:nvSpPr>
          <p:cNvPr id="3" name="Subtitle 2"/>
          <p:cNvSpPr>
            <a:spLocks noGrp="1"/>
          </p:cNvSpPr>
          <p:nvPr>
            <p:ph type="subTitle" idx="1"/>
          </p:nvPr>
        </p:nvSpPr>
        <p:spPr>
          <a:xfrm>
            <a:off x="1524000" y="4378816"/>
            <a:ext cx="9144000" cy="1725769"/>
          </a:xfrm>
        </p:spPr>
        <p:txBody>
          <a:bodyPr>
            <a:normAutofit/>
          </a:bodyPr>
          <a:lstStyle/>
          <a:p>
            <a:r>
              <a:rPr lang="en-US" sz="4400" b="1" i="1" u="sng" dirty="0" smtClean="0"/>
              <a:t>TAXILA UNIVERSITY </a:t>
            </a:r>
          </a:p>
          <a:p>
            <a:r>
              <a:rPr lang="en-US" sz="4400" b="1" i="1" u="sng" dirty="0" smtClean="0"/>
              <a:t>NALANDA UNIVERSITY</a:t>
            </a:r>
            <a:endParaRPr lang="en-US" sz="4400" b="1" i="1" u="sng" dirty="0"/>
          </a:p>
        </p:txBody>
      </p:sp>
    </p:spTree>
    <p:extLst>
      <p:ext uri="{BB962C8B-B14F-4D97-AF65-F5344CB8AC3E}">
        <p14:creationId xmlns:p14="http://schemas.microsoft.com/office/powerpoint/2010/main" val="405547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3200" dirty="0" err="1" smtClean="0"/>
              <a:t>Taxila</a:t>
            </a:r>
            <a:r>
              <a:rPr lang="en-US" sz="3200" dirty="0" smtClean="0"/>
              <a:t> University stands as a symbol of the rich intellectual heritage of ancient India. Its role in advancing education, science, and philosophy during its time underscores the significance of ancient learning centers in shaping the intellectual history of the region. The legacy of </a:t>
            </a:r>
            <a:r>
              <a:rPr lang="en-US" sz="3200" dirty="0" err="1" smtClean="0"/>
              <a:t>Taxila</a:t>
            </a:r>
            <a:r>
              <a:rPr lang="en-US" sz="3200" dirty="0" smtClean="0"/>
              <a:t> continues to be a source of historical and cultural pride and a subject of study for scholars interested in the ancient educational traditions of South Asia.</a:t>
            </a:r>
            <a:endParaRPr lang="en-US" sz="3200" dirty="0"/>
          </a:p>
        </p:txBody>
      </p:sp>
    </p:spTree>
    <p:extLst>
      <p:ext uri="{BB962C8B-B14F-4D97-AF65-F5344CB8AC3E}">
        <p14:creationId xmlns:p14="http://schemas.microsoft.com/office/powerpoint/2010/main" val="122654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u="sng" dirty="0" smtClean="0"/>
              <a:t>NALANDA UNIVERSITY</a:t>
            </a:r>
            <a:endParaRPr lang="en-US" sz="5400" b="1" i="1" u="sng" dirty="0"/>
          </a:p>
        </p:txBody>
      </p:sp>
      <p:sp>
        <p:nvSpPr>
          <p:cNvPr id="3" name="Content Placeholder 2"/>
          <p:cNvSpPr>
            <a:spLocks noGrp="1"/>
          </p:cNvSpPr>
          <p:nvPr>
            <p:ph idx="1"/>
          </p:nvPr>
        </p:nvSpPr>
        <p:spPr>
          <a:xfrm>
            <a:off x="838200" y="2292439"/>
            <a:ext cx="10515600" cy="3884524"/>
          </a:xfrm>
        </p:spPr>
        <p:txBody>
          <a:bodyPr>
            <a:normAutofit/>
          </a:bodyPr>
          <a:lstStyle/>
          <a:p>
            <a:pPr algn="just"/>
            <a:r>
              <a:rPr lang="en-US" sz="3200" dirty="0" err="1" smtClean="0"/>
              <a:t>Nalanda</a:t>
            </a:r>
            <a:r>
              <a:rPr lang="en-US" sz="3200" dirty="0" smtClean="0"/>
              <a:t> University was one of the most renowned ancient centers of learning in India and an influential institution in the history of education. Located in the Indian state of Bihar, near the modern village of </a:t>
            </a:r>
            <a:r>
              <a:rPr lang="en-US" sz="3200" dirty="0" err="1" smtClean="0"/>
              <a:t>Nalanda</a:t>
            </a:r>
            <a:r>
              <a:rPr lang="en-US" sz="3200" dirty="0" smtClean="0"/>
              <a:t>, it flourished between the 5th and 12th centuries CE.</a:t>
            </a:r>
            <a:endParaRPr lang="en-US" sz="3200" dirty="0"/>
          </a:p>
        </p:txBody>
      </p:sp>
    </p:spTree>
    <p:extLst>
      <p:ext uri="{BB962C8B-B14F-4D97-AF65-F5344CB8AC3E}">
        <p14:creationId xmlns:p14="http://schemas.microsoft.com/office/powerpoint/2010/main" val="2115191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i="1" u="sng" dirty="0" smtClean="0"/>
              <a:t>Historical Context</a:t>
            </a:r>
            <a:endParaRPr lang="en-US" sz="6000" b="1" i="1" u="sng" dirty="0"/>
          </a:p>
        </p:txBody>
      </p:sp>
      <p:sp>
        <p:nvSpPr>
          <p:cNvPr id="3" name="Content Placeholder 2"/>
          <p:cNvSpPr>
            <a:spLocks noGrp="1"/>
          </p:cNvSpPr>
          <p:nvPr>
            <p:ph idx="1"/>
          </p:nvPr>
        </p:nvSpPr>
        <p:spPr/>
        <p:txBody>
          <a:bodyPr/>
          <a:lstStyle/>
          <a:p>
            <a:pPr algn="just"/>
            <a:r>
              <a:rPr lang="en-US" b="1" dirty="0" smtClean="0"/>
              <a:t>Foundation and Growth</a:t>
            </a:r>
            <a:endParaRPr lang="en-US" dirty="0"/>
          </a:p>
          <a:p>
            <a:pPr algn="just"/>
            <a:r>
              <a:rPr lang="en-US" b="1" dirty="0" smtClean="0"/>
              <a:t>Founding</a:t>
            </a:r>
            <a:r>
              <a:rPr lang="en-US" dirty="0" smtClean="0"/>
              <a:t>: The exact date of </a:t>
            </a:r>
            <a:r>
              <a:rPr lang="en-US" dirty="0" err="1" smtClean="0"/>
              <a:t>Nalanda's</a:t>
            </a:r>
            <a:r>
              <a:rPr lang="en-US" dirty="0" smtClean="0"/>
              <a:t> founding is not precisely known, but it is commonly believed to have been established in the 5th century CE. The university was supported and expanded under the patronage of several Indian emperors, including the Gupta Empire and later rulers.</a:t>
            </a:r>
          </a:p>
          <a:p>
            <a:pPr algn="just"/>
            <a:r>
              <a:rPr lang="en-US" b="1" dirty="0" smtClean="0"/>
              <a:t>Expansion</a:t>
            </a:r>
            <a:r>
              <a:rPr lang="en-US" dirty="0" smtClean="0"/>
              <a:t>: Under Emperor </a:t>
            </a:r>
            <a:r>
              <a:rPr lang="en-US" dirty="0" err="1" smtClean="0"/>
              <a:t>Kumaragupta</a:t>
            </a:r>
            <a:r>
              <a:rPr lang="en-US" dirty="0" smtClean="0"/>
              <a:t> I (reigned 414–455 CE) and his successors, </a:t>
            </a:r>
            <a:r>
              <a:rPr lang="en-US" dirty="0" err="1" smtClean="0"/>
              <a:t>Nalanda</a:t>
            </a:r>
            <a:r>
              <a:rPr lang="en-US" dirty="0" smtClean="0"/>
              <a:t> grew into a major educational and cultural center. It attracted scholars from across Asia.</a:t>
            </a:r>
            <a:endParaRPr lang="en-US" dirty="0"/>
          </a:p>
        </p:txBody>
      </p:sp>
    </p:spTree>
    <p:extLst>
      <p:ext uri="{BB962C8B-B14F-4D97-AF65-F5344CB8AC3E}">
        <p14:creationId xmlns:p14="http://schemas.microsoft.com/office/powerpoint/2010/main" val="1606642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i="1" u="sng" dirty="0" smtClean="0"/>
              <a:t>Educational Structure</a:t>
            </a:r>
            <a:endParaRPr lang="en-US" sz="5400" b="1" i="1" u="sng" dirty="0"/>
          </a:p>
        </p:txBody>
      </p:sp>
      <p:sp>
        <p:nvSpPr>
          <p:cNvPr id="3" name="Content Placeholder 2"/>
          <p:cNvSpPr>
            <a:spLocks noGrp="1"/>
          </p:cNvSpPr>
          <p:nvPr>
            <p:ph idx="1"/>
          </p:nvPr>
        </p:nvSpPr>
        <p:spPr/>
        <p:txBody>
          <a:bodyPr>
            <a:normAutofit fontScale="92500"/>
          </a:bodyPr>
          <a:lstStyle/>
          <a:p>
            <a:pPr algn="just"/>
            <a:r>
              <a:rPr lang="en-US" b="1" dirty="0" smtClean="0"/>
              <a:t>Curriculum</a:t>
            </a:r>
            <a:r>
              <a:rPr lang="en-US" dirty="0" smtClean="0"/>
              <a:t>:</a:t>
            </a:r>
          </a:p>
          <a:p>
            <a:pPr algn="just"/>
            <a:r>
              <a:rPr lang="en-US" b="1" dirty="0" smtClean="0"/>
              <a:t>Diverse Disciplines</a:t>
            </a:r>
            <a:r>
              <a:rPr lang="en-US" dirty="0" smtClean="0"/>
              <a:t>: </a:t>
            </a:r>
            <a:r>
              <a:rPr lang="en-US" dirty="0" err="1" smtClean="0"/>
              <a:t>Nalanda</a:t>
            </a:r>
            <a:r>
              <a:rPr lang="en-US" dirty="0" smtClean="0"/>
              <a:t> offered a broad range of subjects including:</a:t>
            </a:r>
          </a:p>
          <a:p>
            <a:pPr lvl="1" algn="just"/>
            <a:r>
              <a:rPr lang="en-US" b="1" dirty="0" smtClean="0"/>
              <a:t>Buddhist Philosophy and Theology</a:t>
            </a:r>
            <a:r>
              <a:rPr lang="en-US" dirty="0" smtClean="0"/>
              <a:t>: As a major Buddhist center, it was renowned for its study of Buddhist texts and doctrines.</a:t>
            </a:r>
          </a:p>
          <a:p>
            <a:pPr lvl="1" algn="just"/>
            <a:r>
              <a:rPr lang="en-US" b="1" dirty="0" smtClean="0"/>
              <a:t>Philosophy</a:t>
            </a:r>
            <a:r>
              <a:rPr lang="en-US" dirty="0" smtClean="0"/>
              <a:t>: Including various Indian philosophical systems like Nyaya (logic), </a:t>
            </a:r>
            <a:r>
              <a:rPr lang="en-US" dirty="0" err="1" smtClean="0"/>
              <a:t>Vaisheshika</a:t>
            </a:r>
            <a:r>
              <a:rPr lang="en-US" dirty="0" smtClean="0"/>
              <a:t> (atomic theory), and Samkhya (philosophy).</a:t>
            </a:r>
          </a:p>
          <a:p>
            <a:pPr lvl="1" algn="just"/>
            <a:r>
              <a:rPr lang="en-US" b="1" dirty="0" smtClean="0"/>
              <a:t>Mathematics and Astronomy</a:t>
            </a:r>
            <a:r>
              <a:rPr lang="en-US" dirty="0" smtClean="0"/>
              <a:t>: Advanced study in mathematical concepts and celestial phenomena.</a:t>
            </a:r>
          </a:p>
          <a:p>
            <a:pPr lvl="1" algn="just"/>
            <a:r>
              <a:rPr lang="en-US" b="1" dirty="0" smtClean="0"/>
              <a:t>Medicine</a:t>
            </a:r>
            <a:r>
              <a:rPr lang="en-US" dirty="0" smtClean="0"/>
              <a:t>: Including medical knowledge and practices.</a:t>
            </a:r>
          </a:p>
          <a:p>
            <a:pPr lvl="1" algn="just"/>
            <a:r>
              <a:rPr lang="en-US" b="1" dirty="0" smtClean="0"/>
              <a:t>Grammar and Linguistics</a:t>
            </a:r>
            <a:r>
              <a:rPr lang="en-US" dirty="0" smtClean="0"/>
              <a:t>: Study of classical languages and their structures.</a:t>
            </a:r>
          </a:p>
          <a:p>
            <a:pPr lvl="1" algn="just"/>
            <a:r>
              <a:rPr lang="en-US" b="1" dirty="0" smtClean="0"/>
              <a:t>Political Science and Law</a:t>
            </a:r>
            <a:r>
              <a:rPr lang="en-US" dirty="0" smtClean="0"/>
              <a:t>: Study of governance, administration, and jurisprudence.</a:t>
            </a:r>
          </a:p>
          <a:p>
            <a:pPr algn="just"/>
            <a:endParaRPr lang="en-US" dirty="0"/>
          </a:p>
        </p:txBody>
      </p:sp>
    </p:spTree>
    <p:extLst>
      <p:ext uri="{BB962C8B-B14F-4D97-AF65-F5344CB8AC3E}">
        <p14:creationId xmlns:p14="http://schemas.microsoft.com/office/powerpoint/2010/main" val="2955419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p:spPr>
        <p:txBody>
          <a:bodyPr>
            <a:normAutofit fontScale="92500" lnSpcReduction="10000"/>
          </a:bodyPr>
          <a:lstStyle/>
          <a:p>
            <a:pPr algn="just"/>
            <a:r>
              <a:rPr lang="en-US" b="1" dirty="0" smtClean="0"/>
              <a:t>Teaching Methodology</a:t>
            </a:r>
            <a:r>
              <a:rPr lang="en-US" dirty="0" smtClean="0"/>
              <a:t>:</a:t>
            </a:r>
          </a:p>
          <a:p>
            <a:pPr algn="just"/>
            <a:r>
              <a:rPr lang="en-US" b="1" dirty="0" smtClean="0"/>
              <a:t>Oral Tradition and Debate</a:t>
            </a:r>
            <a:r>
              <a:rPr lang="en-US" dirty="0" smtClean="0"/>
              <a:t>: Learning involved extensive oral instruction, discussions, and debates. Students engaged in rigorous intellectual exchanges with teachers.</a:t>
            </a:r>
          </a:p>
          <a:p>
            <a:pPr algn="just"/>
            <a:r>
              <a:rPr lang="en-US" b="1" dirty="0" smtClean="0"/>
              <a:t>Residential System</a:t>
            </a:r>
            <a:r>
              <a:rPr lang="en-US" dirty="0" smtClean="0"/>
              <a:t>: The university had a residential system where students and scholars lived and studied on campus. It was akin to a large, self-contained academic community.</a:t>
            </a:r>
          </a:p>
          <a:p>
            <a:pPr algn="just"/>
            <a:r>
              <a:rPr lang="en-US" b="1" dirty="0" smtClean="0"/>
              <a:t>Faculty and Scholars</a:t>
            </a:r>
            <a:r>
              <a:rPr lang="en-US" dirty="0" smtClean="0"/>
              <a:t>:</a:t>
            </a:r>
          </a:p>
          <a:p>
            <a:pPr algn="just"/>
            <a:r>
              <a:rPr lang="en-US" b="1" dirty="0" smtClean="0"/>
              <a:t>Notable Figures</a:t>
            </a:r>
            <a:r>
              <a:rPr lang="en-US" dirty="0" smtClean="0"/>
              <a:t>: The university attracted many eminent scholars, including:</a:t>
            </a:r>
          </a:p>
          <a:p>
            <a:pPr lvl="1" algn="just"/>
            <a:r>
              <a:rPr lang="en-US" b="1" dirty="0" smtClean="0"/>
              <a:t>Aryabhata</a:t>
            </a:r>
            <a:r>
              <a:rPr lang="en-US" dirty="0" smtClean="0"/>
              <a:t>: A prominent mathematician and astronomer.</a:t>
            </a:r>
          </a:p>
          <a:p>
            <a:pPr lvl="1" algn="just"/>
            <a:r>
              <a:rPr lang="en-US" b="1" dirty="0" err="1" smtClean="0"/>
              <a:t>Vasubandhu</a:t>
            </a:r>
            <a:r>
              <a:rPr lang="en-US" dirty="0" smtClean="0"/>
              <a:t>: A noted Buddhist philosopher.</a:t>
            </a:r>
          </a:p>
          <a:p>
            <a:pPr lvl="1" algn="just"/>
            <a:r>
              <a:rPr lang="en-US" b="1" dirty="0" err="1" smtClean="0"/>
              <a:t>Dharmakirti</a:t>
            </a:r>
            <a:r>
              <a:rPr lang="en-US" dirty="0" smtClean="0"/>
              <a:t>: A significant philosopher and logician.</a:t>
            </a:r>
          </a:p>
          <a:p>
            <a:pPr algn="just"/>
            <a:r>
              <a:rPr lang="en-US" b="1" dirty="0" smtClean="0"/>
              <a:t>International Scholars</a:t>
            </a:r>
            <a:r>
              <a:rPr lang="en-US" dirty="0" smtClean="0"/>
              <a:t>: Scholars from various regions, including China, Korea, Japan, and Tibet, came to </a:t>
            </a:r>
            <a:r>
              <a:rPr lang="en-US" dirty="0" err="1" smtClean="0"/>
              <a:t>Nalanda</a:t>
            </a:r>
            <a:r>
              <a:rPr lang="en-US" dirty="0" smtClean="0"/>
              <a:t> to study.</a:t>
            </a:r>
          </a:p>
          <a:p>
            <a:pPr algn="just"/>
            <a:endParaRPr lang="en-US" dirty="0" smtClean="0"/>
          </a:p>
          <a:p>
            <a:pPr algn="just"/>
            <a:endParaRPr lang="en-US" dirty="0"/>
          </a:p>
        </p:txBody>
      </p:sp>
    </p:spTree>
    <p:extLst>
      <p:ext uri="{BB962C8B-B14F-4D97-AF65-F5344CB8AC3E}">
        <p14:creationId xmlns:p14="http://schemas.microsoft.com/office/powerpoint/2010/main" val="2360239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i="1" u="sng" dirty="0" smtClean="0"/>
              <a:t/>
            </a:r>
            <a:br>
              <a:rPr lang="en-US" sz="5400" b="1" i="1" u="sng" dirty="0" smtClean="0"/>
            </a:br>
            <a:r>
              <a:rPr lang="en-US" sz="5400" b="1" i="1" u="sng" dirty="0" smtClean="0"/>
              <a:t>Cultural and Intellectual Influence</a:t>
            </a:r>
            <a:br>
              <a:rPr lang="en-US" sz="5400" b="1" i="1" u="sng" dirty="0" smtClean="0"/>
            </a:br>
            <a:endParaRPr lang="en-US" sz="5400" i="1" u="sng" dirty="0"/>
          </a:p>
        </p:txBody>
      </p:sp>
      <p:sp>
        <p:nvSpPr>
          <p:cNvPr id="3" name="Content Placeholder 2"/>
          <p:cNvSpPr>
            <a:spLocks noGrp="1"/>
          </p:cNvSpPr>
          <p:nvPr>
            <p:ph idx="1"/>
          </p:nvPr>
        </p:nvSpPr>
        <p:spPr/>
        <p:txBody>
          <a:bodyPr>
            <a:normAutofit fontScale="92500"/>
          </a:bodyPr>
          <a:lstStyle/>
          <a:p>
            <a:pPr algn="just"/>
            <a:r>
              <a:rPr lang="en-US" b="1" dirty="0" smtClean="0"/>
              <a:t>Buddhist Learning</a:t>
            </a:r>
            <a:r>
              <a:rPr lang="en-US" dirty="0" smtClean="0"/>
              <a:t>:</a:t>
            </a:r>
          </a:p>
          <a:p>
            <a:pPr algn="just"/>
            <a:r>
              <a:rPr lang="en-US" b="1" dirty="0" smtClean="0"/>
              <a:t>Center of Buddhist Studies</a:t>
            </a:r>
            <a:r>
              <a:rPr lang="en-US" dirty="0" smtClean="0"/>
              <a:t>: </a:t>
            </a:r>
            <a:r>
              <a:rPr lang="en-US" dirty="0" err="1" smtClean="0"/>
              <a:t>Nalanda</a:t>
            </a:r>
            <a:r>
              <a:rPr lang="en-US" dirty="0" smtClean="0"/>
              <a:t> was a major center for the study and dissemination of Buddhist teachings. It played a key role in the development and spread of Mahayana Buddhism.</a:t>
            </a:r>
          </a:p>
          <a:p>
            <a:pPr algn="just"/>
            <a:r>
              <a:rPr lang="en-US" b="1" dirty="0" smtClean="0"/>
              <a:t>Pilgrimage Site</a:t>
            </a:r>
            <a:r>
              <a:rPr lang="en-US" dirty="0" smtClean="0"/>
              <a:t>: The university was a major pilgrimage site for Buddhists and attracted monks and scholars from different parts of Asia.</a:t>
            </a:r>
          </a:p>
          <a:p>
            <a:pPr algn="just"/>
            <a:r>
              <a:rPr lang="en-US" b="1" dirty="0" smtClean="0"/>
              <a:t>Influence on Asian Education</a:t>
            </a:r>
            <a:r>
              <a:rPr lang="en-US" dirty="0" smtClean="0"/>
              <a:t>:</a:t>
            </a:r>
          </a:p>
          <a:p>
            <a:pPr algn="just"/>
            <a:r>
              <a:rPr lang="en-US" b="1" dirty="0" smtClean="0"/>
              <a:t>Educational Model</a:t>
            </a:r>
            <a:r>
              <a:rPr lang="en-US" dirty="0" smtClean="0"/>
              <a:t>: The model of </a:t>
            </a:r>
            <a:r>
              <a:rPr lang="en-US" dirty="0" err="1" smtClean="0"/>
              <a:t>Nalanda</a:t>
            </a:r>
            <a:r>
              <a:rPr lang="en-US" dirty="0" smtClean="0"/>
              <a:t> influenced the development of other educational institutions across Asia, including in Tibet, China, and Southeast Asia.</a:t>
            </a:r>
          </a:p>
          <a:p>
            <a:pPr algn="just"/>
            <a:endParaRPr lang="en-US" dirty="0"/>
          </a:p>
        </p:txBody>
      </p:sp>
    </p:spTree>
    <p:extLst>
      <p:ext uri="{BB962C8B-B14F-4D97-AF65-F5344CB8AC3E}">
        <p14:creationId xmlns:p14="http://schemas.microsoft.com/office/powerpoint/2010/main" val="346485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8490"/>
            <a:ext cx="10515600" cy="5378473"/>
          </a:xfrm>
        </p:spPr>
        <p:txBody>
          <a:bodyPr/>
          <a:lstStyle/>
          <a:p>
            <a:pPr algn="just"/>
            <a:r>
              <a:rPr lang="en-US" b="1" dirty="0" smtClean="0"/>
              <a:t>Legacy</a:t>
            </a:r>
            <a:r>
              <a:rPr lang="en-US" dirty="0" smtClean="0"/>
              <a:t>:</a:t>
            </a:r>
          </a:p>
          <a:p>
            <a:pPr algn="just"/>
            <a:r>
              <a:rPr lang="en-US" b="1" dirty="0" smtClean="0"/>
              <a:t>Literary Contributions</a:t>
            </a:r>
            <a:r>
              <a:rPr lang="en-US" dirty="0" smtClean="0"/>
              <a:t>: Scholars at </a:t>
            </a:r>
            <a:r>
              <a:rPr lang="en-US" dirty="0" err="1" smtClean="0"/>
              <a:t>Nalanda</a:t>
            </a:r>
            <a:r>
              <a:rPr lang="en-US" dirty="0" smtClean="0"/>
              <a:t> made significant contributions to literature, science, and philosophy, leaving a lasting legacy on Indian intellectual traditions.</a:t>
            </a:r>
          </a:p>
          <a:p>
            <a:pPr algn="just"/>
            <a:r>
              <a:rPr lang="en-US" b="1" dirty="0" smtClean="0"/>
              <a:t>Modern Revival</a:t>
            </a:r>
            <a:r>
              <a:rPr lang="en-US" dirty="0" smtClean="0"/>
              <a:t>: </a:t>
            </a:r>
            <a:r>
              <a:rPr lang="en-US" dirty="0" err="1" smtClean="0"/>
              <a:t>Nalanda's</a:t>
            </a:r>
            <a:r>
              <a:rPr lang="en-US" dirty="0" smtClean="0"/>
              <a:t> historical significance has inspired the revival of the university in the 21st century, with the establishment of the new </a:t>
            </a:r>
            <a:r>
              <a:rPr lang="en-US" dirty="0" err="1" smtClean="0"/>
              <a:t>Nalanda</a:t>
            </a:r>
            <a:r>
              <a:rPr lang="en-US" dirty="0" smtClean="0"/>
              <a:t> University in 2010, which aims to revive the spirit of the ancient institution.</a:t>
            </a:r>
          </a:p>
          <a:p>
            <a:pPr marL="0" indent="0" algn="just">
              <a:buNone/>
            </a:pPr>
            <a:endParaRPr lang="en-US" dirty="0" smtClean="0"/>
          </a:p>
          <a:p>
            <a:pPr algn="just"/>
            <a:endParaRPr lang="en-US" dirty="0"/>
          </a:p>
        </p:txBody>
      </p:sp>
    </p:spTree>
    <p:extLst>
      <p:ext uri="{BB962C8B-B14F-4D97-AF65-F5344CB8AC3E}">
        <p14:creationId xmlns:p14="http://schemas.microsoft.com/office/powerpoint/2010/main" val="9965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i="1" u="sng" dirty="0" smtClean="0"/>
              <a:t/>
            </a:r>
            <a:br>
              <a:rPr lang="en-US" sz="5400" b="1" i="1" u="sng" dirty="0" smtClean="0"/>
            </a:br>
            <a:r>
              <a:rPr lang="en-US" sz="5400" b="1" i="1" u="sng" dirty="0" smtClean="0"/>
              <a:t>Archaeological Significance</a:t>
            </a:r>
            <a:br>
              <a:rPr lang="en-US" sz="5400" b="1" i="1" u="sng" dirty="0" smtClean="0"/>
            </a:br>
            <a:endParaRPr lang="en-US" sz="5400" i="1" u="sng" dirty="0"/>
          </a:p>
        </p:txBody>
      </p:sp>
      <p:sp>
        <p:nvSpPr>
          <p:cNvPr id="3" name="Content Placeholder 2"/>
          <p:cNvSpPr>
            <a:spLocks noGrp="1"/>
          </p:cNvSpPr>
          <p:nvPr>
            <p:ph idx="1"/>
          </p:nvPr>
        </p:nvSpPr>
        <p:spPr/>
        <p:txBody>
          <a:bodyPr>
            <a:normAutofit fontScale="92500" lnSpcReduction="10000"/>
          </a:bodyPr>
          <a:lstStyle/>
          <a:p>
            <a:pPr algn="just"/>
            <a:r>
              <a:rPr lang="en-US" b="1" dirty="0" smtClean="0"/>
              <a:t>Excavations</a:t>
            </a:r>
            <a:r>
              <a:rPr lang="en-US" dirty="0" smtClean="0"/>
              <a:t>:</a:t>
            </a:r>
          </a:p>
          <a:p>
            <a:pPr algn="just"/>
            <a:r>
              <a:rPr lang="en-US" b="1" dirty="0" smtClean="0"/>
              <a:t>Findings</a:t>
            </a:r>
            <a:r>
              <a:rPr lang="en-US" dirty="0" smtClean="0"/>
              <a:t>: Excavations at the site have uncovered extensive ruins, including lecture halls, residential quarters, libraries, and monasteries, which offer insights into the structure and functioning of the ancient university.</a:t>
            </a:r>
          </a:p>
          <a:p>
            <a:pPr algn="just"/>
            <a:r>
              <a:rPr lang="en-US" b="1" dirty="0" smtClean="0"/>
              <a:t>Architectural Remains</a:t>
            </a:r>
            <a:r>
              <a:rPr lang="en-US" dirty="0" smtClean="0"/>
              <a:t>: The site contains impressive architectural remains, including stupas, temples, and monasteries, reflecting the grandeur of the university.</a:t>
            </a:r>
          </a:p>
          <a:p>
            <a:pPr algn="just"/>
            <a:r>
              <a:rPr lang="en-US" b="1" dirty="0" smtClean="0"/>
              <a:t>UNESCO World Heritage</a:t>
            </a:r>
            <a:r>
              <a:rPr lang="en-US" dirty="0" smtClean="0"/>
              <a:t>:</a:t>
            </a:r>
          </a:p>
          <a:p>
            <a:pPr algn="just"/>
            <a:r>
              <a:rPr lang="en-US" b="1" dirty="0" smtClean="0"/>
              <a:t>Recognition</a:t>
            </a:r>
            <a:r>
              <a:rPr lang="en-US" dirty="0" smtClean="0"/>
              <a:t>: The ruins of </a:t>
            </a:r>
            <a:r>
              <a:rPr lang="en-US" dirty="0" err="1" smtClean="0"/>
              <a:t>Nalanda</a:t>
            </a:r>
            <a:r>
              <a:rPr lang="en-US" dirty="0" smtClean="0"/>
              <a:t> University have been recognized as a UNESCO World Heritage Site, underscoring their historical and cultural significance.</a:t>
            </a:r>
          </a:p>
          <a:p>
            <a:pPr algn="just"/>
            <a:endParaRPr lang="en-US" dirty="0"/>
          </a:p>
        </p:txBody>
      </p:sp>
    </p:spTree>
    <p:extLst>
      <p:ext uri="{BB962C8B-B14F-4D97-AF65-F5344CB8AC3E}">
        <p14:creationId xmlns:p14="http://schemas.microsoft.com/office/powerpoint/2010/main" val="73622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336" y="214312"/>
            <a:ext cx="5284430" cy="312337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474" y="214312"/>
            <a:ext cx="4360572" cy="56578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35" y="3431883"/>
            <a:ext cx="2824565" cy="329103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0502" y="3431883"/>
            <a:ext cx="2627289" cy="3126703"/>
          </a:xfrm>
          <a:prstGeom prst="rect">
            <a:avLst/>
          </a:prstGeom>
        </p:spPr>
      </p:pic>
    </p:spTree>
    <p:extLst>
      <p:ext uri="{BB962C8B-B14F-4D97-AF65-F5344CB8AC3E}">
        <p14:creationId xmlns:p14="http://schemas.microsoft.com/office/powerpoint/2010/main" val="1064778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125" y="303772"/>
            <a:ext cx="2292440" cy="2702200"/>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691" y="325694"/>
            <a:ext cx="1828800" cy="409651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617" y="325694"/>
            <a:ext cx="3296669" cy="4118434"/>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903" y="3321347"/>
            <a:ext cx="3037192" cy="3204238"/>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68193" y="4542152"/>
            <a:ext cx="4519211" cy="2315848"/>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22767" y="325694"/>
            <a:ext cx="2061527" cy="4096512"/>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36521" y="4047588"/>
            <a:ext cx="2172493" cy="2810412"/>
          </a:xfrm>
          <a:prstGeom prst="rect">
            <a:avLst/>
          </a:prstGeom>
        </p:spPr>
      </p:pic>
    </p:spTree>
    <p:extLst>
      <p:ext uri="{BB962C8B-B14F-4D97-AF65-F5344CB8AC3E}">
        <p14:creationId xmlns:p14="http://schemas.microsoft.com/office/powerpoint/2010/main" val="5386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i="1" u="sng" dirty="0" smtClean="0"/>
              <a:t>TAXILA UNIVERSITY</a:t>
            </a:r>
            <a:endParaRPr lang="en-US" sz="6000" b="1" i="1" u="sng" dirty="0"/>
          </a:p>
        </p:txBody>
      </p:sp>
      <p:sp>
        <p:nvSpPr>
          <p:cNvPr id="3" name="Content Placeholder 2"/>
          <p:cNvSpPr>
            <a:spLocks noGrp="1"/>
          </p:cNvSpPr>
          <p:nvPr>
            <p:ph idx="1"/>
          </p:nvPr>
        </p:nvSpPr>
        <p:spPr/>
        <p:txBody>
          <a:bodyPr>
            <a:normAutofit fontScale="92500" lnSpcReduction="10000"/>
          </a:bodyPr>
          <a:lstStyle/>
          <a:p>
            <a:pPr algn="just"/>
            <a:r>
              <a:rPr lang="en-US" dirty="0" err="1" smtClean="0"/>
              <a:t>Takshashila</a:t>
            </a:r>
            <a:r>
              <a:rPr lang="en-US" dirty="0" smtClean="0"/>
              <a:t>, was an early Buddhist </a:t>
            </a:r>
            <a:r>
              <a:rPr lang="en-US" dirty="0" err="1" smtClean="0"/>
              <a:t>centre</a:t>
            </a:r>
            <a:r>
              <a:rPr lang="en-US" dirty="0" smtClean="0"/>
              <a:t> of learning. According to available references it is dated back to at least the 5th century BC. Some scholars date </a:t>
            </a:r>
            <a:r>
              <a:rPr lang="en-US" dirty="0" err="1" smtClean="0"/>
              <a:t>Takshashila's</a:t>
            </a:r>
            <a:r>
              <a:rPr lang="en-US" dirty="0" smtClean="0"/>
              <a:t> existence back to the 6th century BC.</a:t>
            </a:r>
          </a:p>
          <a:p>
            <a:pPr algn="just"/>
            <a:r>
              <a:rPr lang="en-US" dirty="0" err="1" smtClean="0"/>
              <a:t>Takshashila</a:t>
            </a:r>
            <a:r>
              <a:rPr lang="en-US" dirty="0" smtClean="0"/>
              <a:t> is described in some detail in later in </a:t>
            </a:r>
            <a:r>
              <a:rPr lang="en-US" dirty="0" err="1" smtClean="0"/>
              <a:t>Jātaka</a:t>
            </a:r>
            <a:r>
              <a:rPr lang="en-US" dirty="0" smtClean="0"/>
              <a:t> tales, around the 5th century AD. It became a noted </a:t>
            </a:r>
            <a:r>
              <a:rPr lang="en-US" dirty="0" err="1" smtClean="0"/>
              <a:t>centre</a:t>
            </a:r>
            <a:r>
              <a:rPr lang="en-US" dirty="0" smtClean="0"/>
              <a:t> of learning at least several centuries before Christ, and continued to attract students until the destruction of the city in the 5th century AD.</a:t>
            </a:r>
          </a:p>
          <a:p>
            <a:pPr algn="just"/>
            <a:r>
              <a:rPr lang="en-US" dirty="0" err="1" smtClean="0"/>
              <a:t>Takshashila</a:t>
            </a:r>
            <a:r>
              <a:rPr lang="en-US" dirty="0" smtClean="0"/>
              <a:t> is perhaps best known because of its association with </a:t>
            </a:r>
            <a:r>
              <a:rPr lang="en-US" dirty="0" err="1" smtClean="0"/>
              <a:t>Chanakya</a:t>
            </a:r>
            <a:r>
              <a:rPr lang="en-US" dirty="0" smtClean="0"/>
              <a:t>. The famous treatise </a:t>
            </a:r>
            <a:r>
              <a:rPr lang="en-US" dirty="0" err="1" smtClean="0"/>
              <a:t>Arthashastra</a:t>
            </a:r>
            <a:r>
              <a:rPr lang="en-US" dirty="0" smtClean="0"/>
              <a:t> (Sanskrit for The knowledge of Economics) by </a:t>
            </a:r>
            <a:r>
              <a:rPr lang="en-US" dirty="0" err="1" smtClean="0"/>
              <a:t>Chanakya</a:t>
            </a:r>
            <a:r>
              <a:rPr lang="en-US" dirty="0" smtClean="0"/>
              <a:t>, is said to have been composed in </a:t>
            </a:r>
            <a:r>
              <a:rPr lang="en-US" dirty="0" err="1" smtClean="0"/>
              <a:t>Takshashila</a:t>
            </a:r>
            <a:r>
              <a:rPr lang="en-US" dirty="0" smtClean="0"/>
              <a:t> itself. </a:t>
            </a:r>
            <a:r>
              <a:rPr lang="en-US" dirty="0" err="1" smtClean="0"/>
              <a:t>Chanakya</a:t>
            </a:r>
            <a:r>
              <a:rPr lang="en-US" dirty="0" smtClean="0"/>
              <a:t> (or </a:t>
            </a:r>
            <a:r>
              <a:rPr lang="en-US" dirty="0" err="1" smtClean="0"/>
              <a:t>Kautilya</a:t>
            </a:r>
            <a:r>
              <a:rPr lang="en-US" dirty="0" smtClean="0"/>
              <a:t>), the </a:t>
            </a:r>
            <a:r>
              <a:rPr lang="en-US" dirty="0" err="1" smtClean="0"/>
              <a:t>Maurya</a:t>
            </a:r>
            <a:r>
              <a:rPr lang="en-US" dirty="0" smtClean="0"/>
              <a:t> Emperor Chandragupta and the </a:t>
            </a:r>
            <a:r>
              <a:rPr lang="en-US" dirty="0" err="1" smtClean="0"/>
              <a:t>Ayurvedic</a:t>
            </a:r>
            <a:r>
              <a:rPr lang="en-US" dirty="0" smtClean="0"/>
              <a:t> healer </a:t>
            </a:r>
            <a:r>
              <a:rPr lang="en-US" dirty="0" err="1" smtClean="0"/>
              <a:t>Charaka</a:t>
            </a:r>
            <a:r>
              <a:rPr lang="en-US" dirty="0" smtClean="0"/>
              <a:t> studied at </a:t>
            </a:r>
            <a:r>
              <a:rPr lang="en-US" dirty="0" err="1" smtClean="0"/>
              <a:t>Taxila</a:t>
            </a:r>
            <a:r>
              <a:rPr lang="en-US" dirty="0" smtClean="0"/>
              <a:t>.</a:t>
            </a:r>
            <a:endParaRPr lang="en-US" dirty="0"/>
          </a:p>
        </p:txBody>
      </p:sp>
    </p:spTree>
    <p:extLst>
      <p:ext uri="{BB962C8B-B14F-4D97-AF65-F5344CB8AC3E}">
        <p14:creationId xmlns:p14="http://schemas.microsoft.com/office/powerpoint/2010/main" val="349124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8338"/>
            <a:ext cx="10515600" cy="5468625"/>
          </a:xfrm>
        </p:spPr>
        <p:txBody>
          <a:bodyPr/>
          <a:lstStyle/>
          <a:p>
            <a:pPr algn="just"/>
            <a:r>
              <a:rPr lang="en-US" b="1" dirty="0" smtClean="0"/>
              <a:t>Decline and Fall</a:t>
            </a:r>
            <a:r>
              <a:rPr lang="en-US" dirty="0" smtClean="0"/>
              <a:t>:</a:t>
            </a:r>
          </a:p>
          <a:p>
            <a:pPr algn="just"/>
            <a:r>
              <a:rPr lang="en-US" b="1" dirty="0" smtClean="0"/>
              <a:t>Decline</a:t>
            </a:r>
            <a:r>
              <a:rPr lang="en-US" dirty="0" smtClean="0"/>
              <a:t>: </a:t>
            </a:r>
            <a:r>
              <a:rPr lang="en-US" dirty="0" err="1" smtClean="0"/>
              <a:t>Nalanda’s</a:t>
            </a:r>
            <a:r>
              <a:rPr lang="en-US" dirty="0" smtClean="0"/>
              <a:t> prominence began to decline in the 12th century, particularly with the invasions of the Turkish Muslim conqueror </a:t>
            </a:r>
            <a:r>
              <a:rPr lang="en-US" dirty="0" err="1" smtClean="0"/>
              <a:t>Bakhtiyar</a:t>
            </a:r>
            <a:r>
              <a:rPr lang="en-US" dirty="0" smtClean="0"/>
              <a:t> </a:t>
            </a:r>
            <a:r>
              <a:rPr lang="en-US" dirty="0" err="1" smtClean="0"/>
              <a:t>Khilji</a:t>
            </a:r>
            <a:r>
              <a:rPr lang="en-US" dirty="0" smtClean="0"/>
              <a:t> in 1193 CE, which led to the destruction of the university and its libraries.</a:t>
            </a:r>
          </a:p>
          <a:p>
            <a:pPr algn="just"/>
            <a:r>
              <a:rPr lang="en-US" b="1" dirty="0" smtClean="0"/>
              <a:t>Rediscovery</a:t>
            </a:r>
            <a:r>
              <a:rPr lang="en-US" dirty="0" smtClean="0"/>
              <a:t>: The site remained in ruins for centuries and was rediscovered by archaeologists in the 19th century.</a:t>
            </a:r>
          </a:p>
          <a:p>
            <a:pPr marL="0" indent="0" algn="just">
              <a:buNone/>
            </a:pPr>
            <a:r>
              <a:rPr lang="en-US" dirty="0" err="1" smtClean="0"/>
              <a:t>Nalanda</a:t>
            </a:r>
            <a:r>
              <a:rPr lang="en-US" dirty="0" smtClean="0"/>
              <a:t> University was a beacon of learning and scholarship in ancient India, renowned for its intellectual rigor and cultural influence. Its contributions to education, philosophy, and Buddhist studies have had a lasting impact on Indian and global intellectual traditions. The site’s historical legacy continues to inspire and inform contemporary discussions about education and cultural heritage.</a:t>
            </a:r>
          </a:p>
          <a:p>
            <a:pPr algn="just"/>
            <a:endParaRPr lang="en-US" dirty="0"/>
          </a:p>
        </p:txBody>
      </p:sp>
    </p:spTree>
    <p:extLst>
      <p:ext uri="{BB962C8B-B14F-4D97-AF65-F5344CB8AC3E}">
        <p14:creationId xmlns:p14="http://schemas.microsoft.com/office/powerpoint/2010/main" val="145083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u="sng" dirty="0" smtClean="0"/>
              <a:t>Historical Context</a:t>
            </a:r>
            <a:endParaRPr lang="en-US" sz="5400" b="1" i="1" u="sng" dirty="0"/>
          </a:p>
        </p:txBody>
      </p:sp>
      <p:sp>
        <p:nvSpPr>
          <p:cNvPr id="3" name="Content Placeholder 2"/>
          <p:cNvSpPr>
            <a:spLocks noGrp="1"/>
          </p:cNvSpPr>
          <p:nvPr>
            <p:ph idx="1"/>
          </p:nvPr>
        </p:nvSpPr>
        <p:spPr/>
        <p:txBody>
          <a:bodyPr/>
          <a:lstStyle/>
          <a:p>
            <a:pPr algn="just"/>
            <a:r>
              <a:rPr lang="en-US" b="1" dirty="0" smtClean="0"/>
              <a:t>Location and Significance</a:t>
            </a:r>
            <a:r>
              <a:rPr lang="en-US" dirty="0" smtClean="0"/>
              <a:t>: </a:t>
            </a:r>
            <a:r>
              <a:rPr lang="en-US" dirty="0" err="1" smtClean="0"/>
              <a:t>Taxila</a:t>
            </a:r>
            <a:r>
              <a:rPr lang="en-US" dirty="0" smtClean="0"/>
              <a:t> (now a UNESCO World Heritage Site) was situated in the northwestern region of ancient India, near the modern city of </a:t>
            </a:r>
            <a:r>
              <a:rPr lang="en-US" dirty="0" err="1" smtClean="0"/>
              <a:t>Taxila</a:t>
            </a:r>
            <a:r>
              <a:rPr lang="en-US" dirty="0" smtClean="0"/>
              <a:t> in Pakistan. The city was a major center of learning and culture, strategically located at the crossroads of various trade routes, which facilitated cultural and intellectual exchanges.</a:t>
            </a:r>
          </a:p>
          <a:p>
            <a:pPr algn="just"/>
            <a:r>
              <a:rPr lang="en-US" b="1" dirty="0" smtClean="0"/>
              <a:t>Timeline</a:t>
            </a:r>
            <a:r>
              <a:rPr lang="en-US" dirty="0" smtClean="0"/>
              <a:t>: </a:t>
            </a:r>
            <a:r>
              <a:rPr lang="en-US" dirty="0" err="1" smtClean="0"/>
              <a:t>Taxila's</a:t>
            </a:r>
            <a:r>
              <a:rPr lang="en-US" dirty="0" smtClean="0"/>
              <a:t> educational prominence is generally dated from around the 5th century BCE to the 2nd century CE. Its status as a leading academic institution grew during the </a:t>
            </a:r>
            <a:r>
              <a:rPr lang="en-US" dirty="0" err="1" smtClean="0"/>
              <a:t>Maurya</a:t>
            </a:r>
            <a:r>
              <a:rPr lang="en-US" dirty="0" smtClean="0"/>
              <a:t> and Gupta empires, and it attracted scholars from various regions.</a:t>
            </a:r>
            <a:endParaRPr lang="en-US" dirty="0"/>
          </a:p>
        </p:txBody>
      </p:sp>
    </p:spTree>
    <p:extLst>
      <p:ext uri="{BB962C8B-B14F-4D97-AF65-F5344CB8AC3E}">
        <p14:creationId xmlns:p14="http://schemas.microsoft.com/office/powerpoint/2010/main" val="372192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i="1" u="sng" dirty="0" smtClean="0"/>
              <a:t>Educational Structure</a:t>
            </a:r>
            <a:endParaRPr lang="en-US" sz="6000" b="1" i="1" u="sng" dirty="0"/>
          </a:p>
        </p:txBody>
      </p:sp>
      <p:sp>
        <p:nvSpPr>
          <p:cNvPr id="3" name="Content Placeholder 2"/>
          <p:cNvSpPr>
            <a:spLocks noGrp="1"/>
          </p:cNvSpPr>
          <p:nvPr>
            <p:ph idx="1"/>
          </p:nvPr>
        </p:nvSpPr>
        <p:spPr/>
        <p:txBody>
          <a:bodyPr>
            <a:normAutofit fontScale="85000" lnSpcReduction="10000"/>
          </a:bodyPr>
          <a:lstStyle/>
          <a:p>
            <a:pPr algn="just"/>
            <a:r>
              <a:rPr lang="en-US" b="1" dirty="0" smtClean="0"/>
              <a:t>Curriculum</a:t>
            </a:r>
            <a:r>
              <a:rPr lang="en-US" dirty="0" smtClean="0"/>
              <a:t>: The curriculum at </a:t>
            </a:r>
            <a:r>
              <a:rPr lang="en-US" dirty="0" err="1" smtClean="0"/>
              <a:t>Taxila</a:t>
            </a:r>
            <a:r>
              <a:rPr lang="en-US" dirty="0" smtClean="0"/>
              <a:t> University was diverse and included subjects such as:</a:t>
            </a:r>
          </a:p>
          <a:p>
            <a:pPr algn="just"/>
            <a:r>
              <a:rPr lang="en-US" b="1" dirty="0" smtClean="0"/>
              <a:t>Philosophy</a:t>
            </a:r>
            <a:r>
              <a:rPr lang="en-US" dirty="0" smtClean="0"/>
              <a:t>: Including various schools of thought like Nyaya (logic) and Samkhya (philosophy).</a:t>
            </a:r>
          </a:p>
          <a:p>
            <a:pPr algn="just"/>
            <a:r>
              <a:rPr lang="en-US" b="1" dirty="0" smtClean="0"/>
              <a:t>Medicine</a:t>
            </a:r>
            <a:r>
              <a:rPr lang="en-US" dirty="0" smtClean="0"/>
              <a:t>: Advanced medical knowledge and practices, including surgery and herbal medicine.</a:t>
            </a:r>
          </a:p>
          <a:p>
            <a:pPr algn="just"/>
            <a:r>
              <a:rPr lang="en-US" b="1" dirty="0" smtClean="0"/>
              <a:t>Astronomy and Mathematics</a:t>
            </a:r>
            <a:r>
              <a:rPr lang="en-US" dirty="0" smtClean="0"/>
              <a:t>: Including arithmetic, geometry, and astronomy.</a:t>
            </a:r>
          </a:p>
          <a:p>
            <a:pPr algn="just"/>
            <a:r>
              <a:rPr lang="en-US" b="1" dirty="0" smtClean="0"/>
              <a:t>Law and Political Science</a:t>
            </a:r>
            <a:r>
              <a:rPr lang="en-US" dirty="0" smtClean="0"/>
              <a:t>: Including statecraft, administration, and jurisprudence.</a:t>
            </a:r>
          </a:p>
          <a:p>
            <a:pPr algn="just"/>
            <a:r>
              <a:rPr lang="en-US" b="1" dirty="0" smtClean="0"/>
              <a:t>Grammar and Linguistics</a:t>
            </a:r>
            <a:r>
              <a:rPr lang="en-US" dirty="0" smtClean="0"/>
              <a:t>: Study of classical languages and literary forms.</a:t>
            </a:r>
          </a:p>
          <a:p>
            <a:pPr algn="just"/>
            <a:r>
              <a:rPr lang="en-US" b="1" dirty="0" smtClean="0"/>
              <a:t>Religious Studies</a:t>
            </a:r>
            <a:r>
              <a:rPr lang="en-US" dirty="0" smtClean="0"/>
              <a:t>: Including Vedic studies and various philosophical systems.</a:t>
            </a:r>
          </a:p>
        </p:txBody>
      </p:sp>
    </p:spTree>
    <p:extLst>
      <p:ext uri="{BB962C8B-B14F-4D97-AF65-F5344CB8AC3E}">
        <p14:creationId xmlns:p14="http://schemas.microsoft.com/office/powerpoint/2010/main" val="146157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1369"/>
            <a:ext cx="10515600" cy="5004986"/>
          </a:xfrm>
        </p:spPr>
        <p:txBody>
          <a:bodyPr>
            <a:normAutofit lnSpcReduction="10000"/>
          </a:bodyPr>
          <a:lstStyle/>
          <a:p>
            <a:pPr algn="just"/>
            <a:r>
              <a:rPr lang="en-US" b="1" dirty="0" smtClean="0"/>
              <a:t>Teaching Methodology</a:t>
            </a:r>
            <a:r>
              <a:rPr lang="en-US" dirty="0" smtClean="0"/>
              <a:t>: The university employed a system of oral teaching and debate, with students learning through discussion and interaction with teachers. The pedagogy emphasized rigorous debate and personal mentorship.</a:t>
            </a:r>
          </a:p>
          <a:p>
            <a:pPr algn="just"/>
            <a:r>
              <a:rPr lang="en-US" b="1" dirty="0" smtClean="0"/>
              <a:t>Faculty</a:t>
            </a:r>
            <a:r>
              <a:rPr lang="en-US" dirty="0" smtClean="0"/>
              <a:t>: The faculty included learned scholars, often drawn from across the Indian subcontinent and beyond. Some notable figures associated with </a:t>
            </a:r>
            <a:r>
              <a:rPr lang="en-US" dirty="0" err="1" smtClean="0"/>
              <a:t>Taxila</a:t>
            </a:r>
            <a:r>
              <a:rPr lang="en-US" dirty="0" smtClean="0"/>
              <a:t> include:</a:t>
            </a:r>
          </a:p>
          <a:p>
            <a:pPr marL="0" indent="0" algn="just">
              <a:buNone/>
            </a:pPr>
            <a:r>
              <a:rPr lang="en-US" b="1" dirty="0" err="1" smtClean="0"/>
              <a:t>Chanakya</a:t>
            </a:r>
            <a:r>
              <a:rPr lang="en-US" b="1" dirty="0" smtClean="0"/>
              <a:t> (</a:t>
            </a:r>
            <a:r>
              <a:rPr lang="en-US" b="1" dirty="0" err="1" smtClean="0"/>
              <a:t>Kautilya</a:t>
            </a:r>
            <a:r>
              <a:rPr lang="en-US" b="1" dirty="0" smtClean="0"/>
              <a:t>)</a:t>
            </a:r>
            <a:r>
              <a:rPr lang="en-US" dirty="0" smtClean="0"/>
              <a:t>: A renowned scholar and teacher who authored the "</a:t>
            </a:r>
            <a:r>
              <a:rPr lang="en-US" dirty="0" err="1" smtClean="0"/>
              <a:t>Arthashastra</a:t>
            </a:r>
            <a:r>
              <a:rPr lang="en-US" dirty="0" smtClean="0"/>
              <a:t>," a treatise on statecraft, economic policy, and military strategy.</a:t>
            </a:r>
          </a:p>
          <a:p>
            <a:pPr marL="0" indent="0" algn="just">
              <a:buNone/>
            </a:pPr>
            <a:r>
              <a:rPr lang="en-US" b="1" dirty="0" err="1" smtClean="0"/>
              <a:t>Jivaka</a:t>
            </a:r>
            <a:r>
              <a:rPr lang="en-US" dirty="0" smtClean="0"/>
              <a:t>: An eminent physician and contemporary of the Buddha, known for his contributions to medicine.</a:t>
            </a:r>
          </a:p>
          <a:p>
            <a:pPr algn="just"/>
            <a:endParaRPr lang="en-US" dirty="0"/>
          </a:p>
        </p:txBody>
      </p:sp>
    </p:spTree>
    <p:extLst>
      <p:ext uri="{BB962C8B-B14F-4D97-AF65-F5344CB8AC3E}">
        <p14:creationId xmlns:p14="http://schemas.microsoft.com/office/powerpoint/2010/main" val="230491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i="1" u="sng" dirty="0" smtClean="0"/>
              <a:t>Cultural and Intellectual Influence</a:t>
            </a:r>
            <a:endParaRPr lang="en-US" sz="5400" b="1" i="1" u="sng" dirty="0"/>
          </a:p>
        </p:txBody>
      </p:sp>
      <p:sp>
        <p:nvSpPr>
          <p:cNvPr id="3" name="Content Placeholder 2"/>
          <p:cNvSpPr>
            <a:spLocks noGrp="1"/>
          </p:cNvSpPr>
          <p:nvPr>
            <p:ph idx="1"/>
          </p:nvPr>
        </p:nvSpPr>
        <p:spPr/>
        <p:txBody>
          <a:bodyPr>
            <a:normAutofit fontScale="92500" lnSpcReduction="10000"/>
          </a:bodyPr>
          <a:lstStyle/>
          <a:p>
            <a:pPr algn="just"/>
            <a:r>
              <a:rPr lang="en-US" b="1" dirty="0" smtClean="0"/>
              <a:t>Multicultural Hub</a:t>
            </a:r>
            <a:r>
              <a:rPr lang="en-US" dirty="0" smtClean="0"/>
              <a:t>: </a:t>
            </a:r>
            <a:r>
              <a:rPr lang="en-US" dirty="0" err="1" smtClean="0"/>
              <a:t>Taxila</a:t>
            </a:r>
            <a:r>
              <a:rPr lang="en-US" dirty="0" smtClean="0"/>
              <a:t> was a melting pot of various cultures and religions due to its strategic location. It attracted students and scholars from different parts of South Asia and beyond, including Central Asia and Iran.</a:t>
            </a:r>
          </a:p>
          <a:p>
            <a:pPr algn="just"/>
            <a:r>
              <a:rPr lang="en-US" b="1" dirty="0" smtClean="0"/>
              <a:t>Influence on Indian Civilization</a:t>
            </a:r>
            <a:r>
              <a:rPr lang="en-US" dirty="0" smtClean="0"/>
              <a:t>: The knowledge and scholarly traditions of </a:t>
            </a:r>
            <a:r>
              <a:rPr lang="en-US" dirty="0" err="1" smtClean="0"/>
              <a:t>Taxila</a:t>
            </a:r>
            <a:r>
              <a:rPr lang="en-US" dirty="0" smtClean="0"/>
              <a:t> influenced various aspects of Indian culture, including philosophy, science, and political theory. Its impact extended to other major centers of learning in ancient India.</a:t>
            </a:r>
          </a:p>
          <a:p>
            <a:pPr algn="just"/>
            <a:r>
              <a:rPr lang="en-US" b="1" dirty="0" smtClean="0"/>
              <a:t>Legacy</a:t>
            </a:r>
            <a:r>
              <a:rPr lang="en-US" dirty="0" smtClean="0"/>
              <a:t>: The intellectual and cultural legacy of </a:t>
            </a:r>
            <a:r>
              <a:rPr lang="en-US" dirty="0" err="1" smtClean="0"/>
              <a:t>Taxila</a:t>
            </a:r>
            <a:r>
              <a:rPr lang="en-US" dirty="0" smtClean="0"/>
              <a:t> contributed to the broader Indian educational tradition and its dissemination through various regions. Its influence can be seen in the later development of educational institutions in the Indian subcontinent.</a:t>
            </a:r>
            <a:endParaRPr lang="en-US" dirty="0"/>
          </a:p>
        </p:txBody>
      </p:sp>
    </p:spTree>
    <p:extLst>
      <p:ext uri="{BB962C8B-B14F-4D97-AF65-F5344CB8AC3E}">
        <p14:creationId xmlns:p14="http://schemas.microsoft.com/office/powerpoint/2010/main" val="209363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270" y="161411"/>
            <a:ext cx="5238750" cy="3124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850" y="0"/>
            <a:ext cx="6534150" cy="3676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244" y="3838642"/>
            <a:ext cx="4426511" cy="281973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8125" y="3838642"/>
            <a:ext cx="5539526" cy="3086100"/>
          </a:xfrm>
          <a:prstGeom prst="rect">
            <a:avLst/>
          </a:prstGeom>
        </p:spPr>
      </p:pic>
    </p:spTree>
    <p:extLst>
      <p:ext uri="{BB962C8B-B14F-4D97-AF65-F5344CB8AC3E}">
        <p14:creationId xmlns:p14="http://schemas.microsoft.com/office/powerpoint/2010/main" val="1934467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551572" y="1155718"/>
            <a:ext cx="3229377" cy="409669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335" y="1183965"/>
            <a:ext cx="3258355" cy="406844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369" y="1155718"/>
            <a:ext cx="3226899" cy="4251548"/>
          </a:xfrm>
          <a:prstGeom prst="rect">
            <a:avLst/>
          </a:prstGeom>
        </p:spPr>
      </p:pic>
    </p:spTree>
    <p:extLst>
      <p:ext uri="{BB962C8B-B14F-4D97-AF65-F5344CB8AC3E}">
        <p14:creationId xmlns:p14="http://schemas.microsoft.com/office/powerpoint/2010/main" val="2049144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b="1" i="1" u="sng" dirty="0" smtClean="0"/>
              <a:t/>
            </a:r>
            <a:br>
              <a:rPr lang="en-US" sz="6000" b="1" i="1" u="sng" dirty="0" smtClean="0"/>
            </a:br>
            <a:r>
              <a:rPr lang="en-US" sz="6000" b="1" i="1" u="sng" dirty="0" smtClean="0"/>
              <a:t>Decline and Preservation</a:t>
            </a:r>
            <a:br>
              <a:rPr lang="en-US" sz="6000" b="1" i="1" u="sng" dirty="0" smtClean="0"/>
            </a:br>
            <a:endParaRPr lang="en-US" sz="6000" i="1" u="sng" dirty="0"/>
          </a:p>
        </p:txBody>
      </p:sp>
      <p:sp>
        <p:nvSpPr>
          <p:cNvPr id="3" name="Content Placeholder 2"/>
          <p:cNvSpPr>
            <a:spLocks noGrp="1"/>
          </p:cNvSpPr>
          <p:nvPr>
            <p:ph idx="1"/>
          </p:nvPr>
        </p:nvSpPr>
        <p:spPr/>
        <p:txBody>
          <a:bodyPr/>
          <a:lstStyle/>
          <a:p>
            <a:pPr algn="just"/>
            <a:r>
              <a:rPr lang="en-US" b="1" dirty="0" smtClean="0"/>
              <a:t>Decline</a:t>
            </a:r>
            <a:r>
              <a:rPr lang="en-US" dirty="0" smtClean="0"/>
              <a:t>: </a:t>
            </a:r>
            <a:r>
              <a:rPr lang="en-US" dirty="0" err="1" smtClean="0"/>
              <a:t>Taxila’s</a:t>
            </a:r>
            <a:r>
              <a:rPr lang="en-US" dirty="0" smtClean="0"/>
              <a:t> prominence began to wane around the 5th century CE due to a combination of factors including invasions, political instability, and changes in trade routes. The university gradually declined and eventually faded from prominence.</a:t>
            </a:r>
          </a:p>
          <a:p>
            <a:pPr algn="just"/>
            <a:r>
              <a:rPr lang="en-US" b="1" dirty="0" smtClean="0"/>
              <a:t>Archaeological Significance</a:t>
            </a:r>
            <a:r>
              <a:rPr lang="en-US" dirty="0" smtClean="0"/>
              <a:t>: Today, the ruins of </a:t>
            </a:r>
            <a:r>
              <a:rPr lang="en-US" dirty="0" err="1" smtClean="0"/>
              <a:t>Taxila</a:t>
            </a:r>
            <a:r>
              <a:rPr lang="en-US" dirty="0" smtClean="0"/>
              <a:t> are an important archaeological and historical site. Excavations have revealed numerous remnants of ancient educational institutions, including lecture halls, residential quarters, and libraries, providing insights into the university’s structure and scholarly activities.</a:t>
            </a:r>
            <a:endParaRPr lang="en-US" b="1" dirty="0" smtClean="0"/>
          </a:p>
          <a:p>
            <a:pPr algn="just"/>
            <a:endParaRPr lang="en-US" dirty="0"/>
          </a:p>
        </p:txBody>
      </p:sp>
    </p:spTree>
    <p:extLst>
      <p:ext uri="{BB962C8B-B14F-4D97-AF65-F5344CB8AC3E}">
        <p14:creationId xmlns:p14="http://schemas.microsoft.com/office/powerpoint/2010/main" val="3244942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1482</Words>
  <Application>Microsoft Office PowerPoint</Application>
  <PresentationFormat>Widescreen</PresentationFormat>
  <Paragraphs>73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INDIAN KNOWLEDGE SYSTEMS</vt:lpstr>
      <vt:lpstr>TAXILA UNIVERSITY</vt:lpstr>
      <vt:lpstr>Historical Context</vt:lpstr>
      <vt:lpstr>Educational Structure</vt:lpstr>
      <vt:lpstr>PowerPoint Presentation</vt:lpstr>
      <vt:lpstr>Cultural and Intellectual Influence</vt:lpstr>
      <vt:lpstr>PowerPoint Presentation</vt:lpstr>
      <vt:lpstr>PowerPoint Presentation</vt:lpstr>
      <vt:lpstr> Decline and Preservation </vt:lpstr>
      <vt:lpstr>PowerPoint Presentation</vt:lpstr>
      <vt:lpstr>NALANDA UNIVERSITY</vt:lpstr>
      <vt:lpstr>Historical Context</vt:lpstr>
      <vt:lpstr>Educational Structure</vt:lpstr>
      <vt:lpstr>PowerPoint Presentation</vt:lpstr>
      <vt:lpstr> Cultural and Intellectual Influence </vt:lpstr>
      <vt:lpstr>PowerPoint Presentation</vt:lpstr>
      <vt:lpstr> Archaeological Significance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KNOWLEDGE SYSTEMS</dc:title>
  <dc:creator>Windows User</dc:creator>
  <cp:lastModifiedBy>Windows User</cp:lastModifiedBy>
  <cp:revision>16</cp:revision>
  <dcterms:created xsi:type="dcterms:W3CDTF">2024-08-29T03:01:18Z</dcterms:created>
  <dcterms:modified xsi:type="dcterms:W3CDTF">2024-08-30T03:33:13Z</dcterms:modified>
</cp:coreProperties>
</file>